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Pharmacoeconomics</a:t>
            </a:r>
            <a:r>
              <a:rPr lang="en-US" dirty="0" smtClean="0"/>
              <a:t> &amp;</a:t>
            </a:r>
            <a:br>
              <a:rPr lang="en-US" dirty="0" smtClean="0"/>
            </a:br>
            <a:r>
              <a:rPr lang="en-US" dirty="0" smtClean="0"/>
              <a:t>Drug Compliance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 Arif Hashmi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5459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998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Generic substitution is based on the supposition that therapeutic equivalence, </a:t>
            </a:r>
            <a:r>
              <a:rPr lang="en-US" dirty="0" err="1"/>
              <a:t>palatibility</a:t>
            </a:r>
            <a:r>
              <a:rPr lang="en-US" dirty="0"/>
              <a:t>, and equivalent safety/adverse reactions exist among the various brands of a prescribed drug.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Lowering of cost is the major factor in favor of generic prescribing.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It is better to avoid generic prescribing in cases of drugs with low therapeutic indices.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2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184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Compliance may be defined as "the extent to which the </a:t>
            </a:r>
            <a:r>
              <a:rPr lang="en-US" sz="2800" dirty="0" smtClean="0"/>
              <a:t>patients‘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</a:t>
            </a:r>
            <a:r>
              <a:rPr lang="en-US" sz="2800" dirty="0"/>
              <a:t>coincides with medical or health advice</a:t>
            </a:r>
            <a:r>
              <a:rPr lang="en-US" sz="2800" dirty="0" smtClean="0"/>
              <a:t>.“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Reasonable </a:t>
            </a:r>
            <a:r>
              <a:rPr lang="en-US" sz="2800" dirty="0"/>
              <a:t>to term a patient </a:t>
            </a:r>
            <a:r>
              <a:rPr lang="en-US" sz="2800" dirty="0" smtClean="0"/>
              <a:t>noncompliant when </a:t>
            </a:r>
            <a:r>
              <a:rPr lang="en-US" sz="2800" dirty="0"/>
              <a:t>the failure to comply is sufficient to </a:t>
            </a:r>
            <a:r>
              <a:rPr lang="en-US" sz="2800" dirty="0" smtClean="0"/>
              <a:t>interfere appreciably </a:t>
            </a:r>
            <a:r>
              <a:rPr lang="en-US" sz="2800" dirty="0"/>
              <a:t>with achieving the therapeutic goal.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239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Determinants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3" y="2336872"/>
            <a:ext cx="9740390" cy="4424535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</a:t>
            </a:r>
            <a:r>
              <a:rPr lang="en-US" sz="2800" dirty="0" smtClean="0"/>
              <a:t>ILLNESS: difficult </a:t>
            </a:r>
            <a:r>
              <a:rPr lang="en-US" sz="2800" dirty="0"/>
              <a:t>to relate compliance </a:t>
            </a:r>
            <a:r>
              <a:rPr lang="en-US" sz="2800" dirty="0" smtClean="0"/>
              <a:t>patterns to </a:t>
            </a:r>
            <a:r>
              <a:rPr lang="en-US" sz="2800" dirty="0"/>
              <a:t>particular diseases</a:t>
            </a:r>
            <a:r>
              <a:rPr lang="en-US" sz="2800" dirty="0" smtClean="0"/>
              <a:t>. Exception being </a:t>
            </a:r>
            <a:r>
              <a:rPr lang="en-US" sz="2800" dirty="0"/>
              <a:t>patients with psychiatric illness, </a:t>
            </a:r>
            <a:r>
              <a:rPr lang="en-US" sz="2800" dirty="0" smtClean="0"/>
              <a:t>who are </a:t>
            </a:r>
            <a:r>
              <a:rPr lang="en-US" sz="2800" dirty="0"/>
              <a:t>in general less </a:t>
            </a:r>
            <a:r>
              <a:rPr lang="en-US" sz="2800" dirty="0" smtClean="0"/>
              <a:t>compliant.</a:t>
            </a:r>
          </a:p>
          <a:p>
            <a:pPr lvl="1" algn="just"/>
            <a:r>
              <a:rPr lang="en-US" sz="2400" dirty="0"/>
              <a:t>In general, the longer </a:t>
            </a:r>
            <a:r>
              <a:rPr lang="en-US" sz="2400" dirty="0" smtClean="0"/>
              <a:t>the duration </a:t>
            </a:r>
            <a:r>
              <a:rPr lang="en-US" sz="2400" dirty="0"/>
              <a:t>of treatment, the poorer is compliance likely to be.</a:t>
            </a:r>
            <a:endParaRPr lang="en-US" sz="2400" dirty="0" smtClean="0"/>
          </a:p>
          <a:p>
            <a:pPr algn="just"/>
            <a:r>
              <a:rPr lang="en-US" sz="2800" dirty="0"/>
              <a:t>THE </a:t>
            </a:r>
            <a:r>
              <a:rPr lang="en-US" sz="2800" dirty="0" smtClean="0"/>
              <a:t>PATIENT: Education (better compliance), Social Status, Geriatric patients with polypharmacy (less compliant)</a:t>
            </a:r>
          </a:p>
          <a:p>
            <a:pPr algn="just"/>
            <a:r>
              <a:rPr lang="en-US" sz="2800" dirty="0" smtClean="0"/>
              <a:t>THE DOCTOR: </a:t>
            </a:r>
            <a:r>
              <a:rPr lang="en-US" sz="2800" dirty="0"/>
              <a:t>important influence on </a:t>
            </a:r>
            <a:r>
              <a:rPr lang="en-US" sz="2800" dirty="0" smtClean="0"/>
              <a:t>compliance (Number of drugs, patient communication, empathy)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8785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Compliance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83" y="1944710"/>
            <a:ext cx="9560102" cy="481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011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5747"/>
          </a:xfrm>
        </p:spPr>
        <p:txBody>
          <a:bodyPr/>
          <a:lstStyle/>
          <a:p>
            <a:r>
              <a:rPr lang="en-US" dirty="0"/>
              <a:t>By ensuring </a:t>
            </a:r>
            <a:r>
              <a:rPr lang="en-US" dirty="0" smtClean="0"/>
              <a:t>compliance: Single dose (gonorrhea), Depot formulations</a:t>
            </a:r>
          </a:p>
          <a:p>
            <a:r>
              <a:rPr lang="en-US" dirty="0"/>
              <a:t>By removing </a:t>
            </a:r>
            <a:r>
              <a:rPr lang="en-US" dirty="0" err="1"/>
              <a:t>bamers</a:t>
            </a:r>
            <a:r>
              <a:rPr lang="en-US" dirty="0"/>
              <a:t> to </a:t>
            </a:r>
            <a:r>
              <a:rPr lang="en-US" dirty="0" smtClean="0"/>
              <a:t>compliance: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alatability </a:t>
            </a:r>
            <a:r>
              <a:rPr lang="en-US" dirty="0"/>
              <a:t>of medicines can be </a:t>
            </a:r>
            <a:r>
              <a:rPr lang="en-US" dirty="0" smtClean="0"/>
              <a:t>improved (children) </a:t>
            </a:r>
          </a:p>
          <a:p>
            <a:pPr lvl="1"/>
            <a:r>
              <a:rPr lang="en-US" dirty="0" smtClean="0"/>
              <a:t>Blister </a:t>
            </a:r>
            <a:r>
              <a:rPr lang="en-US" dirty="0"/>
              <a:t>calendar packs for oral contraceptives or 1 blockers help </a:t>
            </a:r>
            <a:r>
              <a:rPr lang="en-US" dirty="0" smtClean="0"/>
              <a:t>patients to </a:t>
            </a:r>
            <a:r>
              <a:rPr lang="en-US" dirty="0"/>
              <a:t>remember to take the </a:t>
            </a:r>
            <a:r>
              <a:rPr lang="en-US" dirty="0" smtClean="0"/>
              <a:t>drug</a:t>
            </a:r>
            <a:endParaRPr lang="en-US" sz="3200" dirty="0"/>
          </a:p>
          <a:p>
            <a:r>
              <a:rPr lang="en-US" dirty="0"/>
              <a:t>By simplifying therapeutic </a:t>
            </a:r>
            <a:r>
              <a:rPr lang="en-US" dirty="0" smtClean="0"/>
              <a:t>regimens</a:t>
            </a:r>
          </a:p>
          <a:p>
            <a:pPr lvl="1"/>
            <a:r>
              <a:rPr lang="en-US" dirty="0"/>
              <a:t>reducing the number of tablets a patient has to </a:t>
            </a:r>
            <a:r>
              <a:rPr lang="en-US" dirty="0" smtClean="0"/>
              <a:t>take</a:t>
            </a:r>
          </a:p>
          <a:p>
            <a:pPr lvl="1"/>
            <a:r>
              <a:rPr lang="en-US" dirty="0"/>
              <a:t>reducing the frequency of </a:t>
            </a:r>
            <a:r>
              <a:rPr lang="en-US" dirty="0" smtClean="0"/>
              <a:t>administration</a:t>
            </a:r>
          </a:p>
          <a:p>
            <a:r>
              <a:rPr lang="en-US" dirty="0"/>
              <a:t>By educating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41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11114"/>
            <a:ext cx="9613861" cy="43601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F</a:t>
            </a:r>
            <a:r>
              <a:rPr lang="en-US" sz="2800" dirty="0" smtClean="0"/>
              <a:t>ailure </a:t>
            </a:r>
            <a:r>
              <a:rPr lang="en-US" sz="2800" dirty="0"/>
              <a:t>to accomplish the goals of treatment resulting from inadequate or inappropriate drug therapy and not related to the natural progression of </a:t>
            </a:r>
            <a:r>
              <a:rPr lang="en-US" sz="2800" dirty="0" smtClean="0"/>
              <a:t>disease.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Multiple factors at different levels are involved;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Non-Compliance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Wrong or Inadequate Prescriptions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Drug interactions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unexplained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985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non -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Therapeutic failure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Emergence of drug resistance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Increased episodes of hospitalization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Decreased </a:t>
            </a:r>
            <a:r>
              <a:rPr lang="en-US" sz="2800" dirty="0" err="1" smtClean="0"/>
              <a:t>QoL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8946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19" y="5123739"/>
            <a:ext cx="9613862" cy="588535"/>
          </a:xfrm>
        </p:spPr>
        <p:txBody>
          <a:bodyPr>
            <a:noAutofit/>
          </a:bodyPr>
          <a:lstStyle/>
          <a:p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1912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</a:t>
            </a:r>
            <a:r>
              <a:rPr lang="en-US" dirty="0" err="1"/>
              <a:t>pharmaco</a:t>
            </a:r>
            <a:r>
              <a:rPr lang="en-US" dirty="0"/>
              <a:t>-economics &amp; cost of prescription</a:t>
            </a:r>
          </a:p>
          <a:p>
            <a:r>
              <a:rPr lang="en-US" dirty="0" smtClean="0"/>
              <a:t>Evaluate </a:t>
            </a:r>
            <a:r>
              <a:rPr lang="en-US" dirty="0"/>
              <a:t>the cost effective drug therapy.</a:t>
            </a:r>
          </a:p>
          <a:p>
            <a:r>
              <a:rPr lang="en-US" dirty="0" smtClean="0"/>
              <a:t>Discuss </a:t>
            </a:r>
            <a:r>
              <a:rPr lang="en-US" dirty="0"/>
              <a:t>the concept of generic prescribing</a:t>
            </a:r>
          </a:p>
          <a:p>
            <a:r>
              <a:rPr lang="en-US" dirty="0" smtClean="0"/>
              <a:t>Discuss </a:t>
            </a:r>
            <a:r>
              <a:rPr lang="en-US" dirty="0"/>
              <a:t>the significance of </a:t>
            </a:r>
            <a:r>
              <a:rPr lang="en-US" dirty="0" err="1"/>
              <a:t>pharmaco</a:t>
            </a:r>
            <a:r>
              <a:rPr lang="en-US" dirty="0"/>
              <a:t>-economics in various strata of society</a:t>
            </a:r>
          </a:p>
          <a:p>
            <a:r>
              <a:rPr lang="en-US" dirty="0" smtClean="0"/>
              <a:t>Explain </a:t>
            </a:r>
            <a:r>
              <a:rPr lang="en-US" dirty="0"/>
              <a:t>drug compliance, adherence &amp; therapeutic failure</a:t>
            </a:r>
          </a:p>
          <a:p>
            <a:r>
              <a:rPr lang="en-US" dirty="0" smtClean="0"/>
              <a:t>Discuss </a:t>
            </a:r>
            <a:r>
              <a:rPr lang="en-US" dirty="0"/>
              <a:t>the consequences of noncompliance</a:t>
            </a:r>
          </a:p>
        </p:txBody>
      </p:sp>
    </p:spTree>
    <p:extLst>
      <p:ext uri="{BB962C8B-B14F-4D97-AF65-F5344CB8AC3E}">
        <p14:creationId xmlns:p14="http://schemas.microsoft.com/office/powerpoint/2010/main" val="5928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Pharmacoeconomics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2336873"/>
            <a:ext cx="11333409" cy="439877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 branch of economics that uses cost-benefit, cost-effectiveness, cost-minimization, cost-of-illness and cost-utility analyses to compare pharmaceutical products and treatment strategies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Weighing </a:t>
            </a:r>
            <a:r>
              <a:rPr lang="en-US" dirty="0"/>
              <a:t>the costs and benefits of option 1 with those of option 2 (for instance, a new drug and the previous best therapy) to determine which is the most efficient way to use our limited resources.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Efficiency is a key concept in economics, i.e. how to buy the greatest amount of benefit for a given resource use. </a:t>
            </a:r>
          </a:p>
        </p:txBody>
      </p:sp>
    </p:spTree>
    <p:extLst>
      <p:ext uri="{BB962C8B-B14F-4D97-AF65-F5344CB8AC3E}">
        <p14:creationId xmlns:p14="http://schemas.microsoft.com/office/powerpoint/2010/main" val="11120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Scarcity, choice </a:t>
            </a:r>
            <a:r>
              <a:rPr lang="en-US" b="1" dirty="0" smtClean="0"/>
              <a:t>and </a:t>
            </a:r>
            <a:r>
              <a:rPr lang="en-US" b="1" dirty="0" err="1" smtClean="0"/>
              <a:t>prioritisation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5846" y="2047741"/>
            <a:ext cx="7317264" cy="4713667"/>
          </a:xfrm>
          <a:ln w="57150"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The importance of </a:t>
            </a:r>
            <a:r>
              <a:rPr lang="en-US" dirty="0" err="1"/>
              <a:t>Pharmacoeconomics</a:t>
            </a:r>
            <a:r>
              <a:rPr lang="en-US" dirty="0"/>
              <a:t> can be found </a:t>
            </a:r>
            <a:r>
              <a:rPr lang="en-US" dirty="0" smtClean="0"/>
              <a:t>in;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Drugs </a:t>
            </a:r>
            <a:r>
              <a:rPr lang="en-US" dirty="0"/>
              <a:t>to be included in </a:t>
            </a:r>
            <a:r>
              <a:rPr lang="en-US" dirty="0" smtClean="0"/>
              <a:t>formulary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Drugs </a:t>
            </a:r>
            <a:r>
              <a:rPr lang="en-US" dirty="0"/>
              <a:t>showing maximum efficacy for a particular individual/patient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Drugs and services to be provided at different levels of healthcare to ensure most optimum outcome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Best </a:t>
            </a:r>
            <a:r>
              <a:rPr lang="en-US" dirty="0"/>
              <a:t>drug for a particular disease 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Improvement </a:t>
            </a:r>
            <a:r>
              <a:rPr lang="en-US" dirty="0"/>
              <a:t>of quality of life of the patient by a particular therapy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31820" y="2047741"/>
            <a:ext cx="4071155" cy="4269989"/>
          </a:xfrm>
          <a:ln w="5715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Scarcity </a:t>
            </a:r>
            <a:r>
              <a:rPr lang="en-US" sz="2000" dirty="0"/>
              <a:t>of resources requires individuals </a:t>
            </a:r>
            <a:r>
              <a:rPr lang="en-US" sz="2000" dirty="0" smtClean="0"/>
              <a:t>to choose </a:t>
            </a:r>
            <a:r>
              <a:rPr lang="en-US" sz="2000" dirty="0"/>
              <a:t>which goods and services </a:t>
            </a:r>
            <a:r>
              <a:rPr lang="en-US" sz="2000" dirty="0" smtClean="0"/>
              <a:t>they consume</a:t>
            </a:r>
            <a:r>
              <a:rPr lang="en-US" sz="2000" dirty="0"/>
              <a:t>. The basis for their choice is </a:t>
            </a:r>
            <a:r>
              <a:rPr lang="en-US" sz="2000" dirty="0" smtClean="0"/>
              <a:t>the relative </a:t>
            </a:r>
            <a:r>
              <a:rPr lang="en-US" sz="2000" dirty="0"/>
              <a:t>value that they place on each </a:t>
            </a:r>
            <a:r>
              <a:rPr lang="en-US" sz="2000" dirty="0" smtClean="0"/>
              <a:t>good or </a:t>
            </a:r>
            <a:r>
              <a:rPr lang="en-US" sz="2000" dirty="0"/>
              <a:t>service. The structure of these </a:t>
            </a:r>
            <a:r>
              <a:rPr lang="en-US" sz="2000" dirty="0" smtClean="0"/>
              <a:t>relative values </a:t>
            </a:r>
            <a:r>
              <a:rPr lang="en-US" sz="2000" dirty="0"/>
              <a:t>is the basis for their system </a:t>
            </a:r>
            <a:r>
              <a:rPr lang="en-US" sz="2000" dirty="0" smtClean="0"/>
              <a:t>of </a:t>
            </a:r>
            <a:r>
              <a:rPr lang="en-US" sz="2000" dirty="0" err="1" smtClean="0"/>
              <a:t>prioritisation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50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QALY?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Quality Adjusted Life Year (QALY) : attempts to integrate both quality and the quantity of </a:t>
            </a:r>
            <a:r>
              <a:rPr lang="en-US" dirty="0" smtClean="0"/>
              <a:t>life.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QALY assumes </a:t>
            </a:r>
            <a:r>
              <a:rPr lang="en-US" dirty="0"/>
              <a:t>that if a treatment increases one’s life expectancy by 2 years, but causes adverse effects or inconvenience, such that one’s quality of life or utility are decreased by 25%, the net gain is 2 x 0.75 = 1.5 QALYs.</a:t>
            </a:r>
          </a:p>
        </p:txBody>
      </p:sp>
    </p:spTree>
    <p:extLst>
      <p:ext uri="{BB962C8B-B14F-4D97-AF65-F5344CB8AC3E}">
        <p14:creationId xmlns:p14="http://schemas.microsoft.com/office/powerpoint/2010/main" val="336285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in PE Analysis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77" y="2467443"/>
            <a:ext cx="11521211" cy="393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4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</a:t>
            </a:r>
            <a:r>
              <a:rPr lang="en-US" sz="4800" b="1" dirty="0" smtClean="0"/>
              <a:t>is cost effectiveness</a:t>
            </a:r>
            <a:r>
              <a:rPr lang="en-US" sz="4800" b="1" dirty="0"/>
              <a:t>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0862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Cost-effectiveness analysis </a:t>
            </a:r>
            <a:r>
              <a:rPr lang="en-US" sz="2800" dirty="0"/>
              <a:t>compares the costs and health effects </a:t>
            </a:r>
            <a:r>
              <a:rPr lang="en-US" sz="2800" dirty="0" smtClean="0"/>
              <a:t>of an </a:t>
            </a:r>
            <a:r>
              <a:rPr lang="en-US" sz="2800" dirty="0"/>
              <a:t>intervention to assess the extent to which it can be regarded </a:t>
            </a:r>
            <a:r>
              <a:rPr lang="en-US" sz="2800" dirty="0" smtClean="0"/>
              <a:t>as providing </a:t>
            </a:r>
            <a:r>
              <a:rPr lang="en-US" sz="2800" dirty="0"/>
              <a:t>value for money</a:t>
            </a:r>
            <a:r>
              <a:rPr lang="en-US" sz="28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/>
              <a:t>Cost–utility </a:t>
            </a:r>
            <a:r>
              <a:rPr lang="en-US" sz="2400" b="1" dirty="0"/>
              <a:t>analysis </a:t>
            </a:r>
            <a:r>
              <a:rPr lang="en-US" sz="2400" dirty="0"/>
              <a:t>the benefits </a:t>
            </a:r>
            <a:r>
              <a:rPr lang="en-US" sz="2400" dirty="0" smtClean="0"/>
              <a:t>are expressed </a:t>
            </a:r>
            <a:r>
              <a:rPr lang="en-US" sz="2400" dirty="0"/>
              <a:t>as quality-adjusted </a:t>
            </a:r>
            <a:r>
              <a:rPr lang="en-US" sz="2400" dirty="0" smtClean="0"/>
              <a:t>life-years (</a:t>
            </a:r>
            <a:r>
              <a:rPr lang="en-US" sz="2400" dirty="0"/>
              <a:t>QALYs</a:t>
            </a:r>
            <a:r>
              <a:rPr lang="en-US" sz="2400" dirty="0" smtClean="0"/>
              <a:t>) 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/>
              <a:t>Cost–benefit analysis </a:t>
            </a:r>
            <a:r>
              <a:rPr lang="en-US" sz="2400" dirty="0"/>
              <a:t>the benefits are expressed</a:t>
            </a:r>
            <a:r>
              <a:rPr lang="en-US" sz="2400" b="1" dirty="0" smtClean="0"/>
              <a:t> </a:t>
            </a:r>
            <a:r>
              <a:rPr lang="en-US" sz="2400" dirty="0" smtClean="0"/>
              <a:t>in monetary </a:t>
            </a:r>
            <a:r>
              <a:rPr lang="en-US" sz="2400" dirty="0"/>
              <a:t>terms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377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constitutes a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69447"/>
            <a:ext cx="9613861" cy="4334383"/>
          </a:xfrm>
        </p:spPr>
        <p:txBody>
          <a:bodyPr>
            <a:noAutofit/>
          </a:bodyPr>
          <a:lstStyle/>
          <a:p>
            <a:r>
              <a:rPr lang="en-US" sz="2800" dirty="0"/>
              <a:t>Costs are seen differently from </a:t>
            </a:r>
            <a:r>
              <a:rPr lang="en-US" sz="2800" dirty="0" smtClean="0"/>
              <a:t>different points </a:t>
            </a:r>
            <a:r>
              <a:rPr lang="en-US" sz="2800" dirty="0"/>
              <a:t>of view</a:t>
            </a:r>
            <a:r>
              <a:rPr lang="en-US" sz="2800" dirty="0" smtClean="0"/>
              <a:t>.</a:t>
            </a:r>
          </a:p>
          <a:p>
            <a:r>
              <a:rPr lang="en-US" sz="2800" b="1" dirty="0"/>
              <a:t>D</a:t>
            </a:r>
            <a:r>
              <a:rPr lang="en-US" sz="2800" b="1" dirty="0" smtClean="0"/>
              <a:t>irect costs, Indirect </a:t>
            </a:r>
            <a:r>
              <a:rPr lang="en-US" sz="2800" dirty="0"/>
              <a:t>or </a:t>
            </a:r>
            <a:r>
              <a:rPr lang="en-US" sz="2800" b="1" dirty="0" smtClean="0"/>
              <a:t>productivity costs and Intangibles</a:t>
            </a:r>
          </a:p>
          <a:p>
            <a:r>
              <a:rPr lang="en-US" sz="2800" b="1" dirty="0"/>
              <a:t>Direct costs: </a:t>
            </a:r>
            <a:endParaRPr lang="en-US" sz="2800" b="1" dirty="0" smtClean="0"/>
          </a:p>
          <a:p>
            <a:pPr lvl="1"/>
            <a:r>
              <a:rPr lang="en-US" sz="2400" i="1" dirty="0" smtClean="0"/>
              <a:t>Medical</a:t>
            </a:r>
            <a:r>
              <a:rPr lang="en-US" sz="2400" i="1" dirty="0"/>
              <a:t>: </a:t>
            </a:r>
            <a:r>
              <a:rPr lang="en-US" sz="2400" dirty="0"/>
              <a:t>drugs; staff time</a:t>
            </a:r>
            <a:r>
              <a:rPr lang="en-US" sz="2400" dirty="0" smtClean="0"/>
              <a:t>; equipment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i="1" dirty="0"/>
              <a:t>Patient: </a:t>
            </a:r>
            <a:r>
              <a:rPr lang="en-US" sz="2400" dirty="0"/>
              <a:t>transport; </a:t>
            </a:r>
            <a:r>
              <a:rPr lang="en-US" sz="2400" dirty="0" smtClean="0"/>
              <a:t>out-of pocket expenses</a:t>
            </a:r>
          </a:p>
          <a:p>
            <a:r>
              <a:rPr lang="en-US" sz="2800" dirty="0" smtClean="0"/>
              <a:t>Indirect costs: </a:t>
            </a:r>
          </a:p>
          <a:p>
            <a:pPr lvl="1"/>
            <a:r>
              <a:rPr lang="en-US" sz="2400" dirty="0"/>
              <a:t>production losses</a:t>
            </a:r>
            <a:r>
              <a:rPr lang="en-US" sz="2400" dirty="0" smtClean="0"/>
              <a:t>; other </a:t>
            </a:r>
            <a:r>
              <a:rPr lang="en-US" sz="2400" dirty="0"/>
              <a:t>uses of </a:t>
            </a:r>
            <a:r>
              <a:rPr lang="en-US" sz="2400" dirty="0" smtClean="0"/>
              <a:t>time (loss of work)</a:t>
            </a:r>
          </a:p>
          <a:p>
            <a:r>
              <a:rPr lang="en-US" sz="2800" dirty="0" smtClean="0"/>
              <a:t>Intangibles: </a:t>
            </a:r>
          </a:p>
          <a:p>
            <a:pPr lvl="1"/>
            <a:r>
              <a:rPr lang="en-US" sz="2400" dirty="0" smtClean="0"/>
              <a:t>pain</a:t>
            </a:r>
            <a:r>
              <a:rPr lang="en-US" sz="2400" dirty="0"/>
              <a:t>; suffering; </a:t>
            </a:r>
            <a:r>
              <a:rPr lang="en-US" sz="2400" dirty="0" smtClean="0"/>
              <a:t>adverse effects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793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Prescribing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2" y="2336872"/>
            <a:ext cx="6349284" cy="412832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/>
              <a:t>Generic prescribing is the prescribing of a drug by a physician using the generic name. </a:t>
            </a:r>
            <a:endParaRPr lang="en-US" sz="3200" dirty="0" smtClean="0"/>
          </a:p>
          <a:p>
            <a:pPr lvl="1" algn="just">
              <a:lnSpc>
                <a:spcPct val="150000"/>
              </a:lnSpc>
            </a:pPr>
            <a:r>
              <a:rPr lang="en-US" sz="2800" dirty="0" err="1" smtClean="0"/>
              <a:t>Paracetamol</a:t>
            </a:r>
            <a:r>
              <a:rPr lang="en-US" sz="2800" dirty="0" smtClean="0"/>
              <a:t> instead of Panadol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7601" y="2336872"/>
            <a:ext cx="4322471" cy="432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4644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191</TotalTime>
  <Words>779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</vt:lpstr>
      <vt:lpstr>Berlin</vt:lpstr>
      <vt:lpstr>Pharmacoeconomics &amp; Drug Compliance</vt:lpstr>
      <vt:lpstr>Objectives</vt:lpstr>
      <vt:lpstr>What is Pharmacoeconomics?</vt:lpstr>
      <vt:lpstr>Scarcity, choice and prioritisation </vt:lpstr>
      <vt:lpstr>What is QALY?</vt:lpstr>
      <vt:lpstr>METHODS in PE Analysis</vt:lpstr>
      <vt:lpstr>What is cost effectiveness?</vt:lpstr>
      <vt:lpstr>What constitutes a cost?</vt:lpstr>
      <vt:lpstr>GENERIC Prescribing</vt:lpstr>
      <vt:lpstr>PowerPoint Presentation</vt:lpstr>
      <vt:lpstr>PATIENT COMPLIANCE</vt:lpstr>
      <vt:lpstr>Determinants of compliance</vt:lpstr>
      <vt:lpstr>MEASURING Compliance</vt:lpstr>
      <vt:lpstr>IMPROVING Compliance</vt:lpstr>
      <vt:lpstr>THERAPEUTIC Failure</vt:lpstr>
      <vt:lpstr>CONSEQUENCES of non - compliance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Pharmaco-economics &amp; Drug Compliance</dc:title>
  <dc:creator>Dr Arif Hashmi</dc:creator>
  <cp:lastModifiedBy>Dr Arif Hashmi</cp:lastModifiedBy>
  <cp:revision>30</cp:revision>
  <dcterms:created xsi:type="dcterms:W3CDTF">2015-02-06T17:33:12Z</dcterms:created>
  <dcterms:modified xsi:type="dcterms:W3CDTF">2015-02-07T10:36:12Z</dcterms:modified>
</cp:coreProperties>
</file>