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09" r:id="rId12"/>
    <p:sldId id="310" r:id="rId13"/>
    <p:sldId id="311" r:id="rId14"/>
    <p:sldId id="270" r:id="rId15"/>
    <p:sldId id="266" r:id="rId16"/>
    <p:sldId id="271" r:id="rId17"/>
    <p:sldId id="272" r:id="rId18"/>
    <p:sldId id="273" r:id="rId19"/>
    <p:sldId id="274" r:id="rId20"/>
    <p:sldId id="275" r:id="rId21"/>
    <p:sldId id="276" r:id="rId22"/>
    <p:sldId id="277" r:id="rId23"/>
    <p:sldId id="308" r:id="rId24"/>
    <p:sldId id="312" r:id="rId25"/>
    <p:sldId id="278" r:id="rId26"/>
    <p:sldId id="306" r:id="rId27"/>
    <p:sldId id="307" r:id="rId28"/>
    <p:sldId id="313" r:id="rId29"/>
    <p:sldId id="280" r:id="rId30"/>
    <p:sldId id="289" r:id="rId31"/>
    <p:sldId id="282" r:id="rId32"/>
    <p:sldId id="293" r:id="rId33"/>
    <p:sldId id="294" r:id="rId34"/>
    <p:sldId id="296" r:id="rId35"/>
    <p:sldId id="297" r:id="rId36"/>
    <p:sldId id="298" r:id="rId37"/>
    <p:sldId id="299" r:id="rId38"/>
    <p:sldId id="300" r:id="rId39"/>
    <p:sldId id="301" r:id="rId40"/>
    <p:sldId id="302" r:id="rId41"/>
    <p:sldId id="304" r:id="rId42"/>
    <p:sldId id="290" r:id="rId43"/>
    <p:sldId id="291" r:id="rId44"/>
    <p:sldId id="269"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94B1F-6AE6-4FAB-93FC-24752709C24B}" type="doc">
      <dgm:prSet loTypeId="urn:microsoft.com/office/officeart/2005/8/layout/cycle5" loCatId="cycle" qsTypeId="urn:microsoft.com/office/officeart/2005/8/quickstyle/3d1" qsCatId="3D" csTypeId="urn:microsoft.com/office/officeart/2005/8/colors/colorful1" csCatId="colorful" phldr="1"/>
      <dgm:spPr/>
      <dgm:t>
        <a:bodyPr/>
        <a:lstStyle/>
        <a:p>
          <a:pPr rtl="1"/>
          <a:endParaRPr lang="ar-SA"/>
        </a:p>
      </dgm:t>
    </dgm:pt>
    <dgm:pt modelId="{69FB4A31-A90B-402D-941A-F1B182AF8569}">
      <dgm:prSet phldrT="[نص]"/>
      <dgm:spPr>
        <a:solidFill>
          <a:srgbClr val="FFFF00"/>
        </a:solidFill>
      </dgm:spPr>
      <dgm:t>
        <a:bodyPr/>
        <a:lstStyle/>
        <a:p>
          <a:pPr rtl="1"/>
          <a:r>
            <a:rPr lang="ar-SA" dirty="0" smtClean="0">
              <a:solidFill>
                <a:srgbClr val="002060"/>
              </a:solidFill>
              <a:cs typeface="AL-Mateen" pitchFamily="2" charset="-78"/>
            </a:rPr>
            <a:t>إدارية</a:t>
          </a:r>
          <a:endParaRPr lang="ar-SA" dirty="0">
            <a:solidFill>
              <a:srgbClr val="002060"/>
            </a:solidFill>
            <a:cs typeface="AL-Mateen" pitchFamily="2" charset="-78"/>
          </a:endParaRPr>
        </a:p>
      </dgm:t>
    </dgm:pt>
    <dgm:pt modelId="{CA7406FA-94E8-4958-9040-B6DF891958AB}" type="parTrans" cxnId="{C36F152B-72DD-45A6-A37C-A86F9044314D}">
      <dgm:prSet/>
      <dgm:spPr/>
      <dgm:t>
        <a:bodyPr/>
        <a:lstStyle/>
        <a:p>
          <a:pPr rtl="1"/>
          <a:endParaRPr lang="ar-SA">
            <a:solidFill>
              <a:srgbClr val="002060"/>
            </a:solidFill>
            <a:cs typeface="AL-Mateen" pitchFamily="2" charset="-78"/>
          </a:endParaRPr>
        </a:p>
      </dgm:t>
    </dgm:pt>
    <dgm:pt modelId="{36C32EF5-42A4-48E6-91FB-D1867557F513}" type="sibTrans" cxnId="{C36F152B-72DD-45A6-A37C-A86F9044314D}">
      <dgm:prSet/>
      <dgm:spPr/>
      <dgm:t>
        <a:bodyPr/>
        <a:lstStyle/>
        <a:p>
          <a:pPr rtl="1"/>
          <a:endParaRPr lang="ar-SA">
            <a:solidFill>
              <a:srgbClr val="002060"/>
            </a:solidFill>
            <a:cs typeface="AL-Mateen" pitchFamily="2" charset="-78"/>
          </a:endParaRPr>
        </a:p>
      </dgm:t>
    </dgm:pt>
    <dgm:pt modelId="{EFD78A7F-6D1E-42A4-B108-7E0A015C88FB}">
      <dgm:prSet phldrT="[نص]"/>
      <dgm:spPr/>
      <dgm:t>
        <a:bodyPr/>
        <a:lstStyle/>
        <a:p>
          <a:pPr rtl="1"/>
          <a:r>
            <a:rPr lang="ar-SA" dirty="0" smtClean="0">
              <a:solidFill>
                <a:srgbClr val="002060"/>
              </a:solidFill>
              <a:cs typeface="AL-Mateen" pitchFamily="2" charset="-78"/>
            </a:rPr>
            <a:t>تقنية</a:t>
          </a:r>
          <a:endParaRPr lang="ar-SA" dirty="0">
            <a:solidFill>
              <a:srgbClr val="002060"/>
            </a:solidFill>
            <a:cs typeface="AL-Mateen" pitchFamily="2" charset="-78"/>
          </a:endParaRPr>
        </a:p>
      </dgm:t>
    </dgm:pt>
    <dgm:pt modelId="{C474A76F-6410-4BBB-AB81-CC67F081043B}" type="parTrans" cxnId="{422D03FB-A243-46D0-AAF7-B189B9A6D88A}">
      <dgm:prSet/>
      <dgm:spPr/>
      <dgm:t>
        <a:bodyPr/>
        <a:lstStyle/>
        <a:p>
          <a:pPr rtl="1"/>
          <a:endParaRPr lang="ar-SA">
            <a:solidFill>
              <a:srgbClr val="002060"/>
            </a:solidFill>
            <a:cs typeface="AL-Mateen" pitchFamily="2" charset="-78"/>
          </a:endParaRPr>
        </a:p>
      </dgm:t>
    </dgm:pt>
    <dgm:pt modelId="{C0ADF570-3F93-4004-8415-FF5EDB91A02B}" type="sibTrans" cxnId="{422D03FB-A243-46D0-AAF7-B189B9A6D88A}">
      <dgm:prSet/>
      <dgm:spPr/>
      <dgm:t>
        <a:bodyPr/>
        <a:lstStyle/>
        <a:p>
          <a:pPr rtl="1"/>
          <a:endParaRPr lang="ar-SA">
            <a:solidFill>
              <a:srgbClr val="002060"/>
            </a:solidFill>
            <a:cs typeface="AL-Mateen" pitchFamily="2" charset="-78"/>
          </a:endParaRPr>
        </a:p>
      </dgm:t>
    </dgm:pt>
    <dgm:pt modelId="{39F6F668-8237-422A-BE97-E2A237CD3F03}">
      <dgm:prSet phldrT="[نص]"/>
      <dgm:spPr>
        <a:solidFill>
          <a:schemeClr val="accent4">
            <a:lumMod val="60000"/>
            <a:lumOff val="40000"/>
          </a:schemeClr>
        </a:solidFill>
      </dgm:spPr>
      <dgm:t>
        <a:bodyPr/>
        <a:lstStyle/>
        <a:p>
          <a:pPr rtl="1"/>
          <a:r>
            <a:rPr lang="ar-SA" dirty="0" smtClean="0">
              <a:solidFill>
                <a:srgbClr val="002060"/>
              </a:solidFill>
              <a:cs typeface="AL-Mateen" pitchFamily="2" charset="-78"/>
            </a:rPr>
            <a:t>بشرية </a:t>
          </a:r>
          <a:endParaRPr lang="ar-SA" dirty="0">
            <a:solidFill>
              <a:srgbClr val="002060"/>
            </a:solidFill>
            <a:cs typeface="AL-Mateen" pitchFamily="2" charset="-78"/>
          </a:endParaRPr>
        </a:p>
      </dgm:t>
    </dgm:pt>
    <dgm:pt modelId="{85EA26D7-29C0-4271-B354-EE42EF709224}" type="parTrans" cxnId="{AEEE2521-F71E-4CCA-B1F5-A36C3606060D}">
      <dgm:prSet/>
      <dgm:spPr/>
      <dgm:t>
        <a:bodyPr/>
        <a:lstStyle/>
        <a:p>
          <a:pPr rtl="1"/>
          <a:endParaRPr lang="ar-SA">
            <a:solidFill>
              <a:srgbClr val="002060"/>
            </a:solidFill>
            <a:cs typeface="AL-Mateen" pitchFamily="2" charset="-78"/>
          </a:endParaRPr>
        </a:p>
      </dgm:t>
    </dgm:pt>
    <dgm:pt modelId="{BEA7B9DD-1E7D-4C3E-91CD-AC4C7FB9A7A1}" type="sibTrans" cxnId="{AEEE2521-F71E-4CCA-B1F5-A36C3606060D}">
      <dgm:prSet/>
      <dgm:spPr/>
      <dgm:t>
        <a:bodyPr/>
        <a:lstStyle/>
        <a:p>
          <a:pPr rtl="1"/>
          <a:endParaRPr lang="ar-SA">
            <a:solidFill>
              <a:srgbClr val="002060"/>
            </a:solidFill>
            <a:cs typeface="AL-Mateen" pitchFamily="2" charset="-78"/>
          </a:endParaRPr>
        </a:p>
      </dgm:t>
    </dgm:pt>
    <dgm:pt modelId="{547377D9-6819-4468-A6CC-3DD0D65E0489}">
      <dgm:prSet phldrT="[نص]"/>
      <dgm:spPr/>
      <dgm:t>
        <a:bodyPr/>
        <a:lstStyle/>
        <a:p>
          <a:pPr rtl="1"/>
          <a:r>
            <a:rPr lang="ar-SA" dirty="0" smtClean="0">
              <a:solidFill>
                <a:srgbClr val="002060"/>
              </a:solidFill>
              <a:cs typeface="AL-Mateen" pitchFamily="2" charset="-78"/>
            </a:rPr>
            <a:t>مالية</a:t>
          </a:r>
          <a:endParaRPr lang="ar-SA" dirty="0">
            <a:solidFill>
              <a:srgbClr val="002060"/>
            </a:solidFill>
            <a:cs typeface="AL-Mateen" pitchFamily="2" charset="-78"/>
          </a:endParaRPr>
        </a:p>
      </dgm:t>
    </dgm:pt>
    <dgm:pt modelId="{DCFCCFA9-35DF-416A-9B98-3F8F21325927}" type="parTrans" cxnId="{DFC34C94-BED3-4BD7-8028-D78F8FEEA979}">
      <dgm:prSet/>
      <dgm:spPr/>
      <dgm:t>
        <a:bodyPr/>
        <a:lstStyle/>
        <a:p>
          <a:pPr rtl="1"/>
          <a:endParaRPr lang="ar-SA">
            <a:solidFill>
              <a:srgbClr val="002060"/>
            </a:solidFill>
            <a:cs typeface="AL-Mateen" pitchFamily="2" charset="-78"/>
          </a:endParaRPr>
        </a:p>
      </dgm:t>
    </dgm:pt>
    <dgm:pt modelId="{8C940CEE-26D6-4A86-8A3B-0B4F84F1BC22}" type="sibTrans" cxnId="{DFC34C94-BED3-4BD7-8028-D78F8FEEA979}">
      <dgm:prSet/>
      <dgm:spPr/>
      <dgm:t>
        <a:bodyPr/>
        <a:lstStyle/>
        <a:p>
          <a:pPr rtl="1"/>
          <a:endParaRPr lang="ar-SA">
            <a:solidFill>
              <a:srgbClr val="002060"/>
            </a:solidFill>
            <a:cs typeface="AL-Mateen" pitchFamily="2" charset="-78"/>
          </a:endParaRPr>
        </a:p>
      </dgm:t>
    </dgm:pt>
    <dgm:pt modelId="{E940B889-9112-4A21-A172-EA6C84E934FF}">
      <dgm:prSet phldrT="[نص]"/>
      <dgm:spPr/>
      <dgm:t>
        <a:bodyPr/>
        <a:lstStyle/>
        <a:p>
          <a:pPr rtl="1"/>
          <a:r>
            <a:rPr lang="ar-SA" dirty="0" smtClean="0">
              <a:solidFill>
                <a:srgbClr val="002060"/>
              </a:solidFill>
              <a:cs typeface="AL-Mateen" pitchFamily="2" charset="-78"/>
            </a:rPr>
            <a:t>مقاومة التغيير</a:t>
          </a:r>
          <a:endParaRPr lang="ar-SA" dirty="0">
            <a:solidFill>
              <a:srgbClr val="002060"/>
            </a:solidFill>
            <a:cs typeface="AL-Mateen" pitchFamily="2" charset="-78"/>
          </a:endParaRPr>
        </a:p>
      </dgm:t>
    </dgm:pt>
    <dgm:pt modelId="{B3AAF36D-7234-43DB-B38C-C3745156D026}" type="parTrans" cxnId="{7D32BB75-744A-4159-9B20-C7EC80C8C134}">
      <dgm:prSet/>
      <dgm:spPr/>
      <dgm:t>
        <a:bodyPr/>
        <a:lstStyle/>
        <a:p>
          <a:pPr rtl="1"/>
          <a:endParaRPr lang="ar-SA">
            <a:solidFill>
              <a:srgbClr val="002060"/>
            </a:solidFill>
            <a:cs typeface="AL-Mateen" pitchFamily="2" charset="-78"/>
          </a:endParaRPr>
        </a:p>
      </dgm:t>
    </dgm:pt>
    <dgm:pt modelId="{B1BC62A8-5D84-4ADC-BF0C-701CFECB30FA}" type="sibTrans" cxnId="{7D32BB75-744A-4159-9B20-C7EC80C8C134}">
      <dgm:prSet/>
      <dgm:spPr/>
      <dgm:t>
        <a:bodyPr/>
        <a:lstStyle/>
        <a:p>
          <a:pPr rtl="1"/>
          <a:endParaRPr lang="ar-SA">
            <a:solidFill>
              <a:srgbClr val="002060"/>
            </a:solidFill>
            <a:cs typeface="AL-Mateen" pitchFamily="2" charset="-78"/>
          </a:endParaRPr>
        </a:p>
      </dgm:t>
    </dgm:pt>
    <dgm:pt modelId="{D7DE48FB-C2E0-4368-BEA2-8E2CF8D18AE4}" type="pres">
      <dgm:prSet presAssocID="{61794B1F-6AE6-4FAB-93FC-24752709C24B}" presName="cycle" presStyleCnt="0">
        <dgm:presLayoutVars>
          <dgm:dir/>
          <dgm:resizeHandles val="exact"/>
        </dgm:presLayoutVars>
      </dgm:prSet>
      <dgm:spPr/>
      <dgm:t>
        <a:bodyPr/>
        <a:lstStyle/>
        <a:p>
          <a:pPr rtl="1"/>
          <a:endParaRPr lang="ar-SA"/>
        </a:p>
      </dgm:t>
    </dgm:pt>
    <dgm:pt modelId="{A76CEFFA-0506-4178-8321-23F304966CB2}" type="pres">
      <dgm:prSet presAssocID="{69FB4A31-A90B-402D-941A-F1B182AF8569}" presName="node" presStyleLbl="node1" presStyleIdx="0" presStyleCnt="5">
        <dgm:presLayoutVars>
          <dgm:bulletEnabled val="1"/>
        </dgm:presLayoutVars>
      </dgm:prSet>
      <dgm:spPr/>
      <dgm:t>
        <a:bodyPr/>
        <a:lstStyle/>
        <a:p>
          <a:pPr rtl="1"/>
          <a:endParaRPr lang="ar-SA"/>
        </a:p>
      </dgm:t>
    </dgm:pt>
    <dgm:pt modelId="{0F9AE7A5-629F-4E1C-9438-0B49F17CEE43}" type="pres">
      <dgm:prSet presAssocID="{69FB4A31-A90B-402D-941A-F1B182AF8569}" presName="spNode" presStyleCnt="0"/>
      <dgm:spPr/>
    </dgm:pt>
    <dgm:pt modelId="{5DB91664-DBBF-464D-95D3-3D005C13D6D4}" type="pres">
      <dgm:prSet presAssocID="{36C32EF5-42A4-48E6-91FB-D1867557F513}" presName="sibTrans" presStyleLbl="sibTrans1D1" presStyleIdx="0" presStyleCnt="5"/>
      <dgm:spPr/>
      <dgm:t>
        <a:bodyPr/>
        <a:lstStyle/>
        <a:p>
          <a:pPr rtl="1"/>
          <a:endParaRPr lang="ar-SA"/>
        </a:p>
      </dgm:t>
    </dgm:pt>
    <dgm:pt modelId="{2EE53A75-03E3-4A7C-8439-B5CBE92117DC}" type="pres">
      <dgm:prSet presAssocID="{EFD78A7F-6D1E-42A4-B108-7E0A015C88FB}" presName="node" presStyleLbl="node1" presStyleIdx="1" presStyleCnt="5">
        <dgm:presLayoutVars>
          <dgm:bulletEnabled val="1"/>
        </dgm:presLayoutVars>
      </dgm:prSet>
      <dgm:spPr/>
      <dgm:t>
        <a:bodyPr/>
        <a:lstStyle/>
        <a:p>
          <a:pPr rtl="1"/>
          <a:endParaRPr lang="ar-SA"/>
        </a:p>
      </dgm:t>
    </dgm:pt>
    <dgm:pt modelId="{D2C16BA1-C81A-400F-9D7C-6C8057E4F500}" type="pres">
      <dgm:prSet presAssocID="{EFD78A7F-6D1E-42A4-B108-7E0A015C88FB}" presName="spNode" presStyleCnt="0"/>
      <dgm:spPr/>
    </dgm:pt>
    <dgm:pt modelId="{CC9A9361-A3BE-4F81-A294-1F6FE032DCED}" type="pres">
      <dgm:prSet presAssocID="{C0ADF570-3F93-4004-8415-FF5EDB91A02B}" presName="sibTrans" presStyleLbl="sibTrans1D1" presStyleIdx="1" presStyleCnt="5"/>
      <dgm:spPr/>
      <dgm:t>
        <a:bodyPr/>
        <a:lstStyle/>
        <a:p>
          <a:pPr rtl="1"/>
          <a:endParaRPr lang="ar-SA"/>
        </a:p>
      </dgm:t>
    </dgm:pt>
    <dgm:pt modelId="{166C379C-4DC3-4238-B83D-00A5D91EAB54}" type="pres">
      <dgm:prSet presAssocID="{39F6F668-8237-422A-BE97-E2A237CD3F03}" presName="node" presStyleLbl="node1" presStyleIdx="2" presStyleCnt="5">
        <dgm:presLayoutVars>
          <dgm:bulletEnabled val="1"/>
        </dgm:presLayoutVars>
      </dgm:prSet>
      <dgm:spPr/>
      <dgm:t>
        <a:bodyPr/>
        <a:lstStyle/>
        <a:p>
          <a:pPr rtl="1"/>
          <a:endParaRPr lang="ar-SA"/>
        </a:p>
      </dgm:t>
    </dgm:pt>
    <dgm:pt modelId="{0D271586-9222-463E-917A-C080ECAF0708}" type="pres">
      <dgm:prSet presAssocID="{39F6F668-8237-422A-BE97-E2A237CD3F03}" presName="spNode" presStyleCnt="0"/>
      <dgm:spPr/>
    </dgm:pt>
    <dgm:pt modelId="{FC2813B0-06E6-47E4-A0A7-8CBE1C328B7D}" type="pres">
      <dgm:prSet presAssocID="{BEA7B9DD-1E7D-4C3E-91CD-AC4C7FB9A7A1}" presName="sibTrans" presStyleLbl="sibTrans1D1" presStyleIdx="2" presStyleCnt="5"/>
      <dgm:spPr/>
      <dgm:t>
        <a:bodyPr/>
        <a:lstStyle/>
        <a:p>
          <a:pPr rtl="1"/>
          <a:endParaRPr lang="ar-SA"/>
        </a:p>
      </dgm:t>
    </dgm:pt>
    <dgm:pt modelId="{F6E686EA-012A-407D-A1F4-F41B5CE3EDAF}" type="pres">
      <dgm:prSet presAssocID="{547377D9-6819-4468-A6CC-3DD0D65E0489}" presName="node" presStyleLbl="node1" presStyleIdx="3" presStyleCnt="5">
        <dgm:presLayoutVars>
          <dgm:bulletEnabled val="1"/>
        </dgm:presLayoutVars>
      </dgm:prSet>
      <dgm:spPr/>
      <dgm:t>
        <a:bodyPr/>
        <a:lstStyle/>
        <a:p>
          <a:pPr rtl="1"/>
          <a:endParaRPr lang="ar-SA"/>
        </a:p>
      </dgm:t>
    </dgm:pt>
    <dgm:pt modelId="{F9B71865-1084-41EA-A734-50D7576EFA74}" type="pres">
      <dgm:prSet presAssocID="{547377D9-6819-4468-A6CC-3DD0D65E0489}" presName="spNode" presStyleCnt="0"/>
      <dgm:spPr/>
    </dgm:pt>
    <dgm:pt modelId="{EF8846B4-A578-4DF9-BAA6-D7C06A0AF547}" type="pres">
      <dgm:prSet presAssocID="{8C940CEE-26D6-4A86-8A3B-0B4F84F1BC22}" presName="sibTrans" presStyleLbl="sibTrans1D1" presStyleIdx="3" presStyleCnt="5"/>
      <dgm:spPr/>
      <dgm:t>
        <a:bodyPr/>
        <a:lstStyle/>
        <a:p>
          <a:pPr rtl="1"/>
          <a:endParaRPr lang="ar-SA"/>
        </a:p>
      </dgm:t>
    </dgm:pt>
    <dgm:pt modelId="{EC18B1CC-C9A4-4459-9F0E-D0B117DA1D04}" type="pres">
      <dgm:prSet presAssocID="{E940B889-9112-4A21-A172-EA6C84E934FF}" presName="node" presStyleLbl="node1" presStyleIdx="4" presStyleCnt="5">
        <dgm:presLayoutVars>
          <dgm:bulletEnabled val="1"/>
        </dgm:presLayoutVars>
      </dgm:prSet>
      <dgm:spPr/>
      <dgm:t>
        <a:bodyPr/>
        <a:lstStyle/>
        <a:p>
          <a:pPr rtl="1"/>
          <a:endParaRPr lang="ar-SA"/>
        </a:p>
      </dgm:t>
    </dgm:pt>
    <dgm:pt modelId="{3590597C-EE60-49E6-923A-ED8093F1A6DD}" type="pres">
      <dgm:prSet presAssocID="{E940B889-9112-4A21-A172-EA6C84E934FF}" presName="spNode" presStyleCnt="0"/>
      <dgm:spPr/>
    </dgm:pt>
    <dgm:pt modelId="{E4ED91B4-C9D5-4D09-A9B8-EEC87E7F515D}" type="pres">
      <dgm:prSet presAssocID="{B1BC62A8-5D84-4ADC-BF0C-701CFECB30FA}" presName="sibTrans" presStyleLbl="sibTrans1D1" presStyleIdx="4" presStyleCnt="5"/>
      <dgm:spPr/>
      <dgm:t>
        <a:bodyPr/>
        <a:lstStyle/>
        <a:p>
          <a:pPr rtl="1"/>
          <a:endParaRPr lang="ar-SA"/>
        </a:p>
      </dgm:t>
    </dgm:pt>
  </dgm:ptLst>
  <dgm:cxnLst>
    <dgm:cxn modelId="{07F19F9F-A299-47AD-91D3-AE09E124A0E9}" type="presOf" srcId="{69FB4A31-A90B-402D-941A-F1B182AF8569}" destId="{A76CEFFA-0506-4178-8321-23F304966CB2}" srcOrd="0" destOrd="0" presId="urn:microsoft.com/office/officeart/2005/8/layout/cycle5"/>
    <dgm:cxn modelId="{ADF3A3D1-A8F8-4A90-962F-1D6901F291E2}" type="presOf" srcId="{8C940CEE-26D6-4A86-8A3B-0B4F84F1BC22}" destId="{EF8846B4-A578-4DF9-BAA6-D7C06A0AF547}" srcOrd="0" destOrd="0" presId="urn:microsoft.com/office/officeart/2005/8/layout/cycle5"/>
    <dgm:cxn modelId="{EA3852A3-59EB-4191-BCE6-C3DAB1705D49}" type="presOf" srcId="{EFD78A7F-6D1E-42A4-B108-7E0A015C88FB}" destId="{2EE53A75-03E3-4A7C-8439-B5CBE92117DC}" srcOrd="0" destOrd="0" presId="urn:microsoft.com/office/officeart/2005/8/layout/cycle5"/>
    <dgm:cxn modelId="{422D03FB-A243-46D0-AAF7-B189B9A6D88A}" srcId="{61794B1F-6AE6-4FAB-93FC-24752709C24B}" destId="{EFD78A7F-6D1E-42A4-B108-7E0A015C88FB}" srcOrd="1" destOrd="0" parTransId="{C474A76F-6410-4BBB-AB81-CC67F081043B}" sibTransId="{C0ADF570-3F93-4004-8415-FF5EDB91A02B}"/>
    <dgm:cxn modelId="{745292AC-DF1F-424D-97F0-B93E448C52A9}" type="presOf" srcId="{B1BC62A8-5D84-4ADC-BF0C-701CFECB30FA}" destId="{E4ED91B4-C9D5-4D09-A9B8-EEC87E7F515D}" srcOrd="0" destOrd="0" presId="urn:microsoft.com/office/officeart/2005/8/layout/cycle5"/>
    <dgm:cxn modelId="{357D8C70-AAD5-4F31-811A-661E0CD664EF}" type="presOf" srcId="{61794B1F-6AE6-4FAB-93FC-24752709C24B}" destId="{D7DE48FB-C2E0-4368-BEA2-8E2CF8D18AE4}" srcOrd="0" destOrd="0" presId="urn:microsoft.com/office/officeart/2005/8/layout/cycle5"/>
    <dgm:cxn modelId="{7D32BB75-744A-4159-9B20-C7EC80C8C134}" srcId="{61794B1F-6AE6-4FAB-93FC-24752709C24B}" destId="{E940B889-9112-4A21-A172-EA6C84E934FF}" srcOrd="4" destOrd="0" parTransId="{B3AAF36D-7234-43DB-B38C-C3745156D026}" sibTransId="{B1BC62A8-5D84-4ADC-BF0C-701CFECB30FA}"/>
    <dgm:cxn modelId="{EF2CAB5B-F9C6-4E05-8B23-75C0F0C97588}" type="presOf" srcId="{39F6F668-8237-422A-BE97-E2A237CD3F03}" destId="{166C379C-4DC3-4238-B83D-00A5D91EAB54}" srcOrd="0" destOrd="0" presId="urn:microsoft.com/office/officeart/2005/8/layout/cycle5"/>
    <dgm:cxn modelId="{F86543C7-D54A-4746-8BCC-50092548CB18}" type="presOf" srcId="{E940B889-9112-4A21-A172-EA6C84E934FF}" destId="{EC18B1CC-C9A4-4459-9F0E-D0B117DA1D04}" srcOrd="0" destOrd="0" presId="urn:microsoft.com/office/officeart/2005/8/layout/cycle5"/>
    <dgm:cxn modelId="{9BCBAA40-ADCA-4276-9084-1102CACE1DEA}" type="presOf" srcId="{BEA7B9DD-1E7D-4C3E-91CD-AC4C7FB9A7A1}" destId="{FC2813B0-06E6-47E4-A0A7-8CBE1C328B7D}" srcOrd="0" destOrd="0" presId="urn:microsoft.com/office/officeart/2005/8/layout/cycle5"/>
    <dgm:cxn modelId="{DFC34C94-BED3-4BD7-8028-D78F8FEEA979}" srcId="{61794B1F-6AE6-4FAB-93FC-24752709C24B}" destId="{547377D9-6819-4468-A6CC-3DD0D65E0489}" srcOrd="3" destOrd="0" parTransId="{DCFCCFA9-35DF-416A-9B98-3F8F21325927}" sibTransId="{8C940CEE-26D6-4A86-8A3B-0B4F84F1BC22}"/>
    <dgm:cxn modelId="{C36F152B-72DD-45A6-A37C-A86F9044314D}" srcId="{61794B1F-6AE6-4FAB-93FC-24752709C24B}" destId="{69FB4A31-A90B-402D-941A-F1B182AF8569}" srcOrd="0" destOrd="0" parTransId="{CA7406FA-94E8-4958-9040-B6DF891958AB}" sibTransId="{36C32EF5-42A4-48E6-91FB-D1867557F513}"/>
    <dgm:cxn modelId="{BB9B4E42-0C91-4282-AEC9-ADBB73F1E4C9}" type="presOf" srcId="{C0ADF570-3F93-4004-8415-FF5EDB91A02B}" destId="{CC9A9361-A3BE-4F81-A294-1F6FE032DCED}" srcOrd="0" destOrd="0" presId="urn:microsoft.com/office/officeart/2005/8/layout/cycle5"/>
    <dgm:cxn modelId="{AEEE2521-F71E-4CCA-B1F5-A36C3606060D}" srcId="{61794B1F-6AE6-4FAB-93FC-24752709C24B}" destId="{39F6F668-8237-422A-BE97-E2A237CD3F03}" srcOrd="2" destOrd="0" parTransId="{85EA26D7-29C0-4271-B354-EE42EF709224}" sibTransId="{BEA7B9DD-1E7D-4C3E-91CD-AC4C7FB9A7A1}"/>
    <dgm:cxn modelId="{DE51DB5B-28D9-468E-9486-9E3929A82BFA}" type="presOf" srcId="{36C32EF5-42A4-48E6-91FB-D1867557F513}" destId="{5DB91664-DBBF-464D-95D3-3D005C13D6D4}" srcOrd="0" destOrd="0" presId="urn:microsoft.com/office/officeart/2005/8/layout/cycle5"/>
    <dgm:cxn modelId="{0F66A54B-E855-4E72-A45E-8ECB1B230AAD}" type="presOf" srcId="{547377D9-6819-4468-A6CC-3DD0D65E0489}" destId="{F6E686EA-012A-407D-A1F4-F41B5CE3EDAF}" srcOrd="0" destOrd="0" presId="urn:microsoft.com/office/officeart/2005/8/layout/cycle5"/>
    <dgm:cxn modelId="{938F57D3-45AE-4B8A-A81B-64593BA52029}" type="presParOf" srcId="{D7DE48FB-C2E0-4368-BEA2-8E2CF8D18AE4}" destId="{A76CEFFA-0506-4178-8321-23F304966CB2}" srcOrd="0" destOrd="0" presId="urn:microsoft.com/office/officeart/2005/8/layout/cycle5"/>
    <dgm:cxn modelId="{25B7AB96-0171-4280-85EB-600C45926279}" type="presParOf" srcId="{D7DE48FB-C2E0-4368-BEA2-8E2CF8D18AE4}" destId="{0F9AE7A5-629F-4E1C-9438-0B49F17CEE43}" srcOrd="1" destOrd="0" presId="urn:microsoft.com/office/officeart/2005/8/layout/cycle5"/>
    <dgm:cxn modelId="{906891E2-9F09-4A2E-96AE-30BD7DBF65C8}" type="presParOf" srcId="{D7DE48FB-C2E0-4368-BEA2-8E2CF8D18AE4}" destId="{5DB91664-DBBF-464D-95D3-3D005C13D6D4}" srcOrd="2" destOrd="0" presId="urn:microsoft.com/office/officeart/2005/8/layout/cycle5"/>
    <dgm:cxn modelId="{CD753EF4-3FBE-4143-BBD3-CD9DDF3A6BDD}" type="presParOf" srcId="{D7DE48FB-C2E0-4368-BEA2-8E2CF8D18AE4}" destId="{2EE53A75-03E3-4A7C-8439-B5CBE92117DC}" srcOrd="3" destOrd="0" presId="urn:microsoft.com/office/officeart/2005/8/layout/cycle5"/>
    <dgm:cxn modelId="{9D6878DC-DB7A-4D70-8428-5946C0A48BB2}" type="presParOf" srcId="{D7DE48FB-C2E0-4368-BEA2-8E2CF8D18AE4}" destId="{D2C16BA1-C81A-400F-9D7C-6C8057E4F500}" srcOrd="4" destOrd="0" presId="urn:microsoft.com/office/officeart/2005/8/layout/cycle5"/>
    <dgm:cxn modelId="{0802608B-4F5A-49A8-BAE8-5973B0351076}" type="presParOf" srcId="{D7DE48FB-C2E0-4368-BEA2-8E2CF8D18AE4}" destId="{CC9A9361-A3BE-4F81-A294-1F6FE032DCED}" srcOrd="5" destOrd="0" presId="urn:microsoft.com/office/officeart/2005/8/layout/cycle5"/>
    <dgm:cxn modelId="{FEC898E7-D793-492B-A307-7CF15EDFA347}" type="presParOf" srcId="{D7DE48FB-C2E0-4368-BEA2-8E2CF8D18AE4}" destId="{166C379C-4DC3-4238-B83D-00A5D91EAB54}" srcOrd="6" destOrd="0" presId="urn:microsoft.com/office/officeart/2005/8/layout/cycle5"/>
    <dgm:cxn modelId="{CFEBD631-38AC-4568-B2DF-4E4D04E68ECF}" type="presParOf" srcId="{D7DE48FB-C2E0-4368-BEA2-8E2CF8D18AE4}" destId="{0D271586-9222-463E-917A-C080ECAF0708}" srcOrd="7" destOrd="0" presId="urn:microsoft.com/office/officeart/2005/8/layout/cycle5"/>
    <dgm:cxn modelId="{CCB26139-EFCF-4F1B-B7A0-C2FC1CC51C86}" type="presParOf" srcId="{D7DE48FB-C2E0-4368-BEA2-8E2CF8D18AE4}" destId="{FC2813B0-06E6-47E4-A0A7-8CBE1C328B7D}" srcOrd="8" destOrd="0" presId="urn:microsoft.com/office/officeart/2005/8/layout/cycle5"/>
    <dgm:cxn modelId="{D54D64EC-7FB9-4EB1-A7BE-5C9C483BC8F5}" type="presParOf" srcId="{D7DE48FB-C2E0-4368-BEA2-8E2CF8D18AE4}" destId="{F6E686EA-012A-407D-A1F4-F41B5CE3EDAF}" srcOrd="9" destOrd="0" presId="urn:microsoft.com/office/officeart/2005/8/layout/cycle5"/>
    <dgm:cxn modelId="{6D490FDE-8FFD-498C-8EFB-598BA064296B}" type="presParOf" srcId="{D7DE48FB-C2E0-4368-BEA2-8E2CF8D18AE4}" destId="{F9B71865-1084-41EA-A734-50D7576EFA74}" srcOrd="10" destOrd="0" presId="urn:microsoft.com/office/officeart/2005/8/layout/cycle5"/>
    <dgm:cxn modelId="{5130CB28-9C66-4C5A-AE13-14741498F270}" type="presParOf" srcId="{D7DE48FB-C2E0-4368-BEA2-8E2CF8D18AE4}" destId="{EF8846B4-A578-4DF9-BAA6-D7C06A0AF547}" srcOrd="11" destOrd="0" presId="urn:microsoft.com/office/officeart/2005/8/layout/cycle5"/>
    <dgm:cxn modelId="{A1610563-8734-44D8-90D6-5D0D7F161E54}" type="presParOf" srcId="{D7DE48FB-C2E0-4368-BEA2-8E2CF8D18AE4}" destId="{EC18B1CC-C9A4-4459-9F0E-D0B117DA1D04}" srcOrd="12" destOrd="0" presId="urn:microsoft.com/office/officeart/2005/8/layout/cycle5"/>
    <dgm:cxn modelId="{E00881FB-47C1-4801-9EB3-C7D9CDEC137D}" type="presParOf" srcId="{D7DE48FB-C2E0-4368-BEA2-8E2CF8D18AE4}" destId="{3590597C-EE60-49E6-923A-ED8093F1A6DD}" srcOrd="13" destOrd="0" presId="urn:microsoft.com/office/officeart/2005/8/layout/cycle5"/>
    <dgm:cxn modelId="{2C375EB8-5A6F-437D-AB72-DD6669DA9328}" type="presParOf" srcId="{D7DE48FB-C2E0-4368-BEA2-8E2CF8D18AE4}" destId="{E4ED91B4-C9D5-4D09-A9B8-EEC87E7F515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072E7-4CF9-40BD-A313-A9F866E24EF8}" type="doc">
      <dgm:prSet loTypeId="urn:microsoft.com/office/officeart/2005/8/layout/hProcess9" loCatId="process" qsTypeId="urn:microsoft.com/office/officeart/2005/8/quickstyle/3d1" qsCatId="3D" csTypeId="urn:microsoft.com/office/officeart/2005/8/colors/colorful5" csCatId="colorful" phldr="1"/>
      <dgm:spPr/>
      <dgm:t>
        <a:bodyPr/>
        <a:lstStyle/>
        <a:p>
          <a:pPr rtl="1"/>
          <a:endParaRPr lang="ar-SA"/>
        </a:p>
      </dgm:t>
    </dgm:pt>
    <dgm:pt modelId="{F61CFFD9-4624-4B9B-9EDF-7B0A4A818596}">
      <dgm:prSet/>
      <dgm:spPr/>
      <dgm:t>
        <a:bodyPr/>
        <a:lstStyle/>
        <a:p>
          <a:pPr rtl="1"/>
          <a:r>
            <a:rPr lang="ar-SA" dirty="0" smtClean="0">
              <a:solidFill>
                <a:schemeClr val="tx1"/>
              </a:solidFill>
              <a:cs typeface="AL-Mateen" pitchFamily="2" charset="-78"/>
            </a:rPr>
            <a:t>مؤشرات خاصة بالخريجين</a:t>
          </a:r>
          <a:endParaRPr lang="ar-SA" dirty="0">
            <a:solidFill>
              <a:schemeClr val="tx1"/>
            </a:solidFill>
            <a:cs typeface="AL-Mateen" pitchFamily="2" charset="-78"/>
          </a:endParaRPr>
        </a:p>
      </dgm:t>
    </dgm:pt>
    <dgm:pt modelId="{1B540FA5-B04C-458D-858B-7F6FF0072941}" type="parTrans" cxnId="{CE20FFEF-D4A3-4E77-99E7-112ACE27C86A}">
      <dgm:prSet/>
      <dgm:spPr/>
      <dgm:t>
        <a:bodyPr/>
        <a:lstStyle/>
        <a:p>
          <a:pPr rtl="1"/>
          <a:endParaRPr lang="ar-SA">
            <a:solidFill>
              <a:schemeClr val="tx1"/>
            </a:solidFill>
            <a:cs typeface="AL-Mateen" pitchFamily="2" charset="-78"/>
          </a:endParaRPr>
        </a:p>
      </dgm:t>
    </dgm:pt>
    <dgm:pt modelId="{63BA138F-538E-4E1E-95FC-A444538D6EFC}" type="sibTrans" cxnId="{CE20FFEF-D4A3-4E77-99E7-112ACE27C86A}">
      <dgm:prSet/>
      <dgm:spPr/>
      <dgm:t>
        <a:bodyPr/>
        <a:lstStyle/>
        <a:p>
          <a:pPr rtl="1"/>
          <a:endParaRPr lang="ar-SA">
            <a:solidFill>
              <a:schemeClr val="tx1"/>
            </a:solidFill>
            <a:cs typeface="AL-Mateen" pitchFamily="2" charset="-78"/>
          </a:endParaRPr>
        </a:p>
      </dgm:t>
    </dgm:pt>
    <dgm:pt modelId="{6D4BDA35-DA35-4D95-B243-8A2CD511E436}">
      <dgm:prSet/>
      <dgm:spPr/>
      <dgm:t>
        <a:bodyPr/>
        <a:lstStyle/>
        <a:p>
          <a:pPr rtl="1"/>
          <a:r>
            <a:rPr lang="ar-SA" dirty="0" smtClean="0">
              <a:solidFill>
                <a:schemeClr val="tx1"/>
              </a:solidFill>
              <a:cs typeface="AL-Mateen" pitchFamily="2" charset="-78"/>
            </a:rPr>
            <a:t>مؤشرات إجادة الطلاب للغات الأخرى</a:t>
          </a:r>
          <a:endParaRPr lang="ar-SA" dirty="0">
            <a:solidFill>
              <a:schemeClr val="tx1"/>
            </a:solidFill>
            <a:cs typeface="AL-Mateen" pitchFamily="2" charset="-78"/>
          </a:endParaRPr>
        </a:p>
      </dgm:t>
    </dgm:pt>
    <dgm:pt modelId="{F60D3764-BC97-4086-ACE4-73A33AA12EBC}" type="parTrans" cxnId="{381E8FD3-A9BA-48DA-B5C1-E1A9E6F51D67}">
      <dgm:prSet/>
      <dgm:spPr/>
      <dgm:t>
        <a:bodyPr/>
        <a:lstStyle/>
        <a:p>
          <a:pPr rtl="1"/>
          <a:endParaRPr lang="ar-SA">
            <a:solidFill>
              <a:schemeClr val="tx1"/>
            </a:solidFill>
            <a:cs typeface="AL-Mateen" pitchFamily="2" charset="-78"/>
          </a:endParaRPr>
        </a:p>
      </dgm:t>
    </dgm:pt>
    <dgm:pt modelId="{A8D882B6-7340-4081-A1E5-22279E67F071}" type="sibTrans" cxnId="{381E8FD3-A9BA-48DA-B5C1-E1A9E6F51D67}">
      <dgm:prSet/>
      <dgm:spPr/>
      <dgm:t>
        <a:bodyPr/>
        <a:lstStyle/>
        <a:p>
          <a:pPr rtl="1"/>
          <a:endParaRPr lang="ar-SA">
            <a:solidFill>
              <a:schemeClr val="tx1"/>
            </a:solidFill>
            <a:cs typeface="AL-Mateen" pitchFamily="2" charset="-78"/>
          </a:endParaRPr>
        </a:p>
      </dgm:t>
    </dgm:pt>
    <dgm:pt modelId="{C277E537-936B-49DE-8476-4342F3F4B228}">
      <dgm:prSet/>
      <dgm:spPr/>
      <dgm:t>
        <a:bodyPr/>
        <a:lstStyle/>
        <a:p>
          <a:pPr rtl="1"/>
          <a:r>
            <a:rPr lang="ar-SA" dirty="0" smtClean="0">
              <a:solidFill>
                <a:schemeClr val="tx1"/>
              </a:solidFill>
              <a:cs typeface="AL-Mateen" pitchFamily="2" charset="-78"/>
            </a:rPr>
            <a:t>مؤشرات خاصة بالكوادر الفنية المساعدة</a:t>
          </a:r>
          <a:endParaRPr lang="ar-SA" dirty="0">
            <a:solidFill>
              <a:schemeClr val="tx1"/>
            </a:solidFill>
            <a:cs typeface="AL-Mateen" pitchFamily="2" charset="-78"/>
          </a:endParaRPr>
        </a:p>
      </dgm:t>
    </dgm:pt>
    <dgm:pt modelId="{CC815C07-ECE8-4380-B9A0-F949C59B0CFB}" type="parTrans" cxnId="{3682F3BF-0F31-4A88-B913-FFB292D52712}">
      <dgm:prSet/>
      <dgm:spPr/>
      <dgm:t>
        <a:bodyPr/>
        <a:lstStyle/>
        <a:p>
          <a:pPr rtl="1"/>
          <a:endParaRPr lang="ar-SA">
            <a:solidFill>
              <a:schemeClr val="tx1"/>
            </a:solidFill>
            <a:cs typeface="AL-Mateen" pitchFamily="2" charset="-78"/>
          </a:endParaRPr>
        </a:p>
      </dgm:t>
    </dgm:pt>
    <dgm:pt modelId="{98587FD5-2712-4591-B8EC-81AD68A51942}" type="sibTrans" cxnId="{3682F3BF-0F31-4A88-B913-FFB292D52712}">
      <dgm:prSet/>
      <dgm:spPr/>
      <dgm:t>
        <a:bodyPr/>
        <a:lstStyle/>
        <a:p>
          <a:pPr rtl="1"/>
          <a:endParaRPr lang="ar-SA">
            <a:solidFill>
              <a:schemeClr val="tx1"/>
            </a:solidFill>
            <a:cs typeface="AL-Mateen" pitchFamily="2" charset="-78"/>
          </a:endParaRPr>
        </a:p>
      </dgm:t>
    </dgm:pt>
    <dgm:pt modelId="{F465C229-C2BC-4B8D-87C7-D52695CB00AE}">
      <dgm:prSet/>
      <dgm:spPr/>
      <dgm:t>
        <a:bodyPr/>
        <a:lstStyle/>
        <a:p>
          <a:pPr rtl="1"/>
          <a:r>
            <a:rPr lang="ar-SA" smtClean="0">
              <a:solidFill>
                <a:schemeClr val="tx1"/>
              </a:solidFill>
              <a:cs typeface="AL-Mateen" pitchFamily="2" charset="-78"/>
            </a:rPr>
            <a:t>مؤشرات خاصة بتدريب أعضاء هيئة التدريس.</a:t>
          </a:r>
          <a:endParaRPr lang="ar-SA">
            <a:solidFill>
              <a:schemeClr val="tx1"/>
            </a:solidFill>
            <a:cs typeface="AL-Mateen" pitchFamily="2" charset="-78"/>
          </a:endParaRPr>
        </a:p>
      </dgm:t>
    </dgm:pt>
    <dgm:pt modelId="{9DAFD517-D5FB-406F-A48B-34689D3D4EEC}" type="parTrans" cxnId="{26813C8F-F78C-4A30-9234-7496587BFED6}">
      <dgm:prSet/>
      <dgm:spPr/>
      <dgm:t>
        <a:bodyPr/>
        <a:lstStyle/>
        <a:p>
          <a:pPr rtl="1"/>
          <a:endParaRPr lang="ar-SA">
            <a:solidFill>
              <a:schemeClr val="tx1"/>
            </a:solidFill>
            <a:cs typeface="AL-Mateen" pitchFamily="2" charset="-78"/>
          </a:endParaRPr>
        </a:p>
      </dgm:t>
    </dgm:pt>
    <dgm:pt modelId="{9E484C0A-49DC-4CB7-9D71-37F90213C599}" type="sibTrans" cxnId="{26813C8F-F78C-4A30-9234-7496587BFED6}">
      <dgm:prSet/>
      <dgm:spPr/>
      <dgm:t>
        <a:bodyPr/>
        <a:lstStyle/>
        <a:p>
          <a:pPr rtl="1"/>
          <a:endParaRPr lang="ar-SA">
            <a:solidFill>
              <a:schemeClr val="tx1"/>
            </a:solidFill>
            <a:cs typeface="AL-Mateen" pitchFamily="2" charset="-78"/>
          </a:endParaRPr>
        </a:p>
      </dgm:t>
    </dgm:pt>
    <dgm:pt modelId="{EB9B0215-55B5-4532-937E-0DC7FCBB21B6}" type="pres">
      <dgm:prSet presAssocID="{785072E7-4CF9-40BD-A313-A9F866E24EF8}" presName="CompostProcess" presStyleCnt="0">
        <dgm:presLayoutVars>
          <dgm:dir/>
          <dgm:resizeHandles val="exact"/>
        </dgm:presLayoutVars>
      </dgm:prSet>
      <dgm:spPr/>
      <dgm:t>
        <a:bodyPr/>
        <a:lstStyle/>
        <a:p>
          <a:pPr rtl="1"/>
          <a:endParaRPr lang="ar-SA"/>
        </a:p>
      </dgm:t>
    </dgm:pt>
    <dgm:pt modelId="{61881777-7672-4316-B6A4-C1475FC9D50D}" type="pres">
      <dgm:prSet presAssocID="{785072E7-4CF9-40BD-A313-A9F866E24EF8}" presName="arrow" presStyleLbl="bgShp" presStyleIdx="0" presStyleCnt="1"/>
      <dgm:spPr/>
    </dgm:pt>
    <dgm:pt modelId="{A64BC89A-F132-4E49-8177-D693D769A9BA}" type="pres">
      <dgm:prSet presAssocID="{785072E7-4CF9-40BD-A313-A9F866E24EF8}" presName="linearProcess" presStyleCnt="0"/>
      <dgm:spPr/>
    </dgm:pt>
    <dgm:pt modelId="{C32FAFC5-8A6B-4382-B60C-247A529B52A3}" type="pres">
      <dgm:prSet presAssocID="{F61CFFD9-4624-4B9B-9EDF-7B0A4A818596}" presName="textNode" presStyleLbl="node1" presStyleIdx="0" presStyleCnt="4">
        <dgm:presLayoutVars>
          <dgm:bulletEnabled val="1"/>
        </dgm:presLayoutVars>
      </dgm:prSet>
      <dgm:spPr/>
      <dgm:t>
        <a:bodyPr/>
        <a:lstStyle/>
        <a:p>
          <a:pPr rtl="1"/>
          <a:endParaRPr lang="ar-SA"/>
        </a:p>
      </dgm:t>
    </dgm:pt>
    <dgm:pt modelId="{537F7DB2-100C-433B-A7C5-0704221B89B8}" type="pres">
      <dgm:prSet presAssocID="{63BA138F-538E-4E1E-95FC-A444538D6EFC}" presName="sibTrans" presStyleCnt="0"/>
      <dgm:spPr/>
    </dgm:pt>
    <dgm:pt modelId="{09964697-7F74-4CCE-B2B5-86CA792166FB}" type="pres">
      <dgm:prSet presAssocID="{6D4BDA35-DA35-4D95-B243-8A2CD511E436}" presName="textNode" presStyleLbl="node1" presStyleIdx="1" presStyleCnt="4">
        <dgm:presLayoutVars>
          <dgm:bulletEnabled val="1"/>
        </dgm:presLayoutVars>
      </dgm:prSet>
      <dgm:spPr/>
      <dgm:t>
        <a:bodyPr/>
        <a:lstStyle/>
        <a:p>
          <a:pPr rtl="1"/>
          <a:endParaRPr lang="ar-SA"/>
        </a:p>
      </dgm:t>
    </dgm:pt>
    <dgm:pt modelId="{C91C251D-2EF2-49B7-994E-55398A55320F}" type="pres">
      <dgm:prSet presAssocID="{A8D882B6-7340-4081-A1E5-22279E67F071}" presName="sibTrans" presStyleCnt="0"/>
      <dgm:spPr/>
    </dgm:pt>
    <dgm:pt modelId="{9EAE5751-453E-467D-9310-68D53F236FE0}" type="pres">
      <dgm:prSet presAssocID="{C277E537-936B-49DE-8476-4342F3F4B228}" presName="textNode" presStyleLbl="node1" presStyleIdx="2" presStyleCnt="4">
        <dgm:presLayoutVars>
          <dgm:bulletEnabled val="1"/>
        </dgm:presLayoutVars>
      </dgm:prSet>
      <dgm:spPr/>
      <dgm:t>
        <a:bodyPr/>
        <a:lstStyle/>
        <a:p>
          <a:pPr rtl="1"/>
          <a:endParaRPr lang="ar-SA"/>
        </a:p>
      </dgm:t>
    </dgm:pt>
    <dgm:pt modelId="{D6B7F279-E26E-4F05-A222-D88B8B66FB3C}" type="pres">
      <dgm:prSet presAssocID="{98587FD5-2712-4591-B8EC-81AD68A51942}" presName="sibTrans" presStyleCnt="0"/>
      <dgm:spPr/>
    </dgm:pt>
    <dgm:pt modelId="{ACAE6BD8-484B-4802-B1C5-F31AB038DDCF}" type="pres">
      <dgm:prSet presAssocID="{F465C229-C2BC-4B8D-87C7-D52695CB00AE}" presName="textNode" presStyleLbl="node1" presStyleIdx="3" presStyleCnt="4">
        <dgm:presLayoutVars>
          <dgm:bulletEnabled val="1"/>
        </dgm:presLayoutVars>
      </dgm:prSet>
      <dgm:spPr/>
      <dgm:t>
        <a:bodyPr/>
        <a:lstStyle/>
        <a:p>
          <a:pPr rtl="1"/>
          <a:endParaRPr lang="ar-SA"/>
        </a:p>
      </dgm:t>
    </dgm:pt>
  </dgm:ptLst>
  <dgm:cxnLst>
    <dgm:cxn modelId="{26813C8F-F78C-4A30-9234-7496587BFED6}" srcId="{785072E7-4CF9-40BD-A313-A9F866E24EF8}" destId="{F465C229-C2BC-4B8D-87C7-D52695CB00AE}" srcOrd="3" destOrd="0" parTransId="{9DAFD517-D5FB-406F-A48B-34689D3D4EEC}" sibTransId="{9E484C0A-49DC-4CB7-9D71-37F90213C599}"/>
    <dgm:cxn modelId="{3682F3BF-0F31-4A88-B913-FFB292D52712}" srcId="{785072E7-4CF9-40BD-A313-A9F866E24EF8}" destId="{C277E537-936B-49DE-8476-4342F3F4B228}" srcOrd="2" destOrd="0" parTransId="{CC815C07-ECE8-4380-B9A0-F949C59B0CFB}" sibTransId="{98587FD5-2712-4591-B8EC-81AD68A51942}"/>
    <dgm:cxn modelId="{8A5DFA8B-7021-4C08-9B2B-0AB248A9FCDA}" type="presOf" srcId="{6D4BDA35-DA35-4D95-B243-8A2CD511E436}" destId="{09964697-7F74-4CCE-B2B5-86CA792166FB}" srcOrd="0" destOrd="0" presId="urn:microsoft.com/office/officeart/2005/8/layout/hProcess9"/>
    <dgm:cxn modelId="{381E8FD3-A9BA-48DA-B5C1-E1A9E6F51D67}" srcId="{785072E7-4CF9-40BD-A313-A9F866E24EF8}" destId="{6D4BDA35-DA35-4D95-B243-8A2CD511E436}" srcOrd="1" destOrd="0" parTransId="{F60D3764-BC97-4086-ACE4-73A33AA12EBC}" sibTransId="{A8D882B6-7340-4081-A1E5-22279E67F071}"/>
    <dgm:cxn modelId="{6AC0F20B-540F-4AD3-8715-51D759957919}" type="presOf" srcId="{C277E537-936B-49DE-8476-4342F3F4B228}" destId="{9EAE5751-453E-467D-9310-68D53F236FE0}" srcOrd="0" destOrd="0" presId="urn:microsoft.com/office/officeart/2005/8/layout/hProcess9"/>
    <dgm:cxn modelId="{A248050B-D62D-4F72-AC50-CD3BD01FFE24}" type="presOf" srcId="{F61CFFD9-4624-4B9B-9EDF-7B0A4A818596}" destId="{C32FAFC5-8A6B-4382-B60C-247A529B52A3}" srcOrd="0" destOrd="0" presId="urn:microsoft.com/office/officeart/2005/8/layout/hProcess9"/>
    <dgm:cxn modelId="{B0BB8515-9224-4C03-8174-23F17BF85C74}" type="presOf" srcId="{F465C229-C2BC-4B8D-87C7-D52695CB00AE}" destId="{ACAE6BD8-484B-4802-B1C5-F31AB038DDCF}" srcOrd="0" destOrd="0" presId="urn:microsoft.com/office/officeart/2005/8/layout/hProcess9"/>
    <dgm:cxn modelId="{6D6F440A-7098-4C7A-8E03-3A3E0F88AC22}" type="presOf" srcId="{785072E7-4CF9-40BD-A313-A9F866E24EF8}" destId="{EB9B0215-55B5-4532-937E-0DC7FCBB21B6}" srcOrd="0" destOrd="0" presId="urn:microsoft.com/office/officeart/2005/8/layout/hProcess9"/>
    <dgm:cxn modelId="{CE20FFEF-D4A3-4E77-99E7-112ACE27C86A}" srcId="{785072E7-4CF9-40BD-A313-A9F866E24EF8}" destId="{F61CFFD9-4624-4B9B-9EDF-7B0A4A818596}" srcOrd="0" destOrd="0" parTransId="{1B540FA5-B04C-458D-858B-7F6FF0072941}" sibTransId="{63BA138F-538E-4E1E-95FC-A444538D6EFC}"/>
    <dgm:cxn modelId="{FA9817C1-85C8-4C8B-BAE7-BCEF7E30381E}" type="presParOf" srcId="{EB9B0215-55B5-4532-937E-0DC7FCBB21B6}" destId="{61881777-7672-4316-B6A4-C1475FC9D50D}" srcOrd="0" destOrd="0" presId="urn:microsoft.com/office/officeart/2005/8/layout/hProcess9"/>
    <dgm:cxn modelId="{CF2E2616-1B42-4C77-AEBA-07964342DC0A}" type="presParOf" srcId="{EB9B0215-55B5-4532-937E-0DC7FCBB21B6}" destId="{A64BC89A-F132-4E49-8177-D693D769A9BA}" srcOrd="1" destOrd="0" presId="urn:microsoft.com/office/officeart/2005/8/layout/hProcess9"/>
    <dgm:cxn modelId="{943C1F2B-0ECF-4C16-B3C8-FCC63DD30185}" type="presParOf" srcId="{A64BC89A-F132-4E49-8177-D693D769A9BA}" destId="{C32FAFC5-8A6B-4382-B60C-247A529B52A3}" srcOrd="0" destOrd="0" presId="urn:microsoft.com/office/officeart/2005/8/layout/hProcess9"/>
    <dgm:cxn modelId="{CF04B889-803B-4641-AC20-3A2D58E3B3D1}" type="presParOf" srcId="{A64BC89A-F132-4E49-8177-D693D769A9BA}" destId="{537F7DB2-100C-433B-A7C5-0704221B89B8}" srcOrd="1" destOrd="0" presId="urn:microsoft.com/office/officeart/2005/8/layout/hProcess9"/>
    <dgm:cxn modelId="{F626ABEF-14FB-49A3-9CA7-858F10F8506B}" type="presParOf" srcId="{A64BC89A-F132-4E49-8177-D693D769A9BA}" destId="{09964697-7F74-4CCE-B2B5-86CA792166FB}" srcOrd="2" destOrd="0" presId="urn:microsoft.com/office/officeart/2005/8/layout/hProcess9"/>
    <dgm:cxn modelId="{1578C2B6-D4FC-4F71-B683-52C044733331}" type="presParOf" srcId="{A64BC89A-F132-4E49-8177-D693D769A9BA}" destId="{C91C251D-2EF2-49B7-994E-55398A55320F}" srcOrd="3" destOrd="0" presId="urn:microsoft.com/office/officeart/2005/8/layout/hProcess9"/>
    <dgm:cxn modelId="{DF9F0ABC-D14A-4486-83B5-4707DDC77C69}" type="presParOf" srcId="{A64BC89A-F132-4E49-8177-D693D769A9BA}" destId="{9EAE5751-453E-467D-9310-68D53F236FE0}" srcOrd="4" destOrd="0" presId="urn:microsoft.com/office/officeart/2005/8/layout/hProcess9"/>
    <dgm:cxn modelId="{6271648A-841A-4B87-89B2-E30AD216A731}" type="presParOf" srcId="{A64BC89A-F132-4E49-8177-D693D769A9BA}" destId="{D6B7F279-E26E-4F05-A222-D88B8B66FB3C}" srcOrd="5" destOrd="0" presId="urn:microsoft.com/office/officeart/2005/8/layout/hProcess9"/>
    <dgm:cxn modelId="{34DA6E92-EFD8-4A23-83B2-361D51F61C75}" type="presParOf" srcId="{A64BC89A-F132-4E49-8177-D693D769A9BA}" destId="{ACAE6BD8-484B-4802-B1C5-F31AB038DDC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519B3-8D82-4D6C-82D7-80826817F0BD}" type="doc">
      <dgm:prSet loTypeId="urn:microsoft.com/office/officeart/2005/8/layout/hProcess9" loCatId="process" qsTypeId="urn:microsoft.com/office/officeart/2005/8/quickstyle/3d1" qsCatId="3D" csTypeId="urn:microsoft.com/office/officeart/2005/8/colors/colorful5" csCatId="colorful" phldr="1"/>
      <dgm:spPr/>
      <dgm:t>
        <a:bodyPr/>
        <a:lstStyle/>
        <a:p>
          <a:pPr rtl="1"/>
          <a:endParaRPr lang="ar-SA"/>
        </a:p>
      </dgm:t>
    </dgm:pt>
    <dgm:pt modelId="{483F82F3-D422-4D4F-8839-A38F94C14EC3}">
      <dgm:prSet custT="1"/>
      <dgm:spPr/>
      <dgm:t>
        <a:bodyPr/>
        <a:lstStyle/>
        <a:p>
          <a:pPr rtl="1"/>
          <a:r>
            <a:rPr lang="ar-SA" sz="2000" dirty="0" smtClean="0">
              <a:solidFill>
                <a:schemeClr val="tx1"/>
              </a:solidFill>
              <a:cs typeface="AL-Mateen" pitchFamily="2" charset="-78"/>
            </a:rPr>
            <a:t>مؤشرات خاصة بالخدمات الإرشادية  </a:t>
          </a:r>
          <a:endParaRPr lang="ar-SA" sz="2000" dirty="0">
            <a:solidFill>
              <a:schemeClr val="tx1"/>
            </a:solidFill>
            <a:cs typeface="AL-Mateen" pitchFamily="2" charset="-78"/>
          </a:endParaRPr>
        </a:p>
      </dgm:t>
    </dgm:pt>
    <dgm:pt modelId="{7B3FD56F-4053-4373-BD86-81B0261A01C6}" type="parTrans" cxnId="{D105D393-CF32-4A4E-BE37-28C66CA8F18B}">
      <dgm:prSet/>
      <dgm:spPr/>
      <dgm:t>
        <a:bodyPr/>
        <a:lstStyle/>
        <a:p>
          <a:pPr rtl="1"/>
          <a:endParaRPr lang="ar-SA" sz="2000">
            <a:solidFill>
              <a:schemeClr val="tx1"/>
            </a:solidFill>
            <a:cs typeface="AL-Mateen" pitchFamily="2" charset="-78"/>
          </a:endParaRPr>
        </a:p>
      </dgm:t>
    </dgm:pt>
    <dgm:pt modelId="{B801E92F-5E3C-4167-B26C-8BADF0DC319B}" type="sibTrans" cxnId="{D105D393-CF32-4A4E-BE37-28C66CA8F18B}">
      <dgm:prSet/>
      <dgm:spPr/>
      <dgm:t>
        <a:bodyPr/>
        <a:lstStyle/>
        <a:p>
          <a:pPr rtl="1"/>
          <a:endParaRPr lang="ar-SA" sz="2000">
            <a:solidFill>
              <a:schemeClr val="tx1"/>
            </a:solidFill>
            <a:cs typeface="AL-Mateen" pitchFamily="2" charset="-78"/>
          </a:endParaRPr>
        </a:p>
      </dgm:t>
    </dgm:pt>
    <dgm:pt modelId="{3F5C3CDC-5757-43C3-BFEC-96EE8A15DC20}">
      <dgm:prSet custT="1"/>
      <dgm:spPr/>
      <dgm:t>
        <a:bodyPr/>
        <a:lstStyle/>
        <a:p>
          <a:pPr rtl="1"/>
          <a:r>
            <a:rPr lang="ar-SA" sz="2000" smtClean="0">
              <a:solidFill>
                <a:schemeClr val="tx1"/>
              </a:solidFill>
              <a:cs typeface="AL-Mateen" pitchFamily="2" charset="-78"/>
            </a:rPr>
            <a:t>مؤشرات خاصة برضا أصحاب العمل عن الخريجين .</a:t>
          </a:r>
          <a:endParaRPr lang="ar-SA" sz="2000">
            <a:solidFill>
              <a:schemeClr val="tx1"/>
            </a:solidFill>
            <a:cs typeface="AL-Mateen" pitchFamily="2" charset="-78"/>
          </a:endParaRPr>
        </a:p>
      </dgm:t>
    </dgm:pt>
    <dgm:pt modelId="{A8B6D347-94BF-43A4-9602-2C2202ECAA68}" type="parTrans" cxnId="{19413787-A9E6-4A39-8106-220EC875D975}">
      <dgm:prSet/>
      <dgm:spPr/>
      <dgm:t>
        <a:bodyPr/>
        <a:lstStyle/>
        <a:p>
          <a:pPr rtl="1"/>
          <a:endParaRPr lang="ar-SA" sz="2000">
            <a:solidFill>
              <a:schemeClr val="tx1"/>
            </a:solidFill>
            <a:cs typeface="AL-Mateen" pitchFamily="2" charset="-78"/>
          </a:endParaRPr>
        </a:p>
      </dgm:t>
    </dgm:pt>
    <dgm:pt modelId="{75511DB6-AB80-4437-B2C3-D57499500BCF}" type="sibTrans" cxnId="{19413787-A9E6-4A39-8106-220EC875D975}">
      <dgm:prSet/>
      <dgm:spPr/>
      <dgm:t>
        <a:bodyPr/>
        <a:lstStyle/>
        <a:p>
          <a:pPr rtl="1"/>
          <a:endParaRPr lang="ar-SA" sz="2000">
            <a:solidFill>
              <a:schemeClr val="tx1"/>
            </a:solidFill>
            <a:cs typeface="AL-Mateen" pitchFamily="2" charset="-78"/>
          </a:endParaRPr>
        </a:p>
      </dgm:t>
    </dgm:pt>
    <dgm:pt modelId="{15B903D8-C953-42AA-92EA-71ED08FE0077}">
      <dgm:prSet custT="1"/>
      <dgm:spPr/>
      <dgm:t>
        <a:bodyPr/>
        <a:lstStyle/>
        <a:p>
          <a:pPr rtl="1"/>
          <a:r>
            <a:rPr lang="ar-SA" sz="2000" dirty="0" smtClean="0">
              <a:solidFill>
                <a:schemeClr val="tx1"/>
              </a:solidFill>
              <a:cs typeface="AL-Mateen" pitchFamily="2" charset="-78"/>
            </a:rPr>
            <a:t>مؤشرات خاصة برضا الطلبة عن عملية التعليم </a:t>
          </a:r>
          <a:endParaRPr lang="ar-SA" sz="2000" dirty="0">
            <a:solidFill>
              <a:schemeClr val="tx1"/>
            </a:solidFill>
            <a:cs typeface="AL-Mateen" pitchFamily="2" charset="-78"/>
          </a:endParaRPr>
        </a:p>
      </dgm:t>
    </dgm:pt>
    <dgm:pt modelId="{9CC99095-4DE1-4A97-B5D1-2DAC40F31DA1}" type="parTrans" cxnId="{A8E1F335-80DA-401A-BAFD-7C9B03DFD134}">
      <dgm:prSet/>
      <dgm:spPr/>
      <dgm:t>
        <a:bodyPr/>
        <a:lstStyle/>
        <a:p>
          <a:pPr rtl="1"/>
          <a:endParaRPr lang="ar-SA" sz="2000">
            <a:solidFill>
              <a:schemeClr val="tx1"/>
            </a:solidFill>
            <a:cs typeface="AL-Mateen" pitchFamily="2" charset="-78"/>
          </a:endParaRPr>
        </a:p>
      </dgm:t>
    </dgm:pt>
    <dgm:pt modelId="{D0A2252C-C78D-4269-811A-58C651F10BCF}" type="sibTrans" cxnId="{A8E1F335-80DA-401A-BAFD-7C9B03DFD134}">
      <dgm:prSet/>
      <dgm:spPr/>
      <dgm:t>
        <a:bodyPr/>
        <a:lstStyle/>
        <a:p>
          <a:pPr rtl="1"/>
          <a:endParaRPr lang="ar-SA" sz="2000">
            <a:solidFill>
              <a:schemeClr val="tx1"/>
            </a:solidFill>
            <a:cs typeface="AL-Mateen" pitchFamily="2" charset="-78"/>
          </a:endParaRPr>
        </a:p>
      </dgm:t>
    </dgm:pt>
    <dgm:pt modelId="{C8C576E0-30E8-4E72-B720-88C913009930}">
      <dgm:prSet custT="1"/>
      <dgm:spPr/>
      <dgm:t>
        <a:bodyPr/>
        <a:lstStyle/>
        <a:p>
          <a:pPr rtl="1"/>
          <a:r>
            <a:rPr lang="ar-SA" sz="2000" smtClean="0">
              <a:solidFill>
                <a:schemeClr val="tx1"/>
              </a:solidFill>
              <a:cs typeface="AL-Mateen" pitchFamily="2" charset="-78"/>
            </a:rPr>
            <a:t>مؤشرات خاصة برضا الطلاب عن الخدمات المقدمة لهم من الجامعة . </a:t>
          </a:r>
          <a:endParaRPr lang="ar-SA" sz="2000">
            <a:solidFill>
              <a:schemeClr val="tx1"/>
            </a:solidFill>
            <a:cs typeface="AL-Mateen" pitchFamily="2" charset="-78"/>
          </a:endParaRPr>
        </a:p>
      </dgm:t>
    </dgm:pt>
    <dgm:pt modelId="{20B1F95E-0A31-4376-9FCF-4C2A97AA6C44}" type="parTrans" cxnId="{D2567034-7D38-491E-8664-CBF273AA5337}">
      <dgm:prSet/>
      <dgm:spPr/>
      <dgm:t>
        <a:bodyPr/>
        <a:lstStyle/>
        <a:p>
          <a:pPr rtl="1"/>
          <a:endParaRPr lang="ar-SA" sz="2000">
            <a:solidFill>
              <a:schemeClr val="tx1"/>
            </a:solidFill>
            <a:cs typeface="AL-Mateen" pitchFamily="2" charset="-78"/>
          </a:endParaRPr>
        </a:p>
      </dgm:t>
    </dgm:pt>
    <dgm:pt modelId="{8CA3C157-FED5-43AD-9F4E-DC4216FF7D69}" type="sibTrans" cxnId="{D2567034-7D38-491E-8664-CBF273AA5337}">
      <dgm:prSet/>
      <dgm:spPr/>
      <dgm:t>
        <a:bodyPr/>
        <a:lstStyle/>
        <a:p>
          <a:pPr rtl="1"/>
          <a:endParaRPr lang="ar-SA" sz="2000">
            <a:solidFill>
              <a:schemeClr val="tx1"/>
            </a:solidFill>
            <a:cs typeface="AL-Mateen" pitchFamily="2" charset="-78"/>
          </a:endParaRPr>
        </a:p>
      </dgm:t>
    </dgm:pt>
    <dgm:pt modelId="{3E483477-4983-4415-AFA4-7F783B089856}" type="pres">
      <dgm:prSet presAssocID="{642519B3-8D82-4D6C-82D7-80826817F0BD}" presName="CompostProcess" presStyleCnt="0">
        <dgm:presLayoutVars>
          <dgm:dir/>
          <dgm:resizeHandles val="exact"/>
        </dgm:presLayoutVars>
      </dgm:prSet>
      <dgm:spPr/>
      <dgm:t>
        <a:bodyPr/>
        <a:lstStyle/>
        <a:p>
          <a:pPr rtl="1"/>
          <a:endParaRPr lang="ar-SA"/>
        </a:p>
      </dgm:t>
    </dgm:pt>
    <dgm:pt modelId="{F819A2CE-6A3D-4CBA-886E-296AB18EA68F}" type="pres">
      <dgm:prSet presAssocID="{642519B3-8D82-4D6C-82D7-80826817F0BD}" presName="arrow" presStyleLbl="bgShp" presStyleIdx="0" presStyleCnt="1"/>
      <dgm:spPr/>
    </dgm:pt>
    <dgm:pt modelId="{23977228-F3B2-490B-A72A-713744402797}" type="pres">
      <dgm:prSet presAssocID="{642519B3-8D82-4D6C-82D7-80826817F0BD}" presName="linearProcess" presStyleCnt="0"/>
      <dgm:spPr/>
    </dgm:pt>
    <dgm:pt modelId="{93A98DB1-D8E0-44BB-B368-9892BE4E6A35}" type="pres">
      <dgm:prSet presAssocID="{483F82F3-D422-4D4F-8839-A38F94C14EC3}" presName="textNode" presStyleLbl="node1" presStyleIdx="0" presStyleCnt="4">
        <dgm:presLayoutVars>
          <dgm:bulletEnabled val="1"/>
        </dgm:presLayoutVars>
      </dgm:prSet>
      <dgm:spPr/>
      <dgm:t>
        <a:bodyPr/>
        <a:lstStyle/>
        <a:p>
          <a:pPr rtl="1"/>
          <a:endParaRPr lang="ar-SA"/>
        </a:p>
      </dgm:t>
    </dgm:pt>
    <dgm:pt modelId="{BCFA9336-4EDD-456B-81F0-382CEC34EA02}" type="pres">
      <dgm:prSet presAssocID="{B801E92F-5E3C-4167-B26C-8BADF0DC319B}" presName="sibTrans" presStyleCnt="0"/>
      <dgm:spPr/>
    </dgm:pt>
    <dgm:pt modelId="{9570E9A5-126F-4381-B7B5-D8D5F03B2C72}" type="pres">
      <dgm:prSet presAssocID="{3F5C3CDC-5757-43C3-BFEC-96EE8A15DC20}" presName="textNode" presStyleLbl="node1" presStyleIdx="1" presStyleCnt="4">
        <dgm:presLayoutVars>
          <dgm:bulletEnabled val="1"/>
        </dgm:presLayoutVars>
      </dgm:prSet>
      <dgm:spPr/>
      <dgm:t>
        <a:bodyPr/>
        <a:lstStyle/>
        <a:p>
          <a:pPr rtl="1"/>
          <a:endParaRPr lang="ar-SA"/>
        </a:p>
      </dgm:t>
    </dgm:pt>
    <dgm:pt modelId="{6C56D8B8-0A77-4693-A163-1849EEE8995B}" type="pres">
      <dgm:prSet presAssocID="{75511DB6-AB80-4437-B2C3-D57499500BCF}" presName="sibTrans" presStyleCnt="0"/>
      <dgm:spPr/>
    </dgm:pt>
    <dgm:pt modelId="{13EE64FF-53CE-4863-A8E6-7BF4AD4155F7}" type="pres">
      <dgm:prSet presAssocID="{15B903D8-C953-42AA-92EA-71ED08FE0077}" presName="textNode" presStyleLbl="node1" presStyleIdx="2" presStyleCnt="4">
        <dgm:presLayoutVars>
          <dgm:bulletEnabled val="1"/>
        </dgm:presLayoutVars>
      </dgm:prSet>
      <dgm:spPr/>
      <dgm:t>
        <a:bodyPr/>
        <a:lstStyle/>
        <a:p>
          <a:pPr rtl="1"/>
          <a:endParaRPr lang="ar-SA"/>
        </a:p>
      </dgm:t>
    </dgm:pt>
    <dgm:pt modelId="{B5275BC4-945E-443F-8A0F-8E3FB9F2D5A8}" type="pres">
      <dgm:prSet presAssocID="{D0A2252C-C78D-4269-811A-58C651F10BCF}" presName="sibTrans" presStyleCnt="0"/>
      <dgm:spPr/>
    </dgm:pt>
    <dgm:pt modelId="{18E33D21-4753-4662-AE4E-1A6F3AF2183C}" type="pres">
      <dgm:prSet presAssocID="{C8C576E0-30E8-4E72-B720-88C913009930}" presName="textNode" presStyleLbl="node1" presStyleIdx="3" presStyleCnt="4">
        <dgm:presLayoutVars>
          <dgm:bulletEnabled val="1"/>
        </dgm:presLayoutVars>
      </dgm:prSet>
      <dgm:spPr/>
      <dgm:t>
        <a:bodyPr/>
        <a:lstStyle/>
        <a:p>
          <a:pPr rtl="1"/>
          <a:endParaRPr lang="ar-SA"/>
        </a:p>
      </dgm:t>
    </dgm:pt>
  </dgm:ptLst>
  <dgm:cxnLst>
    <dgm:cxn modelId="{A9BC99C6-7483-4613-9B9B-E3253277997F}" type="presOf" srcId="{3F5C3CDC-5757-43C3-BFEC-96EE8A15DC20}" destId="{9570E9A5-126F-4381-B7B5-D8D5F03B2C72}" srcOrd="0" destOrd="0" presId="urn:microsoft.com/office/officeart/2005/8/layout/hProcess9"/>
    <dgm:cxn modelId="{D105D393-CF32-4A4E-BE37-28C66CA8F18B}" srcId="{642519B3-8D82-4D6C-82D7-80826817F0BD}" destId="{483F82F3-D422-4D4F-8839-A38F94C14EC3}" srcOrd="0" destOrd="0" parTransId="{7B3FD56F-4053-4373-BD86-81B0261A01C6}" sibTransId="{B801E92F-5E3C-4167-B26C-8BADF0DC319B}"/>
    <dgm:cxn modelId="{F8DE1581-6DDA-49F7-B1EC-053C3AEBF700}" type="presOf" srcId="{C8C576E0-30E8-4E72-B720-88C913009930}" destId="{18E33D21-4753-4662-AE4E-1A6F3AF2183C}" srcOrd="0" destOrd="0" presId="urn:microsoft.com/office/officeart/2005/8/layout/hProcess9"/>
    <dgm:cxn modelId="{43F0B581-9971-4DF3-A22C-3F58C02281B5}" type="presOf" srcId="{642519B3-8D82-4D6C-82D7-80826817F0BD}" destId="{3E483477-4983-4415-AFA4-7F783B089856}" srcOrd="0" destOrd="0" presId="urn:microsoft.com/office/officeart/2005/8/layout/hProcess9"/>
    <dgm:cxn modelId="{D2567034-7D38-491E-8664-CBF273AA5337}" srcId="{642519B3-8D82-4D6C-82D7-80826817F0BD}" destId="{C8C576E0-30E8-4E72-B720-88C913009930}" srcOrd="3" destOrd="0" parTransId="{20B1F95E-0A31-4376-9FCF-4C2A97AA6C44}" sibTransId="{8CA3C157-FED5-43AD-9F4E-DC4216FF7D69}"/>
    <dgm:cxn modelId="{19413787-A9E6-4A39-8106-220EC875D975}" srcId="{642519B3-8D82-4D6C-82D7-80826817F0BD}" destId="{3F5C3CDC-5757-43C3-BFEC-96EE8A15DC20}" srcOrd="1" destOrd="0" parTransId="{A8B6D347-94BF-43A4-9602-2C2202ECAA68}" sibTransId="{75511DB6-AB80-4437-B2C3-D57499500BCF}"/>
    <dgm:cxn modelId="{2A30B856-C5A2-4F1F-86F3-281CC27CF1DC}" type="presOf" srcId="{483F82F3-D422-4D4F-8839-A38F94C14EC3}" destId="{93A98DB1-D8E0-44BB-B368-9892BE4E6A35}" srcOrd="0" destOrd="0" presId="urn:microsoft.com/office/officeart/2005/8/layout/hProcess9"/>
    <dgm:cxn modelId="{6F6AC1AF-148E-402C-A128-68F4CB57ACF1}" type="presOf" srcId="{15B903D8-C953-42AA-92EA-71ED08FE0077}" destId="{13EE64FF-53CE-4863-A8E6-7BF4AD4155F7}" srcOrd="0" destOrd="0" presId="urn:microsoft.com/office/officeart/2005/8/layout/hProcess9"/>
    <dgm:cxn modelId="{A8E1F335-80DA-401A-BAFD-7C9B03DFD134}" srcId="{642519B3-8D82-4D6C-82D7-80826817F0BD}" destId="{15B903D8-C953-42AA-92EA-71ED08FE0077}" srcOrd="2" destOrd="0" parTransId="{9CC99095-4DE1-4A97-B5D1-2DAC40F31DA1}" sibTransId="{D0A2252C-C78D-4269-811A-58C651F10BCF}"/>
    <dgm:cxn modelId="{400D279B-007E-468D-85A3-B6CAAF92603B}" type="presParOf" srcId="{3E483477-4983-4415-AFA4-7F783B089856}" destId="{F819A2CE-6A3D-4CBA-886E-296AB18EA68F}" srcOrd="0" destOrd="0" presId="urn:microsoft.com/office/officeart/2005/8/layout/hProcess9"/>
    <dgm:cxn modelId="{A99E63B7-DDD7-4E86-AAE3-094BBE2B837E}" type="presParOf" srcId="{3E483477-4983-4415-AFA4-7F783B089856}" destId="{23977228-F3B2-490B-A72A-713744402797}" srcOrd="1" destOrd="0" presId="urn:microsoft.com/office/officeart/2005/8/layout/hProcess9"/>
    <dgm:cxn modelId="{FA620071-0817-43F5-A00B-B811E790B403}" type="presParOf" srcId="{23977228-F3B2-490B-A72A-713744402797}" destId="{93A98DB1-D8E0-44BB-B368-9892BE4E6A35}" srcOrd="0" destOrd="0" presId="urn:microsoft.com/office/officeart/2005/8/layout/hProcess9"/>
    <dgm:cxn modelId="{E243D94C-AEC7-4F96-9743-F6654AEE1509}" type="presParOf" srcId="{23977228-F3B2-490B-A72A-713744402797}" destId="{BCFA9336-4EDD-456B-81F0-382CEC34EA02}" srcOrd="1" destOrd="0" presId="urn:microsoft.com/office/officeart/2005/8/layout/hProcess9"/>
    <dgm:cxn modelId="{E26D4574-C3DE-4DAD-815A-460E01586F63}" type="presParOf" srcId="{23977228-F3B2-490B-A72A-713744402797}" destId="{9570E9A5-126F-4381-B7B5-D8D5F03B2C72}" srcOrd="2" destOrd="0" presId="urn:microsoft.com/office/officeart/2005/8/layout/hProcess9"/>
    <dgm:cxn modelId="{56C6724E-794A-4183-AA52-ED7DEC7FE254}" type="presParOf" srcId="{23977228-F3B2-490B-A72A-713744402797}" destId="{6C56D8B8-0A77-4693-A163-1849EEE8995B}" srcOrd="3" destOrd="0" presId="urn:microsoft.com/office/officeart/2005/8/layout/hProcess9"/>
    <dgm:cxn modelId="{799ECB12-312F-4696-891B-89A08E50FA35}" type="presParOf" srcId="{23977228-F3B2-490B-A72A-713744402797}" destId="{13EE64FF-53CE-4863-A8E6-7BF4AD4155F7}" srcOrd="4" destOrd="0" presId="urn:microsoft.com/office/officeart/2005/8/layout/hProcess9"/>
    <dgm:cxn modelId="{6254CAD3-36CF-4918-B7D3-209E46168C73}" type="presParOf" srcId="{23977228-F3B2-490B-A72A-713744402797}" destId="{B5275BC4-945E-443F-8A0F-8E3FB9F2D5A8}" srcOrd="5" destOrd="0" presId="urn:microsoft.com/office/officeart/2005/8/layout/hProcess9"/>
    <dgm:cxn modelId="{27C49F45-0F9E-495D-BADA-251C30CD01F8}" type="presParOf" srcId="{23977228-F3B2-490B-A72A-713744402797}" destId="{18E33D21-4753-4662-AE4E-1A6F3AF2183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29D97D6-7DAD-4520-94C6-3A25193E2F2C}" type="datetimeFigureOut">
              <a:rPr lang="ar-SA" smtClean="0"/>
              <a:t>09/06/36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201193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29D97D6-7DAD-4520-94C6-3A25193E2F2C}" type="datetimeFigureOut">
              <a:rPr lang="ar-SA" smtClean="0"/>
              <a:t>09/06/36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393185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29D97D6-7DAD-4520-94C6-3A25193E2F2C}" type="datetimeFigureOut">
              <a:rPr lang="ar-SA" smtClean="0"/>
              <a:t>09/06/36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315557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29D97D6-7DAD-4520-94C6-3A25193E2F2C}" type="datetimeFigureOut">
              <a:rPr lang="ar-SA" smtClean="0"/>
              <a:t>09/06/36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110898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29D97D6-7DAD-4520-94C6-3A25193E2F2C}" type="datetimeFigureOut">
              <a:rPr lang="ar-SA" smtClean="0"/>
              <a:t>09/06/36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5839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29D97D6-7DAD-4520-94C6-3A25193E2F2C}" type="datetimeFigureOut">
              <a:rPr lang="ar-SA" smtClean="0"/>
              <a:t>09/06/36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401430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29D97D6-7DAD-4520-94C6-3A25193E2F2C}" type="datetimeFigureOut">
              <a:rPr lang="ar-SA" smtClean="0"/>
              <a:t>09/06/36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214874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29D97D6-7DAD-4520-94C6-3A25193E2F2C}" type="datetimeFigureOut">
              <a:rPr lang="ar-SA" smtClean="0"/>
              <a:t>09/06/36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306627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29D97D6-7DAD-4520-94C6-3A25193E2F2C}" type="datetimeFigureOut">
              <a:rPr lang="ar-SA" smtClean="0"/>
              <a:t>09/06/36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282987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9D97D6-7DAD-4520-94C6-3A25193E2F2C}" type="datetimeFigureOut">
              <a:rPr lang="ar-SA" smtClean="0"/>
              <a:t>09/06/36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96994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29D97D6-7DAD-4520-94C6-3A25193E2F2C}" type="datetimeFigureOut">
              <a:rPr lang="ar-SA" smtClean="0"/>
              <a:t>09/06/36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54D1165-08FA-4245-BDFF-101426504EC4}" type="slidenum">
              <a:rPr lang="ar-SA" smtClean="0"/>
              <a:t>‹#›</a:t>
            </a:fld>
            <a:endParaRPr lang="ar-SA"/>
          </a:p>
        </p:txBody>
      </p:sp>
    </p:spTree>
    <p:extLst>
      <p:ext uri="{BB962C8B-B14F-4D97-AF65-F5344CB8AC3E}">
        <p14:creationId xmlns:p14="http://schemas.microsoft.com/office/powerpoint/2010/main" val="204614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l="-3000" r="-4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29D97D6-7DAD-4520-94C6-3A25193E2F2C}" type="datetimeFigureOut">
              <a:rPr lang="ar-SA" smtClean="0"/>
              <a:t>09/06/36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4D1165-08FA-4245-BDFF-101426504EC4}" type="slidenum">
              <a:rPr lang="ar-SA" smtClean="0"/>
              <a:t>‹#›</a:t>
            </a:fld>
            <a:endParaRPr lang="ar-SA"/>
          </a:p>
        </p:txBody>
      </p:sp>
    </p:spTree>
    <p:extLst>
      <p:ext uri="{BB962C8B-B14F-4D97-AF65-F5344CB8AC3E}">
        <p14:creationId xmlns:p14="http://schemas.microsoft.com/office/powerpoint/2010/main" val="2549765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84785"/>
            <a:ext cx="7772400" cy="2115666"/>
          </a:xfrm>
        </p:spPr>
        <p:style>
          <a:lnRef idx="1">
            <a:schemeClr val="accent1"/>
          </a:lnRef>
          <a:fillRef idx="3">
            <a:schemeClr val="accent1"/>
          </a:fillRef>
          <a:effectRef idx="2">
            <a:schemeClr val="accent1"/>
          </a:effectRef>
          <a:fontRef idx="minor">
            <a:schemeClr val="lt1"/>
          </a:fontRef>
        </p:style>
        <p:txBody>
          <a:bodyPr>
            <a:normAutofit/>
          </a:bodyPr>
          <a:lstStyle/>
          <a:p>
            <a:r>
              <a:rPr lang="ar-SA" b="1" dirty="0" smtClean="0">
                <a:solidFill>
                  <a:srgbClr val="FFFF00"/>
                </a:solidFill>
                <a:cs typeface="AL-Mateen" pitchFamily="2" charset="-78"/>
              </a:rPr>
              <a:t>تأصيل العمل المؤسسي في العملية التعليمية </a:t>
            </a:r>
            <a:br>
              <a:rPr lang="ar-SA" b="1" dirty="0" smtClean="0">
                <a:solidFill>
                  <a:srgbClr val="FFFF00"/>
                </a:solidFill>
                <a:cs typeface="AL-Mateen" pitchFamily="2" charset="-78"/>
              </a:rPr>
            </a:br>
            <a:r>
              <a:rPr lang="ar-SA" b="1" dirty="0" smtClean="0">
                <a:solidFill>
                  <a:srgbClr val="FFFF00"/>
                </a:solidFill>
                <a:cs typeface="AL-Mateen" pitchFamily="2" charset="-78"/>
              </a:rPr>
              <a:t>تجربة جامعة المجمعة</a:t>
            </a:r>
            <a:endParaRPr lang="ar-SA" b="1" dirty="0">
              <a:solidFill>
                <a:srgbClr val="FFFF00"/>
              </a:solidFill>
              <a:cs typeface="AL-Mateen" pitchFamily="2" charset="-78"/>
            </a:endParaRPr>
          </a:p>
        </p:txBody>
      </p:sp>
      <p:sp>
        <p:nvSpPr>
          <p:cNvPr id="3" name="عنوان فرعي 2"/>
          <p:cNvSpPr>
            <a:spLocks noGrp="1"/>
          </p:cNvSpPr>
          <p:nvPr>
            <p:ph type="subTitle" idx="1"/>
          </p:nvPr>
        </p:nvSpPr>
        <p:spPr>
          <a:xfrm>
            <a:off x="1371600" y="3886200"/>
            <a:ext cx="6656784" cy="2279104"/>
          </a:xfrm>
          <a:effectLst>
            <a:outerShdw blurRad="50800" dist="38100" dir="18900000" algn="bl" rotWithShape="0">
              <a:prstClr val="black">
                <a:alpha val="40000"/>
              </a:prstClr>
            </a:outerShdw>
          </a:effectLst>
        </p:spPr>
        <p:txBody>
          <a:bodyPr>
            <a:normAutofit fontScale="70000" lnSpcReduction="20000"/>
          </a:bodyPr>
          <a:lstStyle/>
          <a:p>
            <a:endParaRPr lang="ar-SA" b="1" dirty="0" smtClean="0">
              <a:solidFill>
                <a:schemeClr val="tx1"/>
              </a:solidFill>
              <a:cs typeface="Akhbar MT" pitchFamily="2" charset="-78"/>
            </a:endParaRPr>
          </a:p>
          <a:p>
            <a:r>
              <a:rPr lang="ar-SA" sz="4400" b="1" dirty="0" smtClean="0">
                <a:solidFill>
                  <a:schemeClr val="tx1"/>
                </a:solidFill>
                <a:cs typeface="Akhbar MT" pitchFamily="2" charset="-78"/>
              </a:rPr>
              <a:t>تقديم </a:t>
            </a:r>
            <a:endParaRPr lang="ar-SA" sz="4400" b="1" dirty="0" smtClean="0">
              <a:solidFill>
                <a:schemeClr val="tx1"/>
              </a:solidFill>
              <a:cs typeface="Akhbar MT" pitchFamily="2" charset="-78"/>
            </a:endParaRPr>
          </a:p>
          <a:p>
            <a:r>
              <a:rPr lang="ar-SA" sz="4400" b="1" dirty="0">
                <a:solidFill>
                  <a:schemeClr val="tx1"/>
                </a:solidFill>
                <a:cs typeface="Akhbar MT" pitchFamily="2" charset="-78"/>
              </a:rPr>
              <a:t>د./ فيصل بن فرج المطيري</a:t>
            </a:r>
          </a:p>
          <a:p>
            <a:endParaRPr lang="ar-SA" sz="4400" b="1" dirty="0" smtClean="0">
              <a:solidFill>
                <a:schemeClr val="tx1"/>
              </a:solidFill>
              <a:cs typeface="Akhbar MT" pitchFamily="2" charset="-78"/>
            </a:endParaRPr>
          </a:p>
          <a:p>
            <a:r>
              <a:rPr lang="ar-SA" sz="4400" b="1" dirty="0" smtClean="0">
                <a:solidFill>
                  <a:schemeClr val="tx1"/>
                </a:solidFill>
                <a:cs typeface="Akhbar MT" pitchFamily="2" charset="-78"/>
              </a:rPr>
              <a:t>المشرف على مكتب وكيل الجامعة </a:t>
            </a:r>
            <a:endParaRPr lang="ar-SA" sz="4400" b="1" dirty="0">
              <a:solidFill>
                <a:schemeClr val="tx1"/>
              </a:solidFill>
              <a:cs typeface="Akhbar MT" pitchFamily="2" charset="-78"/>
            </a:endParaRPr>
          </a:p>
          <a:p>
            <a:endParaRPr lang="ar-SA" sz="4400" b="1" dirty="0" smtClean="0">
              <a:solidFill>
                <a:schemeClr val="tx1"/>
              </a:solidFill>
              <a:cs typeface="Akhbar MT" pitchFamily="2" charset="-78"/>
            </a:endParaRPr>
          </a:p>
        </p:txBody>
      </p:sp>
    </p:spTree>
    <p:extLst>
      <p:ext uri="{BB962C8B-B14F-4D97-AF65-F5344CB8AC3E}">
        <p14:creationId xmlns:p14="http://schemas.microsoft.com/office/powerpoint/2010/main" val="3965319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oAutofit/>
          </a:bodyPr>
          <a:lstStyle/>
          <a:p>
            <a:pPr lvl="0">
              <a:lnSpc>
                <a:spcPct val="250000"/>
              </a:lnSpc>
            </a:pPr>
            <a:r>
              <a:rPr lang="ar-SA" sz="3800" dirty="0" smtClean="0">
                <a:solidFill>
                  <a:srgbClr val="FF0000"/>
                </a:solidFill>
                <a:cs typeface="AL-Mateen" pitchFamily="2" charset="-78"/>
              </a:rPr>
              <a:t>المرحلة الأول</a:t>
            </a:r>
            <a:r>
              <a:rPr lang="ar-SA" sz="3800" dirty="0" smtClean="0">
                <a:cs typeface="AL-Mateen" pitchFamily="2" charset="-78"/>
              </a:rPr>
              <a:t>ى: إنشاء وكالة الجامعة للشئون التعليمية</a:t>
            </a:r>
          </a:p>
          <a:p>
            <a:pPr lvl="0">
              <a:lnSpc>
                <a:spcPct val="250000"/>
              </a:lnSpc>
            </a:pPr>
            <a:r>
              <a:rPr lang="ar-SA" sz="3800" dirty="0" smtClean="0">
                <a:solidFill>
                  <a:srgbClr val="FF0000"/>
                </a:solidFill>
                <a:cs typeface="AL-Mateen" pitchFamily="2" charset="-78"/>
              </a:rPr>
              <a:t>المرحلة الثانية</a:t>
            </a:r>
            <a:r>
              <a:rPr lang="ar-SA" sz="3800" dirty="0" smtClean="0">
                <a:cs typeface="AL-Mateen" pitchFamily="2" charset="-78"/>
              </a:rPr>
              <a:t>: تحديد الأهداف الاستراتيجية للوكالة.</a:t>
            </a:r>
          </a:p>
          <a:p>
            <a:pPr lvl="0">
              <a:lnSpc>
                <a:spcPct val="250000"/>
              </a:lnSpc>
            </a:pPr>
            <a:r>
              <a:rPr lang="ar-SA" sz="3800" dirty="0" smtClean="0">
                <a:solidFill>
                  <a:srgbClr val="FF0000"/>
                </a:solidFill>
                <a:cs typeface="AL-Mateen" pitchFamily="2" charset="-78"/>
              </a:rPr>
              <a:t>المرحلة الثالثة</a:t>
            </a:r>
            <a:r>
              <a:rPr lang="ar-SA" sz="3800" dirty="0" smtClean="0">
                <a:cs typeface="AL-Mateen" pitchFamily="2" charset="-78"/>
              </a:rPr>
              <a:t>: </a:t>
            </a:r>
            <a:r>
              <a:rPr lang="ar-SA" sz="3800" dirty="0">
                <a:cs typeface="AL-Mateen" pitchFamily="2" charset="-78"/>
              </a:rPr>
              <a:t>تحديد اختصاصات </a:t>
            </a:r>
            <a:r>
              <a:rPr lang="ar-SA" sz="3800" dirty="0" smtClean="0">
                <a:cs typeface="AL-Mateen" pitchFamily="2" charset="-78"/>
              </a:rPr>
              <a:t>الوكالة </a:t>
            </a:r>
          </a:p>
        </p:txBody>
      </p:sp>
    </p:spTree>
    <p:extLst>
      <p:ext uri="{BB962C8B-B14F-4D97-AF65-F5344CB8AC3E}">
        <p14:creationId xmlns:p14="http://schemas.microsoft.com/office/powerpoint/2010/main" val="1419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600200"/>
            <a:ext cx="8064895"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7587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chor="ctr">
            <a:normAutofit/>
          </a:bodyPr>
          <a:lstStyle/>
          <a:p>
            <a:pPr marL="0" indent="0" algn="ctr">
              <a:lnSpc>
                <a:spcPct val="150000"/>
              </a:lnSpc>
              <a:buNone/>
            </a:pPr>
            <a:r>
              <a:rPr lang="ar-SA" sz="6000" dirty="0" smtClean="0">
                <a:solidFill>
                  <a:srgbClr val="FF0000"/>
                </a:solidFill>
                <a:cs typeface="AL-Mateen" pitchFamily="2" charset="-78"/>
              </a:rPr>
              <a:t>المرحلة الرابعة</a:t>
            </a:r>
          </a:p>
          <a:p>
            <a:pPr marL="0" indent="0" algn="ctr">
              <a:lnSpc>
                <a:spcPct val="150000"/>
              </a:lnSpc>
              <a:buNone/>
            </a:pPr>
            <a:r>
              <a:rPr lang="ar-SA" sz="6000" dirty="0" smtClean="0">
                <a:solidFill>
                  <a:srgbClr val="FF0000"/>
                </a:solidFill>
                <a:cs typeface="AL-Mateen" pitchFamily="2" charset="-78"/>
              </a:rPr>
              <a:t> </a:t>
            </a:r>
            <a:r>
              <a:rPr lang="ar-SA" sz="6000" dirty="0" smtClean="0">
                <a:cs typeface="AL-Mateen" pitchFamily="2" charset="-78"/>
              </a:rPr>
              <a:t>إعداد الهيكل التنظيمي للوكالة.</a:t>
            </a:r>
          </a:p>
        </p:txBody>
      </p:sp>
    </p:spTree>
    <p:extLst>
      <p:ext uri="{BB962C8B-B14F-4D97-AF65-F5344CB8AC3E}">
        <p14:creationId xmlns:p14="http://schemas.microsoft.com/office/powerpoint/2010/main" val="5203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5" y="1600200"/>
            <a:ext cx="8208912"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7534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ormAutofit/>
          </a:bodyPr>
          <a:lstStyle/>
          <a:p>
            <a:pPr marL="0" lvl="0" indent="0">
              <a:lnSpc>
                <a:spcPct val="150000"/>
              </a:lnSpc>
              <a:buNone/>
            </a:pPr>
            <a:endParaRPr lang="ar-SA" sz="4400" dirty="0" smtClean="0">
              <a:solidFill>
                <a:srgbClr val="FF0000"/>
              </a:solidFill>
              <a:cs typeface="AL-Mateen" pitchFamily="2" charset="-78"/>
            </a:endParaRPr>
          </a:p>
          <a:p>
            <a:pPr marL="0" lvl="0" indent="0" algn="ctr">
              <a:lnSpc>
                <a:spcPct val="150000"/>
              </a:lnSpc>
              <a:buNone/>
            </a:pPr>
            <a:r>
              <a:rPr lang="ar-SA" sz="4800" dirty="0" smtClean="0">
                <a:solidFill>
                  <a:srgbClr val="FF0000"/>
                </a:solidFill>
                <a:cs typeface="AL-Mateen" pitchFamily="2" charset="-78"/>
              </a:rPr>
              <a:t>المرحلة الخامسة</a:t>
            </a:r>
            <a:r>
              <a:rPr lang="ar-SA" sz="4800" dirty="0" smtClean="0">
                <a:cs typeface="AL-Mateen" pitchFamily="2" charset="-78"/>
              </a:rPr>
              <a:t>: إنشاء إدارات فنية بالوكالة.</a:t>
            </a:r>
          </a:p>
          <a:p>
            <a:pPr marL="0" lvl="0" indent="0">
              <a:buNone/>
            </a:pPr>
            <a:endParaRPr lang="en-US" dirty="0">
              <a:cs typeface="AL-Mateen" pitchFamily="2" charset="-78"/>
            </a:endParaRPr>
          </a:p>
        </p:txBody>
      </p:sp>
    </p:spTree>
    <p:extLst>
      <p:ext uri="{BB962C8B-B14F-4D97-AF65-F5344CB8AC3E}">
        <p14:creationId xmlns:p14="http://schemas.microsoft.com/office/powerpoint/2010/main" val="30353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الإدارات الفنية بوكالة الجامعة</a:t>
            </a:r>
            <a:endParaRPr lang="ar-SA" sz="4000" dirty="0">
              <a:solidFill>
                <a:srgbClr val="FFFF00"/>
              </a:solidFill>
              <a:cs typeface="PT Bold Heading" pitchFamily="2" charset="-78"/>
            </a:endParaRPr>
          </a:p>
        </p:txBody>
      </p:sp>
      <p:grpSp>
        <p:nvGrpSpPr>
          <p:cNvPr id="3" name="مجموعة 2"/>
          <p:cNvGrpSpPr/>
          <p:nvPr/>
        </p:nvGrpSpPr>
        <p:grpSpPr>
          <a:xfrm>
            <a:off x="755576" y="1600431"/>
            <a:ext cx="7776864" cy="4525500"/>
            <a:chOff x="2275203" y="1600431"/>
            <a:chExt cx="4593592" cy="4525500"/>
          </a:xfrm>
        </p:grpSpPr>
        <p:sp>
          <p:nvSpPr>
            <p:cNvPr id="5" name="شكل حر 4"/>
            <p:cNvSpPr/>
            <p:nvPr/>
          </p:nvSpPr>
          <p:spPr>
            <a:xfrm>
              <a:off x="3977282" y="1600431"/>
              <a:ext cx="1189434" cy="788706"/>
            </a:xfrm>
            <a:custGeom>
              <a:avLst/>
              <a:gdLst>
                <a:gd name="connsiteX0" fmla="*/ 0 w 1189434"/>
                <a:gd name="connsiteY0" fmla="*/ 59472 h 594717"/>
                <a:gd name="connsiteX1" fmla="*/ 59472 w 1189434"/>
                <a:gd name="connsiteY1" fmla="*/ 0 h 594717"/>
                <a:gd name="connsiteX2" fmla="*/ 1129962 w 1189434"/>
                <a:gd name="connsiteY2" fmla="*/ 0 h 594717"/>
                <a:gd name="connsiteX3" fmla="*/ 1189434 w 1189434"/>
                <a:gd name="connsiteY3" fmla="*/ 59472 h 594717"/>
                <a:gd name="connsiteX4" fmla="*/ 1189434 w 1189434"/>
                <a:gd name="connsiteY4" fmla="*/ 535245 h 594717"/>
                <a:gd name="connsiteX5" fmla="*/ 1129962 w 1189434"/>
                <a:gd name="connsiteY5" fmla="*/ 594717 h 594717"/>
                <a:gd name="connsiteX6" fmla="*/ 59472 w 1189434"/>
                <a:gd name="connsiteY6" fmla="*/ 594717 h 594717"/>
                <a:gd name="connsiteX7" fmla="*/ 0 w 1189434"/>
                <a:gd name="connsiteY7" fmla="*/ 535245 h 594717"/>
                <a:gd name="connsiteX8" fmla="*/ 0 w 1189434"/>
                <a:gd name="connsiteY8" fmla="*/ 59472 h 59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434" h="594717">
                  <a:moveTo>
                    <a:pt x="0" y="59472"/>
                  </a:moveTo>
                  <a:cubicBezTo>
                    <a:pt x="0" y="26627"/>
                    <a:pt x="26627" y="0"/>
                    <a:pt x="59472" y="0"/>
                  </a:cubicBezTo>
                  <a:lnTo>
                    <a:pt x="1129962" y="0"/>
                  </a:lnTo>
                  <a:cubicBezTo>
                    <a:pt x="1162807" y="0"/>
                    <a:pt x="1189434" y="26627"/>
                    <a:pt x="1189434" y="59472"/>
                  </a:cubicBezTo>
                  <a:lnTo>
                    <a:pt x="1189434" y="535245"/>
                  </a:lnTo>
                  <a:cubicBezTo>
                    <a:pt x="1189434" y="568090"/>
                    <a:pt x="1162807" y="594717"/>
                    <a:pt x="1129962" y="594717"/>
                  </a:cubicBezTo>
                  <a:lnTo>
                    <a:pt x="59472" y="594717"/>
                  </a:lnTo>
                  <a:cubicBezTo>
                    <a:pt x="26627" y="594717"/>
                    <a:pt x="0" y="568090"/>
                    <a:pt x="0" y="535245"/>
                  </a:cubicBezTo>
                  <a:lnTo>
                    <a:pt x="0" y="59472"/>
                  </a:lnTo>
                  <a:close/>
                </a:path>
              </a:pathLst>
            </a:custGeom>
            <a:solidFill>
              <a:srgbClr val="FFFF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63139" tIns="63139" rIns="63139" bIns="63139" numCol="1" spcCol="1270" anchor="ctr" anchorCtr="0">
              <a:noAutofit/>
            </a:bodyPr>
            <a:lstStyle/>
            <a:p>
              <a:pPr lvl="0" algn="ctr" defTabSz="533400" rtl="1">
                <a:lnSpc>
                  <a:spcPct val="90000"/>
                </a:lnSpc>
                <a:spcBef>
                  <a:spcPct val="0"/>
                </a:spcBef>
                <a:spcAft>
                  <a:spcPct val="35000"/>
                </a:spcAft>
              </a:pPr>
              <a:r>
                <a:rPr lang="ar-SA" sz="2400" kern="1200" dirty="0" smtClean="0">
                  <a:solidFill>
                    <a:schemeClr val="tx1"/>
                  </a:solidFill>
                  <a:cs typeface="AL-Mateen" pitchFamily="2" charset="-78"/>
                </a:rPr>
                <a:t>القياس والتقويم</a:t>
              </a:r>
              <a:endParaRPr lang="ar-SA" sz="2400" kern="1200" dirty="0">
                <a:solidFill>
                  <a:schemeClr val="tx1"/>
                </a:solidFill>
                <a:cs typeface="AL-Mateen" pitchFamily="2" charset="-78"/>
              </a:endParaRPr>
            </a:p>
          </p:txBody>
        </p:sp>
        <p:sp>
          <p:nvSpPr>
            <p:cNvPr id="6" name="شكل حر 5"/>
            <p:cNvSpPr/>
            <p:nvPr/>
          </p:nvSpPr>
          <p:spPr>
            <a:xfrm rot="1800000">
              <a:off x="5112656" y="2285062"/>
              <a:ext cx="620765" cy="208151"/>
            </a:xfrm>
            <a:custGeom>
              <a:avLst/>
              <a:gdLst>
                <a:gd name="connsiteX0" fmla="*/ 0 w 620765"/>
                <a:gd name="connsiteY0" fmla="*/ 104076 h 208151"/>
                <a:gd name="connsiteX1" fmla="*/ 104076 w 620765"/>
                <a:gd name="connsiteY1" fmla="*/ 0 h 208151"/>
                <a:gd name="connsiteX2" fmla="*/ 104076 w 620765"/>
                <a:gd name="connsiteY2" fmla="*/ 41630 h 208151"/>
                <a:gd name="connsiteX3" fmla="*/ 516690 w 620765"/>
                <a:gd name="connsiteY3" fmla="*/ 41630 h 208151"/>
                <a:gd name="connsiteX4" fmla="*/ 516690 w 620765"/>
                <a:gd name="connsiteY4" fmla="*/ 0 h 208151"/>
                <a:gd name="connsiteX5" fmla="*/ 620765 w 620765"/>
                <a:gd name="connsiteY5" fmla="*/ 104076 h 208151"/>
                <a:gd name="connsiteX6" fmla="*/ 516690 w 620765"/>
                <a:gd name="connsiteY6" fmla="*/ 208151 h 208151"/>
                <a:gd name="connsiteX7" fmla="*/ 516690 w 620765"/>
                <a:gd name="connsiteY7" fmla="*/ 166521 h 208151"/>
                <a:gd name="connsiteX8" fmla="*/ 104076 w 620765"/>
                <a:gd name="connsiteY8" fmla="*/ 166521 h 208151"/>
                <a:gd name="connsiteX9" fmla="*/ 104076 w 620765"/>
                <a:gd name="connsiteY9" fmla="*/ 208151 h 208151"/>
                <a:gd name="connsiteX10" fmla="*/ 0 w 620765"/>
                <a:gd name="connsiteY10" fmla="*/ 104076 h 20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765" h="208151">
                  <a:moveTo>
                    <a:pt x="0" y="104076"/>
                  </a:moveTo>
                  <a:lnTo>
                    <a:pt x="104076" y="0"/>
                  </a:lnTo>
                  <a:lnTo>
                    <a:pt x="104076" y="41630"/>
                  </a:lnTo>
                  <a:lnTo>
                    <a:pt x="516690" y="41630"/>
                  </a:lnTo>
                  <a:lnTo>
                    <a:pt x="516690" y="0"/>
                  </a:lnTo>
                  <a:lnTo>
                    <a:pt x="620765" y="104076"/>
                  </a:lnTo>
                  <a:lnTo>
                    <a:pt x="516690" y="208151"/>
                  </a:lnTo>
                  <a:lnTo>
                    <a:pt x="516690" y="166521"/>
                  </a:lnTo>
                  <a:lnTo>
                    <a:pt x="104076" y="166521"/>
                  </a:lnTo>
                  <a:lnTo>
                    <a:pt x="104076" y="208151"/>
                  </a:lnTo>
                  <a:lnTo>
                    <a:pt x="0" y="104076"/>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2445" tIns="41629" rIns="62444" bIns="41630" numCol="1" spcCol="1270" anchor="ctr" anchorCtr="0">
              <a:noAutofit/>
            </a:bodyPr>
            <a:lstStyle/>
            <a:p>
              <a:pPr lvl="0" algn="ctr" defTabSz="266700" rtl="1">
                <a:lnSpc>
                  <a:spcPct val="90000"/>
                </a:lnSpc>
                <a:spcBef>
                  <a:spcPct val="0"/>
                </a:spcBef>
                <a:spcAft>
                  <a:spcPct val="35000"/>
                </a:spcAft>
              </a:pPr>
              <a:endParaRPr lang="ar-SA" sz="2400" kern="1200">
                <a:solidFill>
                  <a:schemeClr val="tx1"/>
                </a:solidFill>
                <a:cs typeface="AL-Mateen" pitchFamily="2" charset="-78"/>
              </a:endParaRPr>
            </a:p>
          </p:txBody>
        </p:sp>
        <p:sp>
          <p:nvSpPr>
            <p:cNvPr id="7" name="شكل حر 6"/>
            <p:cNvSpPr/>
            <p:nvPr/>
          </p:nvSpPr>
          <p:spPr>
            <a:xfrm>
              <a:off x="5679361" y="2583127"/>
              <a:ext cx="1189434" cy="773865"/>
            </a:xfrm>
            <a:custGeom>
              <a:avLst/>
              <a:gdLst>
                <a:gd name="connsiteX0" fmla="*/ 0 w 1189434"/>
                <a:gd name="connsiteY0" fmla="*/ 59472 h 594717"/>
                <a:gd name="connsiteX1" fmla="*/ 59472 w 1189434"/>
                <a:gd name="connsiteY1" fmla="*/ 0 h 594717"/>
                <a:gd name="connsiteX2" fmla="*/ 1129962 w 1189434"/>
                <a:gd name="connsiteY2" fmla="*/ 0 h 594717"/>
                <a:gd name="connsiteX3" fmla="*/ 1189434 w 1189434"/>
                <a:gd name="connsiteY3" fmla="*/ 59472 h 594717"/>
                <a:gd name="connsiteX4" fmla="*/ 1189434 w 1189434"/>
                <a:gd name="connsiteY4" fmla="*/ 535245 h 594717"/>
                <a:gd name="connsiteX5" fmla="*/ 1129962 w 1189434"/>
                <a:gd name="connsiteY5" fmla="*/ 594717 h 594717"/>
                <a:gd name="connsiteX6" fmla="*/ 59472 w 1189434"/>
                <a:gd name="connsiteY6" fmla="*/ 594717 h 594717"/>
                <a:gd name="connsiteX7" fmla="*/ 0 w 1189434"/>
                <a:gd name="connsiteY7" fmla="*/ 535245 h 594717"/>
                <a:gd name="connsiteX8" fmla="*/ 0 w 1189434"/>
                <a:gd name="connsiteY8" fmla="*/ 59472 h 59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434" h="594717">
                  <a:moveTo>
                    <a:pt x="0" y="59472"/>
                  </a:moveTo>
                  <a:cubicBezTo>
                    <a:pt x="0" y="26627"/>
                    <a:pt x="26627" y="0"/>
                    <a:pt x="59472" y="0"/>
                  </a:cubicBezTo>
                  <a:lnTo>
                    <a:pt x="1129962" y="0"/>
                  </a:lnTo>
                  <a:cubicBezTo>
                    <a:pt x="1162807" y="0"/>
                    <a:pt x="1189434" y="26627"/>
                    <a:pt x="1189434" y="59472"/>
                  </a:cubicBezTo>
                  <a:lnTo>
                    <a:pt x="1189434" y="535245"/>
                  </a:lnTo>
                  <a:cubicBezTo>
                    <a:pt x="1189434" y="568090"/>
                    <a:pt x="1162807" y="594717"/>
                    <a:pt x="1129962" y="594717"/>
                  </a:cubicBezTo>
                  <a:lnTo>
                    <a:pt x="59472" y="594717"/>
                  </a:lnTo>
                  <a:cubicBezTo>
                    <a:pt x="26627" y="594717"/>
                    <a:pt x="0" y="568090"/>
                    <a:pt x="0" y="535245"/>
                  </a:cubicBezTo>
                  <a:lnTo>
                    <a:pt x="0" y="5947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3139" tIns="63139" rIns="63139" bIns="63139" numCol="1" spcCol="1270" anchor="ctr" anchorCtr="0">
              <a:noAutofit/>
            </a:bodyPr>
            <a:lstStyle/>
            <a:p>
              <a:pPr lvl="0" algn="ctr" defTabSz="533400" rtl="1">
                <a:lnSpc>
                  <a:spcPct val="90000"/>
                </a:lnSpc>
                <a:spcBef>
                  <a:spcPct val="0"/>
                </a:spcBef>
                <a:spcAft>
                  <a:spcPct val="35000"/>
                </a:spcAft>
              </a:pPr>
              <a:r>
                <a:rPr lang="ar-SA" sz="2400" kern="1200" dirty="0" smtClean="0">
                  <a:solidFill>
                    <a:schemeClr val="bg1"/>
                  </a:solidFill>
                  <a:cs typeface="AL-Mateen" pitchFamily="2" charset="-78"/>
                </a:rPr>
                <a:t>الخطط والبرامج</a:t>
              </a:r>
              <a:endParaRPr lang="ar-SA" sz="2400" kern="1200" dirty="0">
                <a:solidFill>
                  <a:schemeClr val="bg1"/>
                </a:solidFill>
                <a:cs typeface="AL-Mateen" pitchFamily="2" charset="-78"/>
              </a:endParaRPr>
            </a:p>
          </p:txBody>
        </p:sp>
        <p:sp>
          <p:nvSpPr>
            <p:cNvPr id="8" name="شكل حر 7"/>
            <p:cNvSpPr/>
            <p:nvPr/>
          </p:nvSpPr>
          <p:spPr>
            <a:xfrm rot="5400000">
              <a:off x="5963696" y="3759105"/>
              <a:ext cx="620765" cy="208151"/>
            </a:xfrm>
            <a:custGeom>
              <a:avLst/>
              <a:gdLst>
                <a:gd name="connsiteX0" fmla="*/ 0 w 620765"/>
                <a:gd name="connsiteY0" fmla="*/ 104076 h 208151"/>
                <a:gd name="connsiteX1" fmla="*/ 104076 w 620765"/>
                <a:gd name="connsiteY1" fmla="*/ 0 h 208151"/>
                <a:gd name="connsiteX2" fmla="*/ 104076 w 620765"/>
                <a:gd name="connsiteY2" fmla="*/ 41630 h 208151"/>
                <a:gd name="connsiteX3" fmla="*/ 516690 w 620765"/>
                <a:gd name="connsiteY3" fmla="*/ 41630 h 208151"/>
                <a:gd name="connsiteX4" fmla="*/ 516690 w 620765"/>
                <a:gd name="connsiteY4" fmla="*/ 0 h 208151"/>
                <a:gd name="connsiteX5" fmla="*/ 620765 w 620765"/>
                <a:gd name="connsiteY5" fmla="*/ 104076 h 208151"/>
                <a:gd name="connsiteX6" fmla="*/ 516690 w 620765"/>
                <a:gd name="connsiteY6" fmla="*/ 208151 h 208151"/>
                <a:gd name="connsiteX7" fmla="*/ 516690 w 620765"/>
                <a:gd name="connsiteY7" fmla="*/ 166521 h 208151"/>
                <a:gd name="connsiteX8" fmla="*/ 104076 w 620765"/>
                <a:gd name="connsiteY8" fmla="*/ 166521 h 208151"/>
                <a:gd name="connsiteX9" fmla="*/ 104076 w 620765"/>
                <a:gd name="connsiteY9" fmla="*/ 208151 h 208151"/>
                <a:gd name="connsiteX10" fmla="*/ 0 w 620765"/>
                <a:gd name="connsiteY10" fmla="*/ 104076 h 20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765" h="208151">
                  <a:moveTo>
                    <a:pt x="0" y="104076"/>
                  </a:moveTo>
                  <a:lnTo>
                    <a:pt x="104076" y="0"/>
                  </a:lnTo>
                  <a:lnTo>
                    <a:pt x="104076" y="41630"/>
                  </a:lnTo>
                  <a:lnTo>
                    <a:pt x="516690" y="41630"/>
                  </a:lnTo>
                  <a:lnTo>
                    <a:pt x="516690" y="0"/>
                  </a:lnTo>
                  <a:lnTo>
                    <a:pt x="620765" y="104076"/>
                  </a:lnTo>
                  <a:lnTo>
                    <a:pt x="516690" y="208151"/>
                  </a:lnTo>
                  <a:lnTo>
                    <a:pt x="516690" y="166521"/>
                  </a:lnTo>
                  <a:lnTo>
                    <a:pt x="104076" y="166521"/>
                  </a:lnTo>
                  <a:lnTo>
                    <a:pt x="104076" y="208151"/>
                  </a:lnTo>
                  <a:lnTo>
                    <a:pt x="0" y="104076"/>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2445" tIns="41629" rIns="62445" bIns="41631" numCol="1" spcCol="1270" anchor="ctr" anchorCtr="0">
              <a:noAutofit/>
            </a:bodyPr>
            <a:lstStyle/>
            <a:p>
              <a:pPr lvl="0" algn="ctr" defTabSz="266700" rtl="1">
                <a:lnSpc>
                  <a:spcPct val="90000"/>
                </a:lnSpc>
                <a:spcBef>
                  <a:spcPct val="0"/>
                </a:spcBef>
                <a:spcAft>
                  <a:spcPct val="35000"/>
                </a:spcAft>
              </a:pPr>
              <a:endParaRPr lang="ar-SA" sz="2400" kern="1200">
                <a:solidFill>
                  <a:schemeClr val="tx1"/>
                </a:solidFill>
                <a:cs typeface="AL-Mateen" pitchFamily="2" charset="-78"/>
              </a:endParaRPr>
            </a:p>
          </p:txBody>
        </p:sp>
        <p:sp>
          <p:nvSpPr>
            <p:cNvPr id="9" name="شكل حر 8"/>
            <p:cNvSpPr/>
            <p:nvPr/>
          </p:nvSpPr>
          <p:spPr>
            <a:xfrm>
              <a:off x="5679361" y="4293096"/>
              <a:ext cx="1189434" cy="850139"/>
            </a:xfrm>
            <a:custGeom>
              <a:avLst/>
              <a:gdLst>
                <a:gd name="connsiteX0" fmla="*/ 0 w 1189434"/>
                <a:gd name="connsiteY0" fmla="*/ 59472 h 594717"/>
                <a:gd name="connsiteX1" fmla="*/ 59472 w 1189434"/>
                <a:gd name="connsiteY1" fmla="*/ 0 h 594717"/>
                <a:gd name="connsiteX2" fmla="*/ 1129962 w 1189434"/>
                <a:gd name="connsiteY2" fmla="*/ 0 h 594717"/>
                <a:gd name="connsiteX3" fmla="*/ 1189434 w 1189434"/>
                <a:gd name="connsiteY3" fmla="*/ 59472 h 594717"/>
                <a:gd name="connsiteX4" fmla="*/ 1189434 w 1189434"/>
                <a:gd name="connsiteY4" fmla="*/ 535245 h 594717"/>
                <a:gd name="connsiteX5" fmla="*/ 1129962 w 1189434"/>
                <a:gd name="connsiteY5" fmla="*/ 594717 h 594717"/>
                <a:gd name="connsiteX6" fmla="*/ 59472 w 1189434"/>
                <a:gd name="connsiteY6" fmla="*/ 594717 h 594717"/>
                <a:gd name="connsiteX7" fmla="*/ 0 w 1189434"/>
                <a:gd name="connsiteY7" fmla="*/ 535245 h 594717"/>
                <a:gd name="connsiteX8" fmla="*/ 0 w 1189434"/>
                <a:gd name="connsiteY8" fmla="*/ 59472 h 59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434" h="594717">
                  <a:moveTo>
                    <a:pt x="0" y="59472"/>
                  </a:moveTo>
                  <a:cubicBezTo>
                    <a:pt x="0" y="26627"/>
                    <a:pt x="26627" y="0"/>
                    <a:pt x="59472" y="0"/>
                  </a:cubicBezTo>
                  <a:lnTo>
                    <a:pt x="1129962" y="0"/>
                  </a:lnTo>
                  <a:cubicBezTo>
                    <a:pt x="1162807" y="0"/>
                    <a:pt x="1189434" y="26627"/>
                    <a:pt x="1189434" y="59472"/>
                  </a:cubicBezTo>
                  <a:lnTo>
                    <a:pt x="1189434" y="535245"/>
                  </a:lnTo>
                  <a:cubicBezTo>
                    <a:pt x="1189434" y="568090"/>
                    <a:pt x="1162807" y="594717"/>
                    <a:pt x="1129962" y="594717"/>
                  </a:cubicBezTo>
                  <a:lnTo>
                    <a:pt x="59472" y="594717"/>
                  </a:lnTo>
                  <a:cubicBezTo>
                    <a:pt x="26627" y="594717"/>
                    <a:pt x="0" y="568090"/>
                    <a:pt x="0" y="535245"/>
                  </a:cubicBezTo>
                  <a:lnTo>
                    <a:pt x="0" y="59472"/>
                  </a:lnTo>
                  <a:close/>
                </a:path>
              </a:pathLst>
            </a:custGeom>
            <a:solidFill>
              <a:schemeClr val="accent4">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3139" tIns="63139" rIns="63139" bIns="63139" numCol="1" spcCol="1270" anchor="ctr" anchorCtr="0">
              <a:noAutofit/>
            </a:bodyPr>
            <a:lstStyle/>
            <a:p>
              <a:pPr lvl="0" algn="ctr" defTabSz="533400" rtl="1">
                <a:lnSpc>
                  <a:spcPct val="90000"/>
                </a:lnSpc>
                <a:spcBef>
                  <a:spcPct val="0"/>
                </a:spcBef>
                <a:spcAft>
                  <a:spcPct val="35000"/>
                </a:spcAft>
              </a:pPr>
              <a:r>
                <a:rPr lang="ar-SA" sz="2400" kern="1200" dirty="0" smtClean="0">
                  <a:solidFill>
                    <a:schemeClr val="tx1"/>
                  </a:solidFill>
                  <a:cs typeface="AL-Mateen" pitchFamily="2" charset="-78"/>
                </a:rPr>
                <a:t>التميز في التعليم التعلم</a:t>
              </a:r>
              <a:endParaRPr lang="ar-SA" sz="2400" kern="1200" dirty="0">
                <a:solidFill>
                  <a:schemeClr val="tx1"/>
                </a:solidFill>
                <a:cs typeface="AL-Mateen" pitchFamily="2" charset="-78"/>
              </a:endParaRPr>
            </a:p>
          </p:txBody>
        </p:sp>
        <p:sp>
          <p:nvSpPr>
            <p:cNvPr id="10" name="شكل حر 9"/>
            <p:cNvSpPr/>
            <p:nvPr/>
          </p:nvSpPr>
          <p:spPr>
            <a:xfrm rot="19800000">
              <a:off x="5112656" y="5233148"/>
              <a:ext cx="620766" cy="208152"/>
            </a:xfrm>
            <a:custGeom>
              <a:avLst/>
              <a:gdLst>
                <a:gd name="connsiteX0" fmla="*/ 0 w 620765"/>
                <a:gd name="connsiteY0" fmla="*/ 104076 h 208151"/>
                <a:gd name="connsiteX1" fmla="*/ 104076 w 620765"/>
                <a:gd name="connsiteY1" fmla="*/ 0 h 208151"/>
                <a:gd name="connsiteX2" fmla="*/ 104076 w 620765"/>
                <a:gd name="connsiteY2" fmla="*/ 41630 h 208151"/>
                <a:gd name="connsiteX3" fmla="*/ 516690 w 620765"/>
                <a:gd name="connsiteY3" fmla="*/ 41630 h 208151"/>
                <a:gd name="connsiteX4" fmla="*/ 516690 w 620765"/>
                <a:gd name="connsiteY4" fmla="*/ 0 h 208151"/>
                <a:gd name="connsiteX5" fmla="*/ 620765 w 620765"/>
                <a:gd name="connsiteY5" fmla="*/ 104076 h 208151"/>
                <a:gd name="connsiteX6" fmla="*/ 516690 w 620765"/>
                <a:gd name="connsiteY6" fmla="*/ 208151 h 208151"/>
                <a:gd name="connsiteX7" fmla="*/ 516690 w 620765"/>
                <a:gd name="connsiteY7" fmla="*/ 166521 h 208151"/>
                <a:gd name="connsiteX8" fmla="*/ 104076 w 620765"/>
                <a:gd name="connsiteY8" fmla="*/ 166521 h 208151"/>
                <a:gd name="connsiteX9" fmla="*/ 104076 w 620765"/>
                <a:gd name="connsiteY9" fmla="*/ 208151 h 208151"/>
                <a:gd name="connsiteX10" fmla="*/ 0 w 620765"/>
                <a:gd name="connsiteY10" fmla="*/ 104076 h 20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765" h="208151">
                  <a:moveTo>
                    <a:pt x="620765" y="104075"/>
                  </a:moveTo>
                  <a:lnTo>
                    <a:pt x="516689" y="208150"/>
                  </a:lnTo>
                  <a:lnTo>
                    <a:pt x="516689" y="166520"/>
                  </a:lnTo>
                  <a:lnTo>
                    <a:pt x="104075" y="166520"/>
                  </a:lnTo>
                  <a:lnTo>
                    <a:pt x="104075" y="208150"/>
                  </a:lnTo>
                  <a:lnTo>
                    <a:pt x="0" y="104075"/>
                  </a:lnTo>
                  <a:lnTo>
                    <a:pt x="104075" y="1"/>
                  </a:lnTo>
                  <a:lnTo>
                    <a:pt x="104075" y="41631"/>
                  </a:lnTo>
                  <a:lnTo>
                    <a:pt x="516689" y="41631"/>
                  </a:lnTo>
                  <a:lnTo>
                    <a:pt x="516689" y="1"/>
                  </a:lnTo>
                  <a:lnTo>
                    <a:pt x="620765" y="104075"/>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62444" tIns="41630" rIns="62446" bIns="41630" numCol="1" spcCol="1270" anchor="ctr" anchorCtr="0">
              <a:noAutofit/>
            </a:bodyPr>
            <a:lstStyle/>
            <a:p>
              <a:pPr lvl="0" algn="ctr" defTabSz="266700" rtl="1">
                <a:lnSpc>
                  <a:spcPct val="90000"/>
                </a:lnSpc>
                <a:spcBef>
                  <a:spcPct val="0"/>
                </a:spcBef>
                <a:spcAft>
                  <a:spcPct val="35000"/>
                </a:spcAft>
              </a:pPr>
              <a:endParaRPr lang="ar-SA" sz="2400" kern="1200">
                <a:solidFill>
                  <a:schemeClr val="tx1"/>
                </a:solidFill>
                <a:cs typeface="AL-Mateen" pitchFamily="2" charset="-78"/>
              </a:endParaRPr>
            </a:p>
          </p:txBody>
        </p:sp>
        <p:sp>
          <p:nvSpPr>
            <p:cNvPr id="11" name="شكل حر 10"/>
            <p:cNvSpPr/>
            <p:nvPr/>
          </p:nvSpPr>
          <p:spPr>
            <a:xfrm>
              <a:off x="3977282" y="5337224"/>
              <a:ext cx="1189434" cy="788707"/>
            </a:xfrm>
            <a:custGeom>
              <a:avLst/>
              <a:gdLst>
                <a:gd name="connsiteX0" fmla="*/ 0 w 1189434"/>
                <a:gd name="connsiteY0" fmla="*/ 59472 h 594717"/>
                <a:gd name="connsiteX1" fmla="*/ 59472 w 1189434"/>
                <a:gd name="connsiteY1" fmla="*/ 0 h 594717"/>
                <a:gd name="connsiteX2" fmla="*/ 1129962 w 1189434"/>
                <a:gd name="connsiteY2" fmla="*/ 0 h 594717"/>
                <a:gd name="connsiteX3" fmla="*/ 1189434 w 1189434"/>
                <a:gd name="connsiteY3" fmla="*/ 59472 h 594717"/>
                <a:gd name="connsiteX4" fmla="*/ 1189434 w 1189434"/>
                <a:gd name="connsiteY4" fmla="*/ 535245 h 594717"/>
                <a:gd name="connsiteX5" fmla="*/ 1129962 w 1189434"/>
                <a:gd name="connsiteY5" fmla="*/ 594717 h 594717"/>
                <a:gd name="connsiteX6" fmla="*/ 59472 w 1189434"/>
                <a:gd name="connsiteY6" fmla="*/ 594717 h 594717"/>
                <a:gd name="connsiteX7" fmla="*/ 0 w 1189434"/>
                <a:gd name="connsiteY7" fmla="*/ 535245 h 594717"/>
                <a:gd name="connsiteX8" fmla="*/ 0 w 1189434"/>
                <a:gd name="connsiteY8" fmla="*/ 59472 h 59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434" h="594717">
                  <a:moveTo>
                    <a:pt x="0" y="59472"/>
                  </a:moveTo>
                  <a:cubicBezTo>
                    <a:pt x="0" y="26627"/>
                    <a:pt x="26627" y="0"/>
                    <a:pt x="59472" y="0"/>
                  </a:cubicBezTo>
                  <a:lnTo>
                    <a:pt x="1129962" y="0"/>
                  </a:lnTo>
                  <a:cubicBezTo>
                    <a:pt x="1162807" y="0"/>
                    <a:pt x="1189434" y="26627"/>
                    <a:pt x="1189434" y="59472"/>
                  </a:cubicBezTo>
                  <a:lnTo>
                    <a:pt x="1189434" y="535245"/>
                  </a:lnTo>
                  <a:cubicBezTo>
                    <a:pt x="1189434" y="568090"/>
                    <a:pt x="1162807" y="594717"/>
                    <a:pt x="1129962" y="594717"/>
                  </a:cubicBezTo>
                  <a:lnTo>
                    <a:pt x="59472" y="594717"/>
                  </a:lnTo>
                  <a:cubicBezTo>
                    <a:pt x="26627" y="594717"/>
                    <a:pt x="0" y="568090"/>
                    <a:pt x="0" y="535245"/>
                  </a:cubicBezTo>
                  <a:lnTo>
                    <a:pt x="0" y="5947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3139" tIns="63139" rIns="63139" bIns="63139" numCol="1" spcCol="1270" anchor="ctr" anchorCtr="0">
              <a:noAutofit/>
            </a:bodyPr>
            <a:lstStyle/>
            <a:p>
              <a:pPr lvl="0" algn="ctr" defTabSz="533400" rtl="1">
                <a:lnSpc>
                  <a:spcPct val="90000"/>
                </a:lnSpc>
                <a:spcBef>
                  <a:spcPct val="0"/>
                </a:spcBef>
                <a:spcAft>
                  <a:spcPct val="35000"/>
                </a:spcAft>
              </a:pPr>
              <a:r>
                <a:rPr lang="ar-SA" sz="2400" kern="1200" dirty="0" smtClean="0">
                  <a:solidFill>
                    <a:schemeClr val="bg1"/>
                  </a:solidFill>
                  <a:cs typeface="AL-Mateen" pitchFamily="2" charset="-78"/>
                </a:rPr>
                <a:t>شئون الخريجين</a:t>
              </a:r>
              <a:endParaRPr lang="ar-SA" sz="2400" kern="1200" dirty="0">
                <a:solidFill>
                  <a:schemeClr val="bg1"/>
                </a:solidFill>
                <a:cs typeface="AL-Mateen" pitchFamily="2" charset="-78"/>
              </a:endParaRPr>
            </a:p>
          </p:txBody>
        </p:sp>
        <p:sp>
          <p:nvSpPr>
            <p:cNvPr id="12" name="شكل حر 11"/>
            <p:cNvSpPr/>
            <p:nvPr/>
          </p:nvSpPr>
          <p:spPr>
            <a:xfrm rot="23400000">
              <a:off x="3410577" y="5233148"/>
              <a:ext cx="620766" cy="208152"/>
            </a:xfrm>
            <a:custGeom>
              <a:avLst/>
              <a:gdLst>
                <a:gd name="connsiteX0" fmla="*/ 0 w 620765"/>
                <a:gd name="connsiteY0" fmla="*/ 104076 h 208151"/>
                <a:gd name="connsiteX1" fmla="*/ 104076 w 620765"/>
                <a:gd name="connsiteY1" fmla="*/ 0 h 208151"/>
                <a:gd name="connsiteX2" fmla="*/ 104076 w 620765"/>
                <a:gd name="connsiteY2" fmla="*/ 41630 h 208151"/>
                <a:gd name="connsiteX3" fmla="*/ 516690 w 620765"/>
                <a:gd name="connsiteY3" fmla="*/ 41630 h 208151"/>
                <a:gd name="connsiteX4" fmla="*/ 516690 w 620765"/>
                <a:gd name="connsiteY4" fmla="*/ 0 h 208151"/>
                <a:gd name="connsiteX5" fmla="*/ 620765 w 620765"/>
                <a:gd name="connsiteY5" fmla="*/ 104076 h 208151"/>
                <a:gd name="connsiteX6" fmla="*/ 516690 w 620765"/>
                <a:gd name="connsiteY6" fmla="*/ 208151 h 208151"/>
                <a:gd name="connsiteX7" fmla="*/ 516690 w 620765"/>
                <a:gd name="connsiteY7" fmla="*/ 166521 h 208151"/>
                <a:gd name="connsiteX8" fmla="*/ 104076 w 620765"/>
                <a:gd name="connsiteY8" fmla="*/ 166521 h 208151"/>
                <a:gd name="connsiteX9" fmla="*/ 104076 w 620765"/>
                <a:gd name="connsiteY9" fmla="*/ 208151 h 208151"/>
                <a:gd name="connsiteX10" fmla="*/ 0 w 620765"/>
                <a:gd name="connsiteY10" fmla="*/ 104076 h 20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765" h="208151">
                  <a:moveTo>
                    <a:pt x="620765" y="104075"/>
                  </a:moveTo>
                  <a:lnTo>
                    <a:pt x="516689" y="208150"/>
                  </a:lnTo>
                  <a:lnTo>
                    <a:pt x="516689" y="166520"/>
                  </a:lnTo>
                  <a:lnTo>
                    <a:pt x="104075" y="166520"/>
                  </a:lnTo>
                  <a:lnTo>
                    <a:pt x="104075" y="208150"/>
                  </a:lnTo>
                  <a:lnTo>
                    <a:pt x="0" y="104075"/>
                  </a:lnTo>
                  <a:lnTo>
                    <a:pt x="104075" y="1"/>
                  </a:lnTo>
                  <a:lnTo>
                    <a:pt x="104075" y="41631"/>
                  </a:lnTo>
                  <a:lnTo>
                    <a:pt x="516689" y="41631"/>
                  </a:lnTo>
                  <a:lnTo>
                    <a:pt x="516689" y="1"/>
                  </a:lnTo>
                  <a:lnTo>
                    <a:pt x="620765" y="104075"/>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2445" tIns="41631" rIns="62445" bIns="41629" numCol="1" spcCol="1270" anchor="ctr" anchorCtr="0">
              <a:noAutofit/>
            </a:bodyPr>
            <a:lstStyle/>
            <a:p>
              <a:pPr lvl="0" algn="ctr" defTabSz="266700" rtl="1">
                <a:lnSpc>
                  <a:spcPct val="90000"/>
                </a:lnSpc>
                <a:spcBef>
                  <a:spcPct val="0"/>
                </a:spcBef>
                <a:spcAft>
                  <a:spcPct val="35000"/>
                </a:spcAft>
              </a:pPr>
              <a:endParaRPr lang="ar-SA" sz="2400" kern="1200">
                <a:solidFill>
                  <a:schemeClr val="tx1"/>
                </a:solidFill>
                <a:cs typeface="AL-Mateen" pitchFamily="2" charset="-78"/>
              </a:endParaRPr>
            </a:p>
          </p:txBody>
        </p:sp>
        <p:sp>
          <p:nvSpPr>
            <p:cNvPr id="13" name="شكل حر 12"/>
            <p:cNvSpPr/>
            <p:nvPr/>
          </p:nvSpPr>
          <p:spPr>
            <a:xfrm>
              <a:off x="2275203" y="4293096"/>
              <a:ext cx="1189434" cy="850139"/>
            </a:xfrm>
            <a:custGeom>
              <a:avLst/>
              <a:gdLst>
                <a:gd name="connsiteX0" fmla="*/ 0 w 1189434"/>
                <a:gd name="connsiteY0" fmla="*/ 59472 h 594717"/>
                <a:gd name="connsiteX1" fmla="*/ 59472 w 1189434"/>
                <a:gd name="connsiteY1" fmla="*/ 0 h 594717"/>
                <a:gd name="connsiteX2" fmla="*/ 1129962 w 1189434"/>
                <a:gd name="connsiteY2" fmla="*/ 0 h 594717"/>
                <a:gd name="connsiteX3" fmla="*/ 1189434 w 1189434"/>
                <a:gd name="connsiteY3" fmla="*/ 59472 h 594717"/>
                <a:gd name="connsiteX4" fmla="*/ 1189434 w 1189434"/>
                <a:gd name="connsiteY4" fmla="*/ 535245 h 594717"/>
                <a:gd name="connsiteX5" fmla="*/ 1129962 w 1189434"/>
                <a:gd name="connsiteY5" fmla="*/ 594717 h 594717"/>
                <a:gd name="connsiteX6" fmla="*/ 59472 w 1189434"/>
                <a:gd name="connsiteY6" fmla="*/ 594717 h 594717"/>
                <a:gd name="connsiteX7" fmla="*/ 0 w 1189434"/>
                <a:gd name="connsiteY7" fmla="*/ 535245 h 594717"/>
                <a:gd name="connsiteX8" fmla="*/ 0 w 1189434"/>
                <a:gd name="connsiteY8" fmla="*/ 59472 h 59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434" h="594717">
                  <a:moveTo>
                    <a:pt x="0" y="59472"/>
                  </a:moveTo>
                  <a:cubicBezTo>
                    <a:pt x="0" y="26627"/>
                    <a:pt x="26627" y="0"/>
                    <a:pt x="59472" y="0"/>
                  </a:cubicBezTo>
                  <a:lnTo>
                    <a:pt x="1129962" y="0"/>
                  </a:lnTo>
                  <a:cubicBezTo>
                    <a:pt x="1162807" y="0"/>
                    <a:pt x="1189434" y="26627"/>
                    <a:pt x="1189434" y="59472"/>
                  </a:cubicBezTo>
                  <a:lnTo>
                    <a:pt x="1189434" y="535245"/>
                  </a:lnTo>
                  <a:cubicBezTo>
                    <a:pt x="1189434" y="568090"/>
                    <a:pt x="1162807" y="594717"/>
                    <a:pt x="1129962" y="594717"/>
                  </a:cubicBezTo>
                  <a:lnTo>
                    <a:pt x="59472" y="594717"/>
                  </a:lnTo>
                  <a:cubicBezTo>
                    <a:pt x="26627" y="594717"/>
                    <a:pt x="0" y="568090"/>
                    <a:pt x="0" y="535245"/>
                  </a:cubicBezTo>
                  <a:lnTo>
                    <a:pt x="0" y="5947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63139" tIns="63139" rIns="63139" bIns="63139" numCol="1" spcCol="1270" anchor="ctr" anchorCtr="0">
              <a:noAutofit/>
            </a:bodyPr>
            <a:lstStyle/>
            <a:p>
              <a:pPr lvl="0" algn="ctr" defTabSz="533400" rtl="1">
                <a:lnSpc>
                  <a:spcPct val="90000"/>
                </a:lnSpc>
                <a:spcBef>
                  <a:spcPct val="0"/>
                </a:spcBef>
                <a:spcAft>
                  <a:spcPct val="35000"/>
                </a:spcAft>
              </a:pPr>
              <a:r>
                <a:rPr lang="ar-SA" sz="2400" kern="1200" dirty="0" smtClean="0">
                  <a:solidFill>
                    <a:schemeClr val="tx1"/>
                  </a:solidFill>
                  <a:cs typeface="AL-Mateen" pitchFamily="2" charset="-78"/>
                </a:rPr>
                <a:t>دعم الطالب</a:t>
              </a:r>
              <a:endParaRPr lang="ar-SA" sz="2400" kern="1200" dirty="0">
                <a:solidFill>
                  <a:schemeClr val="tx1"/>
                </a:solidFill>
                <a:cs typeface="AL-Mateen" pitchFamily="2" charset="-78"/>
              </a:endParaRPr>
            </a:p>
          </p:txBody>
        </p:sp>
        <p:sp>
          <p:nvSpPr>
            <p:cNvPr id="14" name="شكل حر 13"/>
            <p:cNvSpPr/>
            <p:nvPr/>
          </p:nvSpPr>
          <p:spPr>
            <a:xfrm rot="16200000">
              <a:off x="2559537" y="3759105"/>
              <a:ext cx="620765" cy="208151"/>
            </a:xfrm>
            <a:custGeom>
              <a:avLst/>
              <a:gdLst>
                <a:gd name="connsiteX0" fmla="*/ 0 w 620765"/>
                <a:gd name="connsiteY0" fmla="*/ 104076 h 208151"/>
                <a:gd name="connsiteX1" fmla="*/ 104076 w 620765"/>
                <a:gd name="connsiteY1" fmla="*/ 0 h 208151"/>
                <a:gd name="connsiteX2" fmla="*/ 104076 w 620765"/>
                <a:gd name="connsiteY2" fmla="*/ 41630 h 208151"/>
                <a:gd name="connsiteX3" fmla="*/ 516690 w 620765"/>
                <a:gd name="connsiteY3" fmla="*/ 41630 h 208151"/>
                <a:gd name="connsiteX4" fmla="*/ 516690 w 620765"/>
                <a:gd name="connsiteY4" fmla="*/ 0 h 208151"/>
                <a:gd name="connsiteX5" fmla="*/ 620765 w 620765"/>
                <a:gd name="connsiteY5" fmla="*/ 104076 h 208151"/>
                <a:gd name="connsiteX6" fmla="*/ 516690 w 620765"/>
                <a:gd name="connsiteY6" fmla="*/ 208151 h 208151"/>
                <a:gd name="connsiteX7" fmla="*/ 516690 w 620765"/>
                <a:gd name="connsiteY7" fmla="*/ 166521 h 208151"/>
                <a:gd name="connsiteX8" fmla="*/ 104076 w 620765"/>
                <a:gd name="connsiteY8" fmla="*/ 166521 h 208151"/>
                <a:gd name="connsiteX9" fmla="*/ 104076 w 620765"/>
                <a:gd name="connsiteY9" fmla="*/ 208151 h 208151"/>
                <a:gd name="connsiteX10" fmla="*/ 0 w 620765"/>
                <a:gd name="connsiteY10" fmla="*/ 104076 h 20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765" h="208151">
                  <a:moveTo>
                    <a:pt x="0" y="104076"/>
                  </a:moveTo>
                  <a:lnTo>
                    <a:pt x="104076" y="0"/>
                  </a:lnTo>
                  <a:lnTo>
                    <a:pt x="104076" y="41630"/>
                  </a:lnTo>
                  <a:lnTo>
                    <a:pt x="516690" y="41630"/>
                  </a:lnTo>
                  <a:lnTo>
                    <a:pt x="516690" y="0"/>
                  </a:lnTo>
                  <a:lnTo>
                    <a:pt x="620765" y="104076"/>
                  </a:lnTo>
                  <a:lnTo>
                    <a:pt x="516690" y="208151"/>
                  </a:lnTo>
                  <a:lnTo>
                    <a:pt x="516690" y="166521"/>
                  </a:lnTo>
                  <a:lnTo>
                    <a:pt x="104076" y="166521"/>
                  </a:lnTo>
                  <a:lnTo>
                    <a:pt x="104076" y="208151"/>
                  </a:lnTo>
                  <a:lnTo>
                    <a:pt x="0" y="104076"/>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62444" tIns="41630" rIns="62446" bIns="41630" numCol="1" spcCol="1270" anchor="ctr" anchorCtr="0">
              <a:noAutofit/>
            </a:bodyPr>
            <a:lstStyle/>
            <a:p>
              <a:pPr lvl="0" algn="ctr" defTabSz="266700" rtl="1">
                <a:lnSpc>
                  <a:spcPct val="90000"/>
                </a:lnSpc>
                <a:spcBef>
                  <a:spcPct val="0"/>
                </a:spcBef>
                <a:spcAft>
                  <a:spcPct val="35000"/>
                </a:spcAft>
              </a:pPr>
              <a:endParaRPr lang="ar-SA" sz="2400" kern="1200">
                <a:solidFill>
                  <a:schemeClr val="tx1"/>
                </a:solidFill>
                <a:cs typeface="AL-Mateen" pitchFamily="2" charset="-78"/>
              </a:endParaRPr>
            </a:p>
          </p:txBody>
        </p:sp>
        <p:sp>
          <p:nvSpPr>
            <p:cNvPr id="15" name="شكل حر 14"/>
            <p:cNvSpPr/>
            <p:nvPr/>
          </p:nvSpPr>
          <p:spPr>
            <a:xfrm>
              <a:off x="2275203" y="2583127"/>
              <a:ext cx="1189434" cy="773865"/>
            </a:xfrm>
            <a:custGeom>
              <a:avLst/>
              <a:gdLst>
                <a:gd name="connsiteX0" fmla="*/ 0 w 1189434"/>
                <a:gd name="connsiteY0" fmla="*/ 59472 h 594717"/>
                <a:gd name="connsiteX1" fmla="*/ 59472 w 1189434"/>
                <a:gd name="connsiteY1" fmla="*/ 0 h 594717"/>
                <a:gd name="connsiteX2" fmla="*/ 1129962 w 1189434"/>
                <a:gd name="connsiteY2" fmla="*/ 0 h 594717"/>
                <a:gd name="connsiteX3" fmla="*/ 1189434 w 1189434"/>
                <a:gd name="connsiteY3" fmla="*/ 59472 h 594717"/>
                <a:gd name="connsiteX4" fmla="*/ 1189434 w 1189434"/>
                <a:gd name="connsiteY4" fmla="*/ 535245 h 594717"/>
                <a:gd name="connsiteX5" fmla="*/ 1129962 w 1189434"/>
                <a:gd name="connsiteY5" fmla="*/ 594717 h 594717"/>
                <a:gd name="connsiteX6" fmla="*/ 59472 w 1189434"/>
                <a:gd name="connsiteY6" fmla="*/ 594717 h 594717"/>
                <a:gd name="connsiteX7" fmla="*/ 0 w 1189434"/>
                <a:gd name="connsiteY7" fmla="*/ 535245 h 594717"/>
                <a:gd name="connsiteX8" fmla="*/ 0 w 1189434"/>
                <a:gd name="connsiteY8" fmla="*/ 59472 h 59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434" h="594717">
                  <a:moveTo>
                    <a:pt x="0" y="59472"/>
                  </a:moveTo>
                  <a:cubicBezTo>
                    <a:pt x="0" y="26627"/>
                    <a:pt x="26627" y="0"/>
                    <a:pt x="59472" y="0"/>
                  </a:cubicBezTo>
                  <a:lnTo>
                    <a:pt x="1129962" y="0"/>
                  </a:lnTo>
                  <a:cubicBezTo>
                    <a:pt x="1162807" y="0"/>
                    <a:pt x="1189434" y="26627"/>
                    <a:pt x="1189434" y="59472"/>
                  </a:cubicBezTo>
                  <a:lnTo>
                    <a:pt x="1189434" y="535245"/>
                  </a:lnTo>
                  <a:cubicBezTo>
                    <a:pt x="1189434" y="568090"/>
                    <a:pt x="1162807" y="594717"/>
                    <a:pt x="1129962" y="594717"/>
                  </a:cubicBezTo>
                  <a:lnTo>
                    <a:pt x="59472" y="594717"/>
                  </a:lnTo>
                  <a:cubicBezTo>
                    <a:pt x="26627" y="594717"/>
                    <a:pt x="0" y="568090"/>
                    <a:pt x="0" y="535245"/>
                  </a:cubicBezTo>
                  <a:lnTo>
                    <a:pt x="0" y="5947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3139" tIns="63139" rIns="63139" bIns="63139" numCol="1" spcCol="1270" anchor="ctr" anchorCtr="0">
              <a:noAutofit/>
            </a:bodyPr>
            <a:lstStyle/>
            <a:p>
              <a:pPr lvl="0" algn="ctr" defTabSz="533400" rtl="1">
                <a:lnSpc>
                  <a:spcPct val="90000"/>
                </a:lnSpc>
                <a:spcBef>
                  <a:spcPct val="0"/>
                </a:spcBef>
                <a:spcAft>
                  <a:spcPct val="35000"/>
                </a:spcAft>
              </a:pPr>
              <a:r>
                <a:rPr lang="ar-SA" sz="2400" kern="1200" dirty="0" smtClean="0">
                  <a:solidFill>
                    <a:schemeClr val="bg1"/>
                  </a:solidFill>
                  <a:cs typeface="AL-Mateen" pitchFamily="2" charset="-78"/>
                </a:rPr>
                <a:t>التخطيط والتطوير</a:t>
              </a:r>
              <a:endParaRPr lang="ar-SA" sz="2400" kern="1200" dirty="0">
                <a:solidFill>
                  <a:schemeClr val="bg1"/>
                </a:solidFill>
                <a:cs typeface="AL-Mateen" pitchFamily="2" charset="-78"/>
              </a:endParaRPr>
            </a:p>
          </p:txBody>
        </p:sp>
        <p:sp>
          <p:nvSpPr>
            <p:cNvPr id="16" name="شكل حر 15"/>
            <p:cNvSpPr/>
            <p:nvPr/>
          </p:nvSpPr>
          <p:spPr>
            <a:xfrm rot="19800000">
              <a:off x="3410577" y="2285062"/>
              <a:ext cx="620765" cy="208151"/>
            </a:xfrm>
            <a:custGeom>
              <a:avLst/>
              <a:gdLst>
                <a:gd name="connsiteX0" fmla="*/ 0 w 620765"/>
                <a:gd name="connsiteY0" fmla="*/ 104076 h 208151"/>
                <a:gd name="connsiteX1" fmla="*/ 104076 w 620765"/>
                <a:gd name="connsiteY1" fmla="*/ 0 h 208151"/>
                <a:gd name="connsiteX2" fmla="*/ 104076 w 620765"/>
                <a:gd name="connsiteY2" fmla="*/ 41630 h 208151"/>
                <a:gd name="connsiteX3" fmla="*/ 516690 w 620765"/>
                <a:gd name="connsiteY3" fmla="*/ 41630 h 208151"/>
                <a:gd name="connsiteX4" fmla="*/ 516690 w 620765"/>
                <a:gd name="connsiteY4" fmla="*/ 0 h 208151"/>
                <a:gd name="connsiteX5" fmla="*/ 620765 w 620765"/>
                <a:gd name="connsiteY5" fmla="*/ 104076 h 208151"/>
                <a:gd name="connsiteX6" fmla="*/ 516690 w 620765"/>
                <a:gd name="connsiteY6" fmla="*/ 208151 h 208151"/>
                <a:gd name="connsiteX7" fmla="*/ 516690 w 620765"/>
                <a:gd name="connsiteY7" fmla="*/ 166521 h 208151"/>
                <a:gd name="connsiteX8" fmla="*/ 104076 w 620765"/>
                <a:gd name="connsiteY8" fmla="*/ 166521 h 208151"/>
                <a:gd name="connsiteX9" fmla="*/ 104076 w 620765"/>
                <a:gd name="connsiteY9" fmla="*/ 208151 h 208151"/>
                <a:gd name="connsiteX10" fmla="*/ 0 w 620765"/>
                <a:gd name="connsiteY10" fmla="*/ 104076 h 20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765" h="208151">
                  <a:moveTo>
                    <a:pt x="0" y="104076"/>
                  </a:moveTo>
                  <a:lnTo>
                    <a:pt x="104076" y="0"/>
                  </a:lnTo>
                  <a:lnTo>
                    <a:pt x="104076" y="41630"/>
                  </a:lnTo>
                  <a:lnTo>
                    <a:pt x="516690" y="41630"/>
                  </a:lnTo>
                  <a:lnTo>
                    <a:pt x="516690" y="0"/>
                  </a:lnTo>
                  <a:lnTo>
                    <a:pt x="620765" y="104076"/>
                  </a:lnTo>
                  <a:lnTo>
                    <a:pt x="516690" y="208151"/>
                  </a:lnTo>
                  <a:lnTo>
                    <a:pt x="516690" y="166521"/>
                  </a:lnTo>
                  <a:lnTo>
                    <a:pt x="104076" y="166521"/>
                  </a:lnTo>
                  <a:lnTo>
                    <a:pt x="104076" y="208151"/>
                  </a:lnTo>
                  <a:lnTo>
                    <a:pt x="0" y="104076"/>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2444" tIns="41630" rIns="62445" bIns="41629" numCol="1" spcCol="1270" anchor="ctr" anchorCtr="0">
              <a:noAutofit/>
            </a:bodyPr>
            <a:lstStyle/>
            <a:p>
              <a:pPr lvl="0" algn="ctr" defTabSz="266700" rtl="1">
                <a:lnSpc>
                  <a:spcPct val="90000"/>
                </a:lnSpc>
                <a:spcBef>
                  <a:spcPct val="0"/>
                </a:spcBef>
                <a:spcAft>
                  <a:spcPct val="35000"/>
                </a:spcAft>
              </a:pPr>
              <a:endParaRPr lang="ar-SA" sz="2400" kern="1200">
                <a:solidFill>
                  <a:schemeClr val="tx1"/>
                </a:solidFill>
                <a:cs typeface="AL-Mateen" pitchFamily="2" charset="-78"/>
              </a:endParaRPr>
            </a:p>
          </p:txBody>
        </p:sp>
      </p:grpSp>
    </p:spTree>
    <p:extLst>
      <p:ext uri="{BB962C8B-B14F-4D97-AF65-F5344CB8AC3E}">
        <p14:creationId xmlns:p14="http://schemas.microsoft.com/office/powerpoint/2010/main" val="1102570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الإدارات الفنية بوكالة الجامعة</a:t>
            </a:r>
            <a:endParaRPr lang="ar-SA" sz="4000" dirty="0">
              <a:solidFill>
                <a:srgbClr val="FFFF00"/>
              </a:solidFill>
              <a:cs typeface="PT Bold Heading" pitchFamily="2" charset="-78"/>
            </a:endParaRPr>
          </a:p>
        </p:txBody>
      </p:sp>
      <p:sp>
        <p:nvSpPr>
          <p:cNvPr id="7" name="عنصر نائب للنص 6"/>
          <p:cNvSpPr>
            <a:spLocks noGrp="1"/>
          </p:cNvSpPr>
          <p:nvPr>
            <p:ph type="body" idx="1"/>
          </p:nvPr>
        </p:nvSpPr>
        <p:spPr>
          <a:xfrm>
            <a:off x="395536" y="1484784"/>
            <a:ext cx="3672408" cy="2088232"/>
          </a:xfrm>
          <a:ln>
            <a:solidFill>
              <a:srgbClr val="002060"/>
            </a:solidFill>
          </a:ln>
          <a:effectLst>
            <a:glow rad="127000">
              <a:srgbClr val="FFFF00"/>
            </a:glow>
          </a:effectLst>
        </p:spPr>
        <p:txBody>
          <a:bodyPr>
            <a:normAutofit fontScale="92500"/>
          </a:bodyPr>
          <a:lstStyle/>
          <a:p>
            <a:pPr algn="just"/>
            <a:r>
              <a:rPr lang="ar-SA" sz="3200" dirty="0">
                <a:cs typeface="AL-Mateen" pitchFamily="2" charset="-78"/>
              </a:rPr>
              <a:t>تختص بتحديد وبناء وتطوير معايير القياس والتقويم للطلاب  ومتابعة عمليات التقويم في برامج الجامعة المختلفة . </a:t>
            </a:r>
          </a:p>
        </p:txBody>
      </p:sp>
      <p:sp>
        <p:nvSpPr>
          <p:cNvPr id="6" name="عنصر نائب للمحتوى 5"/>
          <p:cNvSpPr>
            <a:spLocks noGrp="1"/>
          </p:cNvSpPr>
          <p:nvPr>
            <p:ph sz="half" idx="2"/>
          </p:nvPr>
        </p:nvSpPr>
        <p:spPr>
          <a:xfrm>
            <a:off x="457200" y="3933056"/>
            <a:ext cx="3610744" cy="792088"/>
          </a:xfrm>
          <a:solidFill>
            <a:srgbClr val="FFFF00"/>
          </a:solidFill>
        </p:spPr>
        <p:txBody>
          <a:bodyPr>
            <a:normAutofit/>
          </a:bodyPr>
          <a:lstStyle/>
          <a:p>
            <a:pPr algn="ctr"/>
            <a:r>
              <a:rPr lang="ar-SA" sz="3200" b="1" dirty="0">
                <a:cs typeface="Al-Mothnna" pitchFamily="2" charset="-78"/>
              </a:rPr>
              <a:t>تهدف إلى</a:t>
            </a:r>
          </a:p>
        </p:txBody>
      </p:sp>
      <p:sp>
        <p:nvSpPr>
          <p:cNvPr id="8" name="عنصر نائب للنص 7"/>
          <p:cNvSpPr>
            <a:spLocks noGrp="1"/>
          </p:cNvSpPr>
          <p:nvPr>
            <p:ph type="body" sz="quarter" idx="3"/>
          </p:nvPr>
        </p:nvSpPr>
        <p:spPr>
          <a:solidFill>
            <a:srgbClr val="FFFF00"/>
          </a:solidFill>
        </p:spPr>
        <p:txBody>
          <a:bodyPr>
            <a:normAutofit/>
          </a:bodyPr>
          <a:lstStyle/>
          <a:p>
            <a:pPr algn="ctr"/>
            <a:r>
              <a:rPr lang="ar-SA" sz="3200" dirty="0" smtClean="0">
                <a:cs typeface="Al-Mothnna" pitchFamily="2" charset="-78"/>
              </a:rPr>
              <a:t>إدارة التقويم والقياس</a:t>
            </a:r>
            <a:endParaRPr lang="ar-SA" sz="3200" dirty="0">
              <a:cs typeface="Al-Mothnna" pitchFamily="2" charset="-78"/>
            </a:endParaRPr>
          </a:p>
        </p:txBody>
      </p:sp>
      <p:sp>
        <p:nvSpPr>
          <p:cNvPr id="9" name="عنصر نائب للمحتوى 8"/>
          <p:cNvSpPr>
            <a:spLocks noGrp="1"/>
          </p:cNvSpPr>
          <p:nvPr>
            <p:ph sz="quarter" idx="4"/>
          </p:nvPr>
        </p:nvSpPr>
        <p:spPr>
          <a:xfrm>
            <a:off x="4211961" y="2348880"/>
            <a:ext cx="4474840" cy="3777282"/>
          </a:xfrm>
        </p:spPr>
        <p:txBody>
          <a:bodyPr>
            <a:normAutofit fontScale="92500" lnSpcReduction="10000"/>
          </a:bodyPr>
          <a:lstStyle/>
          <a:p>
            <a:pPr algn="just"/>
            <a:r>
              <a:rPr lang="ar-SA" sz="2800" b="1" dirty="0">
                <a:latin typeface="Traditional Arabic" pitchFamily="18" charset="-78"/>
                <a:cs typeface="Traditional Arabic" pitchFamily="18" charset="-78"/>
              </a:rPr>
              <a:t>تقديم الدعم الفني و الاستشارات العلمية </a:t>
            </a:r>
            <a:r>
              <a:rPr lang="ar-SA" sz="2800" b="1" dirty="0" smtClean="0">
                <a:latin typeface="Traditional Arabic" pitchFamily="18" charset="-78"/>
                <a:cs typeface="Traditional Arabic" pitchFamily="18" charset="-78"/>
              </a:rPr>
              <a:t>في </a:t>
            </a:r>
            <a:r>
              <a:rPr lang="ar-SA" sz="2800" b="1" dirty="0">
                <a:latin typeface="Traditional Arabic" pitchFamily="18" charset="-78"/>
                <a:cs typeface="Traditional Arabic" pitchFamily="18" charset="-78"/>
              </a:rPr>
              <a:t>مجال القياس والتقويم</a:t>
            </a:r>
            <a:endParaRPr lang="en-US" sz="2800" b="1" dirty="0">
              <a:latin typeface="Traditional Arabic" pitchFamily="18" charset="-78"/>
              <a:cs typeface="Traditional Arabic" pitchFamily="18" charset="-78"/>
            </a:endParaRPr>
          </a:p>
          <a:p>
            <a:pPr algn="just"/>
            <a:r>
              <a:rPr lang="ar-SA" sz="2800" b="1" dirty="0" smtClean="0">
                <a:latin typeface="Traditional Arabic" pitchFamily="18" charset="-78"/>
                <a:cs typeface="Traditional Arabic" pitchFamily="18" charset="-78"/>
              </a:rPr>
              <a:t>تطوير </a:t>
            </a:r>
            <a:r>
              <a:rPr lang="ar-SA" sz="2800" b="1" dirty="0">
                <a:latin typeface="Traditional Arabic" pitchFamily="18" charset="-78"/>
                <a:cs typeface="Traditional Arabic" pitchFamily="18" charset="-78"/>
              </a:rPr>
              <a:t>وتحديث وسائل القياس والتقويم </a:t>
            </a:r>
            <a:r>
              <a:rPr lang="ar-SA" sz="2800" b="1" dirty="0" smtClean="0">
                <a:latin typeface="Traditional Arabic" pitchFamily="18" charset="-78"/>
                <a:cs typeface="Traditional Arabic" pitchFamily="18" charset="-78"/>
              </a:rPr>
              <a:t>لتحقيق العدالة ورفع كفاءة </a:t>
            </a:r>
            <a:r>
              <a:rPr lang="ar-SA" sz="2800" b="1" dirty="0">
                <a:latin typeface="Traditional Arabic" pitchFamily="18" charset="-78"/>
                <a:cs typeface="Traditional Arabic" pitchFamily="18" charset="-78"/>
              </a:rPr>
              <a:t>المخرجات التعليمية .</a:t>
            </a:r>
            <a:endParaRPr lang="en-US" sz="2800" b="1" dirty="0">
              <a:latin typeface="Traditional Arabic" pitchFamily="18" charset="-78"/>
              <a:cs typeface="Traditional Arabic" pitchFamily="18" charset="-78"/>
            </a:endParaRPr>
          </a:p>
          <a:p>
            <a:pPr algn="just"/>
            <a:r>
              <a:rPr lang="ar-SA" sz="2800" b="1" dirty="0" smtClean="0">
                <a:latin typeface="Traditional Arabic" pitchFamily="18" charset="-78"/>
                <a:cs typeface="Traditional Arabic" pitchFamily="18" charset="-78"/>
              </a:rPr>
              <a:t>تحديد </a:t>
            </a:r>
            <a:r>
              <a:rPr lang="ar-SA" sz="2800" b="1" dirty="0">
                <a:latin typeface="Traditional Arabic" pitchFamily="18" charset="-78"/>
                <a:cs typeface="Traditional Arabic" pitchFamily="18" charset="-78"/>
              </a:rPr>
              <a:t>وبناء معايير للقياس والتقويم التحصيلي.</a:t>
            </a:r>
            <a:endParaRPr lang="en-US" sz="2800" b="1" dirty="0">
              <a:latin typeface="Traditional Arabic" pitchFamily="18" charset="-78"/>
              <a:cs typeface="Traditional Arabic" pitchFamily="18" charset="-78"/>
            </a:endParaRPr>
          </a:p>
          <a:p>
            <a:pPr algn="just"/>
            <a:r>
              <a:rPr lang="ar-SA" sz="2800" b="1" dirty="0" smtClean="0">
                <a:latin typeface="Traditional Arabic" pitchFamily="18" charset="-78"/>
                <a:cs typeface="Traditional Arabic" pitchFamily="18" charset="-78"/>
              </a:rPr>
              <a:t>إجراء </a:t>
            </a:r>
            <a:r>
              <a:rPr lang="ar-SA" sz="2800" b="1" dirty="0">
                <a:latin typeface="Traditional Arabic" pitchFamily="18" charset="-78"/>
                <a:cs typeface="Traditional Arabic" pitchFamily="18" charset="-78"/>
              </a:rPr>
              <a:t>ونشر وتطوير البحوث العلمية في مجال القياس والتقويم</a:t>
            </a:r>
          </a:p>
          <a:p>
            <a:pPr marL="0" indent="0">
              <a:buNone/>
            </a:pPr>
            <a:endParaRPr lang="ar-SA" dirty="0">
              <a:cs typeface="Akhbar MT" pitchFamily="2" charset="-78"/>
            </a:endParaRPr>
          </a:p>
        </p:txBody>
      </p:sp>
    </p:spTree>
    <p:extLst>
      <p:ext uri="{BB962C8B-B14F-4D97-AF65-F5344CB8AC3E}">
        <p14:creationId xmlns:p14="http://schemas.microsoft.com/office/powerpoint/2010/main" val="29486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circle(in)">
                                      <p:cBhvr>
                                        <p:cTn id="24" dur="2000"/>
                                        <p:tgtEl>
                                          <p:spTgt spid="9">
                                            <p:txEl>
                                              <p:pRg st="0" end="0"/>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circle(in)">
                                      <p:cBhvr>
                                        <p:cTn id="27" dur="2000"/>
                                        <p:tgtEl>
                                          <p:spTgt spid="9">
                                            <p:txEl>
                                              <p:pRg st="1" end="1"/>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circle(in)">
                                      <p:cBhvr>
                                        <p:cTn id="30" dur="2000"/>
                                        <p:tgtEl>
                                          <p:spTgt spid="9">
                                            <p:txEl>
                                              <p:pRg st="2" end="2"/>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circle(in)">
                                      <p:cBhvr>
                                        <p:cTn id="33"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الإدارات الفنية بوكالة الجامعة</a:t>
            </a:r>
            <a:endParaRPr lang="ar-SA" sz="4000" dirty="0">
              <a:solidFill>
                <a:srgbClr val="FFFF00"/>
              </a:solidFill>
              <a:cs typeface="PT Bold Heading" pitchFamily="2" charset="-78"/>
            </a:endParaRPr>
          </a:p>
        </p:txBody>
      </p:sp>
      <p:sp>
        <p:nvSpPr>
          <p:cNvPr id="7" name="عنصر نائب للنص 6"/>
          <p:cNvSpPr>
            <a:spLocks noGrp="1"/>
          </p:cNvSpPr>
          <p:nvPr>
            <p:ph type="body" idx="1"/>
          </p:nvPr>
        </p:nvSpPr>
        <p:spPr>
          <a:xfrm>
            <a:off x="395536" y="1484784"/>
            <a:ext cx="3672408" cy="2880320"/>
          </a:xfrm>
          <a:ln>
            <a:solidFill>
              <a:srgbClr val="002060"/>
            </a:solidFill>
          </a:ln>
          <a:effectLst>
            <a:glow rad="139700">
              <a:schemeClr val="accent3">
                <a:satMod val="175000"/>
                <a:alpha val="40000"/>
              </a:schemeClr>
            </a:glow>
          </a:effectLst>
        </p:spPr>
        <p:txBody>
          <a:bodyPr>
            <a:normAutofit lnSpcReduction="10000"/>
          </a:bodyPr>
          <a:lstStyle/>
          <a:p>
            <a:pPr algn="just"/>
            <a:r>
              <a:rPr lang="ar-SA" sz="3200" dirty="0" smtClean="0">
                <a:cs typeface="AL-Mateen" pitchFamily="2" charset="-78"/>
              </a:rPr>
              <a:t>بناء </a:t>
            </a:r>
            <a:r>
              <a:rPr lang="ar-SA" sz="3200" dirty="0">
                <a:cs typeface="AL-Mateen" pitchFamily="2" charset="-78"/>
              </a:rPr>
              <a:t>الخطط الدراسية وتطويرها لتحسين مخرجات التعليم وتحقيق توافقها مع معايير الاعتماد الأكاديمي, مواكبة للخطط التنموية وتلبية احتياجات سوق العمل</a:t>
            </a:r>
            <a:r>
              <a:rPr lang="ar-SA" sz="3200" dirty="0" smtClean="0">
                <a:cs typeface="AL-Mateen" pitchFamily="2" charset="-78"/>
              </a:rPr>
              <a:t>.. </a:t>
            </a:r>
            <a:endParaRPr lang="ar-SA" sz="3200" dirty="0">
              <a:cs typeface="AL-Mateen" pitchFamily="2" charset="-78"/>
            </a:endParaRPr>
          </a:p>
        </p:txBody>
      </p:sp>
      <p:sp>
        <p:nvSpPr>
          <p:cNvPr id="6" name="عنصر نائب للمحتوى 5"/>
          <p:cNvSpPr>
            <a:spLocks noGrp="1"/>
          </p:cNvSpPr>
          <p:nvPr>
            <p:ph sz="half" idx="2"/>
          </p:nvPr>
        </p:nvSpPr>
        <p:spPr>
          <a:xfrm>
            <a:off x="395536" y="4581128"/>
            <a:ext cx="3610744" cy="792088"/>
          </a:xfrm>
          <a:solidFill>
            <a:srgbClr val="66FF33"/>
          </a:solidFill>
        </p:spPr>
        <p:txBody>
          <a:bodyPr>
            <a:normAutofit/>
          </a:bodyPr>
          <a:lstStyle/>
          <a:p>
            <a:pPr marL="0" indent="0" algn="ctr">
              <a:buNone/>
            </a:pPr>
            <a:r>
              <a:rPr lang="ar-SA" sz="3200" b="1" dirty="0">
                <a:cs typeface="Al-Mothnna" pitchFamily="2" charset="-78"/>
              </a:rPr>
              <a:t>تهدف إلى</a:t>
            </a:r>
          </a:p>
        </p:txBody>
      </p:sp>
      <p:sp>
        <p:nvSpPr>
          <p:cNvPr id="8" name="عنصر نائب للنص 7"/>
          <p:cNvSpPr>
            <a:spLocks noGrp="1"/>
          </p:cNvSpPr>
          <p:nvPr>
            <p:ph type="body" sz="quarter" idx="3"/>
          </p:nvPr>
        </p:nvSpPr>
        <p:spPr>
          <a:solidFill>
            <a:srgbClr val="66FF33"/>
          </a:solidFill>
        </p:spPr>
        <p:txBody>
          <a:bodyPr>
            <a:normAutofit/>
          </a:bodyPr>
          <a:lstStyle/>
          <a:p>
            <a:pPr algn="ctr"/>
            <a:r>
              <a:rPr lang="ar-SA" sz="3200" dirty="0" smtClean="0">
                <a:cs typeface="Al-Mothnna" pitchFamily="2" charset="-78"/>
              </a:rPr>
              <a:t>إدارة الخطط والبرامج</a:t>
            </a:r>
            <a:endParaRPr lang="ar-SA" sz="3200" dirty="0">
              <a:cs typeface="Al-Mothnna" pitchFamily="2" charset="-78"/>
            </a:endParaRPr>
          </a:p>
        </p:txBody>
      </p:sp>
      <p:sp>
        <p:nvSpPr>
          <p:cNvPr id="9" name="عنصر نائب للمحتوى 8"/>
          <p:cNvSpPr>
            <a:spLocks noGrp="1"/>
          </p:cNvSpPr>
          <p:nvPr>
            <p:ph sz="quarter" idx="4"/>
          </p:nvPr>
        </p:nvSpPr>
        <p:spPr>
          <a:xfrm>
            <a:off x="4211961" y="2348880"/>
            <a:ext cx="4474840" cy="4032448"/>
          </a:xfrm>
        </p:spPr>
        <p:txBody>
          <a:bodyPr>
            <a:normAutofit fontScale="77500" lnSpcReduction="20000"/>
          </a:bodyPr>
          <a:lstStyle/>
          <a:p>
            <a:r>
              <a:rPr lang="ar-SA" sz="2900" b="1" dirty="0" smtClean="0">
                <a:latin typeface="Traditional Arabic" pitchFamily="18" charset="-78"/>
                <a:cs typeface="Traditional Arabic" pitchFamily="18" charset="-78"/>
              </a:rPr>
              <a:t>وضع </a:t>
            </a:r>
            <a:r>
              <a:rPr lang="ar-SA" sz="2900" b="1" dirty="0">
                <a:latin typeface="Traditional Arabic" pitchFamily="18" charset="-78"/>
                <a:cs typeface="Traditional Arabic" pitchFamily="18" charset="-78"/>
              </a:rPr>
              <a:t>المواصفات والمعايير اللازمة في إعداد الخطط والبرامج الدراسية </a:t>
            </a:r>
            <a:r>
              <a:rPr lang="ar-SA" sz="2900" b="1" dirty="0" smtClean="0">
                <a:latin typeface="Traditional Arabic" pitchFamily="18" charset="-78"/>
                <a:cs typeface="Traditional Arabic" pitchFamily="18" charset="-78"/>
              </a:rPr>
              <a:t>لتتوافق مع </a:t>
            </a:r>
            <a:r>
              <a:rPr lang="ar-SA" sz="2900" b="1" dirty="0">
                <a:latin typeface="Traditional Arabic" pitchFamily="18" charset="-78"/>
                <a:cs typeface="Traditional Arabic" pitchFamily="18" charset="-78"/>
              </a:rPr>
              <a:t>معايير الهيئة </a:t>
            </a:r>
            <a:r>
              <a:rPr lang="ar-SA" sz="2900" b="1" dirty="0" smtClean="0">
                <a:latin typeface="Traditional Arabic" pitchFamily="18" charset="-78"/>
                <a:cs typeface="Traditional Arabic" pitchFamily="18" charset="-78"/>
              </a:rPr>
              <a:t>الوطنية.</a:t>
            </a:r>
          </a:p>
          <a:p>
            <a:r>
              <a:rPr lang="ar-SA" sz="2900" b="1" dirty="0" smtClean="0">
                <a:latin typeface="Traditional Arabic" pitchFamily="18" charset="-78"/>
                <a:cs typeface="Traditional Arabic" pitchFamily="18" charset="-78"/>
              </a:rPr>
              <a:t>دراسة </a:t>
            </a:r>
            <a:r>
              <a:rPr lang="ar-SA" sz="2900" b="1" dirty="0">
                <a:latin typeface="Traditional Arabic" pitchFamily="18" charset="-78"/>
                <a:cs typeface="Traditional Arabic" pitchFamily="18" charset="-78"/>
              </a:rPr>
              <a:t>الخطط الدراسية وتقويمها وفق المعايير </a:t>
            </a:r>
            <a:r>
              <a:rPr lang="ar-SA" sz="2900" b="1" dirty="0" smtClean="0">
                <a:latin typeface="Traditional Arabic" pitchFamily="18" charset="-78"/>
                <a:cs typeface="Traditional Arabic" pitchFamily="18" charset="-78"/>
              </a:rPr>
              <a:t>والضوابط.</a:t>
            </a:r>
            <a:endParaRPr lang="en-US" sz="2900" b="1" dirty="0">
              <a:latin typeface="Traditional Arabic" pitchFamily="18" charset="-78"/>
              <a:cs typeface="Traditional Arabic" pitchFamily="18" charset="-78"/>
            </a:endParaRPr>
          </a:p>
          <a:p>
            <a:r>
              <a:rPr lang="ar-SA" sz="2900" b="1" dirty="0" smtClean="0">
                <a:latin typeface="Traditional Arabic" pitchFamily="18" charset="-78"/>
                <a:cs typeface="Traditional Arabic" pitchFamily="18" charset="-78"/>
              </a:rPr>
              <a:t>تطوير </a:t>
            </a:r>
            <a:r>
              <a:rPr lang="ar-SA" sz="2900" b="1" dirty="0">
                <a:latin typeface="Traditional Arabic" pitchFamily="18" charset="-78"/>
                <a:cs typeface="Traditional Arabic" pitchFamily="18" charset="-78"/>
              </a:rPr>
              <a:t>الخطط والبرامج الدراسية ودعم ومساندة الأقسام الأكاديمية, للوصول إلى خطط دراسية بجودة عالية.</a:t>
            </a:r>
            <a:endParaRPr lang="en-US" sz="2900" b="1" dirty="0">
              <a:latin typeface="Traditional Arabic" pitchFamily="18" charset="-78"/>
              <a:cs typeface="Traditional Arabic" pitchFamily="18" charset="-78"/>
            </a:endParaRPr>
          </a:p>
          <a:p>
            <a:r>
              <a:rPr lang="ar-SA" sz="2900" b="1" dirty="0" smtClean="0">
                <a:latin typeface="Traditional Arabic" pitchFamily="18" charset="-78"/>
                <a:cs typeface="Traditional Arabic" pitchFamily="18" charset="-78"/>
              </a:rPr>
              <a:t>رفع </a:t>
            </a:r>
            <a:r>
              <a:rPr lang="ar-SA" sz="2900" b="1" dirty="0">
                <a:latin typeface="Traditional Arabic" pitchFamily="18" charset="-78"/>
                <a:cs typeface="Traditional Arabic" pitchFamily="18" charset="-78"/>
              </a:rPr>
              <a:t>كفاءة العاملين في مجال الخطط والبرامج الدراسية. </a:t>
            </a:r>
            <a:endParaRPr lang="en-US" sz="2900" b="1" dirty="0">
              <a:latin typeface="Traditional Arabic" pitchFamily="18" charset="-78"/>
              <a:cs typeface="Traditional Arabic" pitchFamily="18" charset="-78"/>
            </a:endParaRPr>
          </a:p>
          <a:p>
            <a:r>
              <a:rPr lang="ar-SA" sz="2900" b="1" dirty="0" smtClean="0">
                <a:latin typeface="Traditional Arabic" pitchFamily="18" charset="-78"/>
                <a:cs typeface="Traditional Arabic" pitchFamily="18" charset="-78"/>
              </a:rPr>
              <a:t>المتابعة </a:t>
            </a:r>
            <a:r>
              <a:rPr lang="ar-SA" sz="2900" b="1" dirty="0">
                <a:latin typeface="Traditional Arabic" pitchFamily="18" charset="-78"/>
                <a:cs typeface="Traditional Arabic" pitchFamily="18" charset="-78"/>
              </a:rPr>
              <a:t>المستمرة لأعمال لجان الخطط الدراسيّة في الاقسام والكليّات، ونشاطاتها, لغايات التقييم والتحسين وتوفير الوسائل </a:t>
            </a:r>
            <a:r>
              <a:rPr lang="ar-SA" sz="2900" b="1" dirty="0" smtClean="0">
                <a:latin typeface="Traditional Arabic" pitchFamily="18" charset="-78"/>
                <a:cs typeface="Traditional Arabic" pitchFamily="18" charset="-78"/>
              </a:rPr>
              <a:t>والإمكانات </a:t>
            </a:r>
            <a:r>
              <a:rPr lang="ar-SA" sz="2900" b="1" dirty="0">
                <a:latin typeface="Traditional Arabic" pitchFamily="18" charset="-78"/>
                <a:cs typeface="Traditional Arabic" pitchFamily="18" charset="-78"/>
              </a:rPr>
              <a:t>الضرورية لها</a:t>
            </a:r>
            <a:r>
              <a:rPr lang="ar-SA" sz="2900" b="1" dirty="0" smtClean="0">
                <a:latin typeface="Traditional Arabic" pitchFamily="18" charset="-78"/>
                <a:cs typeface="Traditional Arabic" pitchFamily="18" charset="-78"/>
              </a:rPr>
              <a:t>.</a:t>
            </a:r>
            <a:endParaRPr lang="en-US" sz="29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18805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ircle(in)">
                                      <p:cBhvr>
                                        <p:cTn id="25" dur="2000"/>
                                        <p:tgtEl>
                                          <p:spTgt spid="9">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circle(in)">
                                      <p:cBhvr>
                                        <p:cTn id="28" dur="2000"/>
                                        <p:tgtEl>
                                          <p:spTgt spid="9">
                                            <p:txEl>
                                              <p:pRg st="2" end="2"/>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ircle(in)">
                                      <p:cBhvr>
                                        <p:cTn id="31" dur="2000"/>
                                        <p:tgtEl>
                                          <p:spTgt spid="9">
                                            <p:txEl>
                                              <p:pRg st="3" end="3"/>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circle(in)">
                                      <p:cBhvr>
                                        <p:cTn id="34"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الإدارات الفنية بوكالة الجامعة</a:t>
            </a:r>
            <a:endParaRPr lang="ar-SA" sz="4000" dirty="0">
              <a:solidFill>
                <a:srgbClr val="FFFF00"/>
              </a:solidFill>
              <a:cs typeface="PT Bold Heading" pitchFamily="2" charset="-78"/>
            </a:endParaRPr>
          </a:p>
        </p:txBody>
      </p:sp>
      <p:sp>
        <p:nvSpPr>
          <p:cNvPr id="7" name="عنصر نائب للنص 6"/>
          <p:cNvSpPr>
            <a:spLocks noGrp="1"/>
          </p:cNvSpPr>
          <p:nvPr>
            <p:ph type="body" idx="1"/>
          </p:nvPr>
        </p:nvSpPr>
        <p:spPr>
          <a:xfrm>
            <a:off x="395536" y="1484784"/>
            <a:ext cx="3672408" cy="2952328"/>
          </a:xfrm>
          <a:ln>
            <a:solidFill>
              <a:srgbClr val="002060"/>
            </a:solidFill>
          </a:ln>
          <a:effectLst>
            <a:glow rad="101600">
              <a:schemeClr val="accent4">
                <a:satMod val="175000"/>
                <a:alpha val="40000"/>
              </a:schemeClr>
            </a:glow>
          </a:effectLst>
        </p:spPr>
        <p:txBody>
          <a:bodyPr>
            <a:noAutofit/>
          </a:bodyPr>
          <a:lstStyle/>
          <a:p>
            <a:pPr algn="just"/>
            <a:r>
              <a:rPr lang="ar-SA" sz="2800" dirty="0" smtClean="0">
                <a:cs typeface="AL-Mateen" pitchFamily="2" charset="-78"/>
              </a:rPr>
              <a:t>دعم </a:t>
            </a:r>
            <a:r>
              <a:rPr lang="ar-SA" sz="2800" dirty="0">
                <a:cs typeface="AL-Mateen" pitchFamily="2" charset="-78"/>
              </a:rPr>
              <a:t>أعضاء هيئة التدريس وتوفير بيئة أكاديمية محفّزة وداعمة للتميز والإبداع في التعلم والتعليم، بالإضافة إلى توفير نظام للجودة والتحسين المستمر يضمن فعالية التدريس وجودة مخرجات التعلم</a:t>
            </a:r>
            <a:r>
              <a:rPr lang="ar-SA" sz="2800" dirty="0" smtClean="0">
                <a:cs typeface="AL-Mateen" pitchFamily="2" charset="-78"/>
              </a:rPr>
              <a:t>.</a:t>
            </a:r>
            <a:endParaRPr lang="ar-SA" sz="2800" dirty="0">
              <a:cs typeface="AL-Mateen" pitchFamily="2" charset="-78"/>
            </a:endParaRPr>
          </a:p>
        </p:txBody>
      </p:sp>
      <p:sp>
        <p:nvSpPr>
          <p:cNvPr id="6" name="عنصر نائب للمحتوى 5"/>
          <p:cNvSpPr>
            <a:spLocks noGrp="1"/>
          </p:cNvSpPr>
          <p:nvPr>
            <p:ph sz="half" idx="2"/>
          </p:nvPr>
        </p:nvSpPr>
        <p:spPr>
          <a:xfrm>
            <a:off x="395536" y="4581128"/>
            <a:ext cx="3610744" cy="792088"/>
          </a:xfrm>
          <a:solidFill>
            <a:schemeClr val="accent4">
              <a:lumMod val="75000"/>
            </a:schemeClr>
          </a:solidFill>
        </p:spPr>
        <p:txBody>
          <a:bodyPr>
            <a:normAutofit/>
          </a:bodyPr>
          <a:lstStyle/>
          <a:p>
            <a:pPr marL="0" indent="0" algn="ctr">
              <a:buNone/>
            </a:pPr>
            <a:r>
              <a:rPr lang="ar-SA" sz="3200" b="1" dirty="0">
                <a:solidFill>
                  <a:schemeClr val="bg1"/>
                </a:solidFill>
                <a:cs typeface="Al-Mothnna" pitchFamily="2" charset="-78"/>
              </a:rPr>
              <a:t>تهدف إلى</a:t>
            </a:r>
          </a:p>
        </p:txBody>
      </p:sp>
      <p:sp>
        <p:nvSpPr>
          <p:cNvPr id="8" name="عنصر نائب للنص 7"/>
          <p:cNvSpPr>
            <a:spLocks noGrp="1"/>
          </p:cNvSpPr>
          <p:nvPr>
            <p:ph type="body" sz="quarter" idx="3"/>
          </p:nvPr>
        </p:nvSpPr>
        <p:spPr>
          <a:solidFill>
            <a:schemeClr val="accent4">
              <a:lumMod val="75000"/>
            </a:schemeClr>
          </a:solidFill>
        </p:spPr>
        <p:txBody>
          <a:bodyPr>
            <a:normAutofit/>
          </a:bodyPr>
          <a:lstStyle/>
          <a:p>
            <a:pPr algn="ctr"/>
            <a:r>
              <a:rPr lang="ar-SA" sz="3200" dirty="0" smtClean="0">
                <a:solidFill>
                  <a:schemeClr val="bg1"/>
                </a:solidFill>
                <a:cs typeface="Al-Mothnna" pitchFamily="2" charset="-78"/>
              </a:rPr>
              <a:t>إدارة التميز</a:t>
            </a:r>
            <a:endParaRPr lang="ar-SA" sz="3200" dirty="0">
              <a:solidFill>
                <a:schemeClr val="bg1"/>
              </a:solidFill>
              <a:cs typeface="Al-Mothnna" pitchFamily="2" charset="-78"/>
            </a:endParaRPr>
          </a:p>
        </p:txBody>
      </p:sp>
      <p:sp>
        <p:nvSpPr>
          <p:cNvPr id="9" name="عنصر نائب للمحتوى 8"/>
          <p:cNvSpPr>
            <a:spLocks noGrp="1"/>
          </p:cNvSpPr>
          <p:nvPr>
            <p:ph sz="quarter" idx="4"/>
          </p:nvPr>
        </p:nvSpPr>
        <p:spPr>
          <a:xfrm>
            <a:off x="4211961" y="2348880"/>
            <a:ext cx="4474840" cy="4032448"/>
          </a:xfrm>
        </p:spPr>
        <p:txBody>
          <a:bodyPr>
            <a:normAutofit fontScale="92500"/>
          </a:bodyPr>
          <a:lstStyle/>
          <a:p>
            <a:r>
              <a:rPr lang="ar-SA" sz="2800" b="1" dirty="0">
                <a:latin typeface="Traditional Arabic" pitchFamily="18" charset="-78"/>
                <a:cs typeface="Traditional Arabic" pitchFamily="18" charset="-78"/>
              </a:rPr>
              <a:t>تحسين جودة التعليم والتعلم.</a:t>
            </a:r>
            <a:endParaRPr lang="en-US"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تطوير </a:t>
            </a:r>
            <a:r>
              <a:rPr lang="ar-SA" sz="2800" b="1" dirty="0">
                <a:latin typeface="Traditional Arabic" pitchFamily="18" charset="-78"/>
                <a:cs typeface="Traditional Arabic" pitchFamily="18" charset="-78"/>
              </a:rPr>
              <a:t>قدرات أعضاء هيئة التدريس في مهارات التعليم والتعلم.</a:t>
            </a:r>
            <a:endParaRPr lang="en-US"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وضع </a:t>
            </a:r>
            <a:r>
              <a:rPr lang="ar-SA" sz="2800" b="1" dirty="0">
                <a:latin typeface="Traditional Arabic" pitchFamily="18" charset="-78"/>
                <a:cs typeface="Traditional Arabic" pitchFamily="18" charset="-78"/>
              </a:rPr>
              <a:t>الخطط لتقييم وتطوير البرامج الأكاديمية المختلفة في ضوء متطلبات الجودة وحاجة سوق العمل وتشجيع التفكير الإبداعي. </a:t>
            </a:r>
            <a:endParaRPr lang="en-US"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المتابعة </a:t>
            </a:r>
            <a:r>
              <a:rPr lang="ar-SA" sz="2800" b="1" dirty="0">
                <a:latin typeface="Traditional Arabic" pitchFamily="18" charset="-78"/>
                <a:cs typeface="Traditional Arabic" pitchFamily="18" charset="-78"/>
              </a:rPr>
              <a:t>والتنسيق مع وحدات الجودة بالكليات المختلفة فيما يتعلق باستيفاء متطلبات معيار التعليم والتعلم</a:t>
            </a:r>
            <a:r>
              <a:rPr lang="ar-SA" sz="2800" b="1" dirty="0" smtClean="0">
                <a:latin typeface="Traditional Arabic" pitchFamily="18" charset="-78"/>
                <a:cs typeface="Traditional Arabic" pitchFamily="18" charset="-78"/>
              </a:rPr>
              <a:t>.</a:t>
            </a:r>
            <a:endParaRPr lang="en-US" sz="28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10042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ircle(in)">
                                      <p:cBhvr>
                                        <p:cTn id="25" dur="2000"/>
                                        <p:tgtEl>
                                          <p:spTgt spid="9">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circle(in)">
                                      <p:cBhvr>
                                        <p:cTn id="28" dur="2000"/>
                                        <p:tgtEl>
                                          <p:spTgt spid="9">
                                            <p:txEl>
                                              <p:pRg st="2" end="2"/>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ircle(in)">
                                      <p:cBhvr>
                                        <p:cTn id="31"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الإدارات الفنية بوكالة الجامعة</a:t>
            </a:r>
            <a:endParaRPr lang="ar-SA" sz="4000" dirty="0">
              <a:solidFill>
                <a:srgbClr val="FFFF00"/>
              </a:solidFill>
              <a:cs typeface="PT Bold Heading" pitchFamily="2" charset="-78"/>
            </a:endParaRPr>
          </a:p>
        </p:txBody>
      </p:sp>
      <p:sp>
        <p:nvSpPr>
          <p:cNvPr id="7" name="عنصر نائب للنص 6"/>
          <p:cNvSpPr>
            <a:spLocks noGrp="1"/>
          </p:cNvSpPr>
          <p:nvPr>
            <p:ph type="body" idx="1"/>
          </p:nvPr>
        </p:nvSpPr>
        <p:spPr>
          <a:xfrm>
            <a:off x="395536" y="1556792"/>
            <a:ext cx="3672408" cy="2880320"/>
          </a:xfrm>
          <a:ln>
            <a:solidFill>
              <a:schemeClr val="accent5">
                <a:lumMod val="60000"/>
                <a:lumOff val="40000"/>
              </a:schemeClr>
            </a:solidFill>
          </a:ln>
          <a:effectLst>
            <a:glow rad="63500">
              <a:schemeClr val="accent5">
                <a:satMod val="175000"/>
                <a:alpha val="40000"/>
              </a:schemeClr>
            </a:glow>
          </a:effectLst>
        </p:spPr>
        <p:txBody>
          <a:bodyPr>
            <a:noAutofit/>
          </a:bodyPr>
          <a:lstStyle/>
          <a:p>
            <a:pPr algn="just"/>
            <a:r>
              <a:rPr lang="ar-SA" sz="2800" dirty="0" smtClean="0">
                <a:cs typeface="AL-Mateen" pitchFamily="2" charset="-78"/>
              </a:rPr>
              <a:t>متابعة </a:t>
            </a:r>
            <a:r>
              <a:rPr lang="ar-SA" sz="2800" dirty="0">
                <a:cs typeface="AL-Mateen" pitchFamily="2" charset="-78"/>
              </a:rPr>
              <a:t>شئون الخريجين, والسعي لإيجاد الفرص الوظيفية المناسبة لهم والتي تتوافق مع تخصصاتهم ومهاراتهم, ومتابعة الخريجين للتعرف على واقع أدائهم في المجالات </a:t>
            </a:r>
            <a:r>
              <a:rPr lang="ar-SA" sz="2800" dirty="0" smtClean="0">
                <a:cs typeface="AL-Mateen" pitchFamily="2" charset="-78"/>
              </a:rPr>
              <a:t>الوظيفية.</a:t>
            </a:r>
            <a:endParaRPr lang="ar-SA" sz="2800" dirty="0">
              <a:cs typeface="AL-Mateen" pitchFamily="2" charset="-78"/>
            </a:endParaRPr>
          </a:p>
        </p:txBody>
      </p:sp>
      <p:sp>
        <p:nvSpPr>
          <p:cNvPr id="6" name="عنصر نائب للمحتوى 5"/>
          <p:cNvSpPr>
            <a:spLocks noGrp="1"/>
          </p:cNvSpPr>
          <p:nvPr>
            <p:ph sz="half" idx="2"/>
          </p:nvPr>
        </p:nvSpPr>
        <p:spPr>
          <a:xfrm>
            <a:off x="395536" y="4581128"/>
            <a:ext cx="3610744" cy="792088"/>
          </a:xfrm>
        </p:spPr>
        <p:style>
          <a:lnRef idx="1">
            <a:schemeClr val="accent1"/>
          </a:lnRef>
          <a:fillRef idx="3">
            <a:schemeClr val="accent1"/>
          </a:fillRef>
          <a:effectRef idx="2">
            <a:schemeClr val="accent1"/>
          </a:effectRef>
          <a:fontRef idx="minor">
            <a:schemeClr val="lt1"/>
          </a:fontRef>
        </p:style>
        <p:txBody>
          <a:bodyPr>
            <a:normAutofit/>
          </a:bodyPr>
          <a:lstStyle/>
          <a:p>
            <a:pPr marL="0" indent="0" algn="ctr">
              <a:buNone/>
            </a:pPr>
            <a:r>
              <a:rPr lang="ar-SA" sz="3200" b="1" dirty="0">
                <a:solidFill>
                  <a:schemeClr val="bg1"/>
                </a:solidFill>
                <a:cs typeface="Al-Mothnna" pitchFamily="2" charset="-78"/>
              </a:rPr>
              <a:t>تهدف إلى</a:t>
            </a:r>
          </a:p>
        </p:txBody>
      </p:sp>
      <p:sp>
        <p:nvSpPr>
          <p:cNvPr id="8" name="عنصر نائب للنص 7"/>
          <p:cNvSpPr>
            <a:spLocks noGrp="1"/>
          </p:cNvSpPr>
          <p:nvPr>
            <p:ph type="body" sz="quarter" idx="3"/>
          </p:nvPr>
        </p:nvSpPr>
        <p:spPr/>
        <p:style>
          <a:lnRef idx="1">
            <a:schemeClr val="accent1"/>
          </a:lnRef>
          <a:fillRef idx="3">
            <a:schemeClr val="accent1"/>
          </a:fillRef>
          <a:effectRef idx="2">
            <a:schemeClr val="accent1"/>
          </a:effectRef>
          <a:fontRef idx="minor">
            <a:schemeClr val="lt1"/>
          </a:fontRef>
        </p:style>
        <p:txBody>
          <a:bodyPr>
            <a:normAutofit/>
          </a:bodyPr>
          <a:lstStyle/>
          <a:p>
            <a:pPr algn="ctr"/>
            <a:r>
              <a:rPr lang="ar-SA" sz="3200" dirty="0" smtClean="0">
                <a:solidFill>
                  <a:schemeClr val="bg1"/>
                </a:solidFill>
                <a:cs typeface="Al-Mothnna" pitchFamily="2" charset="-78"/>
              </a:rPr>
              <a:t>إدارة شئون الخريجين</a:t>
            </a:r>
            <a:endParaRPr lang="ar-SA" sz="3200" dirty="0">
              <a:solidFill>
                <a:schemeClr val="bg1"/>
              </a:solidFill>
              <a:cs typeface="Al-Mothnna" pitchFamily="2" charset="-78"/>
            </a:endParaRPr>
          </a:p>
        </p:txBody>
      </p:sp>
      <p:sp>
        <p:nvSpPr>
          <p:cNvPr id="9" name="عنصر نائب للمحتوى 8"/>
          <p:cNvSpPr>
            <a:spLocks noGrp="1"/>
          </p:cNvSpPr>
          <p:nvPr>
            <p:ph sz="quarter" idx="4"/>
          </p:nvPr>
        </p:nvSpPr>
        <p:spPr>
          <a:xfrm>
            <a:off x="4211961" y="2348880"/>
            <a:ext cx="4474840" cy="4032448"/>
          </a:xfrm>
        </p:spPr>
        <p:txBody>
          <a:bodyPr>
            <a:normAutofit fontScale="92500" lnSpcReduction="10000"/>
          </a:bodyPr>
          <a:lstStyle/>
          <a:p>
            <a:r>
              <a:rPr lang="ar-SA" sz="2800" b="1" dirty="0">
                <a:latin typeface="Traditional Arabic" pitchFamily="18" charset="-78"/>
                <a:cs typeface="Traditional Arabic" pitchFamily="18" charset="-78"/>
              </a:rPr>
              <a:t>التواصل المستمر مع خريجي الجامعة الذين تم توظيفهم ومتابعة تقييم الأداء الوظيفي لهم والاستفادة من تجاربهم .</a:t>
            </a:r>
            <a:endParaRPr lang="en-US"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توثيق </a:t>
            </a:r>
            <a:r>
              <a:rPr lang="ar-SA" sz="2800" b="1" dirty="0">
                <a:latin typeface="Traditional Arabic" pitchFamily="18" charset="-78"/>
                <a:cs typeface="Traditional Arabic" pitchFamily="18" charset="-78"/>
              </a:rPr>
              <a:t>الصلة بين الجامعة ومؤسسات المجتمع ذات العلاقة .</a:t>
            </a:r>
            <a:endParaRPr lang="en-US"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قياس </a:t>
            </a:r>
            <a:r>
              <a:rPr lang="ar-SA" sz="2800" b="1" dirty="0">
                <a:latin typeface="Traditional Arabic" pitchFamily="18" charset="-78"/>
                <a:cs typeface="Traditional Arabic" pitchFamily="18" charset="-78"/>
              </a:rPr>
              <a:t>اتجاهات أصحاب الأعمال نحو خريجي الجامعة.</a:t>
            </a:r>
            <a:endParaRPr lang="en-US"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فتح </a:t>
            </a:r>
            <a:r>
              <a:rPr lang="ar-SA" sz="2800" b="1" dirty="0">
                <a:latin typeface="Traditional Arabic" pitchFamily="18" charset="-78"/>
                <a:cs typeface="Traditional Arabic" pitchFamily="18" charset="-78"/>
              </a:rPr>
              <a:t>مجالات سوق العمل لخريجي </a:t>
            </a:r>
            <a:r>
              <a:rPr lang="ar-SA" sz="2800" b="1" dirty="0" smtClean="0">
                <a:latin typeface="Traditional Arabic" pitchFamily="18" charset="-78"/>
                <a:cs typeface="Traditional Arabic" pitchFamily="18" charset="-78"/>
              </a:rPr>
              <a:t>الجامعة.</a:t>
            </a:r>
            <a:endParaRPr lang="en-US" sz="2800" b="1" dirty="0">
              <a:latin typeface="Traditional Arabic" pitchFamily="18" charset="-78"/>
              <a:cs typeface="Traditional Arabic" pitchFamily="18" charset="-78"/>
            </a:endParaRPr>
          </a:p>
          <a:p>
            <a:r>
              <a:rPr lang="ar-SA" sz="2800" b="1" dirty="0" smtClean="0">
                <a:latin typeface="Traditional Arabic" pitchFamily="18" charset="-78"/>
                <a:cs typeface="Traditional Arabic" pitchFamily="18" charset="-78"/>
              </a:rPr>
              <a:t>الإسهام </a:t>
            </a:r>
            <a:r>
              <a:rPr lang="ar-SA" sz="2800" b="1" dirty="0">
                <a:latin typeface="Traditional Arabic" pitchFamily="18" charset="-78"/>
                <a:cs typeface="Traditional Arabic" pitchFamily="18" charset="-78"/>
              </a:rPr>
              <a:t>في صياغة مواصفات  معيارية لخريجي الجامعة</a:t>
            </a:r>
            <a:endParaRPr lang="en-US" sz="28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7268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ircle(in)">
                                      <p:cBhvr>
                                        <p:cTn id="25" dur="2000"/>
                                        <p:tgtEl>
                                          <p:spTgt spid="9">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circle(in)">
                                      <p:cBhvr>
                                        <p:cTn id="28" dur="2000"/>
                                        <p:tgtEl>
                                          <p:spTgt spid="9">
                                            <p:txEl>
                                              <p:pRg st="2" end="2"/>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ircle(in)">
                                      <p:cBhvr>
                                        <p:cTn id="31" dur="2000"/>
                                        <p:tgtEl>
                                          <p:spTgt spid="9">
                                            <p:txEl>
                                              <p:pRg st="3" end="3"/>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circle(in)">
                                      <p:cBhvr>
                                        <p:cTn id="34"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ar-SA" dirty="0" smtClean="0">
                <a:solidFill>
                  <a:srgbClr val="FFFF00"/>
                </a:solidFill>
                <a:cs typeface="PT Bold Heading" pitchFamily="2" charset="-78"/>
              </a:rPr>
              <a:t>تقديم</a:t>
            </a:r>
            <a:endParaRPr lang="ar-SA" dirty="0">
              <a:solidFill>
                <a:srgbClr val="FFFF00"/>
              </a:solidFill>
              <a:cs typeface="PT Bold Heading" pitchFamily="2" charset="-78"/>
            </a:endParaRPr>
          </a:p>
        </p:txBody>
      </p:sp>
      <p:sp>
        <p:nvSpPr>
          <p:cNvPr id="3" name="عنصر نائب للمحتوى 2"/>
          <p:cNvSpPr>
            <a:spLocks noGrp="1"/>
          </p:cNvSpPr>
          <p:nvPr>
            <p:ph idx="1"/>
          </p:nvPr>
        </p:nvSpPr>
        <p:spPr/>
        <p:txBody>
          <a:bodyPr>
            <a:normAutofit fontScale="92500" lnSpcReduction="10000"/>
          </a:bodyPr>
          <a:lstStyle/>
          <a:p>
            <a:pPr marL="0" indent="0" algn="just">
              <a:lnSpc>
                <a:spcPct val="150000"/>
              </a:lnSpc>
              <a:buNone/>
            </a:pPr>
            <a:r>
              <a:rPr lang="ar-SA" dirty="0" smtClean="0">
                <a:cs typeface="AL-Mateen" pitchFamily="2" charset="-78"/>
              </a:rPr>
              <a:t>       يمر </a:t>
            </a:r>
            <a:r>
              <a:rPr lang="ar-YE" dirty="0">
                <a:cs typeface="AL-Mateen" pitchFamily="2" charset="-78"/>
              </a:rPr>
              <a:t>التعليم العالي </a:t>
            </a:r>
            <a:r>
              <a:rPr lang="ar-YE" dirty="0" smtClean="0">
                <a:cs typeface="AL-Mateen" pitchFamily="2" charset="-78"/>
              </a:rPr>
              <a:t>بنوعيه </a:t>
            </a:r>
            <a:r>
              <a:rPr lang="ar-YE" dirty="0">
                <a:cs typeface="AL-Mateen" pitchFamily="2" charset="-78"/>
              </a:rPr>
              <a:t>– الحكومي والأهلي-  بطفرة هائلة وانتشار غير مسبوق, حيث </a:t>
            </a:r>
            <a:r>
              <a:rPr lang="ar-SA" dirty="0">
                <a:cs typeface="AL-Mateen" pitchFamily="2" charset="-78"/>
              </a:rPr>
              <a:t>تشهد المملكة العربية السعودية في مجال التعليم العالي نهضة </a:t>
            </a:r>
            <a:r>
              <a:rPr lang="ar-SA" dirty="0" smtClean="0">
                <a:cs typeface="AL-Mateen" pitchFamily="2" charset="-78"/>
              </a:rPr>
              <a:t>شاملة تتمثل في:</a:t>
            </a:r>
          </a:p>
          <a:p>
            <a:pPr>
              <a:lnSpc>
                <a:spcPct val="150000"/>
              </a:lnSpc>
            </a:pPr>
            <a:r>
              <a:rPr lang="ar-SA" sz="3600" dirty="0" smtClean="0">
                <a:solidFill>
                  <a:schemeClr val="accent6">
                    <a:lumMod val="75000"/>
                  </a:schemeClr>
                </a:solidFill>
                <a:cs typeface="AL-Mateen" pitchFamily="2" charset="-78"/>
              </a:rPr>
              <a:t>إنشاء جامعات جديدة.</a:t>
            </a:r>
          </a:p>
          <a:p>
            <a:pPr>
              <a:lnSpc>
                <a:spcPct val="150000"/>
              </a:lnSpc>
            </a:pPr>
            <a:r>
              <a:rPr lang="ar-SA" sz="3600" dirty="0" smtClean="0">
                <a:solidFill>
                  <a:schemeClr val="accent6">
                    <a:lumMod val="75000"/>
                  </a:schemeClr>
                </a:solidFill>
                <a:cs typeface="AL-Mateen" pitchFamily="2" charset="-78"/>
              </a:rPr>
              <a:t>إنشاء كليات علمية وتطبيقية.</a:t>
            </a:r>
          </a:p>
          <a:p>
            <a:pPr>
              <a:lnSpc>
                <a:spcPct val="150000"/>
              </a:lnSpc>
            </a:pPr>
            <a:r>
              <a:rPr lang="ar-SA" sz="3600" dirty="0" smtClean="0">
                <a:solidFill>
                  <a:schemeClr val="accent6">
                    <a:lumMod val="75000"/>
                  </a:schemeClr>
                </a:solidFill>
                <a:cs typeface="AL-Mateen" pitchFamily="2" charset="-78"/>
              </a:rPr>
              <a:t>اعتمادات </a:t>
            </a:r>
            <a:r>
              <a:rPr lang="ar-SA" sz="3600" dirty="0">
                <a:solidFill>
                  <a:schemeClr val="accent6">
                    <a:lumMod val="75000"/>
                  </a:schemeClr>
                </a:solidFill>
                <a:cs typeface="AL-Mateen" pitchFamily="2" charset="-78"/>
              </a:rPr>
              <a:t>مالية ضخمة في الميزانيات</a:t>
            </a:r>
            <a:endParaRPr lang="ar-SA" sz="3600" dirty="0" smtClean="0">
              <a:solidFill>
                <a:schemeClr val="accent6">
                  <a:lumMod val="75000"/>
                </a:schemeClr>
              </a:solidFill>
              <a:cs typeface="AL-Mateen" pitchFamily="2" charset="-78"/>
            </a:endParaRPr>
          </a:p>
        </p:txBody>
      </p:sp>
    </p:spTree>
    <p:extLst>
      <p:ext uri="{BB962C8B-B14F-4D97-AF65-F5344CB8AC3E}">
        <p14:creationId xmlns:p14="http://schemas.microsoft.com/office/powerpoint/2010/main" val="32333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الإدارات الفنية بوكالة الجامعة</a:t>
            </a:r>
            <a:endParaRPr lang="ar-SA" sz="4000" dirty="0">
              <a:solidFill>
                <a:srgbClr val="FFFF00"/>
              </a:solidFill>
              <a:cs typeface="PT Bold Heading" pitchFamily="2" charset="-78"/>
            </a:endParaRPr>
          </a:p>
        </p:txBody>
      </p:sp>
      <p:sp>
        <p:nvSpPr>
          <p:cNvPr id="7" name="عنصر نائب للنص 6"/>
          <p:cNvSpPr>
            <a:spLocks noGrp="1"/>
          </p:cNvSpPr>
          <p:nvPr>
            <p:ph type="body" idx="1"/>
          </p:nvPr>
        </p:nvSpPr>
        <p:spPr>
          <a:xfrm>
            <a:off x="395536" y="1844824"/>
            <a:ext cx="3672408" cy="2592288"/>
          </a:xfrm>
          <a:ln>
            <a:solidFill>
              <a:schemeClr val="accent6"/>
            </a:solidFill>
          </a:ln>
          <a:effectLst>
            <a:glow rad="63500">
              <a:schemeClr val="accent6">
                <a:satMod val="175000"/>
                <a:alpha val="40000"/>
              </a:schemeClr>
            </a:glow>
          </a:effectLst>
        </p:spPr>
        <p:txBody>
          <a:bodyPr>
            <a:noAutofit/>
          </a:bodyPr>
          <a:lstStyle/>
          <a:p>
            <a:pPr algn="just"/>
            <a:r>
              <a:rPr lang="ar-SA" sz="3200" dirty="0" smtClean="0">
                <a:cs typeface="AL-Mateen" pitchFamily="2" charset="-78"/>
              </a:rPr>
              <a:t>التخطيط </a:t>
            </a:r>
            <a:r>
              <a:rPr lang="ar-SA" sz="3200" dirty="0">
                <a:cs typeface="AL-Mateen" pitchFamily="2" charset="-78"/>
              </a:rPr>
              <a:t>والتنسيق والمتابعة للخدمات المقدمة للطالب والطالبة في جميع المراحل الدراسية من قبل جميع قطاعات الجامعة المعنية</a:t>
            </a:r>
            <a:r>
              <a:rPr lang="ar-SA" sz="3200" dirty="0" smtClean="0">
                <a:cs typeface="AL-Mateen" pitchFamily="2" charset="-78"/>
              </a:rPr>
              <a:t>.</a:t>
            </a:r>
            <a:endParaRPr lang="ar-SA" sz="3200" dirty="0">
              <a:cs typeface="AL-Mateen" pitchFamily="2" charset="-78"/>
            </a:endParaRPr>
          </a:p>
        </p:txBody>
      </p:sp>
      <p:sp>
        <p:nvSpPr>
          <p:cNvPr id="6" name="عنصر نائب للمحتوى 5"/>
          <p:cNvSpPr>
            <a:spLocks noGrp="1"/>
          </p:cNvSpPr>
          <p:nvPr>
            <p:ph sz="half" idx="2"/>
          </p:nvPr>
        </p:nvSpPr>
        <p:spPr>
          <a:xfrm>
            <a:off x="395536" y="4581128"/>
            <a:ext cx="3610744" cy="792088"/>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a:buNone/>
            </a:pPr>
            <a:r>
              <a:rPr lang="ar-SA" sz="3200" b="1" dirty="0">
                <a:solidFill>
                  <a:schemeClr val="bg1"/>
                </a:solidFill>
                <a:cs typeface="Al-Mothnna" pitchFamily="2" charset="-78"/>
              </a:rPr>
              <a:t>تهدف إلى</a:t>
            </a:r>
          </a:p>
        </p:txBody>
      </p:sp>
      <p:sp>
        <p:nvSpPr>
          <p:cNvPr id="8" name="عنصر نائب للنص 7"/>
          <p:cNvSpPr>
            <a:spLocks noGrp="1"/>
          </p:cNvSpPr>
          <p:nvPr>
            <p:ph type="body" sz="quarter" idx="3"/>
          </p:nvPr>
        </p:nvSpPr>
        <p:spPr/>
        <p:style>
          <a:lnRef idx="1">
            <a:schemeClr val="accent6"/>
          </a:lnRef>
          <a:fillRef idx="3">
            <a:schemeClr val="accent6"/>
          </a:fillRef>
          <a:effectRef idx="2">
            <a:schemeClr val="accent6"/>
          </a:effectRef>
          <a:fontRef idx="minor">
            <a:schemeClr val="lt1"/>
          </a:fontRef>
        </p:style>
        <p:txBody>
          <a:bodyPr>
            <a:normAutofit/>
          </a:bodyPr>
          <a:lstStyle/>
          <a:p>
            <a:pPr algn="ctr"/>
            <a:r>
              <a:rPr lang="ar-SA" sz="3200" dirty="0" smtClean="0">
                <a:solidFill>
                  <a:schemeClr val="bg1"/>
                </a:solidFill>
                <a:cs typeface="Al-Mothnna" pitchFamily="2" charset="-78"/>
              </a:rPr>
              <a:t>إدارة دعم الطالب</a:t>
            </a:r>
            <a:endParaRPr lang="ar-SA" sz="3200" dirty="0">
              <a:solidFill>
                <a:schemeClr val="bg1"/>
              </a:solidFill>
              <a:cs typeface="Al-Mothnna" pitchFamily="2" charset="-78"/>
            </a:endParaRPr>
          </a:p>
        </p:txBody>
      </p:sp>
      <p:sp>
        <p:nvSpPr>
          <p:cNvPr id="9" name="عنصر نائب للمحتوى 8"/>
          <p:cNvSpPr>
            <a:spLocks noGrp="1"/>
          </p:cNvSpPr>
          <p:nvPr>
            <p:ph sz="quarter" idx="4"/>
          </p:nvPr>
        </p:nvSpPr>
        <p:spPr>
          <a:xfrm>
            <a:off x="4211961" y="2348880"/>
            <a:ext cx="4474840" cy="4320480"/>
          </a:xfrm>
        </p:spPr>
        <p:txBody>
          <a:bodyPr>
            <a:normAutofit fontScale="77500" lnSpcReduction="20000"/>
          </a:bodyPr>
          <a:lstStyle/>
          <a:p>
            <a:pPr lvl="0"/>
            <a:r>
              <a:rPr lang="ar-SA" sz="3400" b="1" dirty="0">
                <a:latin typeface="Traditional Arabic" pitchFamily="18" charset="-78"/>
                <a:cs typeface="Traditional Arabic" pitchFamily="18" charset="-78"/>
              </a:rPr>
              <a:t>تنمية مهارات الطالب والعناية باحتياجاته المهنية والتربوية.</a:t>
            </a:r>
            <a:endParaRPr lang="en-US" sz="3400" b="1" dirty="0">
              <a:latin typeface="Traditional Arabic" pitchFamily="18" charset="-78"/>
              <a:cs typeface="Traditional Arabic" pitchFamily="18" charset="-78"/>
            </a:endParaRPr>
          </a:p>
          <a:p>
            <a:pPr lvl="0"/>
            <a:r>
              <a:rPr lang="ar-SA" sz="3400" b="1" dirty="0">
                <a:latin typeface="Traditional Arabic" pitchFamily="18" charset="-78"/>
                <a:cs typeface="Traditional Arabic" pitchFamily="18" charset="-78"/>
              </a:rPr>
              <a:t>تقويم الخدمات الموجهة للطالب </a:t>
            </a:r>
            <a:r>
              <a:rPr lang="ar-SA" sz="3400" b="1" dirty="0" smtClean="0">
                <a:latin typeface="Traditional Arabic" pitchFamily="18" charset="-78"/>
                <a:cs typeface="Traditional Arabic" pitchFamily="18" charset="-78"/>
              </a:rPr>
              <a:t>والمساهمة </a:t>
            </a:r>
            <a:r>
              <a:rPr lang="ar-SA" sz="3400" b="1" dirty="0">
                <a:latin typeface="Traditional Arabic" pitchFamily="18" charset="-78"/>
                <a:cs typeface="Traditional Arabic" pitchFamily="18" charset="-78"/>
              </a:rPr>
              <a:t>في تطويرها.</a:t>
            </a:r>
            <a:endParaRPr lang="en-US" sz="3400" b="1" dirty="0">
              <a:latin typeface="Traditional Arabic" pitchFamily="18" charset="-78"/>
              <a:cs typeface="Traditional Arabic" pitchFamily="18" charset="-78"/>
            </a:endParaRPr>
          </a:p>
          <a:p>
            <a:pPr lvl="0"/>
            <a:r>
              <a:rPr lang="ar-SA" sz="3400" b="1" dirty="0">
                <a:latin typeface="Traditional Arabic" pitchFamily="18" charset="-78"/>
                <a:cs typeface="Traditional Arabic" pitchFamily="18" charset="-78"/>
              </a:rPr>
              <a:t>استشراف الاحتياجات المستقبلية للطالب في ظل رؤية الجامعة وتطلعاتها المستقبلية. </a:t>
            </a:r>
            <a:endParaRPr lang="en-US" sz="3400" b="1" dirty="0">
              <a:latin typeface="Traditional Arabic" pitchFamily="18" charset="-78"/>
              <a:cs typeface="Traditional Arabic" pitchFamily="18" charset="-78"/>
            </a:endParaRPr>
          </a:p>
          <a:p>
            <a:pPr lvl="0"/>
            <a:r>
              <a:rPr lang="ar-SA" sz="3400" b="1" dirty="0">
                <a:latin typeface="Traditional Arabic" pitchFamily="18" charset="-78"/>
                <a:cs typeface="Traditional Arabic" pitchFamily="18" charset="-78"/>
              </a:rPr>
              <a:t>تفعيل دور التدريب </a:t>
            </a:r>
            <a:r>
              <a:rPr lang="ar-SA" sz="3400" b="1" dirty="0" smtClean="0">
                <a:latin typeface="Traditional Arabic" pitchFamily="18" charset="-78"/>
                <a:cs typeface="Traditional Arabic" pitchFamily="18" charset="-78"/>
              </a:rPr>
              <a:t>الميداني</a:t>
            </a:r>
            <a:endParaRPr lang="en-US" sz="3400" b="1" dirty="0">
              <a:latin typeface="Traditional Arabic" pitchFamily="18" charset="-78"/>
              <a:cs typeface="Traditional Arabic" pitchFamily="18" charset="-78"/>
            </a:endParaRPr>
          </a:p>
          <a:p>
            <a:pPr lvl="0"/>
            <a:r>
              <a:rPr lang="ar-SA" sz="3400" b="1" dirty="0">
                <a:latin typeface="Traditional Arabic" pitchFamily="18" charset="-78"/>
                <a:cs typeface="Traditional Arabic" pitchFamily="18" charset="-78"/>
              </a:rPr>
              <a:t>رعاية الطلاب الموهوبين وذوي الاحتياجات الخاصة.</a:t>
            </a:r>
            <a:endParaRPr lang="en-US" sz="3400" b="1" dirty="0">
              <a:latin typeface="Traditional Arabic" pitchFamily="18" charset="-78"/>
              <a:cs typeface="Traditional Arabic" pitchFamily="18" charset="-78"/>
            </a:endParaRPr>
          </a:p>
          <a:p>
            <a:pPr lvl="0"/>
            <a:r>
              <a:rPr lang="ar-SA" sz="3400" b="1" dirty="0">
                <a:latin typeface="Traditional Arabic" pitchFamily="18" charset="-78"/>
                <a:cs typeface="Traditional Arabic" pitchFamily="18" charset="-78"/>
              </a:rPr>
              <a:t>تطوير سياسات الإرشاد الطلابي </a:t>
            </a:r>
            <a:r>
              <a:rPr lang="ar-SA" sz="3400" b="1" dirty="0" smtClean="0">
                <a:latin typeface="Traditional Arabic" pitchFamily="18" charset="-78"/>
                <a:cs typeface="Traditional Arabic" pitchFamily="18" charset="-78"/>
              </a:rPr>
              <a:t>تحقيقا للتفاعل </a:t>
            </a:r>
            <a:r>
              <a:rPr lang="ar-SA" sz="3400" b="1" dirty="0">
                <a:latin typeface="Traditional Arabic" pitchFamily="18" charset="-78"/>
                <a:cs typeface="Traditional Arabic" pitchFamily="18" charset="-78"/>
              </a:rPr>
              <a:t>المنشود </a:t>
            </a:r>
            <a:r>
              <a:rPr lang="ar-SA" sz="3400" b="1" dirty="0" smtClean="0">
                <a:latin typeface="Traditional Arabic" pitchFamily="18" charset="-78"/>
                <a:cs typeface="Traditional Arabic" pitchFamily="18" charset="-78"/>
              </a:rPr>
              <a:t>على </a:t>
            </a:r>
            <a:r>
              <a:rPr lang="ar-SA" sz="3400" b="1" dirty="0">
                <a:latin typeface="Traditional Arabic" pitchFamily="18" charset="-78"/>
                <a:cs typeface="Traditional Arabic" pitchFamily="18" charset="-78"/>
              </a:rPr>
              <a:t>مستوى الجامعة</a:t>
            </a:r>
            <a:r>
              <a:rPr lang="ar-SA" sz="3400" b="1" dirty="0" smtClean="0">
                <a:latin typeface="Traditional Arabic" pitchFamily="18" charset="-78"/>
                <a:cs typeface="Traditional Arabic" pitchFamily="18" charset="-78"/>
              </a:rPr>
              <a:t>.</a:t>
            </a:r>
            <a:endParaRPr lang="en-US" sz="34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3254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ircle(in)">
                                      <p:cBhvr>
                                        <p:cTn id="25" dur="2000"/>
                                        <p:tgtEl>
                                          <p:spTgt spid="9">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circle(in)">
                                      <p:cBhvr>
                                        <p:cTn id="28" dur="2000"/>
                                        <p:tgtEl>
                                          <p:spTgt spid="9">
                                            <p:txEl>
                                              <p:pRg st="2" end="2"/>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ircle(in)">
                                      <p:cBhvr>
                                        <p:cTn id="31" dur="2000"/>
                                        <p:tgtEl>
                                          <p:spTgt spid="9">
                                            <p:txEl>
                                              <p:pRg st="3" end="3"/>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circle(in)">
                                      <p:cBhvr>
                                        <p:cTn id="34" dur="2000"/>
                                        <p:tgtEl>
                                          <p:spTgt spid="9">
                                            <p:txEl>
                                              <p:pRg st="4" end="4"/>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circle(in)">
                                      <p:cBhvr>
                                        <p:cTn id="37"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الإدارات الفنية بوكالة الجامعة</a:t>
            </a:r>
            <a:endParaRPr lang="ar-SA" sz="4000" dirty="0">
              <a:solidFill>
                <a:srgbClr val="FFFF00"/>
              </a:solidFill>
              <a:cs typeface="PT Bold Heading" pitchFamily="2" charset="-78"/>
            </a:endParaRPr>
          </a:p>
        </p:txBody>
      </p:sp>
      <p:sp>
        <p:nvSpPr>
          <p:cNvPr id="7" name="عنصر نائب للنص 6"/>
          <p:cNvSpPr>
            <a:spLocks noGrp="1"/>
          </p:cNvSpPr>
          <p:nvPr>
            <p:ph type="body" idx="1"/>
          </p:nvPr>
        </p:nvSpPr>
        <p:spPr>
          <a:xfrm>
            <a:off x="395536" y="1700808"/>
            <a:ext cx="3672408" cy="3312368"/>
          </a:xfrm>
          <a:ln>
            <a:solidFill>
              <a:srgbClr val="FF0000"/>
            </a:solidFill>
          </a:ln>
          <a:effectLst>
            <a:glow rad="63500">
              <a:schemeClr val="accent2">
                <a:satMod val="175000"/>
                <a:alpha val="40000"/>
              </a:schemeClr>
            </a:glow>
            <a:innerShdw blurRad="63500" dist="50800" dir="13500000">
              <a:prstClr val="black">
                <a:alpha val="50000"/>
              </a:prstClr>
            </a:innerShdw>
          </a:effectLst>
        </p:spPr>
        <p:txBody>
          <a:bodyPr>
            <a:noAutofit/>
          </a:bodyPr>
          <a:lstStyle/>
          <a:p>
            <a:pPr algn="just"/>
            <a:r>
              <a:rPr lang="ar-SA" sz="2800" dirty="0">
                <a:cs typeface="AL-Mateen" pitchFamily="2" charset="-78"/>
              </a:rPr>
              <a:t>تهتم بأعمال التخطيط والتطوير بالوكالة ومتابعة الخطط التنفيذية للكليات والعمادات المساندة, والإدارات المرتبطة بالوكالة, وكذلك مراجعة اللوائح التعليمية وإعداد التقارير من خلال مؤشرات الأداء المعتمدة.</a:t>
            </a:r>
            <a:endParaRPr lang="en-US" sz="2800" dirty="0">
              <a:cs typeface="AL-Mateen" pitchFamily="2" charset="-78"/>
            </a:endParaRPr>
          </a:p>
        </p:txBody>
      </p:sp>
      <p:sp>
        <p:nvSpPr>
          <p:cNvPr id="6" name="عنصر نائب للمحتوى 5"/>
          <p:cNvSpPr>
            <a:spLocks noGrp="1"/>
          </p:cNvSpPr>
          <p:nvPr>
            <p:ph sz="half" idx="2"/>
          </p:nvPr>
        </p:nvSpPr>
        <p:spPr>
          <a:xfrm>
            <a:off x="395536" y="5157192"/>
            <a:ext cx="3610744" cy="792088"/>
          </a:xfrm>
        </p:spPr>
        <p:style>
          <a:lnRef idx="0">
            <a:schemeClr val="accent2"/>
          </a:lnRef>
          <a:fillRef idx="3">
            <a:schemeClr val="accent2"/>
          </a:fillRef>
          <a:effectRef idx="3">
            <a:schemeClr val="accent2"/>
          </a:effectRef>
          <a:fontRef idx="minor">
            <a:schemeClr val="lt1"/>
          </a:fontRef>
        </p:style>
        <p:txBody>
          <a:bodyPr>
            <a:normAutofit/>
          </a:bodyPr>
          <a:lstStyle/>
          <a:p>
            <a:pPr marL="0" indent="0" algn="ctr">
              <a:buNone/>
            </a:pPr>
            <a:r>
              <a:rPr lang="ar-SA" sz="3200" b="1" dirty="0">
                <a:solidFill>
                  <a:schemeClr val="bg1"/>
                </a:solidFill>
                <a:cs typeface="Al-Mothnna" pitchFamily="2" charset="-78"/>
              </a:rPr>
              <a:t>تهدف إلى</a:t>
            </a:r>
          </a:p>
        </p:txBody>
      </p:sp>
      <p:sp>
        <p:nvSpPr>
          <p:cNvPr id="8" name="عنصر نائب للنص 7"/>
          <p:cNvSpPr>
            <a:spLocks noGrp="1"/>
          </p:cNvSpPr>
          <p:nvPr>
            <p:ph type="body" sz="quarter" idx="3"/>
          </p:nvPr>
        </p:nvSpPr>
        <p:spPr/>
        <p:style>
          <a:lnRef idx="0">
            <a:schemeClr val="accent2"/>
          </a:lnRef>
          <a:fillRef idx="3">
            <a:schemeClr val="accent2"/>
          </a:fillRef>
          <a:effectRef idx="3">
            <a:schemeClr val="accent2"/>
          </a:effectRef>
          <a:fontRef idx="minor">
            <a:schemeClr val="lt1"/>
          </a:fontRef>
        </p:style>
        <p:txBody>
          <a:bodyPr>
            <a:normAutofit/>
          </a:bodyPr>
          <a:lstStyle/>
          <a:p>
            <a:pPr algn="ctr"/>
            <a:r>
              <a:rPr lang="ar-SA" sz="3200" dirty="0" smtClean="0">
                <a:solidFill>
                  <a:schemeClr val="bg1"/>
                </a:solidFill>
                <a:cs typeface="Al-Mothnna" pitchFamily="2" charset="-78"/>
              </a:rPr>
              <a:t>إدارة التخطيط والتطوير</a:t>
            </a:r>
            <a:endParaRPr lang="ar-SA" sz="3200" dirty="0">
              <a:solidFill>
                <a:schemeClr val="bg1"/>
              </a:solidFill>
              <a:cs typeface="Al-Mothnna" pitchFamily="2" charset="-78"/>
            </a:endParaRPr>
          </a:p>
        </p:txBody>
      </p:sp>
      <p:sp>
        <p:nvSpPr>
          <p:cNvPr id="9" name="عنصر نائب للمحتوى 8"/>
          <p:cNvSpPr>
            <a:spLocks noGrp="1"/>
          </p:cNvSpPr>
          <p:nvPr>
            <p:ph sz="quarter" idx="4"/>
          </p:nvPr>
        </p:nvSpPr>
        <p:spPr>
          <a:xfrm>
            <a:off x="4211961" y="2348880"/>
            <a:ext cx="4474840" cy="4320480"/>
          </a:xfrm>
        </p:spPr>
        <p:txBody>
          <a:bodyPr>
            <a:noAutofit/>
          </a:bodyPr>
          <a:lstStyle/>
          <a:p>
            <a:pPr lvl="0"/>
            <a:r>
              <a:rPr lang="ar-SA" sz="2800" b="1" dirty="0">
                <a:latin typeface="Traditional Arabic" pitchFamily="18" charset="-78"/>
                <a:cs typeface="Traditional Arabic" pitchFamily="18" charset="-78"/>
              </a:rPr>
              <a:t>صياغة الخطة الاستراتيجية للوكالة بما يتوافق مع الخطة الاستراتيجية للجامعة وطبيعة المرحلة.</a:t>
            </a:r>
            <a:endParaRPr lang="en-US" sz="2800" b="1" dirty="0">
              <a:latin typeface="Traditional Arabic" pitchFamily="18" charset="-78"/>
              <a:cs typeface="Traditional Arabic" pitchFamily="18" charset="-78"/>
            </a:endParaRPr>
          </a:p>
          <a:p>
            <a:pPr lvl="0"/>
            <a:r>
              <a:rPr lang="ar-SA" sz="2800" b="1" dirty="0">
                <a:latin typeface="Traditional Arabic" pitchFamily="18" charset="-78"/>
                <a:cs typeface="Traditional Arabic" pitchFamily="18" charset="-78"/>
              </a:rPr>
              <a:t>متابعة  الخطط التنفيذية السنوية للكليات والعمادات والإدارات المرتبطة بالوكالة .</a:t>
            </a:r>
            <a:endParaRPr lang="en-US" sz="2800" b="1" dirty="0">
              <a:latin typeface="Traditional Arabic" pitchFamily="18" charset="-78"/>
              <a:cs typeface="Traditional Arabic" pitchFamily="18" charset="-78"/>
            </a:endParaRPr>
          </a:p>
          <a:p>
            <a:pPr lvl="0"/>
            <a:r>
              <a:rPr lang="ar-SA" sz="2800" b="1" dirty="0">
                <a:latin typeface="Traditional Arabic" pitchFamily="18" charset="-78"/>
                <a:cs typeface="Traditional Arabic" pitchFamily="18" charset="-78"/>
              </a:rPr>
              <a:t>تحديد القواعد المنظمة للعلاقة بين الطالب وعضو هيئة التدريس والجامعة.</a:t>
            </a:r>
            <a:endParaRPr lang="en-US" sz="2800" b="1" dirty="0">
              <a:latin typeface="Traditional Arabic" pitchFamily="18" charset="-78"/>
              <a:cs typeface="Traditional Arabic" pitchFamily="18" charset="-78"/>
            </a:endParaRPr>
          </a:p>
          <a:p>
            <a:pPr lvl="0"/>
            <a:r>
              <a:rPr lang="ar-SA" sz="2800" b="1" dirty="0">
                <a:latin typeface="Traditional Arabic" pitchFamily="18" charset="-78"/>
                <a:cs typeface="Traditional Arabic" pitchFamily="18" charset="-78"/>
              </a:rPr>
              <a:t>قياس الأداء التعليمي للجامعة من خلال مؤشرات أداء واضحة و فاعلة</a:t>
            </a:r>
            <a:r>
              <a:rPr lang="ar-SA" sz="2800" b="1" dirty="0" smtClean="0">
                <a:latin typeface="Traditional Arabic" pitchFamily="18" charset="-78"/>
                <a:cs typeface="Traditional Arabic" pitchFamily="18" charset="-78"/>
              </a:rPr>
              <a:t>.</a:t>
            </a:r>
            <a:endParaRPr lang="en-US" sz="28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197346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ircle(in)">
                                      <p:cBhvr>
                                        <p:cTn id="25" dur="2000"/>
                                        <p:tgtEl>
                                          <p:spTgt spid="9">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circle(in)">
                                      <p:cBhvr>
                                        <p:cTn id="28" dur="2000"/>
                                        <p:tgtEl>
                                          <p:spTgt spid="9">
                                            <p:txEl>
                                              <p:pRg st="2" end="2"/>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ircle(in)">
                                      <p:cBhvr>
                                        <p:cTn id="31"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ormAutofit/>
          </a:bodyPr>
          <a:lstStyle/>
          <a:p>
            <a:pPr marL="0" lvl="0" indent="0" algn="ctr">
              <a:lnSpc>
                <a:spcPct val="150000"/>
              </a:lnSpc>
              <a:buNone/>
            </a:pPr>
            <a:r>
              <a:rPr lang="ar-SA" sz="6000" dirty="0" smtClean="0">
                <a:solidFill>
                  <a:srgbClr val="FF0000"/>
                </a:solidFill>
                <a:cs typeface="AL-Mateen" pitchFamily="2" charset="-78"/>
              </a:rPr>
              <a:t>المرحلة السادسة</a:t>
            </a:r>
          </a:p>
          <a:p>
            <a:pPr marL="0" lvl="0" indent="0" algn="ctr">
              <a:lnSpc>
                <a:spcPct val="150000"/>
              </a:lnSpc>
              <a:buNone/>
            </a:pPr>
            <a:r>
              <a:rPr lang="ar-SA" sz="6000" dirty="0" smtClean="0">
                <a:solidFill>
                  <a:srgbClr val="FF0000"/>
                </a:solidFill>
                <a:cs typeface="AL-Mateen" pitchFamily="2" charset="-78"/>
              </a:rPr>
              <a:t> </a:t>
            </a:r>
            <a:r>
              <a:rPr lang="ar-SA" sz="6000" dirty="0" smtClean="0">
                <a:cs typeface="AL-Mateen" pitchFamily="2" charset="-78"/>
              </a:rPr>
              <a:t>إعداد الخطة الاستراتيجية للوكالة.</a:t>
            </a:r>
            <a:endParaRPr lang="en-US" sz="6000" dirty="0">
              <a:cs typeface="AL-Mateen" pitchFamily="2" charset="-78"/>
            </a:endParaRPr>
          </a:p>
        </p:txBody>
      </p:sp>
    </p:spTree>
    <p:extLst>
      <p:ext uri="{BB962C8B-B14F-4D97-AF65-F5344CB8AC3E}">
        <p14:creationId xmlns:p14="http://schemas.microsoft.com/office/powerpoint/2010/main" val="8803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a:solidFill>
                  <a:srgbClr val="FFFF00"/>
                </a:solidFill>
                <a:cs typeface="PT Bold Heading" pitchFamily="2" charset="-78"/>
              </a:rPr>
              <a:t>إعداد الخطة الاستراتيجية</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oAutofit/>
          </a:bodyPr>
          <a:lstStyle/>
          <a:p>
            <a:pPr marL="0" lvl="0" indent="0" algn="just">
              <a:buNone/>
            </a:pPr>
            <a:r>
              <a:rPr lang="ar-SA" sz="2400" dirty="0">
                <a:cs typeface="AL-Mateen" pitchFamily="2" charset="-78"/>
              </a:rPr>
              <a:t>سعت وكالة الجامعة للشؤون التعليمية  منذ إنشائها للحاق بركب الجامعة والمبادرة بإعداد خطة استراتيجية متوسطة </a:t>
            </a:r>
            <a:r>
              <a:rPr lang="ar-SA" sz="2400" dirty="0" smtClean="0">
                <a:cs typeface="AL-Mateen" pitchFamily="2" charset="-78"/>
              </a:rPr>
              <a:t>المدى . </a:t>
            </a:r>
          </a:p>
          <a:p>
            <a:pPr lvl="0" algn="just">
              <a:buFontTx/>
              <a:buChar char="-"/>
            </a:pPr>
            <a:r>
              <a:rPr lang="ar-SA" sz="2400" dirty="0" smtClean="0">
                <a:solidFill>
                  <a:srgbClr val="00B050"/>
                </a:solidFill>
                <a:cs typeface="AL-Mateen" pitchFamily="2" charset="-78"/>
              </a:rPr>
              <a:t>تمتد </a:t>
            </a:r>
            <a:r>
              <a:rPr lang="ar-SA" sz="2400" dirty="0">
                <a:solidFill>
                  <a:srgbClr val="00B050"/>
                </a:solidFill>
                <a:cs typeface="AL-Mateen" pitchFamily="2" charset="-78"/>
              </a:rPr>
              <a:t>الخطة الاستراتيجية لـ (3 سنوت) تشمل جميع عناصر العملية التعليمية، فضلاً عن عمليات التخطيط والتطوير التعليمي، والقياس والتقويم، والعناية </a:t>
            </a:r>
            <a:r>
              <a:rPr lang="ar-SA" sz="2400" dirty="0" smtClean="0">
                <a:solidFill>
                  <a:srgbClr val="00B050"/>
                </a:solidFill>
                <a:cs typeface="AL-Mateen" pitchFamily="2" charset="-78"/>
              </a:rPr>
              <a:t>بالخريجين.</a:t>
            </a:r>
          </a:p>
          <a:p>
            <a:pPr lvl="0" algn="just">
              <a:buFontTx/>
              <a:buChar char="-"/>
            </a:pPr>
            <a:r>
              <a:rPr lang="ar-SA" sz="2400" dirty="0" smtClean="0">
                <a:solidFill>
                  <a:srgbClr val="002060"/>
                </a:solidFill>
                <a:cs typeface="AL-Mateen" pitchFamily="2" charset="-78"/>
              </a:rPr>
              <a:t>اتبعت </a:t>
            </a:r>
            <a:r>
              <a:rPr lang="ar-SA" sz="2400" dirty="0">
                <a:solidFill>
                  <a:srgbClr val="002060"/>
                </a:solidFill>
                <a:cs typeface="AL-Mateen" pitchFamily="2" charset="-78"/>
              </a:rPr>
              <a:t>في هذه الخطة الأساليب العلمية المتبعة في صياغة الخطط </a:t>
            </a:r>
            <a:r>
              <a:rPr lang="ar-SA" sz="2400" dirty="0" smtClean="0">
                <a:solidFill>
                  <a:srgbClr val="002060"/>
                </a:solidFill>
                <a:cs typeface="AL-Mateen" pitchFamily="2" charset="-78"/>
              </a:rPr>
              <a:t>الاستراتيجية</a:t>
            </a:r>
          </a:p>
          <a:p>
            <a:pPr lvl="0" algn="just">
              <a:buFontTx/>
              <a:buChar char="-"/>
            </a:pPr>
            <a:r>
              <a:rPr lang="ar-SA" sz="2400" dirty="0" smtClean="0">
                <a:solidFill>
                  <a:srgbClr val="00B050"/>
                </a:solidFill>
                <a:cs typeface="AL-Mateen" pitchFamily="2" charset="-78"/>
              </a:rPr>
              <a:t>تمت</a:t>
            </a:r>
            <a:r>
              <a:rPr lang="ar-SA" sz="2400" dirty="0" smtClean="0">
                <a:cs typeface="AL-Mateen" pitchFamily="2" charset="-78"/>
              </a:rPr>
              <a:t> </a:t>
            </a:r>
            <a:r>
              <a:rPr lang="ar-SA" sz="2400" dirty="0">
                <a:solidFill>
                  <a:srgbClr val="00B050"/>
                </a:solidFill>
                <a:cs typeface="AL-Mateen" pitchFamily="2" charset="-78"/>
              </a:rPr>
              <a:t>مراجعة الخطة الوطنية لتطوير التعليم (افاق) و متطلبات الاعتماد الاكاديمي و مراجعة الخطة الاستراتيجية </a:t>
            </a:r>
            <a:r>
              <a:rPr lang="ar-SA" sz="2400" dirty="0" smtClean="0">
                <a:solidFill>
                  <a:srgbClr val="00B050"/>
                </a:solidFill>
                <a:cs typeface="AL-Mateen" pitchFamily="2" charset="-78"/>
              </a:rPr>
              <a:t>للجامعة</a:t>
            </a:r>
          </a:p>
          <a:p>
            <a:pPr lvl="0" algn="just">
              <a:buFontTx/>
              <a:buChar char="-"/>
            </a:pPr>
            <a:r>
              <a:rPr lang="ar-SA" sz="2400" dirty="0" smtClean="0">
                <a:solidFill>
                  <a:srgbClr val="002060"/>
                </a:solidFill>
                <a:cs typeface="AL-Mateen" pitchFamily="2" charset="-78"/>
              </a:rPr>
              <a:t>تمت </a:t>
            </a:r>
            <a:r>
              <a:rPr lang="ar-SA" sz="2400" dirty="0">
                <a:solidFill>
                  <a:srgbClr val="002060"/>
                </a:solidFill>
                <a:cs typeface="AL-Mateen" pitchFamily="2" charset="-78"/>
              </a:rPr>
              <a:t>زيارة جميع مواقع العمل التعليمي من قبل فريق استشاري متخصص من كفاءات الجامعة، للوقوف على نقاط القوة والضعف, والفرص والتحديات . </a:t>
            </a:r>
            <a:endParaRPr lang="ar-SA" sz="2400" dirty="0" smtClean="0">
              <a:solidFill>
                <a:srgbClr val="002060"/>
              </a:solidFill>
              <a:cs typeface="AL-Mateen" pitchFamily="2" charset="-78"/>
            </a:endParaRPr>
          </a:p>
          <a:p>
            <a:pPr lvl="0" algn="just">
              <a:buFontTx/>
              <a:buChar char="-"/>
            </a:pPr>
            <a:r>
              <a:rPr lang="ar-SA" sz="2400" dirty="0" smtClean="0">
                <a:solidFill>
                  <a:srgbClr val="00B050"/>
                </a:solidFill>
                <a:cs typeface="AL-Mateen" pitchFamily="2" charset="-78"/>
              </a:rPr>
              <a:t>بناء </a:t>
            </a:r>
            <a:r>
              <a:rPr lang="ar-SA" sz="2400" dirty="0">
                <a:solidFill>
                  <a:srgbClr val="00B050"/>
                </a:solidFill>
                <a:cs typeface="AL-Mateen" pitchFamily="2" charset="-78"/>
              </a:rPr>
              <a:t>الاستراتيجيات العامة وصياغة الأهداف وتحويلها إلى مبادرات ومؤشرات اداء لقياس مدى التحقق، وتحديد الجهات المنوطة بالتنفيذ</a:t>
            </a:r>
          </a:p>
        </p:txBody>
      </p:sp>
    </p:spTree>
    <p:extLst>
      <p:ext uri="{BB962C8B-B14F-4D97-AF65-F5344CB8AC3E}">
        <p14:creationId xmlns:p14="http://schemas.microsoft.com/office/powerpoint/2010/main" val="418521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a:solidFill>
                  <a:srgbClr val="FFFF00"/>
                </a:solidFill>
                <a:cs typeface="PT Bold Heading" pitchFamily="2" charset="-78"/>
              </a:rPr>
              <a:t>إعداد الخطة الاستراتيجية</a:t>
            </a:r>
            <a:endParaRPr lang="ar-SA" sz="4000" dirty="0">
              <a:solidFill>
                <a:srgbClr val="FFFF00"/>
              </a:solidFill>
              <a:cs typeface="PT Bold Heading" pitchFamily="2"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600200"/>
            <a:ext cx="8136903"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2584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ormAutofit/>
          </a:bodyPr>
          <a:lstStyle/>
          <a:p>
            <a:pPr marL="0" lvl="0" indent="0" algn="ctr">
              <a:lnSpc>
                <a:spcPct val="150000"/>
              </a:lnSpc>
              <a:buNone/>
            </a:pPr>
            <a:r>
              <a:rPr lang="ar-SA" sz="7200" dirty="0" smtClean="0">
                <a:solidFill>
                  <a:srgbClr val="FF0000"/>
                </a:solidFill>
                <a:cs typeface="AL-Mateen" pitchFamily="2" charset="-78"/>
              </a:rPr>
              <a:t>المرحلة السابعة</a:t>
            </a:r>
          </a:p>
          <a:p>
            <a:pPr marL="0" lvl="0" indent="0" algn="ctr">
              <a:lnSpc>
                <a:spcPct val="150000"/>
              </a:lnSpc>
              <a:buNone/>
            </a:pPr>
            <a:r>
              <a:rPr lang="ar-SA" sz="7200" dirty="0" smtClean="0">
                <a:cs typeface="AL-Mateen" pitchFamily="2" charset="-78"/>
              </a:rPr>
              <a:t>صياغة مؤشرات  الأداء.</a:t>
            </a:r>
            <a:endParaRPr lang="en-US" sz="7200" dirty="0">
              <a:cs typeface="AL-Mateen" pitchFamily="2" charset="-78"/>
            </a:endParaRPr>
          </a:p>
        </p:txBody>
      </p:sp>
    </p:spTree>
    <p:extLst>
      <p:ext uri="{BB962C8B-B14F-4D97-AF65-F5344CB8AC3E}">
        <p14:creationId xmlns:p14="http://schemas.microsoft.com/office/powerpoint/2010/main" val="39602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a:solidFill>
                  <a:srgbClr val="FFFF00"/>
                </a:solidFill>
                <a:cs typeface="PT Bold Heading" pitchFamily="2" charset="-78"/>
              </a:rPr>
              <a:t>مؤشرات الأداء</a:t>
            </a:r>
            <a:endParaRPr lang="ar-SA" sz="4000" dirty="0">
              <a:solidFill>
                <a:srgbClr val="FFFF00"/>
              </a:solidFill>
              <a:cs typeface="PT Bold Heading" pitchFamily="2" charset="-78"/>
            </a:endParaRPr>
          </a:p>
        </p:txBody>
      </p:sp>
      <p:grpSp>
        <p:nvGrpSpPr>
          <p:cNvPr id="7" name="مجموعة 6"/>
          <p:cNvGrpSpPr/>
          <p:nvPr/>
        </p:nvGrpSpPr>
        <p:grpSpPr>
          <a:xfrm rot="20252354">
            <a:off x="340098" y="2178011"/>
            <a:ext cx="4689718" cy="2624175"/>
            <a:chOff x="457772" y="3216441"/>
            <a:chExt cx="4689718" cy="1116599"/>
          </a:xfrm>
        </p:grpSpPr>
        <p:sp>
          <p:nvSpPr>
            <p:cNvPr id="8" name="شكل حر 7"/>
            <p:cNvSpPr/>
            <p:nvPr/>
          </p:nvSpPr>
          <p:spPr>
            <a:xfrm>
              <a:off x="457772" y="3216441"/>
              <a:ext cx="1116599" cy="1116599"/>
            </a:xfrm>
            <a:custGeom>
              <a:avLst/>
              <a:gdLst>
                <a:gd name="connsiteX0" fmla="*/ 0 w 1116599"/>
                <a:gd name="connsiteY0" fmla="*/ 558300 h 1116599"/>
                <a:gd name="connsiteX1" fmla="*/ 558300 w 1116599"/>
                <a:gd name="connsiteY1" fmla="*/ 0 h 1116599"/>
                <a:gd name="connsiteX2" fmla="*/ 1116600 w 1116599"/>
                <a:gd name="connsiteY2" fmla="*/ 558300 h 1116599"/>
                <a:gd name="connsiteX3" fmla="*/ 558300 w 1116599"/>
                <a:gd name="connsiteY3" fmla="*/ 1116600 h 1116599"/>
                <a:gd name="connsiteX4" fmla="*/ 0 w 1116599"/>
                <a:gd name="connsiteY4" fmla="*/ 558300 h 111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99" h="1116599">
                  <a:moveTo>
                    <a:pt x="0" y="558300"/>
                  </a:moveTo>
                  <a:cubicBezTo>
                    <a:pt x="0" y="249959"/>
                    <a:pt x="249959" y="0"/>
                    <a:pt x="558300" y="0"/>
                  </a:cubicBezTo>
                  <a:cubicBezTo>
                    <a:pt x="866641" y="0"/>
                    <a:pt x="1116600" y="249959"/>
                    <a:pt x="1116600" y="558300"/>
                  </a:cubicBezTo>
                  <a:cubicBezTo>
                    <a:pt x="1116600" y="866641"/>
                    <a:pt x="866641" y="1116600"/>
                    <a:pt x="558300" y="1116600"/>
                  </a:cubicBezTo>
                  <a:cubicBezTo>
                    <a:pt x="249959" y="1116600"/>
                    <a:pt x="0" y="866641"/>
                    <a:pt x="0" y="558300"/>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50000"/>
                <a:hueOff val="0"/>
                <a:satOff val="0"/>
                <a:lumOff val="0"/>
                <a:alphaOff val="0"/>
              </a:schemeClr>
            </a:fillRef>
            <a:effectRef idx="2">
              <a:schemeClr val="accent5">
                <a:alpha val="50000"/>
                <a:hueOff val="0"/>
                <a:satOff val="0"/>
                <a:lumOff val="0"/>
                <a:alphaOff val="0"/>
              </a:schemeClr>
            </a:effectRef>
            <a:fontRef idx="minor">
              <a:schemeClr val="tx1"/>
            </a:fontRef>
          </p:style>
          <p:txBody>
            <a:bodyPr spcFirstLastPara="0" vert="horz" wrap="square" lIns="224972" tIns="178762" rIns="224972" bIns="178762" numCol="1" spcCol="1270" anchor="ctr" anchorCtr="0">
              <a:noAutofit/>
            </a:bodyPr>
            <a:lstStyle/>
            <a:p>
              <a:pPr lvl="0" algn="ctr" defTabSz="533400" rtl="1">
                <a:lnSpc>
                  <a:spcPct val="90000"/>
                </a:lnSpc>
                <a:spcBef>
                  <a:spcPct val="0"/>
                </a:spcBef>
                <a:spcAft>
                  <a:spcPct val="35000"/>
                </a:spcAft>
              </a:pPr>
              <a:r>
                <a:rPr lang="ar-SA" sz="2000" kern="1200" smtClean="0">
                  <a:cs typeface="AL-Mateen" pitchFamily="2" charset="-78"/>
                </a:rPr>
                <a:t>مؤشرات خاصة بالقيد في الجامعة.</a:t>
              </a:r>
              <a:endParaRPr lang="ar-SA" sz="2000" kern="1200">
                <a:cs typeface="AL-Mateen" pitchFamily="2" charset="-78"/>
              </a:endParaRPr>
            </a:p>
          </p:txBody>
        </p:sp>
        <p:sp>
          <p:nvSpPr>
            <p:cNvPr id="9" name="شكل حر 8"/>
            <p:cNvSpPr/>
            <p:nvPr/>
          </p:nvSpPr>
          <p:spPr>
            <a:xfrm>
              <a:off x="1351052" y="3216441"/>
              <a:ext cx="1116599" cy="1116599"/>
            </a:xfrm>
            <a:custGeom>
              <a:avLst/>
              <a:gdLst>
                <a:gd name="connsiteX0" fmla="*/ 0 w 1116599"/>
                <a:gd name="connsiteY0" fmla="*/ 558300 h 1116599"/>
                <a:gd name="connsiteX1" fmla="*/ 558300 w 1116599"/>
                <a:gd name="connsiteY1" fmla="*/ 0 h 1116599"/>
                <a:gd name="connsiteX2" fmla="*/ 1116600 w 1116599"/>
                <a:gd name="connsiteY2" fmla="*/ 558300 h 1116599"/>
                <a:gd name="connsiteX3" fmla="*/ 558300 w 1116599"/>
                <a:gd name="connsiteY3" fmla="*/ 1116600 h 1116599"/>
                <a:gd name="connsiteX4" fmla="*/ 0 w 1116599"/>
                <a:gd name="connsiteY4" fmla="*/ 558300 h 111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99" h="1116599">
                  <a:moveTo>
                    <a:pt x="0" y="558300"/>
                  </a:moveTo>
                  <a:cubicBezTo>
                    <a:pt x="0" y="249959"/>
                    <a:pt x="249959" y="0"/>
                    <a:pt x="558300" y="0"/>
                  </a:cubicBezTo>
                  <a:cubicBezTo>
                    <a:pt x="866641" y="0"/>
                    <a:pt x="1116600" y="249959"/>
                    <a:pt x="1116600" y="558300"/>
                  </a:cubicBezTo>
                  <a:cubicBezTo>
                    <a:pt x="1116600" y="866641"/>
                    <a:pt x="866641" y="1116600"/>
                    <a:pt x="558300" y="1116600"/>
                  </a:cubicBezTo>
                  <a:cubicBezTo>
                    <a:pt x="249959" y="1116600"/>
                    <a:pt x="0" y="866641"/>
                    <a:pt x="0" y="558300"/>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50000"/>
                <a:hueOff val="-2483469"/>
                <a:satOff val="9953"/>
                <a:lumOff val="2157"/>
                <a:alphaOff val="0"/>
              </a:schemeClr>
            </a:fillRef>
            <a:effectRef idx="2">
              <a:schemeClr val="accent5">
                <a:alpha val="50000"/>
                <a:hueOff val="-2483469"/>
                <a:satOff val="9953"/>
                <a:lumOff val="2157"/>
                <a:alphaOff val="0"/>
              </a:schemeClr>
            </a:effectRef>
            <a:fontRef idx="minor">
              <a:schemeClr val="tx1"/>
            </a:fontRef>
          </p:style>
          <p:txBody>
            <a:bodyPr spcFirstLastPara="0" vert="horz" wrap="square" lIns="224972" tIns="178762" rIns="224972" bIns="178762" numCol="1" spcCol="1270" anchor="ctr" anchorCtr="0">
              <a:noAutofit/>
            </a:bodyPr>
            <a:lstStyle/>
            <a:p>
              <a:pPr lvl="0" algn="ctr" defTabSz="533400" rtl="1">
                <a:lnSpc>
                  <a:spcPct val="90000"/>
                </a:lnSpc>
                <a:spcBef>
                  <a:spcPct val="0"/>
                </a:spcBef>
                <a:spcAft>
                  <a:spcPct val="35000"/>
                </a:spcAft>
              </a:pPr>
              <a:r>
                <a:rPr lang="ar-SA" sz="2000" kern="1200" smtClean="0">
                  <a:cs typeface="AL-Mateen" pitchFamily="2" charset="-78"/>
                </a:rPr>
                <a:t>مؤشرات خاصة بأعضاء هيئة التدريس .</a:t>
              </a:r>
              <a:endParaRPr lang="ar-SA" sz="2000" kern="1200">
                <a:cs typeface="AL-Mateen" pitchFamily="2" charset="-78"/>
              </a:endParaRPr>
            </a:p>
          </p:txBody>
        </p:sp>
        <p:sp>
          <p:nvSpPr>
            <p:cNvPr id="10" name="شكل حر 9"/>
            <p:cNvSpPr/>
            <p:nvPr/>
          </p:nvSpPr>
          <p:spPr>
            <a:xfrm>
              <a:off x="2244332" y="3216441"/>
              <a:ext cx="1116599" cy="1116599"/>
            </a:xfrm>
            <a:custGeom>
              <a:avLst/>
              <a:gdLst>
                <a:gd name="connsiteX0" fmla="*/ 0 w 1116599"/>
                <a:gd name="connsiteY0" fmla="*/ 558300 h 1116599"/>
                <a:gd name="connsiteX1" fmla="*/ 558300 w 1116599"/>
                <a:gd name="connsiteY1" fmla="*/ 0 h 1116599"/>
                <a:gd name="connsiteX2" fmla="*/ 1116600 w 1116599"/>
                <a:gd name="connsiteY2" fmla="*/ 558300 h 1116599"/>
                <a:gd name="connsiteX3" fmla="*/ 558300 w 1116599"/>
                <a:gd name="connsiteY3" fmla="*/ 1116600 h 1116599"/>
                <a:gd name="connsiteX4" fmla="*/ 0 w 1116599"/>
                <a:gd name="connsiteY4" fmla="*/ 558300 h 111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99" h="1116599">
                  <a:moveTo>
                    <a:pt x="0" y="558300"/>
                  </a:moveTo>
                  <a:cubicBezTo>
                    <a:pt x="0" y="249959"/>
                    <a:pt x="249959" y="0"/>
                    <a:pt x="558300" y="0"/>
                  </a:cubicBezTo>
                  <a:cubicBezTo>
                    <a:pt x="866641" y="0"/>
                    <a:pt x="1116600" y="249959"/>
                    <a:pt x="1116600" y="558300"/>
                  </a:cubicBezTo>
                  <a:cubicBezTo>
                    <a:pt x="1116600" y="866641"/>
                    <a:pt x="866641" y="1116600"/>
                    <a:pt x="558300" y="1116600"/>
                  </a:cubicBezTo>
                  <a:cubicBezTo>
                    <a:pt x="249959" y="1116600"/>
                    <a:pt x="0" y="866641"/>
                    <a:pt x="0" y="558300"/>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50000"/>
                <a:hueOff val="-4966938"/>
                <a:satOff val="19906"/>
                <a:lumOff val="4314"/>
                <a:alphaOff val="0"/>
              </a:schemeClr>
            </a:fillRef>
            <a:effectRef idx="2">
              <a:schemeClr val="accent5">
                <a:alpha val="50000"/>
                <a:hueOff val="-4966938"/>
                <a:satOff val="19906"/>
                <a:lumOff val="4314"/>
                <a:alphaOff val="0"/>
              </a:schemeClr>
            </a:effectRef>
            <a:fontRef idx="minor">
              <a:schemeClr val="tx1"/>
            </a:fontRef>
          </p:style>
          <p:txBody>
            <a:bodyPr spcFirstLastPara="0" vert="horz" wrap="square" lIns="224972" tIns="178762" rIns="224972" bIns="178762" numCol="1" spcCol="1270" anchor="ctr" anchorCtr="0">
              <a:noAutofit/>
            </a:bodyPr>
            <a:lstStyle/>
            <a:p>
              <a:pPr lvl="0" algn="ctr" defTabSz="533400" rtl="1">
                <a:lnSpc>
                  <a:spcPct val="90000"/>
                </a:lnSpc>
                <a:spcBef>
                  <a:spcPct val="0"/>
                </a:spcBef>
                <a:spcAft>
                  <a:spcPct val="35000"/>
                </a:spcAft>
              </a:pPr>
              <a:r>
                <a:rPr lang="ar-SA" sz="2000" kern="1200" smtClean="0">
                  <a:cs typeface="AL-Mateen" pitchFamily="2" charset="-78"/>
                </a:rPr>
                <a:t>مؤشرات خاصة بالطلبة.</a:t>
              </a:r>
              <a:endParaRPr lang="ar-SA" sz="2000" kern="1200">
                <a:cs typeface="AL-Mateen" pitchFamily="2" charset="-78"/>
              </a:endParaRPr>
            </a:p>
          </p:txBody>
        </p:sp>
        <p:sp>
          <p:nvSpPr>
            <p:cNvPr id="11" name="شكل حر 10"/>
            <p:cNvSpPr/>
            <p:nvPr/>
          </p:nvSpPr>
          <p:spPr>
            <a:xfrm>
              <a:off x="3137611" y="3216441"/>
              <a:ext cx="1116599" cy="1116599"/>
            </a:xfrm>
            <a:custGeom>
              <a:avLst/>
              <a:gdLst>
                <a:gd name="connsiteX0" fmla="*/ 0 w 1116599"/>
                <a:gd name="connsiteY0" fmla="*/ 558300 h 1116599"/>
                <a:gd name="connsiteX1" fmla="*/ 558300 w 1116599"/>
                <a:gd name="connsiteY1" fmla="*/ 0 h 1116599"/>
                <a:gd name="connsiteX2" fmla="*/ 1116600 w 1116599"/>
                <a:gd name="connsiteY2" fmla="*/ 558300 h 1116599"/>
                <a:gd name="connsiteX3" fmla="*/ 558300 w 1116599"/>
                <a:gd name="connsiteY3" fmla="*/ 1116600 h 1116599"/>
                <a:gd name="connsiteX4" fmla="*/ 0 w 1116599"/>
                <a:gd name="connsiteY4" fmla="*/ 558300 h 111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99" h="1116599">
                  <a:moveTo>
                    <a:pt x="0" y="558300"/>
                  </a:moveTo>
                  <a:cubicBezTo>
                    <a:pt x="0" y="249959"/>
                    <a:pt x="249959" y="0"/>
                    <a:pt x="558300" y="0"/>
                  </a:cubicBezTo>
                  <a:cubicBezTo>
                    <a:pt x="866641" y="0"/>
                    <a:pt x="1116600" y="249959"/>
                    <a:pt x="1116600" y="558300"/>
                  </a:cubicBezTo>
                  <a:cubicBezTo>
                    <a:pt x="1116600" y="866641"/>
                    <a:pt x="866641" y="1116600"/>
                    <a:pt x="558300" y="1116600"/>
                  </a:cubicBezTo>
                  <a:cubicBezTo>
                    <a:pt x="249959" y="1116600"/>
                    <a:pt x="0" y="866641"/>
                    <a:pt x="0" y="558300"/>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50000"/>
                <a:hueOff val="-7450407"/>
                <a:satOff val="29858"/>
                <a:lumOff val="6471"/>
                <a:alphaOff val="0"/>
              </a:schemeClr>
            </a:fillRef>
            <a:effectRef idx="2">
              <a:schemeClr val="accent5">
                <a:alpha val="50000"/>
                <a:hueOff val="-7450407"/>
                <a:satOff val="29858"/>
                <a:lumOff val="6471"/>
                <a:alphaOff val="0"/>
              </a:schemeClr>
            </a:effectRef>
            <a:fontRef idx="minor">
              <a:schemeClr val="tx1"/>
            </a:fontRef>
          </p:style>
          <p:txBody>
            <a:bodyPr spcFirstLastPara="0" vert="horz" wrap="square" lIns="224972" tIns="178762" rIns="224972" bIns="178762" numCol="1" spcCol="1270" anchor="ctr" anchorCtr="0">
              <a:noAutofit/>
            </a:bodyPr>
            <a:lstStyle/>
            <a:p>
              <a:pPr lvl="0" algn="ctr" defTabSz="533400" rtl="1">
                <a:lnSpc>
                  <a:spcPct val="90000"/>
                </a:lnSpc>
                <a:spcBef>
                  <a:spcPct val="0"/>
                </a:spcBef>
                <a:spcAft>
                  <a:spcPct val="35000"/>
                </a:spcAft>
              </a:pPr>
              <a:r>
                <a:rPr lang="ar-SA" sz="2000" kern="1200" smtClean="0">
                  <a:cs typeface="AL-Mateen" pitchFamily="2" charset="-78"/>
                </a:rPr>
                <a:t>مؤشرات خاصة بالبرامج العلمية. </a:t>
              </a:r>
              <a:endParaRPr lang="ar-SA" sz="2000" kern="1200">
                <a:cs typeface="AL-Mateen" pitchFamily="2" charset="-78"/>
              </a:endParaRPr>
            </a:p>
          </p:txBody>
        </p:sp>
        <p:sp>
          <p:nvSpPr>
            <p:cNvPr id="12" name="شكل حر 11"/>
            <p:cNvSpPr/>
            <p:nvPr/>
          </p:nvSpPr>
          <p:spPr>
            <a:xfrm>
              <a:off x="4030891" y="3216441"/>
              <a:ext cx="1116599" cy="1116599"/>
            </a:xfrm>
            <a:custGeom>
              <a:avLst/>
              <a:gdLst>
                <a:gd name="connsiteX0" fmla="*/ 0 w 1116599"/>
                <a:gd name="connsiteY0" fmla="*/ 558300 h 1116599"/>
                <a:gd name="connsiteX1" fmla="*/ 558300 w 1116599"/>
                <a:gd name="connsiteY1" fmla="*/ 0 h 1116599"/>
                <a:gd name="connsiteX2" fmla="*/ 1116600 w 1116599"/>
                <a:gd name="connsiteY2" fmla="*/ 558300 h 1116599"/>
                <a:gd name="connsiteX3" fmla="*/ 558300 w 1116599"/>
                <a:gd name="connsiteY3" fmla="*/ 1116600 h 1116599"/>
                <a:gd name="connsiteX4" fmla="*/ 0 w 1116599"/>
                <a:gd name="connsiteY4" fmla="*/ 558300 h 111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99" h="1116599">
                  <a:moveTo>
                    <a:pt x="0" y="558300"/>
                  </a:moveTo>
                  <a:cubicBezTo>
                    <a:pt x="0" y="249959"/>
                    <a:pt x="249959" y="0"/>
                    <a:pt x="558300" y="0"/>
                  </a:cubicBezTo>
                  <a:cubicBezTo>
                    <a:pt x="866641" y="0"/>
                    <a:pt x="1116600" y="249959"/>
                    <a:pt x="1116600" y="558300"/>
                  </a:cubicBezTo>
                  <a:cubicBezTo>
                    <a:pt x="1116600" y="866641"/>
                    <a:pt x="866641" y="1116600"/>
                    <a:pt x="558300" y="1116600"/>
                  </a:cubicBezTo>
                  <a:cubicBezTo>
                    <a:pt x="249959" y="1116600"/>
                    <a:pt x="0" y="866641"/>
                    <a:pt x="0" y="558300"/>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50000"/>
                <a:hueOff val="-9933876"/>
                <a:satOff val="39811"/>
                <a:lumOff val="8628"/>
                <a:alphaOff val="0"/>
              </a:schemeClr>
            </a:fillRef>
            <a:effectRef idx="2">
              <a:schemeClr val="accent5">
                <a:alpha val="50000"/>
                <a:hueOff val="-9933876"/>
                <a:satOff val="39811"/>
                <a:lumOff val="8628"/>
                <a:alphaOff val="0"/>
              </a:schemeClr>
            </a:effectRef>
            <a:fontRef idx="minor">
              <a:schemeClr val="tx1"/>
            </a:fontRef>
          </p:style>
          <p:txBody>
            <a:bodyPr spcFirstLastPara="0" vert="horz" wrap="square" lIns="224972" tIns="178762" rIns="224972" bIns="178762" numCol="1" spcCol="1270" anchor="ctr" anchorCtr="0">
              <a:noAutofit/>
            </a:bodyPr>
            <a:lstStyle/>
            <a:p>
              <a:pPr lvl="0" algn="ctr" defTabSz="533400" rtl="1">
                <a:lnSpc>
                  <a:spcPct val="90000"/>
                </a:lnSpc>
                <a:spcBef>
                  <a:spcPct val="0"/>
                </a:spcBef>
                <a:spcAft>
                  <a:spcPct val="35000"/>
                </a:spcAft>
              </a:pPr>
              <a:r>
                <a:rPr lang="ar-SA" sz="2000" kern="1200" dirty="0" smtClean="0">
                  <a:cs typeface="AL-Mateen" pitchFamily="2" charset="-78"/>
                </a:rPr>
                <a:t>مؤشرات خاصة بالتقييم للطلاب .</a:t>
              </a:r>
              <a:endParaRPr lang="ar-SA" sz="2000" kern="1200" dirty="0">
                <a:cs typeface="AL-Mateen" pitchFamily="2" charset="-78"/>
              </a:endParaRPr>
            </a:p>
          </p:txBody>
        </p:sp>
      </p:grpSp>
      <p:sp>
        <p:nvSpPr>
          <p:cNvPr id="4" name="عنصر نائب للمحتوى 3"/>
          <p:cNvSpPr>
            <a:spLocks noGrp="1"/>
          </p:cNvSpPr>
          <p:nvPr>
            <p:ph sz="half" idx="2"/>
          </p:nvPr>
        </p:nvSpPr>
        <p:spPr>
          <a:xfrm>
            <a:off x="5364088" y="1600200"/>
            <a:ext cx="3322712" cy="4525963"/>
          </a:xfrm>
        </p:spPr>
        <p:txBody>
          <a:bodyPr/>
          <a:lstStyle/>
          <a:p>
            <a:pPr lvl="0" algn="just"/>
            <a:r>
              <a:rPr lang="ar-SA" dirty="0">
                <a:cs typeface="AL-Mateen" pitchFamily="2" charset="-78"/>
              </a:rPr>
              <a:t>عملت وكالة الجامعة للشؤون التعليمية على صياغة عدد من مؤشرات قياس الأداء والتي يمكن الاعتماد عليها في قياس الأداء في الشؤون التعليمية, ويمكن الإشارة إلى أبرز مؤشرات أداء الشؤون التعليمية في المجموعات التالية: </a:t>
            </a:r>
          </a:p>
          <a:p>
            <a:endParaRPr lang="ar-SA" dirty="0"/>
          </a:p>
        </p:txBody>
      </p:sp>
    </p:spTree>
    <p:extLst>
      <p:ext uri="{BB962C8B-B14F-4D97-AF65-F5344CB8AC3E}">
        <p14:creationId xmlns:p14="http://schemas.microsoft.com/office/powerpoint/2010/main" val="37444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a:solidFill>
                  <a:srgbClr val="FFFF00"/>
                </a:solidFill>
                <a:cs typeface="PT Bold Heading" pitchFamily="2" charset="-78"/>
              </a:rPr>
              <a:t>مؤشرات الأداء</a:t>
            </a:r>
            <a:endParaRPr lang="ar-SA" sz="4000" dirty="0">
              <a:solidFill>
                <a:srgbClr val="FFFF00"/>
              </a:solidFill>
              <a:cs typeface="PT Bold Heading" pitchFamily="2" charset="-78"/>
            </a:endParaRPr>
          </a:p>
        </p:txBody>
      </p:sp>
      <p:graphicFrame>
        <p:nvGraphicFramePr>
          <p:cNvPr id="22" name="عنصر نائب للمحتوى 21"/>
          <p:cNvGraphicFramePr>
            <a:graphicFrameLocks noGrp="1"/>
          </p:cNvGraphicFramePr>
          <p:nvPr>
            <p:ph idx="1"/>
            <p:extLst>
              <p:ext uri="{D42A27DB-BD31-4B8C-83A1-F6EECF244321}">
                <p14:modId xmlns:p14="http://schemas.microsoft.com/office/powerpoint/2010/main" val="3400564321"/>
              </p:ext>
            </p:extLst>
          </p:nvPr>
        </p:nvGraphicFramePr>
        <p:xfrm>
          <a:off x="539552"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724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a:solidFill>
                  <a:srgbClr val="FFFF00"/>
                </a:solidFill>
                <a:cs typeface="PT Bold Heading" pitchFamily="2" charset="-78"/>
              </a:rPr>
              <a:t>مؤشرات الأداء</a:t>
            </a:r>
            <a:endParaRPr lang="ar-SA" sz="4000" dirty="0">
              <a:solidFill>
                <a:srgbClr val="FFFF00"/>
              </a:solidFill>
              <a:cs typeface="PT Bold Heading"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43457208"/>
              </p:ext>
            </p:extLst>
          </p:nvPr>
        </p:nvGraphicFramePr>
        <p:xfrm>
          <a:off x="539552"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379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ormAutofit/>
          </a:bodyPr>
          <a:lstStyle/>
          <a:p>
            <a:pPr lvl="0">
              <a:lnSpc>
                <a:spcPct val="300000"/>
              </a:lnSpc>
            </a:pPr>
            <a:r>
              <a:rPr lang="ar-SA" sz="4000" dirty="0" smtClean="0">
                <a:solidFill>
                  <a:srgbClr val="FF0000"/>
                </a:solidFill>
                <a:cs typeface="AL-Mateen" pitchFamily="2" charset="-78"/>
              </a:rPr>
              <a:t>المرحلة الثامنة</a:t>
            </a:r>
            <a:r>
              <a:rPr lang="ar-SA" sz="4000" dirty="0" smtClean="0">
                <a:cs typeface="AL-Mateen" pitchFamily="2" charset="-78"/>
              </a:rPr>
              <a:t>: هيكلة كليات الجامعة.</a:t>
            </a:r>
          </a:p>
          <a:p>
            <a:pPr lvl="0">
              <a:lnSpc>
                <a:spcPct val="300000"/>
              </a:lnSpc>
            </a:pPr>
            <a:r>
              <a:rPr lang="ar-SA" sz="3600" dirty="0" smtClean="0">
                <a:solidFill>
                  <a:srgbClr val="FF0000"/>
                </a:solidFill>
                <a:cs typeface="AL-Mateen" pitchFamily="2" charset="-78"/>
              </a:rPr>
              <a:t>المرحلة التاسعة: </a:t>
            </a:r>
            <a:r>
              <a:rPr lang="ar-SA" sz="3600" dirty="0" smtClean="0">
                <a:cs typeface="AL-Mateen" pitchFamily="2" charset="-78"/>
              </a:rPr>
              <a:t>تحديد التوصيف الوظيفي لكليات الجامعة.</a:t>
            </a:r>
            <a:endParaRPr lang="en-US" sz="3600" dirty="0">
              <a:cs typeface="AL-Mateen" pitchFamily="2" charset="-78"/>
            </a:endParaRPr>
          </a:p>
        </p:txBody>
      </p:sp>
    </p:spTree>
    <p:extLst>
      <p:ext uri="{BB962C8B-B14F-4D97-AF65-F5344CB8AC3E}">
        <p14:creationId xmlns:p14="http://schemas.microsoft.com/office/powerpoint/2010/main" val="248381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ar-SA" dirty="0" smtClean="0">
                <a:solidFill>
                  <a:srgbClr val="FFFF00"/>
                </a:solidFill>
                <a:cs typeface="PT Bold Heading" pitchFamily="2" charset="-78"/>
              </a:rPr>
              <a:t>المشكلة</a:t>
            </a:r>
            <a:endParaRPr lang="ar-SA" dirty="0">
              <a:solidFill>
                <a:srgbClr val="FFFF00"/>
              </a:solidFill>
              <a:cs typeface="PT Bold Heading" pitchFamily="2" charset="-78"/>
            </a:endParaRPr>
          </a:p>
        </p:txBody>
      </p:sp>
      <p:sp>
        <p:nvSpPr>
          <p:cNvPr id="3" name="عنصر نائب للمحتوى 2"/>
          <p:cNvSpPr>
            <a:spLocks noGrp="1"/>
          </p:cNvSpPr>
          <p:nvPr>
            <p:ph idx="1"/>
          </p:nvPr>
        </p:nvSpPr>
        <p:spPr/>
        <p:txBody>
          <a:bodyPr>
            <a:normAutofit/>
          </a:bodyPr>
          <a:lstStyle/>
          <a:p>
            <a:pPr marL="0" indent="0" algn="just">
              <a:lnSpc>
                <a:spcPct val="150000"/>
              </a:lnSpc>
              <a:buNone/>
            </a:pPr>
            <a:r>
              <a:rPr lang="ar-SA" dirty="0" smtClean="0">
                <a:cs typeface="AL-Mateen" pitchFamily="2" charset="-78"/>
              </a:rPr>
              <a:t>       من واقع الخبرة العملية والرؤية التحليلية لنتائج العديد من الدراسات التربوية يمكن القول أن العمل المؤسسي الذي يقود التعليم العالي يعاني من مشكلتين أساسيتين هما:</a:t>
            </a:r>
          </a:p>
          <a:p>
            <a:pPr>
              <a:lnSpc>
                <a:spcPct val="150000"/>
              </a:lnSpc>
            </a:pPr>
            <a:r>
              <a:rPr lang="ar-SA" sz="4000" dirty="0" smtClean="0">
                <a:solidFill>
                  <a:srgbClr val="FF0000"/>
                </a:solidFill>
                <a:cs typeface="AL-Mateen" pitchFamily="2" charset="-78"/>
              </a:rPr>
              <a:t>غياب دور العمل المؤسسي</a:t>
            </a:r>
          </a:p>
          <a:p>
            <a:pPr>
              <a:lnSpc>
                <a:spcPct val="150000"/>
              </a:lnSpc>
            </a:pPr>
            <a:r>
              <a:rPr lang="ar-SA" sz="4000" dirty="0" smtClean="0">
                <a:solidFill>
                  <a:srgbClr val="FF0000"/>
                </a:solidFill>
                <a:cs typeface="AL-Mateen" pitchFamily="2" charset="-78"/>
              </a:rPr>
              <a:t>تقليدية البناء المؤسسي</a:t>
            </a:r>
          </a:p>
        </p:txBody>
      </p:sp>
    </p:spTree>
    <p:extLst>
      <p:ext uri="{BB962C8B-B14F-4D97-AF65-F5344CB8AC3E}">
        <p14:creationId xmlns:p14="http://schemas.microsoft.com/office/powerpoint/2010/main" val="4424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جامعة المجمعــــــة ـ أنموذج</a:t>
            </a:r>
            <a:endParaRPr lang="ar-SA" sz="4000" dirty="0">
              <a:solidFill>
                <a:srgbClr val="FFFF00"/>
              </a:solidFill>
              <a:cs typeface="PT Bold Heading" pitchFamily="2" charset="-78"/>
            </a:endParaRPr>
          </a:p>
        </p:txBody>
      </p:sp>
      <p:sp>
        <p:nvSpPr>
          <p:cNvPr id="9" name="عنصر نائب للمحتوى 8"/>
          <p:cNvSpPr>
            <a:spLocks noGrp="1"/>
          </p:cNvSpPr>
          <p:nvPr>
            <p:ph sz="half" idx="2"/>
          </p:nvPr>
        </p:nvSpPr>
        <p:spPr>
          <a:xfrm>
            <a:off x="467544" y="1600200"/>
            <a:ext cx="8219256" cy="4525963"/>
          </a:xfrm>
        </p:spPr>
        <p:txBody>
          <a:bodyPr anchor="ctr">
            <a:normAutofit/>
          </a:bodyPr>
          <a:lstStyle/>
          <a:p>
            <a:pPr marL="0" indent="0" algn="just">
              <a:buNone/>
            </a:pPr>
            <a:r>
              <a:rPr lang="ar-SA" sz="6000" dirty="0" smtClean="0">
                <a:solidFill>
                  <a:srgbClr val="FF0000"/>
                </a:solidFill>
                <a:cs typeface="AL-Mateen" pitchFamily="2" charset="-78"/>
              </a:rPr>
              <a:t>              يغيب الفرد وتبقى المؤسسات</a:t>
            </a:r>
          </a:p>
          <a:p>
            <a:pPr marL="0" indent="0" algn="just">
              <a:buNone/>
            </a:pPr>
            <a:endParaRPr lang="ar-SA" dirty="0" smtClean="0">
              <a:solidFill>
                <a:srgbClr val="FF0000"/>
              </a:solidFill>
              <a:cs typeface="AL-Mateen" pitchFamily="2" charset="-78"/>
            </a:endParaRPr>
          </a:p>
          <a:p>
            <a:pPr marL="0" indent="0" algn="just">
              <a:buNone/>
            </a:pPr>
            <a:r>
              <a:rPr lang="ar-SA" sz="4000" dirty="0" smtClean="0">
                <a:cs typeface="AL-Mateen" pitchFamily="2" charset="-78"/>
              </a:rPr>
              <a:t>عمدت وكالة الجامعة إلى إعداد عدد من الأدلة الإرشادية التي تنظم سير العمل في الشؤون التعليمية في الجامعة, وتؤصل للعمل المؤسسي في الشؤون التعليمية في الجامعة. </a:t>
            </a:r>
            <a:endParaRPr lang="ar-SA" sz="4000" dirty="0">
              <a:cs typeface="AL-Mateen" pitchFamily="2" charset="-78"/>
            </a:endParaRPr>
          </a:p>
        </p:txBody>
      </p:sp>
    </p:spTree>
    <p:extLst>
      <p:ext uri="{BB962C8B-B14F-4D97-AF65-F5344CB8AC3E}">
        <p14:creationId xmlns:p14="http://schemas.microsoft.com/office/powerpoint/2010/main" val="2193700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ar-SA" sz="3200" dirty="0" smtClean="0">
                <a:solidFill>
                  <a:srgbClr val="FFFF00"/>
                </a:solidFill>
                <a:cs typeface="PT Bold Heading" pitchFamily="2" charset="-78"/>
              </a:rPr>
              <a:t>أدلة الجامعة </a:t>
            </a:r>
            <a:endParaRPr lang="ar-SA" sz="5400" dirty="0">
              <a:solidFill>
                <a:srgbClr val="FFFF00"/>
              </a:solidFill>
              <a:cs typeface="PT Bold Heading" pitchFamily="2" charset="-78"/>
            </a:endParaRPr>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260648"/>
            <a:ext cx="5111750" cy="6120680"/>
          </a:xfrm>
        </p:spPr>
      </p:pic>
      <p:sp>
        <p:nvSpPr>
          <p:cNvPr id="6" name="عنصر نائب للنص 5"/>
          <p:cNvSpPr>
            <a:spLocks noGrp="1"/>
          </p:cNvSpPr>
          <p:nvPr>
            <p:ph type="body" sz="half" idx="2"/>
          </p:nvPr>
        </p:nvSpPr>
        <p:spPr/>
        <p:txBody>
          <a:bodyPr>
            <a:normAutofit/>
          </a:bodyPr>
          <a:lstStyle/>
          <a:p>
            <a:r>
              <a:rPr lang="ar-SA" sz="4000" dirty="0" smtClean="0">
                <a:cs typeface="AL-Mateen" pitchFamily="2" charset="-78"/>
              </a:rPr>
              <a:t>الدليل التعريفي </a:t>
            </a:r>
          </a:p>
          <a:p>
            <a:endParaRPr lang="ar-SA" sz="4000">
              <a:cs typeface="AL-Mateen" pitchFamily="2" charset="-78"/>
            </a:endParaRPr>
          </a:p>
          <a:p>
            <a:r>
              <a:rPr lang="ar-SA" sz="4000" smtClean="0">
                <a:cs typeface="Al-Mothnna" pitchFamily="2" charset="-78"/>
              </a:rPr>
              <a:t>لوحدة </a:t>
            </a:r>
            <a:r>
              <a:rPr lang="ar-SA" sz="4000" dirty="0" smtClean="0">
                <a:cs typeface="Al-Mothnna" pitchFamily="2" charset="-78"/>
              </a:rPr>
              <a:t>التميز في التعليم والتعلم</a:t>
            </a:r>
            <a:endParaRPr lang="ar-SA" sz="4000" dirty="0">
              <a:cs typeface="Al-Mothnna" pitchFamily="2" charset="-78"/>
            </a:endParaRPr>
          </a:p>
        </p:txBody>
      </p:sp>
    </p:spTree>
    <p:extLst>
      <p:ext uri="{BB962C8B-B14F-4D97-AF65-F5344CB8AC3E}">
        <p14:creationId xmlns:p14="http://schemas.microsoft.com/office/powerpoint/2010/main" val="1027769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ar-SA" sz="3200" dirty="0" smtClean="0">
                <a:solidFill>
                  <a:srgbClr val="FFFF00"/>
                </a:solidFill>
                <a:cs typeface="PT Bold Heading" pitchFamily="2" charset="-78"/>
              </a:rPr>
              <a:t>أدلة الجامعة </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r>
              <a:rPr lang="ar-SA" sz="4000" dirty="0" smtClean="0">
                <a:cs typeface="AL-Mateen" pitchFamily="2" charset="-78"/>
              </a:rPr>
              <a:t>الدليل التعريفي </a:t>
            </a:r>
          </a:p>
          <a:p>
            <a:endParaRPr lang="ar-SA" sz="4000" dirty="0">
              <a:cs typeface="AL-Mateen" pitchFamily="2" charset="-78"/>
            </a:endParaRPr>
          </a:p>
          <a:p>
            <a:r>
              <a:rPr lang="ar-SA" sz="4000" dirty="0" smtClean="0">
                <a:cs typeface="Al-Mothnna" pitchFamily="2" charset="-78"/>
              </a:rPr>
              <a:t>إدارة شئون الخريجين </a:t>
            </a:r>
            <a:endParaRPr lang="ar-SA" sz="4000" dirty="0">
              <a:cs typeface="Al-Mothnna" pitchFamily="2" charset="-78"/>
            </a:endParaRPr>
          </a:p>
        </p:txBody>
      </p:sp>
      <p:pic>
        <p:nvPicPr>
          <p:cNvPr id="3" name="عنصر نائب للمحتوى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332656"/>
            <a:ext cx="5111750" cy="5904656"/>
          </a:xfrm>
        </p:spPr>
      </p:pic>
    </p:spTree>
    <p:extLst>
      <p:ext uri="{BB962C8B-B14F-4D97-AF65-F5344CB8AC3E}">
        <p14:creationId xmlns:p14="http://schemas.microsoft.com/office/powerpoint/2010/main" val="1665735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ar-SA" sz="3200" dirty="0" smtClean="0">
                <a:solidFill>
                  <a:srgbClr val="FFFF00"/>
                </a:solidFill>
                <a:cs typeface="PT Bold Heading" pitchFamily="2" charset="-78"/>
              </a:rPr>
              <a:t>أدلة الجامعة </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r>
              <a:rPr lang="ar-SA" sz="4000" dirty="0" smtClean="0">
                <a:cs typeface="AL-Mateen" pitchFamily="2" charset="-78"/>
              </a:rPr>
              <a:t>الدليل التعريفي </a:t>
            </a:r>
          </a:p>
          <a:p>
            <a:endParaRPr lang="ar-SA" sz="4000" dirty="0">
              <a:cs typeface="AL-Mateen" pitchFamily="2" charset="-78"/>
            </a:endParaRPr>
          </a:p>
          <a:p>
            <a:r>
              <a:rPr lang="ar-SA" sz="4000" dirty="0" smtClean="0">
                <a:cs typeface="Al-Mothnna" pitchFamily="2" charset="-78"/>
              </a:rPr>
              <a:t>إدارة القياس والتقويم </a:t>
            </a:r>
            <a:endParaRPr lang="ar-SA" sz="4000" dirty="0">
              <a:cs typeface="Al-Mothnna" pitchFamily="2" charset="-78"/>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88640"/>
            <a:ext cx="5111750" cy="6048672"/>
          </a:xfrm>
        </p:spPr>
      </p:pic>
    </p:spTree>
    <p:extLst>
      <p:ext uri="{BB962C8B-B14F-4D97-AF65-F5344CB8AC3E}">
        <p14:creationId xmlns:p14="http://schemas.microsoft.com/office/powerpoint/2010/main" val="2270412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ar-SA" sz="3200" dirty="0" smtClean="0">
                <a:solidFill>
                  <a:srgbClr val="FFFF00"/>
                </a:solidFill>
                <a:cs typeface="PT Bold Heading" pitchFamily="2" charset="-78"/>
              </a:rPr>
              <a:t>أدلة الجامعة </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r>
              <a:rPr lang="ar-SA" sz="4000" dirty="0" smtClean="0">
                <a:cs typeface="AL-Mateen" pitchFamily="2" charset="-78"/>
              </a:rPr>
              <a:t>الدليل التعريفي </a:t>
            </a:r>
          </a:p>
          <a:p>
            <a:endParaRPr lang="ar-SA" sz="4000" dirty="0">
              <a:cs typeface="AL-Mateen" pitchFamily="2" charset="-78"/>
            </a:endParaRPr>
          </a:p>
          <a:p>
            <a:r>
              <a:rPr lang="ar-SA" sz="4000" dirty="0" smtClean="0">
                <a:cs typeface="Al-Mothnna" pitchFamily="2" charset="-78"/>
              </a:rPr>
              <a:t>إدارة الخطط الدراسية</a:t>
            </a:r>
            <a:endParaRPr lang="ar-SA" sz="4000" dirty="0">
              <a:cs typeface="Al-Mothnna" pitchFamily="2" charset="-78"/>
            </a:endParaRPr>
          </a:p>
        </p:txBody>
      </p:sp>
      <p:pic>
        <p:nvPicPr>
          <p:cNvPr id="3" name="عنصر نائب للمحتوى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260648"/>
            <a:ext cx="5111750" cy="6120680"/>
          </a:xfrm>
        </p:spPr>
      </p:pic>
    </p:spTree>
    <p:extLst>
      <p:ext uri="{BB962C8B-B14F-4D97-AF65-F5344CB8AC3E}">
        <p14:creationId xmlns:p14="http://schemas.microsoft.com/office/powerpoint/2010/main" val="2101875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ar-SA" sz="3200" dirty="0" smtClean="0">
                <a:solidFill>
                  <a:srgbClr val="FFFF00"/>
                </a:solidFill>
                <a:cs typeface="PT Bold Heading" pitchFamily="2" charset="-78"/>
              </a:rPr>
              <a:t>أدلة الجامعة </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r>
              <a:rPr lang="ar-SA" sz="4000" dirty="0" smtClean="0">
                <a:cs typeface="AL-Mateen" pitchFamily="2" charset="-78"/>
              </a:rPr>
              <a:t>الدليل التعريفي </a:t>
            </a:r>
          </a:p>
          <a:p>
            <a:endParaRPr lang="ar-SA" sz="4000" dirty="0">
              <a:cs typeface="AL-Mateen" pitchFamily="2" charset="-78"/>
            </a:endParaRPr>
          </a:p>
          <a:p>
            <a:r>
              <a:rPr lang="ar-SA" sz="4000" dirty="0" smtClean="0">
                <a:cs typeface="Al-Mothnna" pitchFamily="2" charset="-78"/>
              </a:rPr>
              <a:t>إدارة دعم الطالب</a:t>
            </a:r>
            <a:endParaRPr lang="ar-SA" sz="4000" dirty="0">
              <a:cs typeface="Al-Mothnna" pitchFamily="2" charset="-78"/>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332656"/>
            <a:ext cx="5111750" cy="5688632"/>
          </a:xfrm>
        </p:spPr>
      </p:pic>
    </p:spTree>
    <p:extLst>
      <p:ext uri="{BB962C8B-B14F-4D97-AF65-F5344CB8AC3E}">
        <p14:creationId xmlns:p14="http://schemas.microsoft.com/office/powerpoint/2010/main" val="667300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ar-SA" sz="3200" dirty="0" smtClean="0">
                <a:solidFill>
                  <a:srgbClr val="FFFF00"/>
                </a:solidFill>
                <a:cs typeface="PT Bold Heading" pitchFamily="2" charset="-78"/>
              </a:rPr>
              <a:t>أدلة الجامعة </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pPr algn="ctr"/>
            <a:r>
              <a:rPr lang="ar-SA" sz="4000" dirty="0" smtClean="0">
                <a:cs typeface="AL-Mateen" pitchFamily="2" charset="-78"/>
              </a:rPr>
              <a:t>الدليل</a:t>
            </a:r>
          </a:p>
          <a:p>
            <a:endParaRPr lang="ar-SA" sz="4000" dirty="0">
              <a:cs typeface="AL-Mateen" pitchFamily="2" charset="-78"/>
            </a:endParaRPr>
          </a:p>
          <a:p>
            <a:r>
              <a:rPr lang="ar-SA" sz="4000" dirty="0" smtClean="0">
                <a:cs typeface="Al-Mothnna" pitchFamily="2" charset="-78"/>
              </a:rPr>
              <a:t>الإجرائي للتعاون </a:t>
            </a:r>
            <a:endParaRPr lang="ar-SA" sz="4000" dirty="0">
              <a:cs typeface="Al-Mothnna" pitchFamily="2" charset="-78"/>
            </a:endParaRPr>
          </a:p>
        </p:txBody>
      </p:sp>
      <p:pic>
        <p:nvPicPr>
          <p:cNvPr id="34" name="عنصر نائب للمحتوى 3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332656"/>
            <a:ext cx="5111750" cy="5688632"/>
          </a:xfrm>
        </p:spPr>
      </p:pic>
    </p:spTree>
    <p:extLst>
      <p:ext uri="{BB962C8B-B14F-4D97-AF65-F5344CB8AC3E}">
        <p14:creationId xmlns:p14="http://schemas.microsoft.com/office/powerpoint/2010/main" val="2783999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ar-SA" sz="3200" dirty="0" smtClean="0">
                <a:solidFill>
                  <a:srgbClr val="FFFF00"/>
                </a:solidFill>
                <a:cs typeface="PT Bold Heading" pitchFamily="2" charset="-78"/>
              </a:rPr>
              <a:t>تقارير  </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pPr algn="ctr"/>
            <a:r>
              <a:rPr lang="ar-SA" sz="4000" dirty="0" smtClean="0">
                <a:cs typeface="AL-Mateen" pitchFamily="2" charset="-78"/>
              </a:rPr>
              <a:t>التقرير</a:t>
            </a:r>
          </a:p>
          <a:p>
            <a:endParaRPr lang="ar-SA" sz="4000" dirty="0">
              <a:cs typeface="AL-Mateen" pitchFamily="2" charset="-78"/>
            </a:endParaRPr>
          </a:p>
          <a:p>
            <a:r>
              <a:rPr lang="ar-SA" sz="4000" dirty="0" smtClean="0">
                <a:cs typeface="Al-Mothnna" pitchFamily="2" charset="-78"/>
              </a:rPr>
              <a:t>الختامي لوكالة الجامعة للشئون التعليمية </a:t>
            </a:r>
            <a:endParaRPr lang="ar-SA" sz="4000" dirty="0">
              <a:cs typeface="Al-Mothnna" pitchFamily="2" charset="-78"/>
            </a:endParaRPr>
          </a:p>
        </p:txBody>
      </p:sp>
      <p:pic>
        <p:nvPicPr>
          <p:cNvPr id="3" name="عنصر نائب للمحتوى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404664"/>
            <a:ext cx="5111750" cy="5976664"/>
          </a:xfrm>
        </p:spPr>
      </p:pic>
    </p:spTree>
    <p:extLst>
      <p:ext uri="{BB962C8B-B14F-4D97-AF65-F5344CB8AC3E}">
        <p14:creationId xmlns:p14="http://schemas.microsoft.com/office/powerpoint/2010/main" val="219331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ar-SA" sz="3200" dirty="0" smtClean="0">
                <a:solidFill>
                  <a:srgbClr val="FFFF00"/>
                </a:solidFill>
                <a:cs typeface="PT Bold Heading" pitchFamily="2" charset="-78"/>
              </a:rPr>
              <a:t>دليل</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pPr algn="ctr"/>
            <a:r>
              <a:rPr lang="ar-SA" sz="4000" dirty="0" smtClean="0">
                <a:cs typeface="AL-Mateen" pitchFamily="2" charset="-78"/>
              </a:rPr>
              <a:t>القواعد التنفيذية لإجراءات التعاقد</a:t>
            </a:r>
          </a:p>
          <a:p>
            <a:endParaRPr lang="ar-SA" sz="4000" dirty="0">
              <a:cs typeface="AL-Mateen" pitchFamily="2" charset="-78"/>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260648"/>
            <a:ext cx="5111750" cy="5904656"/>
          </a:xfrm>
        </p:spPr>
      </p:pic>
    </p:spTree>
    <p:extLst>
      <p:ext uri="{BB962C8B-B14F-4D97-AF65-F5344CB8AC3E}">
        <p14:creationId xmlns:p14="http://schemas.microsoft.com/office/powerpoint/2010/main" val="338937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ar-SA" sz="3200" dirty="0" smtClean="0">
                <a:solidFill>
                  <a:srgbClr val="FFFF00"/>
                </a:solidFill>
                <a:cs typeface="PT Bold Heading" pitchFamily="2" charset="-78"/>
              </a:rPr>
              <a:t>دليل</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pPr algn="ctr"/>
            <a:r>
              <a:rPr lang="ar-SA" sz="4000" dirty="0" smtClean="0">
                <a:cs typeface="AL-Mateen" pitchFamily="2" charset="-78"/>
              </a:rPr>
              <a:t>الدليل التنظيمي لوكالة الجامعة للشئون التعليمية</a:t>
            </a:r>
          </a:p>
          <a:p>
            <a:endParaRPr lang="ar-SA" sz="4000" dirty="0">
              <a:cs typeface="AL-Mateen" pitchFamily="2" charset="-78"/>
            </a:endParaRPr>
          </a:p>
        </p:txBody>
      </p:sp>
      <p:pic>
        <p:nvPicPr>
          <p:cNvPr id="8" name="عنصر نائب للمحتوى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404664"/>
            <a:ext cx="5111750" cy="5616624"/>
          </a:xfrm>
        </p:spPr>
      </p:pic>
    </p:spTree>
    <p:extLst>
      <p:ext uri="{BB962C8B-B14F-4D97-AF65-F5344CB8AC3E}">
        <p14:creationId xmlns:p14="http://schemas.microsoft.com/office/powerpoint/2010/main" val="2957731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ar-SA" dirty="0" smtClean="0">
                <a:solidFill>
                  <a:srgbClr val="FFFF00"/>
                </a:solidFill>
                <a:cs typeface="PT Bold Heading" pitchFamily="2" charset="-78"/>
              </a:rPr>
              <a:t>أسئلة ورقة العمل</a:t>
            </a:r>
            <a:endParaRPr lang="ar-SA" dirty="0">
              <a:solidFill>
                <a:srgbClr val="FFFF00"/>
              </a:solidFill>
              <a:cs typeface="PT Bold Heading" pitchFamily="2" charset="-78"/>
            </a:endParaRPr>
          </a:p>
        </p:txBody>
      </p:sp>
      <p:sp>
        <p:nvSpPr>
          <p:cNvPr id="3" name="عنصر نائب للمحتوى 2"/>
          <p:cNvSpPr>
            <a:spLocks noGrp="1"/>
          </p:cNvSpPr>
          <p:nvPr>
            <p:ph idx="1"/>
          </p:nvPr>
        </p:nvSpPr>
        <p:spPr>
          <a:ln>
            <a:solidFill>
              <a:schemeClr val="tx1"/>
            </a:solidFill>
          </a:ln>
          <a:effectLst>
            <a:glow rad="63500">
              <a:schemeClr val="accent1">
                <a:satMod val="175000"/>
                <a:alpha val="40000"/>
              </a:schemeClr>
            </a:glow>
          </a:effectLst>
        </p:spPr>
        <p:txBody>
          <a:bodyPr>
            <a:normAutofit fontScale="85000" lnSpcReduction="10000"/>
          </a:bodyPr>
          <a:lstStyle/>
          <a:p>
            <a:pPr marL="0" indent="0" algn="just">
              <a:lnSpc>
                <a:spcPct val="150000"/>
              </a:lnSpc>
              <a:buNone/>
            </a:pPr>
            <a:r>
              <a:rPr lang="ar-SA" dirty="0" smtClean="0">
                <a:solidFill>
                  <a:srgbClr val="FF0000"/>
                </a:solidFill>
                <a:cs typeface="AL-Mateen" pitchFamily="2" charset="-78"/>
              </a:rPr>
              <a:t>       عملت الورقة على الإجابة عن الأسئلة التالية:</a:t>
            </a:r>
          </a:p>
          <a:p>
            <a:pPr>
              <a:lnSpc>
                <a:spcPct val="210000"/>
              </a:lnSpc>
            </a:pPr>
            <a:r>
              <a:rPr lang="ar-SA" sz="3300" b="1" dirty="0" smtClean="0">
                <a:cs typeface="AL-Mateen" pitchFamily="2" charset="-78"/>
              </a:rPr>
              <a:t>ما واقع العمل المؤسسي في ضوء الفكر الإداري المعاصر</a:t>
            </a:r>
          </a:p>
          <a:p>
            <a:pPr>
              <a:lnSpc>
                <a:spcPct val="210000"/>
              </a:lnSpc>
            </a:pPr>
            <a:r>
              <a:rPr lang="ar-SA" sz="3300" b="1" dirty="0" smtClean="0">
                <a:cs typeface="AL-Mateen" pitchFamily="2" charset="-78"/>
              </a:rPr>
              <a:t>ما أبرز التحديات التي تحول دون تحقيق العمل المؤسسي بالمؤسسات التعليمية.</a:t>
            </a:r>
          </a:p>
          <a:p>
            <a:pPr>
              <a:lnSpc>
                <a:spcPct val="210000"/>
              </a:lnSpc>
            </a:pPr>
            <a:r>
              <a:rPr lang="ar-SA" sz="3300" b="1" dirty="0" smtClean="0">
                <a:cs typeface="AL-Mateen" pitchFamily="2" charset="-78"/>
              </a:rPr>
              <a:t>ما واقع تأصيل العمل المؤسسي في العملية التعليمية (جامعة المجمعة </a:t>
            </a:r>
            <a:r>
              <a:rPr lang="ar-SA" sz="3300" b="1" dirty="0" err="1" smtClean="0">
                <a:cs typeface="AL-Mateen" pitchFamily="2" charset="-78"/>
              </a:rPr>
              <a:t>أنموذجا</a:t>
            </a:r>
            <a:r>
              <a:rPr lang="ar-SA" sz="3300" b="1" dirty="0" smtClean="0">
                <a:cs typeface="AL-Mateen" pitchFamily="2" charset="-78"/>
              </a:rPr>
              <a:t>).</a:t>
            </a:r>
          </a:p>
          <a:p>
            <a:pPr>
              <a:lnSpc>
                <a:spcPct val="210000"/>
              </a:lnSpc>
            </a:pPr>
            <a:r>
              <a:rPr lang="ar-SA" sz="3300" b="1" dirty="0" smtClean="0">
                <a:cs typeface="AL-Mateen" pitchFamily="2" charset="-78"/>
              </a:rPr>
              <a:t>ما الإجراءات المقترحة للتحول نحو تأصيل العمل المؤسسي في العملية التعليمية</a:t>
            </a:r>
          </a:p>
        </p:txBody>
      </p:sp>
    </p:spTree>
    <p:extLst>
      <p:ext uri="{BB962C8B-B14F-4D97-AF65-F5344CB8AC3E}">
        <p14:creationId xmlns:p14="http://schemas.microsoft.com/office/powerpoint/2010/main" val="11956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ar-SA" sz="3200" dirty="0" smtClean="0">
                <a:solidFill>
                  <a:srgbClr val="FFFF00"/>
                </a:solidFill>
                <a:cs typeface="PT Bold Heading" pitchFamily="2" charset="-78"/>
              </a:rPr>
              <a:t>دليل</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pPr algn="ctr"/>
            <a:r>
              <a:rPr lang="ar-SA" sz="4000" dirty="0" smtClean="0">
                <a:cs typeface="AL-Mateen" pitchFamily="2" charset="-78"/>
              </a:rPr>
              <a:t>ميثاق أخلاقيات المهنة التدريس الجامعي</a:t>
            </a:r>
          </a:p>
          <a:p>
            <a:endParaRPr lang="ar-SA" sz="4000" dirty="0">
              <a:cs typeface="AL-Mateen" pitchFamily="2" charset="-78"/>
            </a:endParaRPr>
          </a:p>
        </p:txBody>
      </p:sp>
      <p:pic>
        <p:nvPicPr>
          <p:cNvPr id="7" name="عنصر نائب للمحتوى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404664"/>
            <a:ext cx="5111750" cy="5544616"/>
          </a:xfrm>
        </p:spPr>
      </p:pic>
    </p:spTree>
    <p:extLst>
      <p:ext uri="{BB962C8B-B14F-4D97-AF65-F5344CB8AC3E}">
        <p14:creationId xmlns:p14="http://schemas.microsoft.com/office/powerpoint/2010/main" val="2708777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ar-SA" sz="3200" smtClean="0">
                <a:solidFill>
                  <a:srgbClr val="FFFF00"/>
                </a:solidFill>
                <a:cs typeface="PT Bold Heading" pitchFamily="2" charset="-78"/>
              </a:rPr>
              <a:t>نماذج</a:t>
            </a:r>
            <a:endParaRPr lang="ar-SA" sz="5400" dirty="0">
              <a:solidFill>
                <a:srgbClr val="FFFF00"/>
              </a:solidFill>
              <a:cs typeface="PT Bold Heading" pitchFamily="2" charset="-78"/>
            </a:endParaRPr>
          </a:p>
        </p:txBody>
      </p:sp>
      <p:sp>
        <p:nvSpPr>
          <p:cNvPr id="6" name="عنصر نائب للنص 5"/>
          <p:cNvSpPr>
            <a:spLocks noGrp="1"/>
          </p:cNvSpPr>
          <p:nvPr>
            <p:ph type="body" sz="half" idx="2"/>
          </p:nvPr>
        </p:nvSpPr>
        <p:spPr/>
        <p:txBody>
          <a:bodyPr>
            <a:normAutofit/>
          </a:bodyPr>
          <a:lstStyle/>
          <a:p>
            <a:pPr algn="ctr"/>
            <a:r>
              <a:rPr lang="ar-SA" sz="4000" dirty="0" smtClean="0">
                <a:cs typeface="AL-Mateen" pitchFamily="2" charset="-78"/>
              </a:rPr>
              <a:t>نماذج وتقارير وأنشطة وإنجازات </a:t>
            </a:r>
          </a:p>
          <a:p>
            <a:pPr algn="ctr"/>
            <a:r>
              <a:rPr lang="ar-SA" sz="4000" dirty="0" smtClean="0">
                <a:cs typeface="AL-Mateen" pitchFamily="2" charset="-78"/>
              </a:rPr>
              <a:t>عضو هيئة التدريس</a:t>
            </a:r>
          </a:p>
          <a:p>
            <a:endParaRPr lang="ar-SA" sz="4000" dirty="0">
              <a:cs typeface="AL-Mateen" pitchFamily="2" charset="-78"/>
            </a:endParaRPr>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332656"/>
            <a:ext cx="5111750" cy="5688632"/>
          </a:xfrm>
        </p:spPr>
      </p:pic>
    </p:spTree>
    <p:extLst>
      <p:ext uri="{BB962C8B-B14F-4D97-AF65-F5344CB8AC3E}">
        <p14:creationId xmlns:p14="http://schemas.microsoft.com/office/powerpoint/2010/main" val="2448851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54162"/>
          </a:xfrm>
          <a:solidFill>
            <a:srgbClr val="002060"/>
          </a:solidFill>
        </p:spPr>
        <p:txBody>
          <a:bodyPr>
            <a:noAutofit/>
          </a:bodyPr>
          <a:lstStyle/>
          <a:p>
            <a:r>
              <a:rPr lang="ar-SA" sz="3600" dirty="0" smtClean="0">
                <a:solidFill>
                  <a:srgbClr val="FFFF00"/>
                </a:solidFill>
                <a:cs typeface="PT Bold Heading" pitchFamily="2" charset="-78"/>
              </a:rPr>
              <a:t>إجراءات مقترحة نحو تأصيل العمل المؤسسي في العملية التعليمية</a:t>
            </a:r>
            <a:endParaRPr lang="ar-SA" sz="3600" dirty="0">
              <a:solidFill>
                <a:srgbClr val="FFFF00"/>
              </a:solidFill>
              <a:cs typeface="PT Bold Heading" pitchFamily="2" charset="-78"/>
            </a:endParaRPr>
          </a:p>
        </p:txBody>
      </p:sp>
      <p:sp>
        <p:nvSpPr>
          <p:cNvPr id="3" name="عنصر نائب للمحتوى 2"/>
          <p:cNvSpPr>
            <a:spLocks noGrp="1"/>
          </p:cNvSpPr>
          <p:nvPr>
            <p:ph idx="1"/>
          </p:nvPr>
        </p:nvSpPr>
        <p:spPr/>
        <p:txBody>
          <a:bodyPr>
            <a:normAutofit lnSpcReduction="10000"/>
          </a:bodyPr>
          <a:lstStyle/>
          <a:p>
            <a:pPr algn="just"/>
            <a:r>
              <a:rPr lang="ar-SA" dirty="0" smtClean="0">
                <a:cs typeface="AL-Mateen" pitchFamily="2" charset="-78"/>
              </a:rPr>
              <a:t>توفير إطار منظومي فاعل لتطبيق مبدأ العمل المؤسسي.</a:t>
            </a:r>
          </a:p>
          <a:p>
            <a:pPr algn="just"/>
            <a:r>
              <a:rPr lang="ar-SA" dirty="0" smtClean="0">
                <a:cs typeface="AL-Mateen" pitchFamily="2" charset="-78"/>
              </a:rPr>
              <a:t>وضع خطة استراتيجية للشئون التعليمية ونشرها.</a:t>
            </a:r>
          </a:p>
          <a:p>
            <a:pPr algn="just"/>
            <a:r>
              <a:rPr lang="ar-SA" dirty="0" smtClean="0">
                <a:cs typeface="AL-Mateen" pitchFamily="2" charset="-78"/>
              </a:rPr>
              <a:t>توعية كل الأطراف بأهمية دورهم في العمل المؤسسي.</a:t>
            </a:r>
          </a:p>
          <a:p>
            <a:pPr algn="just"/>
            <a:r>
              <a:rPr lang="ar-SA" dirty="0" smtClean="0">
                <a:cs typeface="AL-Mateen" pitchFamily="2" charset="-78"/>
              </a:rPr>
              <a:t>نشر معايير السلوك لضمان الدقة في تحديد نتائج الأعمال.</a:t>
            </a:r>
          </a:p>
          <a:p>
            <a:pPr algn="just"/>
            <a:r>
              <a:rPr lang="ar-SA" dirty="0" smtClean="0">
                <a:cs typeface="AL-Mateen" pitchFamily="2" charset="-78"/>
              </a:rPr>
              <a:t>ترسيخ ثقافة العمل المؤسسي دعما وحافظا على التحسين المستمر.</a:t>
            </a:r>
          </a:p>
          <a:p>
            <a:pPr algn="just"/>
            <a:r>
              <a:rPr lang="ar-SA" dirty="0" smtClean="0">
                <a:cs typeface="AL-Mateen" pitchFamily="2" charset="-78"/>
              </a:rPr>
              <a:t>رفع </a:t>
            </a:r>
            <a:r>
              <a:rPr lang="ar-SA" dirty="0">
                <a:cs typeface="AL-Mateen" pitchFamily="2" charset="-78"/>
              </a:rPr>
              <a:t>مستوى تفكير القيادات في مجال تأصيل العمل المؤسسي </a:t>
            </a:r>
            <a:r>
              <a:rPr lang="ar-SA" dirty="0" smtClean="0">
                <a:cs typeface="AL-Mateen" pitchFamily="2" charset="-78"/>
              </a:rPr>
              <a:t>.</a:t>
            </a:r>
          </a:p>
          <a:p>
            <a:pPr algn="just"/>
            <a:r>
              <a:rPr lang="ar-SA" dirty="0" smtClean="0">
                <a:cs typeface="AL-Mateen" pitchFamily="2" charset="-78"/>
              </a:rPr>
              <a:t>إنشاء </a:t>
            </a:r>
            <a:r>
              <a:rPr lang="ar-SA" dirty="0">
                <a:cs typeface="AL-Mateen" pitchFamily="2" charset="-78"/>
              </a:rPr>
              <a:t>مراكز </a:t>
            </a:r>
            <a:r>
              <a:rPr lang="ar-SA" dirty="0" smtClean="0">
                <a:cs typeface="AL-Mateen" pitchFamily="2" charset="-78"/>
              </a:rPr>
              <a:t>للتميز </a:t>
            </a:r>
            <a:r>
              <a:rPr lang="ar-SA" dirty="0">
                <a:cs typeface="AL-Mateen" pitchFamily="2" charset="-78"/>
              </a:rPr>
              <a:t>المؤسسي, تعمل على تحويل المناخ القيادي </a:t>
            </a:r>
            <a:r>
              <a:rPr lang="ar-SA" dirty="0" smtClean="0">
                <a:cs typeface="AL-Mateen" pitchFamily="2" charset="-78"/>
              </a:rPr>
              <a:t>إلى </a:t>
            </a:r>
            <a:r>
              <a:rPr lang="ar-SA" dirty="0">
                <a:cs typeface="AL-Mateen" pitchFamily="2" charset="-78"/>
              </a:rPr>
              <a:t>مناخ </a:t>
            </a:r>
            <a:r>
              <a:rPr lang="ar-SA" dirty="0" smtClean="0">
                <a:cs typeface="AL-Mateen" pitchFamily="2" charset="-78"/>
              </a:rPr>
              <a:t>يعمل وفق </a:t>
            </a:r>
            <a:r>
              <a:rPr lang="ar-SA" dirty="0">
                <a:cs typeface="AL-Mateen" pitchFamily="2" charset="-78"/>
              </a:rPr>
              <a:t>مبادئ العمل مؤسسي . </a:t>
            </a:r>
            <a:endParaRPr lang="en-US" dirty="0">
              <a:cs typeface="AL-Mateen" pitchFamily="2" charset="-78"/>
            </a:endParaRPr>
          </a:p>
          <a:p>
            <a:pPr algn="just"/>
            <a:endParaRPr lang="en-US" dirty="0">
              <a:cs typeface="AL-Mateen" pitchFamily="2" charset="-78"/>
            </a:endParaRPr>
          </a:p>
          <a:p>
            <a:pPr algn="just"/>
            <a:endParaRPr lang="ar-SA" dirty="0" smtClean="0">
              <a:cs typeface="AL-Mateen" pitchFamily="2" charset="-78"/>
            </a:endParaRPr>
          </a:p>
          <a:p>
            <a:pPr algn="just"/>
            <a:endParaRPr lang="ar-SA" dirty="0">
              <a:cs typeface="AL-Mateen" pitchFamily="2" charset="-78"/>
            </a:endParaRPr>
          </a:p>
        </p:txBody>
      </p:sp>
    </p:spTree>
    <p:extLst>
      <p:ext uri="{BB962C8B-B14F-4D97-AF65-F5344CB8AC3E}">
        <p14:creationId xmlns:p14="http://schemas.microsoft.com/office/powerpoint/2010/main" val="12837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normAutofit fontScale="90000"/>
          </a:bodyPr>
          <a:lstStyle/>
          <a:p>
            <a:r>
              <a:rPr lang="ar-SA" dirty="0" smtClean="0">
                <a:solidFill>
                  <a:srgbClr val="FFFF00"/>
                </a:solidFill>
                <a:cs typeface="PT Bold Heading" pitchFamily="2" charset="-78"/>
              </a:rPr>
              <a:t>إجراءات مقترحة نحو تأصيل العمل المؤسسي في العملية التعليمية</a:t>
            </a:r>
            <a:endParaRPr lang="ar-SA" dirty="0">
              <a:solidFill>
                <a:srgbClr val="FFFF00"/>
              </a:solidFill>
              <a:cs typeface="PT Bold Heading" pitchFamily="2" charset="-78"/>
            </a:endParaRPr>
          </a:p>
        </p:txBody>
      </p:sp>
      <p:sp>
        <p:nvSpPr>
          <p:cNvPr id="3" name="عنصر نائب للمحتوى 2"/>
          <p:cNvSpPr>
            <a:spLocks noGrp="1"/>
          </p:cNvSpPr>
          <p:nvPr>
            <p:ph idx="1"/>
          </p:nvPr>
        </p:nvSpPr>
        <p:spPr/>
        <p:txBody>
          <a:bodyPr>
            <a:normAutofit/>
          </a:bodyPr>
          <a:lstStyle/>
          <a:p>
            <a:pPr lvl="0"/>
            <a:r>
              <a:rPr lang="ar-SA" dirty="0">
                <a:cs typeface="AL-Mateen" pitchFamily="2" charset="-78"/>
              </a:rPr>
              <a:t>تعزيز</a:t>
            </a:r>
            <a:r>
              <a:rPr lang="ar-SA" dirty="0" smtClean="0"/>
              <a:t> </a:t>
            </a:r>
            <a:r>
              <a:rPr lang="ar-SA" dirty="0">
                <a:cs typeface="AL-Mateen" pitchFamily="2" charset="-78"/>
              </a:rPr>
              <a:t>الدور الرقابي وتفعيله </a:t>
            </a:r>
            <a:r>
              <a:rPr lang="ar-SA" dirty="0" smtClean="0">
                <a:cs typeface="AL-Mateen" pitchFamily="2" charset="-78"/>
              </a:rPr>
              <a:t>.</a:t>
            </a:r>
          </a:p>
          <a:p>
            <a:pPr lvl="0"/>
            <a:r>
              <a:rPr lang="ar-SA" dirty="0" smtClean="0">
                <a:cs typeface="AL-Mateen" pitchFamily="2" charset="-78"/>
              </a:rPr>
              <a:t>تشجيع </a:t>
            </a:r>
            <a:r>
              <a:rPr lang="ar-SA" dirty="0">
                <a:cs typeface="AL-Mateen" pitchFamily="2" charset="-78"/>
              </a:rPr>
              <a:t>التفكير التحليلي وتحريره </a:t>
            </a:r>
            <a:r>
              <a:rPr lang="ar-SA" dirty="0" smtClean="0">
                <a:cs typeface="AL-Mateen" pitchFamily="2" charset="-78"/>
              </a:rPr>
              <a:t>.</a:t>
            </a:r>
          </a:p>
          <a:p>
            <a:pPr lvl="0"/>
            <a:r>
              <a:rPr lang="ar-SA" dirty="0" smtClean="0">
                <a:cs typeface="AL-Mateen" pitchFamily="2" charset="-78"/>
              </a:rPr>
              <a:t>تعزيز </a:t>
            </a:r>
            <a:r>
              <a:rPr lang="ar-SA" dirty="0">
                <a:cs typeface="AL-Mateen" pitchFamily="2" charset="-78"/>
              </a:rPr>
              <a:t>اللامركزية في مجال إدارة العملية التعليمية. </a:t>
            </a:r>
            <a:endParaRPr lang="ar-SA" dirty="0" smtClean="0">
              <a:cs typeface="AL-Mateen" pitchFamily="2" charset="-78"/>
            </a:endParaRPr>
          </a:p>
          <a:p>
            <a:pPr lvl="0"/>
            <a:r>
              <a:rPr lang="ar-SA" dirty="0" smtClean="0">
                <a:cs typeface="AL-Mateen" pitchFamily="2" charset="-78"/>
              </a:rPr>
              <a:t>تدريب </a:t>
            </a:r>
            <a:r>
              <a:rPr lang="ar-SA" dirty="0">
                <a:cs typeface="AL-Mateen" pitchFamily="2" charset="-78"/>
              </a:rPr>
              <a:t>المعنيين </a:t>
            </a:r>
            <a:r>
              <a:rPr lang="ar-SA" dirty="0" smtClean="0">
                <a:cs typeface="AL-Mateen" pitchFamily="2" charset="-78"/>
              </a:rPr>
              <a:t>بتطبيق العمل </a:t>
            </a:r>
            <a:r>
              <a:rPr lang="ar-SA" dirty="0">
                <a:cs typeface="AL-Mateen" pitchFamily="2" charset="-78"/>
              </a:rPr>
              <a:t>المؤسسي والتأكد ومن </a:t>
            </a:r>
            <a:r>
              <a:rPr lang="ar-SA" dirty="0" smtClean="0">
                <a:cs typeface="AL-Mateen" pitchFamily="2" charset="-78"/>
              </a:rPr>
              <a:t>اكتسابهم </a:t>
            </a:r>
            <a:r>
              <a:rPr lang="ar-SA" dirty="0">
                <a:cs typeface="AL-Mateen" pitchFamily="2" charset="-78"/>
              </a:rPr>
              <a:t>مهارة التطبيق </a:t>
            </a:r>
            <a:r>
              <a:rPr lang="ar-SA" dirty="0" smtClean="0">
                <a:cs typeface="AL-Mateen" pitchFamily="2" charset="-78"/>
              </a:rPr>
              <a:t>وآلياته.</a:t>
            </a:r>
          </a:p>
          <a:p>
            <a:pPr lvl="0"/>
            <a:r>
              <a:rPr lang="ar-SA" dirty="0" smtClean="0">
                <a:cs typeface="AL-Mateen" pitchFamily="2" charset="-78"/>
              </a:rPr>
              <a:t>اعتماد </a:t>
            </a:r>
            <a:r>
              <a:rPr lang="ar-SA" dirty="0">
                <a:cs typeface="AL-Mateen" pitchFamily="2" charset="-78"/>
              </a:rPr>
              <a:t>معايير وأسس موضوعية قابلة للقياس لضمان تحييد تدخلات العنصر البشري .</a:t>
            </a:r>
            <a:endParaRPr lang="en-US" dirty="0">
              <a:cs typeface="AL-Mateen" pitchFamily="2" charset="-78"/>
            </a:endParaRPr>
          </a:p>
          <a:p>
            <a:pPr algn="just"/>
            <a:endParaRPr lang="en-US" dirty="0" smtClean="0">
              <a:cs typeface="AL-Mateen" pitchFamily="2" charset="-78"/>
            </a:endParaRPr>
          </a:p>
          <a:p>
            <a:pPr algn="just"/>
            <a:endParaRPr lang="ar-SA" dirty="0" smtClean="0">
              <a:cs typeface="AL-Mateen" pitchFamily="2" charset="-78"/>
            </a:endParaRPr>
          </a:p>
          <a:p>
            <a:pPr algn="just"/>
            <a:endParaRPr lang="ar-SA" dirty="0">
              <a:cs typeface="AL-Mateen" pitchFamily="2" charset="-78"/>
            </a:endParaRPr>
          </a:p>
        </p:txBody>
      </p:sp>
      <p:sp>
        <p:nvSpPr>
          <p:cNvPr id="4" name="عنوان 1"/>
          <p:cNvSpPr txBox="1">
            <a:spLocks/>
          </p:cNvSpPr>
          <p:nvPr/>
        </p:nvSpPr>
        <p:spPr>
          <a:xfrm>
            <a:off x="457200" y="274638"/>
            <a:ext cx="8229600" cy="1354162"/>
          </a:xfrm>
          <a:prstGeom prst="rect">
            <a:avLst/>
          </a:prstGeom>
          <a:solidFill>
            <a:srgbClr val="00206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600" smtClean="0">
                <a:solidFill>
                  <a:srgbClr val="FFFF00"/>
                </a:solidFill>
                <a:cs typeface="PT Bold Heading" pitchFamily="2" charset="-78"/>
              </a:rPr>
              <a:t>إجراءات مقترحة نحو تأصيل العمل المؤسسي في العملية التعليمية</a:t>
            </a:r>
            <a:endParaRPr lang="ar-SA" sz="3600" dirty="0">
              <a:solidFill>
                <a:srgbClr val="FFFF00"/>
              </a:solidFill>
              <a:cs typeface="PT Bold Heading" pitchFamily="2" charset="-78"/>
            </a:endParaRPr>
          </a:p>
        </p:txBody>
      </p:sp>
    </p:spTree>
    <p:extLst>
      <p:ext uri="{BB962C8B-B14F-4D97-AF65-F5344CB8AC3E}">
        <p14:creationId xmlns:p14="http://schemas.microsoft.com/office/powerpoint/2010/main" val="31177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836712"/>
            <a:ext cx="8229600" cy="1143000"/>
          </a:xfrm>
        </p:spPr>
        <p:style>
          <a:lnRef idx="1">
            <a:schemeClr val="accent1"/>
          </a:lnRef>
          <a:fillRef idx="2">
            <a:schemeClr val="accent1"/>
          </a:fillRef>
          <a:effectRef idx="1">
            <a:schemeClr val="accent1"/>
          </a:effectRef>
          <a:fontRef idx="minor">
            <a:schemeClr val="dk1"/>
          </a:fontRef>
        </p:style>
        <p:txBody>
          <a:bodyPr/>
          <a:lstStyle/>
          <a:p>
            <a:r>
              <a:rPr lang="ar-SA" dirty="0" smtClean="0">
                <a:cs typeface="PT Bold Heading" pitchFamily="2" charset="-78"/>
              </a:rPr>
              <a:t>شكرا لحسن استماعكم</a:t>
            </a:r>
            <a:endParaRPr lang="ar-SA" dirty="0">
              <a:cs typeface="PT Bold Heading" pitchFamily="2" charset="-78"/>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500" y="2596356"/>
            <a:ext cx="4953000" cy="2533650"/>
          </a:xfrm>
        </p:spPr>
      </p:pic>
    </p:spTree>
    <p:extLst>
      <p:ext uri="{BB962C8B-B14F-4D97-AF65-F5344CB8AC3E}">
        <p14:creationId xmlns:p14="http://schemas.microsoft.com/office/powerpoint/2010/main" val="3979494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مفهوم العمل المؤسسي</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solidFill>
            <a:srgbClr val="FFFF00"/>
          </a:solidFill>
          <a:ln>
            <a:solidFill>
              <a:srgbClr val="002060"/>
            </a:solidFill>
          </a:ln>
          <a:effectLst>
            <a:outerShdw blurRad="76200" dir="18900000" sy="23000" kx="-1200000" algn="bl" rotWithShape="0">
              <a:prstClr val="black">
                <a:alpha val="20000"/>
              </a:prstClr>
            </a:outerShdw>
          </a:effectLst>
          <a:scene3d>
            <a:camera prst="orthographicFront"/>
            <a:lightRig rig="threePt" dir="t"/>
          </a:scene3d>
          <a:sp3d>
            <a:bevelT prst="angle"/>
          </a:sp3d>
        </p:spPr>
        <p:txBody>
          <a:bodyPr>
            <a:normAutofit/>
          </a:bodyPr>
          <a:lstStyle/>
          <a:p>
            <a:pPr marL="0" indent="0" algn="just">
              <a:lnSpc>
                <a:spcPct val="150000"/>
              </a:lnSpc>
              <a:buNone/>
            </a:pPr>
            <a:r>
              <a:rPr lang="ar-SA" sz="3600" b="1" dirty="0" smtClean="0">
                <a:solidFill>
                  <a:srgbClr val="002060"/>
                </a:solidFill>
                <a:cs typeface="AL-Mateen" pitchFamily="2" charset="-78"/>
              </a:rPr>
              <a:t>عملية يتم من خلالها أداء العمل بنسق منظم قائم على أسس ومبادئ وأركان وقيم تنظيمية محددة، بقصد تحسين الأداء وتحقيق فاعلية العمل، لبلوغ أهداف محددة   من خلال توزيع العمل على فرق ولجان محددة وإدارات متخصصة تكون لها حرية اتخاذ القرار في دائرة اختصاصها</a:t>
            </a:r>
          </a:p>
        </p:txBody>
      </p:sp>
    </p:spTree>
    <p:extLst>
      <p:ext uri="{BB962C8B-B14F-4D97-AF65-F5344CB8AC3E}">
        <p14:creationId xmlns:p14="http://schemas.microsoft.com/office/powerpoint/2010/main" val="235084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charRg st="24" end="247"/>
                                            </p:txEl>
                                          </p:spTgt>
                                        </p:tgtEl>
                                        <p:attrNameLst>
                                          <p:attrName>style.visibility</p:attrName>
                                        </p:attrNameLst>
                                      </p:cBhvr>
                                      <p:to>
                                        <p:strVal val="visible"/>
                                      </p:to>
                                    </p:set>
                                    <p:animEffect transition="in" filter="wipe(down)">
                                      <p:cBhvr>
                                        <p:cTn id="7" dur="580">
                                          <p:stCondLst>
                                            <p:cond delay="0"/>
                                          </p:stCondLst>
                                        </p:cTn>
                                        <p:tgtEl>
                                          <p:spTgt spid="3">
                                            <p:txEl>
                                              <p:charRg st="24" end="247"/>
                                            </p:txEl>
                                          </p:spTgt>
                                        </p:tgtEl>
                                      </p:cBhvr>
                                    </p:animEffect>
                                    <p:anim calcmode="lin" valueType="num">
                                      <p:cBhvr>
                                        <p:cTn id="8" dur="1822" tmFilter="0,0; 0.14,0.36; 0.43,0.73; 0.71,0.91; 1.0,1.0">
                                          <p:stCondLst>
                                            <p:cond delay="0"/>
                                          </p:stCondLst>
                                        </p:cTn>
                                        <p:tgtEl>
                                          <p:spTgt spid="3">
                                            <p:txEl>
                                              <p:charRg st="24" end="24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charRg st="24" end="247"/>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charRg st="24" end="247"/>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charRg st="24" end="247"/>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charRg st="24" end="247"/>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charRg st="24" end="247"/>
                                            </p:txEl>
                                          </p:spTgt>
                                        </p:tgtEl>
                                      </p:cBhvr>
                                      <p:to x="100000" y="60000"/>
                                    </p:animScale>
                                    <p:animScale>
                                      <p:cBhvr>
                                        <p:cTn id="14" dur="166" decel="50000">
                                          <p:stCondLst>
                                            <p:cond delay="676"/>
                                          </p:stCondLst>
                                        </p:cTn>
                                        <p:tgtEl>
                                          <p:spTgt spid="3">
                                            <p:txEl>
                                              <p:charRg st="24" end="247"/>
                                            </p:txEl>
                                          </p:spTgt>
                                        </p:tgtEl>
                                      </p:cBhvr>
                                      <p:to x="100000" y="100000"/>
                                    </p:animScale>
                                    <p:animScale>
                                      <p:cBhvr>
                                        <p:cTn id="15" dur="26">
                                          <p:stCondLst>
                                            <p:cond delay="1312"/>
                                          </p:stCondLst>
                                        </p:cTn>
                                        <p:tgtEl>
                                          <p:spTgt spid="3">
                                            <p:txEl>
                                              <p:charRg st="24" end="247"/>
                                            </p:txEl>
                                          </p:spTgt>
                                        </p:tgtEl>
                                      </p:cBhvr>
                                      <p:to x="100000" y="80000"/>
                                    </p:animScale>
                                    <p:animScale>
                                      <p:cBhvr>
                                        <p:cTn id="16" dur="166" decel="50000">
                                          <p:stCondLst>
                                            <p:cond delay="1338"/>
                                          </p:stCondLst>
                                        </p:cTn>
                                        <p:tgtEl>
                                          <p:spTgt spid="3">
                                            <p:txEl>
                                              <p:charRg st="24" end="247"/>
                                            </p:txEl>
                                          </p:spTgt>
                                        </p:tgtEl>
                                      </p:cBhvr>
                                      <p:to x="100000" y="100000"/>
                                    </p:animScale>
                                    <p:animScale>
                                      <p:cBhvr>
                                        <p:cTn id="17" dur="26">
                                          <p:stCondLst>
                                            <p:cond delay="1642"/>
                                          </p:stCondLst>
                                        </p:cTn>
                                        <p:tgtEl>
                                          <p:spTgt spid="3">
                                            <p:txEl>
                                              <p:charRg st="24" end="247"/>
                                            </p:txEl>
                                          </p:spTgt>
                                        </p:tgtEl>
                                      </p:cBhvr>
                                      <p:to x="100000" y="90000"/>
                                    </p:animScale>
                                    <p:animScale>
                                      <p:cBhvr>
                                        <p:cTn id="18" dur="166" decel="50000">
                                          <p:stCondLst>
                                            <p:cond delay="1668"/>
                                          </p:stCondLst>
                                        </p:cTn>
                                        <p:tgtEl>
                                          <p:spTgt spid="3">
                                            <p:txEl>
                                              <p:charRg st="24" end="247"/>
                                            </p:txEl>
                                          </p:spTgt>
                                        </p:tgtEl>
                                      </p:cBhvr>
                                      <p:to x="100000" y="100000"/>
                                    </p:animScale>
                                    <p:animScale>
                                      <p:cBhvr>
                                        <p:cTn id="19" dur="26">
                                          <p:stCondLst>
                                            <p:cond delay="1808"/>
                                          </p:stCondLst>
                                        </p:cTn>
                                        <p:tgtEl>
                                          <p:spTgt spid="3">
                                            <p:txEl>
                                              <p:charRg st="24" end="247"/>
                                            </p:txEl>
                                          </p:spTgt>
                                        </p:tgtEl>
                                      </p:cBhvr>
                                      <p:to x="100000" y="95000"/>
                                    </p:animScale>
                                    <p:animScale>
                                      <p:cBhvr>
                                        <p:cTn id="20" dur="166" decel="50000">
                                          <p:stCondLst>
                                            <p:cond delay="1834"/>
                                          </p:stCondLst>
                                        </p:cTn>
                                        <p:tgtEl>
                                          <p:spTgt spid="3">
                                            <p:txEl>
                                              <p:charRg st="24" end="24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خصائص العمل المؤسسي</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ormAutofit fontScale="92500" lnSpcReduction="10000"/>
          </a:bodyPr>
          <a:lstStyle/>
          <a:p>
            <a:pPr lvl="0">
              <a:lnSpc>
                <a:spcPct val="150000"/>
              </a:lnSpc>
            </a:pPr>
            <a:r>
              <a:rPr lang="ar-SA" dirty="0" smtClean="0">
                <a:cs typeface="AL-Mateen" pitchFamily="2" charset="-78"/>
              </a:rPr>
              <a:t>تبني </a:t>
            </a:r>
            <a:r>
              <a:rPr lang="ar-SA" dirty="0">
                <a:cs typeface="AL-Mateen" pitchFamily="2" charset="-78"/>
              </a:rPr>
              <a:t>منظومة من القيم والمبادئ </a:t>
            </a:r>
            <a:r>
              <a:rPr lang="ar-SA" dirty="0" smtClean="0">
                <a:cs typeface="AL-Mateen" pitchFamily="2" charset="-78"/>
              </a:rPr>
              <a:t>يتمحور </a:t>
            </a:r>
            <a:r>
              <a:rPr lang="ar-SA" dirty="0">
                <a:cs typeface="AL-Mateen" pitchFamily="2" charset="-78"/>
              </a:rPr>
              <a:t>حولها عمل </a:t>
            </a:r>
            <a:r>
              <a:rPr lang="ar-SA" dirty="0" smtClean="0">
                <a:cs typeface="AL-Mateen" pitchFamily="2" charset="-78"/>
              </a:rPr>
              <a:t>المؤسسة.</a:t>
            </a:r>
          </a:p>
          <a:p>
            <a:pPr lvl="0">
              <a:lnSpc>
                <a:spcPct val="150000"/>
              </a:lnSpc>
            </a:pPr>
            <a:r>
              <a:rPr lang="ar-SA" dirty="0" smtClean="0">
                <a:cs typeface="AL-Mateen" pitchFamily="2" charset="-78"/>
              </a:rPr>
              <a:t>وجود استراتيجية واضحة ومحددة للمؤسسة.</a:t>
            </a:r>
          </a:p>
          <a:p>
            <a:pPr lvl="0">
              <a:lnSpc>
                <a:spcPct val="150000"/>
              </a:lnSpc>
            </a:pPr>
            <a:r>
              <a:rPr lang="ar-SA" dirty="0" smtClean="0">
                <a:cs typeface="AL-Mateen" pitchFamily="2" charset="-78"/>
              </a:rPr>
              <a:t>بناء هيكل تنظيمي متين يتناسب مع طبيعة المؤسسة واستراتيجيتها.</a:t>
            </a:r>
          </a:p>
          <a:p>
            <a:pPr lvl="0">
              <a:lnSpc>
                <a:spcPct val="150000"/>
              </a:lnSpc>
            </a:pPr>
            <a:r>
              <a:rPr lang="ar-SA" dirty="0" smtClean="0">
                <a:cs typeface="AL-Mateen" pitchFamily="2" charset="-78"/>
              </a:rPr>
              <a:t>تبني نمط أو أسلوب إداري يتناسب مع رؤية المؤسسة.</a:t>
            </a:r>
          </a:p>
          <a:p>
            <a:pPr lvl="0">
              <a:lnSpc>
                <a:spcPct val="150000"/>
              </a:lnSpc>
            </a:pPr>
            <a:r>
              <a:rPr lang="ar-SA" dirty="0" smtClean="0">
                <a:cs typeface="AL-Mateen" pitchFamily="2" charset="-78"/>
              </a:rPr>
              <a:t>وضع أنظمة عمل دقيقة ومرنة تتناسب مع عمل المؤسسة.</a:t>
            </a:r>
          </a:p>
          <a:p>
            <a:pPr lvl="0">
              <a:lnSpc>
                <a:spcPct val="150000"/>
              </a:lnSpc>
            </a:pPr>
            <a:r>
              <a:rPr lang="ar-SA" dirty="0" smtClean="0">
                <a:cs typeface="AL-Mateen" pitchFamily="2" charset="-78"/>
              </a:rPr>
              <a:t>استقطاب الكوادر البشرية والمتميزة والتنمية المستمرة لها</a:t>
            </a:r>
          </a:p>
          <a:p>
            <a:endParaRPr lang="ar-SA" dirty="0" smtClean="0">
              <a:cs typeface="AL-Mateen" pitchFamily="2" charset="-78"/>
            </a:endParaRPr>
          </a:p>
          <a:p>
            <a:endParaRPr lang="ar-SA" dirty="0" smtClean="0">
              <a:cs typeface="AL-Mateen" pitchFamily="2" charset="-78"/>
            </a:endParaRPr>
          </a:p>
          <a:p>
            <a:pPr lvl="0"/>
            <a:endParaRPr lang="ar-SA" dirty="0" smtClean="0">
              <a:cs typeface="AL-Mateen" pitchFamily="2" charset="-78"/>
            </a:endParaRPr>
          </a:p>
          <a:p>
            <a:pPr lvl="0"/>
            <a:endParaRPr lang="en-US" dirty="0">
              <a:cs typeface="AL-Mateen" pitchFamily="2" charset="-78"/>
            </a:endParaRPr>
          </a:p>
        </p:txBody>
      </p:sp>
    </p:spTree>
    <p:extLst>
      <p:ext uri="{BB962C8B-B14F-4D97-AF65-F5344CB8AC3E}">
        <p14:creationId xmlns:p14="http://schemas.microsoft.com/office/powerpoint/2010/main" val="16861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FFFF00"/>
                </a:solidFill>
                <a:cs typeface="PT Bold Heading" pitchFamily="2" charset="-78"/>
              </a:rPr>
              <a:t>مراحل العمل المؤسسي</a:t>
            </a:r>
            <a:endParaRPr lang="ar-SA" sz="4000" dirty="0">
              <a:solidFill>
                <a:srgbClr val="FFFF00"/>
              </a:solidFill>
              <a:cs typeface="PT Bold Heading" pitchFamily="2" charset="-78"/>
            </a:endParaRPr>
          </a:p>
        </p:txBody>
      </p:sp>
      <p:sp>
        <p:nvSpPr>
          <p:cNvPr id="3" name="عنصر نائب للمحتوى 2"/>
          <p:cNvSpPr>
            <a:spLocks noGrp="1"/>
          </p:cNvSpPr>
          <p:nvPr>
            <p:ph idx="1"/>
          </p:nvPr>
        </p:nvSpPr>
        <p:spPr>
          <a:ln>
            <a:solidFill>
              <a:srgbClr val="002060"/>
            </a:solidFill>
          </a:ln>
          <a:effectLst/>
          <a:scene3d>
            <a:camera prst="orthographicFront"/>
            <a:lightRig rig="threePt" dir="t"/>
          </a:scene3d>
          <a:sp3d>
            <a:bevelT prst="angle"/>
          </a:sp3d>
        </p:spPr>
        <p:txBody>
          <a:bodyPr>
            <a:normAutofit/>
          </a:bodyPr>
          <a:lstStyle/>
          <a:p>
            <a:pPr lvl="0">
              <a:lnSpc>
                <a:spcPct val="150000"/>
              </a:lnSpc>
            </a:pPr>
            <a:r>
              <a:rPr lang="ar-SA" dirty="0" smtClean="0">
                <a:solidFill>
                  <a:srgbClr val="FF0000"/>
                </a:solidFill>
                <a:cs typeface="AL-Mateen" pitchFamily="2" charset="-78"/>
              </a:rPr>
              <a:t>المرحلة الأول</a:t>
            </a:r>
            <a:r>
              <a:rPr lang="ar-SA" dirty="0" smtClean="0">
                <a:cs typeface="AL-Mateen" pitchFamily="2" charset="-78"/>
              </a:rPr>
              <a:t>ى: النشــــــــــــــأة والوجـــــــــــــــــــود</a:t>
            </a:r>
          </a:p>
          <a:p>
            <a:pPr lvl="0">
              <a:lnSpc>
                <a:spcPct val="150000"/>
              </a:lnSpc>
            </a:pPr>
            <a:r>
              <a:rPr lang="ar-SA" dirty="0" smtClean="0">
                <a:solidFill>
                  <a:srgbClr val="FF0000"/>
                </a:solidFill>
                <a:cs typeface="AL-Mateen" pitchFamily="2" charset="-78"/>
              </a:rPr>
              <a:t>المرحلة الثانية</a:t>
            </a:r>
            <a:r>
              <a:rPr lang="ar-SA" dirty="0" smtClean="0">
                <a:cs typeface="AL-Mateen" pitchFamily="2" charset="-78"/>
              </a:rPr>
              <a:t>: التأسيــــــس والبنـــــــــــــــــــــاء.</a:t>
            </a:r>
          </a:p>
          <a:p>
            <a:pPr lvl="0">
              <a:lnSpc>
                <a:spcPct val="150000"/>
              </a:lnSpc>
            </a:pPr>
            <a:r>
              <a:rPr lang="ar-SA" dirty="0" smtClean="0">
                <a:solidFill>
                  <a:srgbClr val="FF0000"/>
                </a:solidFill>
                <a:cs typeface="AL-Mateen" pitchFamily="2" charset="-78"/>
              </a:rPr>
              <a:t>المرحلة الثالثة</a:t>
            </a:r>
            <a:r>
              <a:rPr lang="ar-SA" dirty="0" smtClean="0">
                <a:cs typeface="AL-Mateen" pitchFamily="2" charset="-78"/>
              </a:rPr>
              <a:t>: التوســـــــــــــع والامتـــــــــــــــداد.</a:t>
            </a:r>
          </a:p>
          <a:p>
            <a:pPr lvl="0">
              <a:lnSpc>
                <a:spcPct val="150000"/>
              </a:lnSpc>
            </a:pPr>
            <a:r>
              <a:rPr lang="ar-SA" dirty="0" smtClean="0">
                <a:solidFill>
                  <a:srgbClr val="FF0000"/>
                </a:solidFill>
                <a:cs typeface="AL-Mateen" pitchFamily="2" charset="-78"/>
              </a:rPr>
              <a:t>المرحلة الرابعة</a:t>
            </a:r>
            <a:r>
              <a:rPr lang="ar-SA" dirty="0" smtClean="0">
                <a:cs typeface="AL-Mateen" pitchFamily="2" charset="-78"/>
              </a:rPr>
              <a:t>: الارتــقـــــــــــاء والتجــــــــــــويد.</a:t>
            </a:r>
          </a:p>
          <a:p>
            <a:pPr lvl="0">
              <a:lnSpc>
                <a:spcPct val="150000"/>
              </a:lnSpc>
            </a:pPr>
            <a:r>
              <a:rPr lang="ar-SA" dirty="0" smtClean="0">
                <a:solidFill>
                  <a:srgbClr val="FF0000"/>
                </a:solidFill>
                <a:cs typeface="AL-Mateen" pitchFamily="2" charset="-78"/>
              </a:rPr>
              <a:t>المرحلة الخامسة</a:t>
            </a:r>
            <a:r>
              <a:rPr lang="ar-SA" dirty="0" smtClean="0">
                <a:cs typeface="AL-Mateen" pitchFamily="2" charset="-78"/>
              </a:rPr>
              <a:t>: التمكيـــــــــــن والاستمـــــــــــرار</a:t>
            </a:r>
          </a:p>
          <a:p>
            <a:pPr lvl="0"/>
            <a:endParaRPr lang="en-US" dirty="0">
              <a:cs typeface="AL-Mateen" pitchFamily="2" charset="-78"/>
            </a:endParaRPr>
          </a:p>
        </p:txBody>
      </p:sp>
    </p:spTree>
    <p:extLst>
      <p:ext uri="{BB962C8B-B14F-4D97-AF65-F5344CB8AC3E}">
        <p14:creationId xmlns:p14="http://schemas.microsoft.com/office/powerpoint/2010/main" val="22527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002060"/>
                </a:solidFill>
                <a:cs typeface="PT Bold Heading" pitchFamily="2" charset="-78"/>
              </a:rPr>
              <a:t>معوقات تأصيل العمل المؤسسي</a:t>
            </a:r>
            <a:endParaRPr lang="ar-SA" sz="4000" dirty="0">
              <a:solidFill>
                <a:srgbClr val="002060"/>
              </a:solidFill>
              <a:cs typeface="PT Bold Heading"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453625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55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434282"/>
          </a:xfr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dirty="0" smtClean="0">
                <a:solidFill>
                  <a:srgbClr val="002060"/>
                </a:solidFill>
                <a:cs typeface="PT Bold Heading" pitchFamily="2" charset="-78"/>
              </a:rPr>
              <a:t>واقع تأصيل العمل المؤسسي في العملية التعليمية </a:t>
            </a:r>
            <a:endParaRPr lang="ar-SA" sz="4000" dirty="0">
              <a:solidFill>
                <a:srgbClr val="002060"/>
              </a:solidFill>
              <a:cs typeface="PT Bold Heading" pitchFamily="2" charset="-78"/>
            </a:endParaRPr>
          </a:p>
        </p:txBody>
      </p:sp>
      <p:pic>
        <p:nvPicPr>
          <p:cNvPr id="9" name="عنصر نائب للمحتوى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2996952"/>
            <a:ext cx="8136904" cy="3168352"/>
          </a:xfrm>
        </p:spPr>
      </p:pic>
    </p:spTree>
    <p:extLst>
      <p:ext uri="{BB962C8B-B14F-4D97-AF65-F5344CB8AC3E}">
        <p14:creationId xmlns:p14="http://schemas.microsoft.com/office/powerpoint/2010/main" val="1082259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1408</Words>
  <Application>Microsoft Office PowerPoint</Application>
  <PresentationFormat>عرض على الشاشة (3:4)‏</PresentationFormat>
  <Paragraphs>209</Paragraphs>
  <Slides>44</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44</vt:i4>
      </vt:variant>
    </vt:vector>
  </HeadingPairs>
  <TitlesOfParts>
    <vt:vector size="53" baseType="lpstr">
      <vt:lpstr>Akhbar MT</vt:lpstr>
      <vt:lpstr>AL-Mateen</vt:lpstr>
      <vt:lpstr>Al-Mothnna</vt:lpstr>
      <vt:lpstr>Arial</vt:lpstr>
      <vt:lpstr>Calibri</vt:lpstr>
      <vt:lpstr>PT Bold Heading</vt:lpstr>
      <vt:lpstr>Times New Roman</vt:lpstr>
      <vt:lpstr>Traditional Arabic</vt:lpstr>
      <vt:lpstr>نسق Office</vt:lpstr>
      <vt:lpstr>تأصيل العمل المؤسسي في العملية التعليمية  تجربة جامعة المجمعة</vt:lpstr>
      <vt:lpstr>تقديم</vt:lpstr>
      <vt:lpstr>المشكلة</vt:lpstr>
      <vt:lpstr>أسئلة ورقة العمل</vt:lpstr>
      <vt:lpstr>مفهوم العمل المؤسسي</vt:lpstr>
      <vt:lpstr>خصائص العمل المؤسسي</vt:lpstr>
      <vt:lpstr>مراحل العمل المؤسسي</vt:lpstr>
      <vt:lpstr>معوقات تأصيل العمل المؤسسي</vt:lpstr>
      <vt:lpstr>واقع تأصيل العمل المؤسسي في العملية التعليمية </vt:lpstr>
      <vt:lpstr>جامعة المجمعــــــة ـ أنموذج</vt:lpstr>
      <vt:lpstr>جامعة المجمعــــــة ـ أنموذج</vt:lpstr>
      <vt:lpstr>جامعة المجمعــــــة ـ أنموذج</vt:lpstr>
      <vt:lpstr>جامعة المجمعــــــة ـ أنموذج</vt:lpstr>
      <vt:lpstr>جامعة المجمعــــــة ـ أنموذج</vt:lpstr>
      <vt:lpstr>الإدارات الفنية بوكالة الجامعة</vt:lpstr>
      <vt:lpstr>الإدارات الفنية بوكالة الجامعة</vt:lpstr>
      <vt:lpstr>الإدارات الفنية بوكالة الجامعة</vt:lpstr>
      <vt:lpstr>الإدارات الفنية بوكالة الجامعة</vt:lpstr>
      <vt:lpstr>الإدارات الفنية بوكالة الجامعة</vt:lpstr>
      <vt:lpstr>الإدارات الفنية بوكالة الجامعة</vt:lpstr>
      <vt:lpstr>الإدارات الفنية بوكالة الجامعة</vt:lpstr>
      <vt:lpstr>جامعة المجمعــــــة ـ أنموذج</vt:lpstr>
      <vt:lpstr>إعداد الخطة الاستراتيجية</vt:lpstr>
      <vt:lpstr>إعداد الخطة الاستراتيجية</vt:lpstr>
      <vt:lpstr>جامعة المجمعــــــة ـ أنموذج</vt:lpstr>
      <vt:lpstr>مؤشرات الأداء</vt:lpstr>
      <vt:lpstr>مؤشرات الأداء</vt:lpstr>
      <vt:lpstr>مؤشرات الأداء</vt:lpstr>
      <vt:lpstr>جامعة المجمعــــــة ـ أنموذج</vt:lpstr>
      <vt:lpstr>جامعة المجمعــــــة ـ أنموذج</vt:lpstr>
      <vt:lpstr>أدلة الجامعة </vt:lpstr>
      <vt:lpstr>أدلة الجامعة </vt:lpstr>
      <vt:lpstr>أدلة الجامعة </vt:lpstr>
      <vt:lpstr>أدلة الجامعة </vt:lpstr>
      <vt:lpstr>أدلة الجامعة </vt:lpstr>
      <vt:lpstr>أدلة الجامعة </vt:lpstr>
      <vt:lpstr>تقارير  </vt:lpstr>
      <vt:lpstr>دليل</vt:lpstr>
      <vt:lpstr>دليل</vt:lpstr>
      <vt:lpstr>دليل</vt:lpstr>
      <vt:lpstr>نماذج</vt:lpstr>
      <vt:lpstr>إجراءات مقترحة نحو تأصيل العمل المؤسسي في العملية التعليمية</vt:lpstr>
      <vt:lpstr>إجراءات مقترحة نحو تأصيل العمل المؤسسي في العملية التعليمية</vt:lpstr>
      <vt:lpstr>شكرا لحسن استماعكم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تأصيل العمل المؤسسي في العملية التعليمية  تجربة جامعة المجمعة</dc:title>
  <dc:creator>MAx</dc:creator>
  <cp:lastModifiedBy>abo m3ath</cp:lastModifiedBy>
  <cp:revision>50</cp:revision>
  <dcterms:created xsi:type="dcterms:W3CDTF">2014-03-26T18:37:45Z</dcterms:created>
  <dcterms:modified xsi:type="dcterms:W3CDTF">2015-03-29T06:44:31Z</dcterms:modified>
</cp:coreProperties>
</file>