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7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0" r:id="rId3"/>
    <p:sldId id="271" r:id="rId4"/>
    <p:sldId id="275" r:id="rId5"/>
    <p:sldId id="281" r:id="rId6"/>
    <p:sldId id="272" r:id="rId7"/>
    <p:sldId id="273" r:id="rId8"/>
    <p:sldId id="274" r:id="rId9"/>
    <p:sldId id="276" r:id="rId10"/>
    <p:sldId id="277" r:id="rId11"/>
    <p:sldId id="278" r:id="rId12"/>
    <p:sldId id="282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fld id="{A8811978-C492-49A7-B491-83F0FA6B4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15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fld id="{72163972-5AD6-4C82-92EF-A39F655A8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77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1D7EE-5C7B-4F7F-B0CA-E0CE116CB14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4154869"/>
      </p:ext>
    </p:extLst>
  </p:cSld>
  <p:clrMapOvr>
    <a:masterClrMapping/>
  </p:clrMapOvr>
  <p:transition spd="med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DA80A-F44B-41B0-B3A5-4D14EFD6019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6268488"/>
      </p:ext>
    </p:extLst>
  </p:cSld>
  <p:clrMapOvr>
    <a:masterClrMapping/>
  </p:clrMapOvr>
  <p:transition spd="med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D2C47-0A07-4050-A85A-A187C352B0D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6048377"/>
      </p:ext>
    </p:extLst>
  </p:cSld>
  <p:clrMapOvr>
    <a:masterClrMapping/>
  </p:clrMapOvr>
  <p:transition spd="med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64855-3BC8-4A8D-B25C-979F2E37634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623702"/>
      </p:ext>
    </p:extLst>
  </p:cSld>
  <p:clrMapOvr>
    <a:masterClrMapping/>
  </p:clrMapOvr>
  <p:transition spd="med" advTm="1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3494B-981E-4626-BB57-A08D00A6F9B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2101113"/>
      </p:ext>
    </p:extLst>
  </p:cSld>
  <p:clrMapOvr>
    <a:masterClrMapping/>
  </p:clrMapOvr>
  <p:transition spd="med" advTm="1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0B75E-DEA5-4796-A096-230F171177A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3134431"/>
      </p:ext>
    </p:extLst>
  </p:cSld>
  <p:clrMapOvr>
    <a:masterClrMapping/>
  </p:clrMapOvr>
  <p:transition spd="med" advTm="1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8ACD4-C3DB-4CE7-A65E-C41FB9E70E3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7022748"/>
      </p:ext>
    </p:extLst>
  </p:cSld>
  <p:clrMapOvr>
    <a:masterClrMapping/>
  </p:clrMapOvr>
  <p:transition spd="med" advTm="1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59013-7897-494C-B192-5F8081EA375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8895331"/>
      </p:ext>
    </p:extLst>
  </p:cSld>
  <p:clrMapOvr>
    <a:masterClrMapping/>
  </p:clrMapOvr>
  <p:transition spd="med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92C7C-A7C2-4BA5-9454-C3EAE90AA50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5360433"/>
      </p:ext>
    </p:extLst>
  </p:cSld>
  <p:clrMapOvr>
    <a:masterClrMapping/>
  </p:clrMapOvr>
  <p:transition spd="med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25B33-09EB-4206-B8A4-C0DEFE43A60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0232790"/>
      </p:ext>
    </p:extLst>
  </p:cSld>
  <p:clrMapOvr>
    <a:masterClrMapping/>
  </p:clrMapOvr>
  <p:transition spd="med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B9EA5-0CED-4F98-98AA-8DF3E640503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6981721"/>
      </p:ext>
    </p:extLst>
  </p:cSld>
  <p:clrMapOvr>
    <a:masterClrMapping/>
  </p:clrMapOvr>
  <p:transition spd="med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9E59B-8400-429A-B812-461B727A987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9243715"/>
      </p:ext>
    </p:extLst>
  </p:cSld>
  <p:clrMapOvr>
    <a:masterClrMapping/>
  </p:clrMapOvr>
  <p:transition spd="med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CFB-8E67-43B1-AEAA-BF7B9189E9A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9832321"/>
      </p:ext>
    </p:extLst>
  </p:cSld>
  <p:clrMapOvr>
    <a:masterClrMapping/>
  </p:clrMapOvr>
  <p:transition spd="med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DFB0C-5593-4B88-9AD8-04A973300FC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940196"/>
      </p:ext>
    </p:extLst>
  </p:cSld>
  <p:clrMapOvr>
    <a:masterClrMapping/>
  </p:clrMapOvr>
  <p:transition spd="med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CE784-7044-4C87-8668-8B441EE4496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9488408"/>
      </p:ext>
    </p:extLst>
  </p:cSld>
  <p:clrMapOvr>
    <a:masterClrMapping/>
  </p:clrMapOvr>
  <p:transition spd="med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6F531-C742-47F9-9638-8E7012D8E4F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9208075"/>
      </p:ext>
    </p:extLst>
  </p:cSld>
  <p:clrMapOvr>
    <a:masterClrMapping/>
  </p:clrMapOvr>
  <p:transition spd="med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3A6316DC-85F4-40EB-83DA-B54454E182B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ransition spd="med" advTm="10000">
    <p:fade/>
  </p:transition>
  <p:txStyles>
    <p:titleStyle>
      <a:lvl1pPr algn="l" defTabSz="457200" rtl="1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audi.souq.com/sa-ar/&#1583;&#1610;&#1604;-n5050-&#1604;&#1575;&#1576;&#1578;&#1608;&#1576;-15-6-&#1573;&#1606;&#1588;-320&#1580;&#1610;&#1580;&#1575;&#1576;&#1575;&#1610;&#1578;-4-&#1580;&#1610;&#1580;&#1575;&#1576;&#1575;&#1610;&#1578;-&#1571;&#1587;&#1608;&#1583;-4807744/i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وان 1"/>
          <p:cNvSpPr>
            <a:spLocks noGrp="1"/>
          </p:cNvSpPr>
          <p:nvPr>
            <p:ph type="ctrTitle"/>
          </p:nvPr>
        </p:nvSpPr>
        <p:spPr>
          <a:xfrm>
            <a:off x="323850" y="71438"/>
            <a:ext cx="2303463" cy="909637"/>
          </a:xfr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ar-SA" altLang="en-US" sz="1600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en-US" sz="1600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12863" y="2708275"/>
            <a:ext cx="6662737" cy="1873250"/>
          </a:xfrm>
          <a:blipFill dpi="0" rotWithShape="1">
            <a:blip r:embed="rId2">
              <a:alphaModFix amt="21000"/>
            </a:blip>
            <a:srcRect/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dirty="0" smtClean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المجلة المرئية للأنشطة الطلابية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4400" b="1" u="sng" dirty="0" smtClean="0">
                <a:solidFill>
                  <a:srgbClr val="7030A0"/>
                </a:solidFill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(العدد الرابع)</a:t>
            </a:r>
          </a:p>
        </p:txBody>
      </p:sp>
      <p:pic>
        <p:nvPicPr>
          <p:cNvPr id="20484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7" t="30023" r="11148" b="58916"/>
          <a:stretch>
            <a:fillRect/>
          </a:stretch>
        </p:blipFill>
        <p:spPr bwMode="auto">
          <a:xfrm>
            <a:off x="6659563" y="71438"/>
            <a:ext cx="23955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وان 1"/>
          <p:cNvSpPr>
            <a:spLocks noGrp="1"/>
          </p:cNvSpPr>
          <p:nvPr>
            <p:ph type="title"/>
          </p:nvPr>
        </p:nvSpPr>
        <p:spPr>
          <a:xfrm>
            <a:off x="0" y="142875"/>
            <a:ext cx="8786813" cy="2071688"/>
          </a:xfrm>
        </p:spPr>
        <p:txBody>
          <a:bodyPr/>
          <a:lstStyle/>
          <a:p>
            <a:pPr algn="ctr" eaLnBrk="1" hangingPunct="1"/>
            <a: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لجنة الأنشطة الطلابية </a:t>
            </a:r>
            <a:b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</a:br>
            <a: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بالكلية تهنئ : </a:t>
            </a:r>
            <a:endParaRPr lang="ar-SA" altLang="en-US" smtClean="0">
              <a:cs typeface="PT Bold Heading" panose="02010400000000000000" pitchFamily="2" charset="-78"/>
            </a:endParaRPr>
          </a:p>
        </p:txBody>
      </p:sp>
      <p:sp>
        <p:nvSpPr>
          <p:cNvPr id="29699" name="عنصر نائب للمحتوى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SA" altLang="en-US" b="1" u="sng" smtClean="0">
                <a:solidFill>
                  <a:srgbClr val="7030A0"/>
                </a:solidFill>
              </a:rPr>
              <a:t>د.الصادق يحي عبد الله:</a:t>
            </a:r>
          </a:p>
          <a:p>
            <a:pPr eaLnBrk="1" hangingPunct="1">
              <a:buFontTx/>
              <a:buNone/>
            </a:pPr>
            <a:r>
              <a:rPr lang="ar-SA" altLang="en-US" b="1" smtClean="0">
                <a:solidFill>
                  <a:srgbClr val="7030A0"/>
                </a:solidFill>
              </a:rPr>
              <a:t> لقبول نشر ورقة علمية لسعادته </a:t>
            </a:r>
          </a:p>
          <a:p>
            <a:pPr eaLnBrk="1" hangingPunct="1">
              <a:buFontTx/>
              <a:buNone/>
            </a:pPr>
            <a:r>
              <a:rPr lang="ar-SA" altLang="en-US" b="1" smtClean="0">
                <a:solidFill>
                  <a:srgbClr val="7030A0"/>
                </a:solidFill>
              </a:rPr>
              <a:t>بعنوان " توظيف تقنيات المعلومات </a:t>
            </a:r>
          </a:p>
          <a:p>
            <a:pPr eaLnBrk="1" hangingPunct="1">
              <a:buFontTx/>
              <a:buNone/>
            </a:pPr>
            <a:r>
              <a:rPr lang="ar-SA" altLang="en-US" b="1" smtClean="0">
                <a:solidFill>
                  <a:srgbClr val="7030A0"/>
                </a:solidFill>
              </a:rPr>
              <a:t>و الاتصال في تدريس اللغة</a:t>
            </a:r>
          </a:p>
          <a:p>
            <a:pPr eaLnBrk="1" hangingPunct="1">
              <a:buFontTx/>
              <a:buNone/>
            </a:pPr>
            <a:r>
              <a:rPr lang="ar-SA" altLang="en-US" b="1" smtClean="0">
                <a:solidFill>
                  <a:srgbClr val="7030A0"/>
                </a:solidFill>
              </a:rPr>
              <a:t> الانجليزية "، </a:t>
            </a:r>
          </a:p>
          <a:p>
            <a:pPr eaLnBrk="1" hangingPunct="1">
              <a:buFontTx/>
              <a:buNone/>
            </a:pPr>
            <a:r>
              <a:rPr lang="ar-SA" altLang="en-US" b="1" smtClean="0">
                <a:solidFill>
                  <a:srgbClr val="7030A0"/>
                </a:solidFill>
              </a:rPr>
              <a:t>في </a:t>
            </a:r>
            <a:r>
              <a:rPr lang="en-US" altLang="en-US" b="1" smtClean="0">
                <a:solidFill>
                  <a:srgbClr val="7030A0"/>
                </a:solidFill>
              </a:rPr>
              <a:t>Cambridge Publisher </a:t>
            </a:r>
            <a:r>
              <a:rPr lang="ar-SA" altLang="en-US" b="1" smtClean="0">
                <a:solidFill>
                  <a:srgbClr val="7030A0"/>
                </a:solidFill>
              </a:rPr>
              <a:t> ، بريطانيا ."</a:t>
            </a:r>
            <a:endParaRPr lang="en-US" altLang="en-US" b="1" smtClean="0">
              <a:solidFill>
                <a:srgbClr val="7030A0"/>
              </a:solidFill>
            </a:endParaRPr>
          </a:p>
          <a:p>
            <a:pPr eaLnBrk="1" hangingPunct="1">
              <a:buFontTx/>
              <a:buNone/>
            </a:pPr>
            <a:endParaRPr lang="ar-SA" altLang="en-US" b="1" smtClean="0"/>
          </a:p>
        </p:txBody>
      </p:sp>
      <p:pic>
        <p:nvPicPr>
          <p:cNvPr id="11268" name="صورة 4" descr="http://faculty.mu.edu.sa/public/uploads/image/20120422/20120422192115_98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6" r="22527" b="26198"/>
          <a:stretch>
            <a:fillRect/>
          </a:stretch>
        </p:blipFill>
        <p:spPr bwMode="auto">
          <a:xfrm>
            <a:off x="827584" y="2133600"/>
            <a:ext cx="3214687" cy="25003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10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وان 1"/>
          <p:cNvSpPr>
            <a:spLocks noGrp="1"/>
          </p:cNvSpPr>
          <p:nvPr>
            <p:ph type="title"/>
          </p:nvPr>
        </p:nvSpPr>
        <p:spPr>
          <a:xfrm>
            <a:off x="0" y="142875"/>
            <a:ext cx="8786813" cy="2071688"/>
          </a:xfrm>
        </p:spPr>
        <p:txBody>
          <a:bodyPr/>
          <a:lstStyle/>
          <a:p>
            <a:pPr algn="ctr" eaLnBrk="1" hangingPunct="1"/>
            <a: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لجنة الأنشطة الطلابية </a:t>
            </a:r>
            <a:b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</a:br>
            <a: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بالكلية تهنئ : </a:t>
            </a:r>
            <a:endParaRPr lang="ar-SA" altLang="en-US" smtClean="0">
              <a:cs typeface="PT Bold Heading" panose="02010400000000000000" pitchFamily="2" charset="-78"/>
            </a:endParaRPr>
          </a:p>
        </p:txBody>
      </p:sp>
      <p:sp>
        <p:nvSpPr>
          <p:cNvPr id="30723" name="عنصر نائب للمحتوى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eaLnBrk="1" hangingPunct="1"/>
            <a:r>
              <a:rPr lang="ar-SA" altLang="en-US" b="1" u="sng" smtClean="0">
                <a:solidFill>
                  <a:srgbClr val="7030A0"/>
                </a:solidFill>
              </a:rPr>
              <a:t>د. محمد سيد فرج </a:t>
            </a:r>
          </a:p>
          <a:p>
            <a:pPr eaLnBrk="1" hangingPunct="1">
              <a:buFontTx/>
              <a:buNone/>
            </a:pPr>
            <a:r>
              <a:rPr lang="ar-SA" altLang="en-US" b="1" smtClean="0">
                <a:solidFill>
                  <a:srgbClr val="7030A0"/>
                </a:solidFill>
              </a:rPr>
              <a:t>لقبول نشر بحث لسعادته بعنوان </a:t>
            </a:r>
          </a:p>
          <a:p>
            <a:pPr eaLnBrk="1" hangingPunct="1">
              <a:buFontTx/>
              <a:buNone/>
            </a:pPr>
            <a:r>
              <a:rPr lang="ar-SA" altLang="en-US" b="1" smtClean="0">
                <a:solidFill>
                  <a:srgbClr val="7030A0"/>
                </a:solidFill>
              </a:rPr>
              <a:t>" نظام التعرف على النص المكتوب</a:t>
            </a:r>
          </a:p>
          <a:p>
            <a:pPr eaLnBrk="1" hangingPunct="1">
              <a:buFontTx/>
              <a:buNone/>
            </a:pPr>
            <a:r>
              <a:rPr lang="ar-SA" altLang="en-US" b="1" smtClean="0">
                <a:solidFill>
                  <a:srgbClr val="7030A0"/>
                </a:solidFill>
              </a:rPr>
              <a:t> بخط اليد للقراءة التلقائية من </a:t>
            </a:r>
          </a:p>
          <a:p>
            <a:pPr eaLnBrk="1" hangingPunct="1">
              <a:buFontTx/>
              <a:buNone/>
            </a:pPr>
            <a:r>
              <a:rPr lang="ar-SA" altLang="en-US" b="1" smtClean="0">
                <a:solidFill>
                  <a:srgbClr val="7030A0"/>
                </a:solidFill>
              </a:rPr>
              <a:t>المخطوطات العربية التاريخية”</a:t>
            </a:r>
          </a:p>
          <a:p>
            <a:pPr eaLnBrk="1" hangingPunct="1">
              <a:buFontTx/>
              <a:buNone/>
            </a:pPr>
            <a:r>
              <a:rPr lang="ar-SA" altLang="en-US" b="1" smtClean="0">
                <a:solidFill>
                  <a:srgbClr val="7030A0"/>
                </a:solidFill>
              </a:rPr>
              <a:t> في المجلة الدولية لتطبيقات الحاسب</a:t>
            </a:r>
          </a:p>
          <a:p>
            <a:pPr eaLnBrk="1" hangingPunct="1">
              <a:buFontTx/>
              <a:buNone/>
            </a:pPr>
            <a:r>
              <a:rPr lang="ar-SA" altLang="en-US" b="1" smtClean="0">
                <a:solidFill>
                  <a:srgbClr val="7030A0"/>
                </a:solidFill>
              </a:rPr>
              <a:t> ، نيويورك – أمريكا .</a:t>
            </a:r>
            <a:endParaRPr lang="en-US" altLang="en-US" smtClean="0">
              <a:solidFill>
                <a:srgbClr val="7030A0"/>
              </a:solidFill>
            </a:endParaRPr>
          </a:p>
          <a:p>
            <a:pPr eaLnBrk="1" hangingPunct="1">
              <a:buFontTx/>
              <a:buNone/>
            </a:pPr>
            <a:endParaRPr lang="ar-SA" altLang="en-US" b="1" smtClean="0"/>
          </a:p>
        </p:txBody>
      </p:sp>
      <p:pic>
        <p:nvPicPr>
          <p:cNvPr id="12292" name="صورة 5" descr="F:\العرض\Conffere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214563"/>
            <a:ext cx="3643312" cy="264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وان 1"/>
          <p:cNvSpPr>
            <a:spLocks noGrp="1"/>
          </p:cNvSpPr>
          <p:nvPr>
            <p:ph type="ctrTitle"/>
          </p:nvPr>
        </p:nvSpPr>
        <p:spPr>
          <a:xfrm>
            <a:off x="323850" y="71438"/>
            <a:ext cx="2303463" cy="909637"/>
          </a:xfr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ar-SA" altLang="en-US" sz="1600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en-US" sz="1600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12863" y="2708275"/>
            <a:ext cx="6662737" cy="1873250"/>
          </a:xfrm>
          <a:blipFill dpi="0" rotWithShape="1">
            <a:blip r:embed="rId2">
              <a:alphaModFix amt="21000"/>
            </a:blip>
            <a:srcRect/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dirty="0" smtClean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مع تحيات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u="sng" dirty="0" smtClean="0">
                <a:solidFill>
                  <a:srgbClr val="7030A0"/>
                </a:solidFill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لجنة الأنشطة الطلابية</a:t>
            </a:r>
            <a:endParaRPr lang="ar-SA" sz="4400" b="1" u="sng" dirty="0" smtClean="0">
              <a:solidFill>
                <a:srgbClr val="7030A0"/>
              </a:solidFill>
              <a:latin typeface="Adobe Arabic" panose="02040503050201020203" pitchFamily="18" charset="-78"/>
              <a:ea typeface="+mj-ea"/>
              <a:cs typeface="Adobe Arabic" panose="02040503050201020203" pitchFamily="18" charset="-78"/>
            </a:endParaRPr>
          </a:p>
        </p:txBody>
      </p:sp>
      <p:pic>
        <p:nvPicPr>
          <p:cNvPr id="31748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7" t="30023" r="11148" b="58916"/>
          <a:stretch>
            <a:fillRect/>
          </a:stretch>
        </p:blipFill>
        <p:spPr bwMode="auto">
          <a:xfrm>
            <a:off x="6659563" y="71438"/>
            <a:ext cx="23955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وان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86812" cy="2071688"/>
          </a:xfrm>
        </p:spPr>
        <p:txBody>
          <a:bodyPr/>
          <a:lstStyle/>
          <a:p>
            <a:pPr algn="ctr" eaLnBrk="1" hangingPunct="1"/>
            <a:r>
              <a:rPr lang="ar-SA" altLang="en-US" smtClean="0">
                <a:solidFill>
                  <a:srgbClr val="7030A0"/>
                </a:solidFill>
                <a:cs typeface="PT Bold Heading" panose="02010400000000000000" pitchFamily="2" charset="-78"/>
              </a:rPr>
              <a:t>سعادة عميد الكلية يعتمد جدول الاختبارات النهائية للفصل الأول 1433/1434 هـ </a:t>
            </a:r>
            <a:br>
              <a:rPr lang="ar-SA" altLang="en-US" smtClean="0">
                <a:solidFill>
                  <a:srgbClr val="7030A0"/>
                </a:solidFill>
                <a:cs typeface="PT Bold Heading" panose="02010400000000000000" pitchFamily="2" charset="-78"/>
              </a:rPr>
            </a:br>
            <a:r>
              <a:rPr lang="ar-SA" altLang="en-US" smtClean="0">
                <a:solidFill>
                  <a:srgbClr val="7030A0"/>
                </a:solidFill>
                <a:cs typeface="PT Bold Heading" panose="02010400000000000000" pitchFamily="2" charset="-78"/>
              </a:rPr>
              <a:t>(الجدول في شريحتين)</a:t>
            </a:r>
          </a:p>
        </p:txBody>
      </p:sp>
      <p:pic>
        <p:nvPicPr>
          <p:cNvPr id="3075" name="عنصر نائب للمحتوى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450" y="1916113"/>
            <a:ext cx="7272338" cy="47529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وان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7772400" cy="1466850"/>
          </a:xfrm>
        </p:spPr>
        <p:txBody>
          <a:bodyPr/>
          <a:lstStyle/>
          <a:p>
            <a:pPr algn="ctr" eaLnBrk="1" hangingPunct="1"/>
            <a:r>
              <a:rPr lang="ar-SA" altLang="en-US" smtClean="0">
                <a:solidFill>
                  <a:srgbClr val="7030A0"/>
                </a:solidFill>
                <a:cs typeface="PT Bold Heading" panose="02010400000000000000" pitchFamily="2" charset="-78"/>
              </a:rPr>
              <a:t>تابع جدول الاختبارات النهائية للفصل الأول 1433/1434 هـ</a:t>
            </a:r>
            <a:endParaRPr lang="ar-SA" altLang="en-US" smtClean="0"/>
          </a:p>
        </p:txBody>
      </p:sp>
      <p:pic>
        <p:nvPicPr>
          <p:cNvPr id="4099" name="عنصر نائب للمحتوى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50" y="1341438"/>
            <a:ext cx="7561263" cy="54006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وان 1"/>
          <p:cNvSpPr>
            <a:spLocks noGrp="1"/>
          </p:cNvSpPr>
          <p:nvPr>
            <p:ph type="title"/>
          </p:nvPr>
        </p:nvSpPr>
        <p:spPr>
          <a:xfrm>
            <a:off x="993775" y="115888"/>
            <a:ext cx="7772400" cy="2462212"/>
          </a:xfrm>
        </p:spPr>
        <p:txBody>
          <a:bodyPr/>
          <a:lstStyle/>
          <a:p>
            <a:pPr algn="ctr" eaLnBrk="1" hangingPunct="1"/>
            <a:r>
              <a:rPr lang="ar-SA" altLang="en-US" sz="4400" b="1" smtClean="0">
                <a:solidFill>
                  <a:srgbClr val="7030A0"/>
                </a:solidFill>
              </a:rPr>
              <a:t>بشري</a:t>
            </a:r>
            <a:br>
              <a:rPr lang="ar-SA" altLang="en-US" sz="4400" b="1" smtClean="0">
                <a:solidFill>
                  <a:srgbClr val="7030A0"/>
                </a:solidFill>
              </a:rPr>
            </a:br>
            <a:r>
              <a:rPr lang="ar-SA" altLang="en-US" sz="4400" b="1" smtClean="0">
                <a:solidFill>
                  <a:srgbClr val="7030A0"/>
                </a:solidFill>
              </a:rPr>
              <a:t> لطلاب الكلية </a:t>
            </a:r>
          </a:p>
        </p:txBody>
      </p:sp>
      <p:sp>
        <p:nvSpPr>
          <p:cNvPr id="23555" name="عنصر نائب للمحتوى 2"/>
          <p:cNvSpPr>
            <a:spLocks noGrp="1"/>
          </p:cNvSpPr>
          <p:nvPr>
            <p:ph idx="1"/>
          </p:nvPr>
        </p:nvSpPr>
        <p:spPr>
          <a:xfrm>
            <a:off x="1619250" y="2708275"/>
            <a:ext cx="6561138" cy="307181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ar-SA" altLang="en-US" sz="2800" b="1" smtClean="0">
                <a:solidFill>
                  <a:srgbClr val="7030A0"/>
                </a:solidFill>
              </a:rPr>
              <a:t>	مدير الكلية المكلف أ.سعد العشري ومساعد مدير الكلية المكلف أ.عبد العزيز المطيري يشرفان على تجهيز نقاط انترنت للطلاب للإطلاع ببهو الكلية </a:t>
            </a:r>
          </a:p>
        </p:txBody>
      </p:sp>
      <p:pic>
        <p:nvPicPr>
          <p:cNvPr id="23556" name="صورة 3" descr="ديل N5050 لابتوب ‫‫‫(15.6 إنش, 320جيجابايت,4 جيجابايت, أسود)">
            <a:hlinkClick r:id="rId2" tooltip="&quot;ديل N5050 لابتوب ‫‫‫(15.6 إنش, 320جيجابايت,4 جيجابايت, أسود)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88"/>
          <a:stretch>
            <a:fillRect/>
          </a:stretch>
        </p:blipFill>
        <p:spPr bwMode="auto">
          <a:xfrm>
            <a:off x="1403350" y="549275"/>
            <a:ext cx="16303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صورة 3" descr="ديل N5050 لابتوب ‫‫‫(15.6 إنش, 320جيجابايت,4 جيجابايت, أسود)">
            <a:hlinkClick r:id="rId2" tooltip="&quot;ديل N5050 لابتوب ‫‫‫(15.6 إنش, 320جيجابايت,4 جيجابايت, أسود)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88"/>
          <a:stretch>
            <a:fillRect/>
          </a:stretch>
        </p:blipFill>
        <p:spPr bwMode="auto">
          <a:xfrm>
            <a:off x="6659563" y="549275"/>
            <a:ext cx="16303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وان 1"/>
          <p:cNvSpPr>
            <a:spLocks noGrp="1"/>
          </p:cNvSpPr>
          <p:nvPr>
            <p:ph type="title"/>
          </p:nvPr>
        </p:nvSpPr>
        <p:spPr>
          <a:xfrm>
            <a:off x="0" y="142875"/>
            <a:ext cx="8786813" cy="2071688"/>
          </a:xfrm>
        </p:spPr>
        <p:txBody>
          <a:bodyPr/>
          <a:lstStyle/>
          <a:p>
            <a:pPr algn="ctr" eaLnBrk="1" hangingPunct="1"/>
            <a: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  <a:t/>
            </a:r>
            <a:b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</a:br>
            <a: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لجنة الأنشطة الطلابية </a:t>
            </a:r>
            <a:b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</a:br>
            <a: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في حوار مع رئيس وحدة الإرشاد الأكاديمي: </a:t>
            </a:r>
            <a:endParaRPr lang="ar-SA" altLang="en-US" smtClean="0">
              <a:cs typeface="PT Bold Heading" panose="02010400000000000000" pitchFamily="2" charset="-78"/>
            </a:endParaRPr>
          </a:p>
        </p:txBody>
      </p:sp>
      <p:sp>
        <p:nvSpPr>
          <p:cNvPr id="24579" name="عنصر نائب للمحتوى 2"/>
          <p:cNvSpPr>
            <a:spLocks noGrp="1"/>
          </p:cNvSpPr>
          <p:nvPr>
            <p:ph idx="1"/>
          </p:nvPr>
        </p:nvSpPr>
        <p:spPr>
          <a:xfrm>
            <a:off x="285750" y="1981200"/>
            <a:ext cx="8572500" cy="451961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ar-SA" altLang="en-US" b="1" smtClean="0">
              <a:solidFill>
                <a:srgbClr val="7030A0"/>
              </a:solidFill>
            </a:endParaRPr>
          </a:p>
          <a:p>
            <a:pPr eaLnBrk="1" hangingPunct="1">
              <a:buFontTx/>
              <a:buNone/>
            </a:pPr>
            <a:r>
              <a:rPr lang="ar-SA" altLang="en-US" b="1" smtClean="0">
                <a:solidFill>
                  <a:srgbClr val="7030A0"/>
                </a:solidFill>
              </a:rPr>
              <a:t>	صرح </a:t>
            </a:r>
            <a:r>
              <a:rPr lang="ar-SA" altLang="en-US" b="1" u="sng" smtClean="0">
                <a:solidFill>
                  <a:srgbClr val="7030A0"/>
                </a:solidFill>
              </a:rPr>
              <a:t>د.سرحان رشوان </a:t>
            </a:r>
            <a:r>
              <a:rPr lang="ar-SA" altLang="en-US" b="1" smtClean="0">
                <a:solidFill>
                  <a:srgbClr val="7030A0"/>
                </a:solidFill>
              </a:rPr>
              <a:t>رئيس وحدة الإرشاد الأكاديمي  للجنة الأنشطة الطلابية أن من أهم مهارات الإرشاد الأكاديمي عند المرشد الأكاديمي:</a:t>
            </a:r>
            <a:endParaRPr lang="en-US" altLang="en-US" smtClean="0">
              <a:solidFill>
                <a:srgbClr val="7030A0"/>
              </a:solidFill>
            </a:endParaRPr>
          </a:p>
          <a:p>
            <a:pPr eaLnBrk="1" hangingPunct="1"/>
            <a:endParaRPr lang="ar-SA" altLang="en-US" b="1" smtClean="0">
              <a:solidFill>
                <a:srgbClr val="7030A0"/>
              </a:solidFill>
            </a:endParaRPr>
          </a:p>
          <a:p>
            <a:pPr eaLnBrk="1" hangingPunct="1"/>
            <a:r>
              <a:rPr lang="ar-SA" altLang="en-US" b="1" smtClean="0">
                <a:solidFill>
                  <a:srgbClr val="7030A0"/>
                </a:solidFill>
              </a:rPr>
              <a:t>الإلمام الشامل بخطة الطالب الدراسية</a:t>
            </a:r>
            <a:endParaRPr lang="en-US" altLang="en-US" smtClean="0">
              <a:solidFill>
                <a:srgbClr val="7030A0"/>
              </a:solidFill>
            </a:endParaRPr>
          </a:p>
          <a:p>
            <a:pPr eaLnBrk="1" hangingPunct="1"/>
            <a:r>
              <a:rPr lang="ar-SA" altLang="en-US" b="1" smtClean="0">
                <a:solidFill>
                  <a:srgbClr val="7030A0"/>
                </a:solidFill>
              </a:rPr>
              <a:t>المتابعة المستمرة لأحوال الطلبة الأكاديمية</a:t>
            </a:r>
            <a:endParaRPr lang="en-US" altLang="en-US" smtClean="0">
              <a:solidFill>
                <a:srgbClr val="7030A0"/>
              </a:solidFill>
            </a:endParaRPr>
          </a:p>
          <a:p>
            <a:pPr eaLnBrk="1" hangingPunct="1"/>
            <a:r>
              <a:rPr lang="ar-SA" altLang="en-US" b="1" smtClean="0">
                <a:solidFill>
                  <a:srgbClr val="7030A0"/>
                </a:solidFill>
              </a:rPr>
              <a:t>تقديم التوجيه والمساعدة للطالب في كافة المجالات</a:t>
            </a:r>
            <a:br>
              <a:rPr lang="ar-SA" altLang="en-US" b="1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الممكنة.</a:t>
            </a:r>
            <a:endParaRPr lang="en-US" altLang="en-US" smtClean="0">
              <a:solidFill>
                <a:srgbClr val="7030A0"/>
              </a:solidFill>
            </a:endParaRPr>
          </a:p>
          <a:p>
            <a:pPr algn="ctr" eaLnBrk="1" hangingPunct="1">
              <a:buFontTx/>
              <a:buNone/>
            </a:pPr>
            <a:endParaRPr lang="ar-SA" altLang="en-US" b="1" smtClean="0">
              <a:solidFill>
                <a:srgbClr val="7030A0"/>
              </a:solidFill>
              <a:cs typeface="PT Bold Heading" panose="02010400000000000000" pitchFamily="2" charset="-78"/>
            </a:endParaRPr>
          </a:p>
          <a:p>
            <a:pPr algn="ctr" eaLnBrk="1" hangingPunct="1">
              <a:buFontTx/>
              <a:buNone/>
            </a:pPr>
            <a: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لجنة الأنشطة الطلابية تدعو الطلاب للتواصل</a:t>
            </a:r>
            <a:b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</a:br>
            <a: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 مع المرشد الأكاديمي </a:t>
            </a:r>
            <a:endParaRPr lang="ar-SA" altLang="en-US" b="1" smtClean="0"/>
          </a:p>
        </p:txBody>
      </p:sp>
      <p:pic>
        <p:nvPicPr>
          <p:cNvPr id="6148" name="صورة 4" descr="http://faculty.mu.edu.sa/public/uploads/1331200082.77481.jpg"/>
          <p:cNvPicPr>
            <a:picLocks noChangeAspect="1" noChangeArrowheads="1"/>
          </p:cNvPicPr>
          <p:nvPr/>
        </p:nvPicPr>
        <p:blipFill>
          <a:blip r:embed="rId2"/>
          <a:srcRect l="8501" t="3999" r="11000" b="16499"/>
          <a:stretch>
            <a:fillRect/>
          </a:stretch>
        </p:blipFill>
        <p:spPr bwMode="auto">
          <a:xfrm>
            <a:off x="1116013" y="3141663"/>
            <a:ext cx="1316037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95288" y="285750"/>
            <a:ext cx="8462962" cy="2063750"/>
          </a:xfrm>
          <a:blipFill>
            <a:blip r:embed="rId2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3000" b="1" dirty="0" smtClean="0">
                <a:solidFill>
                  <a:srgbClr val="7030A0"/>
                </a:solidFill>
              </a:rPr>
              <a:t>سعادة عميد الكلية </a:t>
            </a:r>
            <a:r>
              <a:rPr lang="ar-SA" sz="3000" b="1" dirty="0" err="1" smtClean="0">
                <a:solidFill>
                  <a:srgbClr val="7030A0"/>
                </a:solidFill>
              </a:rPr>
              <a:t>د</a:t>
            </a:r>
            <a:r>
              <a:rPr lang="ar-SA" sz="3000" b="1" dirty="0" smtClean="0">
                <a:solidFill>
                  <a:srgbClr val="7030A0"/>
                </a:solidFill>
              </a:rPr>
              <a:t>.عبد الله بن احمد الدهش يكرم  </a:t>
            </a:r>
            <a:r>
              <a:rPr lang="ar-SA" sz="3000" b="1" dirty="0" err="1" smtClean="0">
                <a:solidFill>
                  <a:srgbClr val="7030A0"/>
                </a:solidFill>
              </a:rPr>
              <a:t>د</a:t>
            </a:r>
            <a:r>
              <a:rPr lang="ar-SA" sz="3000" b="1" dirty="0" smtClean="0">
                <a:solidFill>
                  <a:srgbClr val="7030A0"/>
                </a:solidFill>
              </a:rPr>
              <a:t>.هيثم عبد الكريم شعبان لإقامته دورة تدريبية لطلاب الكلية  بعنوان</a:t>
            </a:r>
            <a:br>
              <a:rPr lang="ar-SA" sz="3000" b="1" dirty="0" smtClean="0">
                <a:solidFill>
                  <a:srgbClr val="7030A0"/>
                </a:solidFill>
              </a:rPr>
            </a:br>
            <a:r>
              <a:rPr lang="ar-SA" sz="3000" b="1" dirty="0" smtClean="0">
                <a:solidFill>
                  <a:srgbClr val="7030A0"/>
                </a:solidFill>
              </a:rPr>
              <a:t>”تطبيقات الاقتصاد الكلي ”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ar-SA" sz="44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1" name="صورة 5" descr="F:\العرض\20121218_110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2" r="16394" b="6448"/>
          <a:stretch>
            <a:fillRect/>
          </a:stretch>
        </p:blipFill>
        <p:spPr bwMode="auto">
          <a:xfrm>
            <a:off x="2195736" y="2643188"/>
            <a:ext cx="4824536" cy="42148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وان 1"/>
          <p:cNvSpPr>
            <a:spLocks noGrp="1"/>
          </p:cNvSpPr>
          <p:nvPr>
            <p:ph type="title"/>
          </p:nvPr>
        </p:nvSpPr>
        <p:spPr>
          <a:xfrm>
            <a:off x="1476375" y="404813"/>
            <a:ext cx="6588125" cy="12811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b="1" dirty="0" smtClean="0">
                <a:solidFill>
                  <a:srgbClr val="7030A0"/>
                </a:solidFill>
              </a:rPr>
              <a:t>دورة تدريبية لطلاب الكلية  بعنوان</a:t>
            </a:r>
            <a:br>
              <a:rPr lang="ar-SA" b="1" dirty="0" smtClean="0">
                <a:solidFill>
                  <a:srgbClr val="7030A0"/>
                </a:solidFill>
              </a:rPr>
            </a:br>
            <a:r>
              <a:rPr lang="ar-SA" b="1" dirty="0" smtClean="0">
                <a:solidFill>
                  <a:srgbClr val="7030A0"/>
                </a:solidFill>
              </a:rPr>
              <a:t>”تطبيقات الاقتصاد الكلي ”</a:t>
            </a:r>
            <a:endParaRPr lang="ar-S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195" name="عنصر نائب للمحتوى 3" descr="F:\العرض\صورة من القاعة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5"/>
          <a:stretch>
            <a:fillRect/>
          </a:stretch>
        </p:blipFill>
        <p:spPr>
          <a:xfrm>
            <a:off x="1495261" y="1772816"/>
            <a:ext cx="6696744" cy="4608512"/>
          </a:xfrm>
          <a:ln w="88900" cap="sq" cmpd="thickThin">
            <a:solidFill>
              <a:srgbClr val="000000"/>
            </a:solidFill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وان 1"/>
          <p:cNvSpPr>
            <a:spLocks noGrp="1"/>
          </p:cNvSpPr>
          <p:nvPr>
            <p:ph type="title"/>
          </p:nvPr>
        </p:nvSpPr>
        <p:spPr>
          <a:xfrm>
            <a:off x="900113" y="404813"/>
            <a:ext cx="7772400" cy="2071687"/>
          </a:xfrm>
        </p:spPr>
        <p:txBody>
          <a:bodyPr/>
          <a:lstStyle/>
          <a:p>
            <a:pPr algn="ctr" eaLnBrk="1" hangingPunct="1"/>
            <a:r>
              <a:rPr lang="ar-SA" altLang="en-US" sz="3200" b="1" smtClean="0">
                <a:solidFill>
                  <a:srgbClr val="7030A0"/>
                </a:solidFill>
              </a:rPr>
              <a:t>شهادة شكر من عميد الكلية و رئيس لجنة الأنشطة الطلابية بالكلية لسعادة الدكتور هيثم شعبان </a:t>
            </a:r>
          </a:p>
        </p:txBody>
      </p:sp>
      <p:pic>
        <p:nvPicPr>
          <p:cNvPr id="9220" name="صورة 3" descr="F:\العرض\شهادة شكر ل د هيث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"/>
          <a:stretch>
            <a:fillRect/>
          </a:stretch>
        </p:blipFill>
        <p:spPr bwMode="auto">
          <a:xfrm>
            <a:off x="1094780" y="2132856"/>
            <a:ext cx="7382024" cy="4286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وان 1"/>
          <p:cNvSpPr>
            <a:spLocks noGrp="1"/>
          </p:cNvSpPr>
          <p:nvPr>
            <p:ph type="title"/>
          </p:nvPr>
        </p:nvSpPr>
        <p:spPr>
          <a:xfrm>
            <a:off x="2084388" y="301625"/>
            <a:ext cx="5219700" cy="1270000"/>
          </a:xfrm>
        </p:spPr>
        <p:txBody>
          <a:bodyPr/>
          <a:lstStyle/>
          <a:p>
            <a:pPr algn="ctr" eaLnBrk="1" hangingPunct="1"/>
            <a: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لجنة الأنشطة الطلابية </a:t>
            </a:r>
            <a:b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</a:br>
            <a: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بالكلية تهنئ : </a:t>
            </a:r>
            <a:endParaRPr lang="ar-SA" altLang="en-US" smtClean="0">
              <a:cs typeface="PT Bold Heading" panose="02010400000000000000" pitchFamily="2" charset="-78"/>
            </a:endParaRPr>
          </a:p>
        </p:txBody>
      </p:sp>
      <p:sp>
        <p:nvSpPr>
          <p:cNvPr id="28675" name="عنصر نائب للمحتوى 2"/>
          <p:cNvSpPr>
            <a:spLocks noGrp="1"/>
          </p:cNvSpPr>
          <p:nvPr>
            <p:ph idx="1"/>
          </p:nvPr>
        </p:nvSpPr>
        <p:spPr>
          <a:xfrm>
            <a:off x="2700338" y="1773238"/>
            <a:ext cx="5943600" cy="37766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ar-SA" altLang="en-US" b="1" u="sng" smtClean="0">
                <a:solidFill>
                  <a:srgbClr val="7030A0"/>
                </a:solidFill>
              </a:rPr>
              <a:t>د.محمود رجب غنيم :</a:t>
            </a:r>
          </a:p>
          <a:p>
            <a:pPr algn="just" eaLnBrk="1" hangingPunct="1">
              <a:buFontTx/>
              <a:buNone/>
            </a:pPr>
            <a:r>
              <a:rPr lang="ar-SA" altLang="en-US" b="1" smtClean="0">
                <a:solidFill>
                  <a:srgbClr val="7030A0"/>
                </a:solidFill>
              </a:rPr>
              <a:t> لانتهائه من دراسة علمية تحت عنوان</a:t>
            </a:r>
          </a:p>
          <a:p>
            <a:pPr algn="just" eaLnBrk="1" hangingPunct="1">
              <a:buFontTx/>
              <a:buNone/>
            </a:pPr>
            <a:r>
              <a:rPr lang="ar-SA" altLang="en-US" b="1" smtClean="0">
                <a:solidFill>
                  <a:srgbClr val="7030A0"/>
                </a:solidFill>
              </a:rPr>
              <a:t> " أثر التغيير الإلزامي للمراجع الخارجي في قدرته على اكتشاف التحريفات الجوهرية دراسة تطبيقية في البيئة السعودية</a:t>
            </a:r>
            <a:r>
              <a:rPr lang="en-US" altLang="en-US" b="1" smtClean="0">
                <a:solidFill>
                  <a:srgbClr val="7030A0"/>
                </a:solidFill>
              </a:rPr>
              <a:t> “</a:t>
            </a:r>
          </a:p>
          <a:p>
            <a:pPr eaLnBrk="1" hangingPunct="1">
              <a:buFontTx/>
              <a:buNone/>
            </a:pPr>
            <a:endParaRPr lang="ar-SA" altLang="en-US" b="1" smtClean="0"/>
          </a:p>
        </p:txBody>
      </p:sp>
      <p:pic>
        <p:nvPicPr>
          <p:cNvPr id="10244" name="صورة 3" descr="http://faculty.mu.edu.sa/public/uploads/1331663826.0969صورة%20مناقشة%20الدكتورا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73238"/>
            <a:ext cx="2016125" cy="235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183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Times New Roman</vt:lpstr>
      <vt:lpstr>Arial</vt:lpstr>
      <vt:lpstr>Century Gothic</vt:lpstr>
      <vt:lpstr>Wingdings 3</vt:lpstr>
      <vt:lpstr>Tahoma</vt:lpstr>
      <vt:lpstr>Adobe Arabic</vt:lpstr>
      <vt:lpstr>PT Bold Heading</vt:lpstr>
      <vt:lpstr>Wisp</vt:lpstr>
      <vt:lpstr>جامعة المجمعة  كلية المجتمع  لجنة الأنشطة الطلابية </vt:lpstr>
      <vt:lpstr>سعادة عميد الكلية يعتمد جدول الاختبارات النهائية للفصل الأول 1433/1434 هـ  (الجدول في شريحتين)</vt:lpstr>
      <vt:lpstr>تابع جدول الاختبارات النهائية للفصل الأول 1433/1434 هـ</vt:lpstr>
      <vt:lpstr>بشري  لطلاب الكلية </vt:lpstr>
      <vt:lpstr> لجنة الأنشطة الطلابية  في حوار مع رئيس وحدة الإرشاد الأكاديمي: </vt:lpstr>
      <vt:lpstr>PowerPoint Presentation</vt:lpstr>
      <vt:lpstr>دورة تدريبية لطلاب الكلية  بعنوان ”تطبيقات الاقتصاد الكلي ”</vt:lpstr>
      <vt:lpstr>شهادة شكر من عميد الكلية و رئيس لجنة الأنشطة الطلابية بالكلية لسعادة الدكتور هيثم شعبان </vt:lpstr>
      <vt:lpstr>لجنة الأنشطة الطلابية  بالكلية تهنئ : </vt:lpstr>
      <vt:lpstr>لجنة الأنشطة الطلابية  بالكلية تهنئ : </vt:lpstr>
      <vt:lpstr>لجنة الأنشطة الطلابية  بالكلية تهنئ : </vt:lpstr>
      <vt:lpstr>جامعة المجمعة  كلية المجتمع  لجنة الأنشطة الطلابية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0</cp:revision>
  <cp:lastPrinted>1601-01-01T00:00:00Z</cp:lastPrinted>
  <dcterms:created xsi:type="dcterms:W3CDTF">1601-01-01T00:00:00Z</dcterms:created>
  <dcterms:modified xsi:type="dcterms:W3CDTF">2015-04-18T10:17:57Z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