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6" r:id="rId9"/>
    <p:sldId id="267" r:id="rId10"/>
    <p:sldId id="268" r:id="rId11"/>
    <p:sldId id="264" r:id="rId12"/>
    <p:sldId id="265" r:id="rId13"/>
    <p:sldId id="269"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622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602" autoAdjust="0"/>
    <p:restoredTop sz="94660"/>
  </p:normalViewPr>
  <p:slideViewPr>
    <p:cSldViewPr>
      <p:cViewPr varScale="1">
        <p:scale>
          <a:sx n="68" d="100"/>
          <a:sy n="68" d="100"/>
        </p:scale>
        <p:origin x="-15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05/02/1435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05/02/1435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05/02/1435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05/02/1435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05/02/1435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05/02/1435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05/02/1435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6858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ar-SA" sz="4000" dirty="0" smtClean="0">
                <a:solidFill>
                  <a:schemeClr val="bg2">
                    <a:lumMod val="10000"/>
                  </a:schemeClr>
                </a:solidFill>
              </a:rPr>
              <a:t/>
            </a:r>
            <a:br>
              <a:rPr lang="ar-SA" sz="4000" dirty="0" smtClean="0">
                <a:solidFill>
                  <a:schemeClr val="bg2">
                    <a:lumMod val="10000"/>
                  </a:schemeClr>
                </a:solidFill>
              </a:rPr>
            </a:br>
            <a:r>
              <a:rPr lang="ar-SA" sz="4000" dirty="0" smtClean="0">
                <a:solidFill>
                  <a:srgbClr val="606220"/>
                </a:solidFill>
              </a:rPr>
              <a:t/>
            </a:r>
            <a:br>
              <a:rPr lang="ar-SA" sz="4000" dirty="0" smtClean="0">
                <a:solidFill>
                  <a:srgbClr val="606220"/>
                </a:solidFill>
              </a:rPr>
            </a:br>
            <a:r>
              <a:rPr lang="ar-SA" sz="4000" dirty="0" smtClean="0">
                <a:solidFill>
                  <a:schemeClr val="tx1">
                    <a:lumMod val="95000"/>
                    <a:lumOff val="5000"/>
                  </a:schemeClr>
                </a:solidFill>
              </a:rPr>
              <a:t>الحمد لله رب العالمين ، و الصلاة و السلام على الصادق الأمين و على آله و صحبه أجمعين و من تبعهم بإحسان إلى يوم الدين ، أما بعد</a:t>
            </a:r>
            <a:r>
              <a:rPr lang="en-US" sz="4000" dirty="0" smtClean="0">
                <a:solidFill>
                  <a:schemeClr val="tx1">
                    <a:lumMod val="95000"/>
                    <a:lumOff val="5000"/>
                  </a:schemeClr>
                </a:solidFill>
              </a:rPr>
              <a:t> ....</a:t>
            </a:r>
            <a:br>
              <a:rPr lang="en-US" sz="4000" dirty="0" smtClean="0">
                <a:solidFill>
                  <a:schemeClr val="tx1">
                    <a:lumMod val="95000"/>
                    <a:lumOff val="5000"/>
                  </a:schemeClr>
                </a:solidFill>
              </a:rPr>
            </a:br>
            <a:r>
              <a:rPr lang="ar-SA" sz="4000" dirty="0" smtClean="0">
                <a:solidFill>
                  <a:schemeClr val="tx1">
                    <a:lumMod val="95000"/>
                    <a:lumOff val="5000"/>
                  </a:schemeClr>
                </a:solidFill>
              </a:rPr>
              <a:t>فسوف نتطرق في موضوعنا إلى ظاهرة</a:t>
            </a:r>
            <a:r>
              <a:rPr lang="en-US" sz="4000" dirty="0" smtClean="0">
                <a:solidFill>
                  <a:schemeClr val="tx1">
                    <a:lumMod val="95000"/>
                    <a:lumOff val="5000"/>
                  </a:schemeClr>
                </a:solidFill>
              </a:rPr>
              <a:t> </a:t>
            </a:r>
            <a:r>
              <a:rPr lang="ar-SA" sz="4000" dirty="0" smtClean="0">
                <a:solidFill>
                  <a:schemeClr val="tx1">
                    <a:lumMod val="95000"/>
                    <a:lumOff val="5000"/>
                  </a:schemeClr>
                </a:solidFill>
              </a:rPr>
              <a:t>الطلاق</a:t>
            </a:r>
            <a:r>
              <a:rPr lang="en-US" sz="4000" dirty="0" smtClean="0">
                <a:solidFill>
                  <a:schemeClr val="tx1">
                    <a:lumMod val="95000"/>
                    <a:lumOff val="5000"/>
                  </a:schemeClr>
                </a:solidFill>
              </a:rPr>
              <a:t> </a:t>
            </a:r>
            <a:r>
              <a:rPr lang="ar-SA" sz="4000" dirty="0" smtClean="0">
                <a:solidFill>
                  <a:schemeClr val="tx1">
                    <a:lumMod val="95000"/>
                    <a:lumOff val="5000"/>
                  </a:schemeClr>
                </a:solidFill>
              </a:rPr>
              <a:t>التي تفشت و بكثرة في مجتمعاتنا الإسلامية خصوصاً في الآونة الأخيرة ، و هو ما أثار فضولنا لاختيار هذه الظاهرة و أهم مسبباتها و آثارها المدمرة للمجتمع بمختلف فئاته ، و ما له من آثار نفسية و اجتماعية خطيرة تعمل على تصدع المجتمع و انهياره ، و مما لا شك بأن معظم الباحثين و المفكرين قد اهتموا بتنظيم العلاقة بين الزوجين على مر العصور ، لما لهذه العلاقة من تأثيرات في محيطها  في ذلك فهو حسبنا ونعم الوكيل .</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ثالثا: من آثار الطلاق المترتبة على المجتمع </a:t>
            </a:r>
            <a:endParaRPr lang="ar-SA" b="1" dirty="0"/>
          </a:p>
        </p:txBody>
      </p:sp>
      <p:sp>
        <p:nvSpPr>
          <p:cNvPr id="3" name="عنصر نائب للمحتوى 2"/>
          <p:cNvSpPr>
            <a:spLocks noGrp="1"/>
          </p:cNvSpPr>
          <p:nvPr>
            <p:ph idx="1"/>
          </p:nvPr>
        </p:nvSpPr>
        <p:spPr>
          <a:xfrm>
            <a:off x="107504" y="1600200"/>
            <a:ext cx="8856984" cy="5069160"/>
          </a:xfrm>
        </p:spPr>
        <p:txBody>
          <a:bodyPr/>
          <a:lstStyle/>
          <a:p>
            <a:r>
              <a:rPr lang="ar-SA" dirty="0"/>
              <a:t>في انحلال الزواج وسيلة لزرع الكراهية والنزاع والمشاجرة بين أفراد المجتمع خصوصاً إذا خرج الطلاق عن حدود الأدب </a:t>
            </a:r>
            <a:r>
              <a:rPr lang="ar-SA" dirty="0" smtClean="0"/>
              <a:t>الإسلامي.</a:t>
            </a:r>
          </a:p>
          <a:p>
            <a:r>
              <a:rPr lang="ar-SA" dirty="0"/>
              <a:t>تشرد الأولاد وعدم رعايتهم والاهتمام بهم نتيجة غياب الأب وتفكك الأسرة وعدم اهتمام الأم يجعلهم يتجهون إلى سلوك غير </a:t>
            </a:r>
            <a:r>
              <a:rPr lang="ar-SA" dirty="0" smtClean="0"/>
              <a:t>سوي.</a:t>
            </a:r>
            <a:endParaRPr lang="ar-SA" dirty="0"/>
          </a:p>
        </p:txBody>
      </p:sp>
    </p:spTree>
    <p:extLst>
      <p:ext uri="{BB962C8B-B14F-4D97-AF65-F5344CB8AC3E}">
        <p14:creationId xmlns="" xmlns:p14="http://schemas.microsoft.com/office/powerpoint/2010/main" val="3967764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الوقاية والعلاج من الطلاق :</a:t>
            </a:r>
          </a:p>
        </p:txBody>
      </p:sp>
      <p:sp>
        <p:nvSpPr>
          <p:cNvPr id="3" name="عنصر نائب للمحتوى 2"/>
          <p:cNvSpPr>
            <a:spLocks noGrp="1"/>
          </p:cNvSpPr>
          <p:nvPr>
            <p:ph idx="1"/>
          </p:nvPr>
        </p:nvSpPr>
        <p:spPr>
          <a:xfrm>
            <a:off x="0" y="1628800"/>
            <a:ext cx="9144000" cy="4896544"/>
          </a:xfrm>
        </p:spPr>
        <p:txBody>
          <a:bodyPr/>
          <a:lstStyle/>
          <a:p>
            <a:r>
              <a:rPr lang="ar-SA" dirty="0" smtClean="0"/>
              <a:t>قال الله تعالى: (وعاشروهن </a:t>
            </a:r>
            <a:r>
              <a:rPr lang="ar-SA" dirty="0"/>
              <a:t>بالمعروف، فإن كرهتموهن فعسى أن تكرهوا شيئاً ويجعل الله فيه خيراً كثيراً) [</a:t>
            </a:r>
            <a:r>
              <a:rPr lang="ar-SA" dirty="0" smtClean="0"/>
              <a:t>النساء 19].</a:t>
            </a:r>
            <a:endParaRPr lang="ar-SA" dirty="0"/>
          </a:p>
          <a:p>
            <a:pPr marL="0" indent="0">
              <a:buNone/>
            </a:pPr>
            <a:r>
              <a:rPr lang="ar-SA" dirty="0"/>
              <a:t> </a:t>
            </a:r>
            <a:r>
              <a:rPr lang="ar-SA" dirty="0" smtClean="0"/>
              <a:t> فإن من </a:t>
            </a:r>
            <a:r>
              <a:rPr lang="ar-SA" b="1" dirty="0" smtClean="0"/>
              <a:t>أبرز وسائل الوقاية من وقوع الطلاق ودفعه </a:t>
            </a:r>
            <a:r>
              <a:rPr lang="ar-SA" dirty="0" smtClean="0"/>
              <a:t>ما يلي :</a:t>
            </a:r>
          </a:p>
          <a:p>
            <a:pPr marL="0" indent="0">
              <a:buNone/>
            </a:pPr>
            <a:endParaRPr lang="ar-SA" dirty="0" smtClean="0"/>
          </a:p>
          <a:p>
            <a:pPr marL="0" indent="0">
              <a:buNone/>
            </a:pPr>
            <a:r>
              <a:rPr lang="ar-SA" dirty="0"/>
              <a:t>1 - تقوية الجانب الإيماني. </a:t>
            </a:r>
          </a:p>
          <a:p>
            <a:pPr marL="0" indent="0">
              <a:buNone/>
            </a:pPr>
            <a:r>
              <a:rPr lang="ar-SA" dirty="0"/>
              <a:t>2 - رعاية الجوانب النفسية. </a:t>
            </a:r>
          </a:p>
          <a:p>
            <a:pPr marL="0" indent="0">
              <a:buNone/>
            </a:pPr>
            <a:r>
              <a:rPr lang="ar-SA" dirty="0"/>
              <a:t>3- حسن الخلق في التعامل بين الزوجين وصبر كل منهما على </a:t>
            </a:r>
            <a:r>
              <a:rPr lang="ar-SA" dirty="0" smtClean="0"/>
              <a:t>الآخر.</a:t>
            </a:r>
            <a:endParaRPr lang="ar-SA" dirty="0"/>
          </a:p>
          <a:p>
            <a:endParaRPr lang="ar-SA" dirty="0"/>
          </a:p>
        </p:txBody>
      </p:sp>
    </p:spTree>
    <p:extLst>
      <p:ext uri="{BB962C8B-B14F-4D97-AF65-F5344CB8AC3E}">
        <p14:creationId xmlns="" xmlns:p14="http://schemas.microsoft.com/office/powerpoint/2010/main" val="1125883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552728"/>
          </a:xfrm>
        </p:spPr>
        <p:txBody>
          <a:bodyPr>
            <a:normAutofit/>
          </a:bodyPr>
          <a:lstStyle/>
          <a:p>
            <a:pPr marL="0" indent="0" algn="ctr">
              <a:buNone/>
            </a:pPr>
            <a:endParaRPr lang="ar-SA" dirty="0"/>
          </a:p>
          <a:p>
            <a:pPr marL="0" indent="0" algn="ctr">
              <a:buNone/>
            </a:pPr>
            <a:r>
              <a:rPr lang="ar-SA" sz="3600" b="1" dirty="0" smtClean="0"/>
              <a:t>تابع من أبرز وسائل الوقاية من الطلاق:ـ </a:t>
            </a:r>
          </a:p>
          <a:p>
            <a:pPr marL="0" indent="0" algn="ctr">
              <a:buNone/>
            </a:pPr>
            <a:endParaRPr lang="ar-SA" sz="3600" b="1" dirty="0" smtClean="0"/>
          </a:p>
          <a:p>
            <a:r>
              <a:rPr lang="ar-SA" dirty="0" smtClean="0"/>
              <a:t>4 </a:t>
            </a:r>
            <a:r>
              <a:rPr lang="ar-SA" dirty="0"/>
              <a:t>- </a:t>
            </a:r>
            <a:r>
              <a:rPr lang="ar-SA" dirty="0" smtClean="0"/>
              <a:t>تنمية </a:t>
            </a:r>
            <a:r>
              <a:rPr lang="ar-SA" dirty="0"/>
              <a:t>ثقافة الحوار والتشاور لحل جميع المشاكل فيما بين الزوجين، كما عبر عن ذلك قوله تعالى: (عن تراضٍ منهما وتشاور) [البقرة: 233].</a:t>
            </a:r>
          </a:p>
          <a:p>
            <a:r>
              <a:rPr lang="ar-SA" dirty="0" smtClean="0"/>
              <a:t>5 </a:t>
            </a:r>
            <a:r>
              <a:rPr lang="ar-SA" dirty="0"/>
              <a:t>- استعمال جميع الوسائل المؤثرة في النفوس من الوعظ ونحوه.</a:t>
            </a:r>
          </a:p>
          <a:p>
            <a:r>
              <a:rPr lang="ar-SA" dirty="0" smtClean="0"/>
              <a:t>6 </a:t>
            </a:r>
            <a:r>
              <a:rPr lang="ar-SA" dirty="0"/>
              <a:t>- تدخل مجلس الأسرة من خلال الحكمين لتحقيق الإصلاح فيما بين الزوجين، إذ قال تعالى: (وإن خفتم شقاق بينهما فابعثوا حكماً من أهله وحكماً من أهلها، إن يريدا إصلاحاً يوفق الله بينهما) [النساء: 35].</a:t>
            </a:r>
          </a:p>
          <a:p>
            <a:endParaRPr lang="ar-SA" dirty="0"/>
          </a:p>
        </p:txBody>
      </p:sp>
    </p:spTree>
    <p:extLst>
      <p:ext uri="{BB962C8B-B14F-4D97-AF65-F5344CB8AC3E}">
        <p14:creationId xmlns="" xmlns:p14="http://schemas.microsoft.com/office/powerpoint/2010/main" val="3666018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عنوان 5"/>
          <p:cNvSpPr>
            <a:spLocks noGrp="1"/>
          </p:cNvSpPr>
          <p:nvPr>
            <p:ph type="title"/>
          </p:nvPr>
        </p:nvSpPr>
        <p:spPr>
          <a:xfrm>
            <a:off x="539552" y="2852936"/>
            <a:ext cx="8229600" cy="3456384"/>
          </a:xfrm>
        </p:spPr>
        <p:txBody>
          <a:bodyPr>
            <a:normAutofit fontScale="90000"/>
          </a:bodyPr>
          <a:lstStyle/>
          <a:p>
            <a:r>
              <a:rPr lang="ar-SA" dirty="0" smtClean="0">
                <a:latin typeface="Andalus" pitchFamily="18" charset="-78"/>
                <a:cs typeface="Andalus" pitchFamily="18" charset="-78"/>
              </a:rPr>
              <a:t>إعداد </a:t>
            </a:r>
            <a:r>
              <a:rPr lang="ar-SA" dirty="0" err="1" smtClean="0">
                <a:latin typeface="Andalus" pitchFamily="18" charset="-78"/>
                <a:cs typeface="Andalus" pitchFamily="18" charset="-78"/>
              </a:rPr>
              <a:t>الطلاب :</a:t>
            </a:r>
            <a:r>
              <a:rPr lang="ar-SA" dirty="0" smtClean="0">
                <a:latin typeface="Andalus" pitchFamily="18" charset="-78"/>
                <a:cs typeface="Andalus" pitchFamily="18" charset="-78"/>
              </a:rPr>
              <a:t/>
            </a:r>
            <a:br>
              <a:rPr lang="ar-SA" dirty="0" smtClean="0">
                <a:latin typeface="Andalus" pitchFamily="18" charset="-78"/>
                <a:cs typeface="Andalus" pitchFamily="18" charset="-78"/>
              </a:rPr>
            </a:br>
            <a:r>
              <a:rPr lang="ar-SA" dirty="0" smtClean="0">
                <a:latin typeface="Andalus" pitchFamily="18" charset="-78"/>
                <a:cs typeface="Andalus" pitchFamily="18" charset="-78"/>
              </a:rPr>
              <a:t>1</a:t>
            </a:r>
            <a:r>
              <a:rPr lang="ar-SA" sz="4000" dirty="0" smtClean="0">
                <a:latin typeface="Andalus" pitchFamily="18" charset="-78"/>
                <a:cs typeface="Andalus" pitchFamily="18" charset="-78"/>
              </a:rPr>
              <a:t>- زياد </a:t>
            </a:r>
            <a:r>
              <a:rPr lang="ar-SA" sz="4000" dirty="0" err="1" smtClean="0">
                <a:latin typeface="Andalus" pitchFamily="18" charset="-78"/>
                <a:cs typeface="Andalus" pitchFamily="18" charset="-78"/>
              </a:rPr>
              <a:t>المطوع.</a:t>
            </a:r>
            <a:r>
              <a:rPr lang="ar-SA" sz="4000" dirty="0" smtClean="0">
                <a:latin typeface="Andalus" pitchFamily="18" charset="-78"/>
                <a:cs typeface="Andalus" pitchFamily="18" charset="-78"/>
              </a:rPr>
              <a:t/>
            </a:r>
            <a:br>
              <a:rPr lang="ar-SA" sz="4000" dirty="0" smtClean="0">
                <a:latin typeface="Andalus" pitchFamily="18" charset="-78"/>
                <a:cs typeface="Andalus" pitchFamily="18" charset="-78"/>
              </a:rPr>
            </a:br>
            <a:r>
              <a:rPr lang="ar-SA" sz="4000" dirty="0" smtClean="0">
                <a:latin typeface="Andalus" pitchFamily="18" charset="-78"/>
                <a:cs typeface="Andalus" pitchFamily="18" charset="-78"/>
              </a:rPr>
              <a:t>2- مــعـــاذ </a:t>
            </a:r>
            <a:r>
              <a:rPr lang="ar-SA" sz="4000" dirty="0" err="1" smtClean="0">
                <a:latin typeface="Andalus" pitchFamily="18" charset="-78"/>
                <a:cs typeface="Andalus" pitchFamily="18" charset="-78"/>
              </a:rPr>
              <a:t>البدر.</a:t>
            </a:r>
            <a:r>
              <a:rPr lang="ar-SA" sz="4000" dirty="0" smtClean="0">
                <a:latin typeface="Andalus" pitchFamily="18" charset="-78"/>
                <a:cs typeface="Andalus" pitchFamily="18" charset="-78"/>
              </a:rPr>
              <a:t/>
            </a:r>
            <a:br>
              <a:rPr lang="ar-SA" sz="4000" dirty="0" smtClean="0">
                <a:latin typeface="Andalus" pitchFamily="18" charset="-78"/>
                <a:cs typeface="Andalus" pitchFamily="18" charset="-78"/>
              </a:rPr>
            </a:br>
            <a:r>
              <a:rPr lang="ar-SA" sz="4000" dirty="0" smtClean="0">
                <a:latin typeface="Andalus" pitchFamily="18" charset="-78"/>
                <a:cs typeface="Andalus" pitchFamily="18" charset="-78"/>
              </a:rPr>
              <a:t>3- يوسف </a:t>
            </a:r>
            <a:r>
              <a:rPr lang="ar-SA" sz="4000" dirty="0" err="1" smtClean="0">
                <a:latin typeface="Andalus" pitchFamily="18" charset="-78"/>
                <a:cs typeface="Andalus" pitchFamily="18" charset="-78"/>
              </a:rPr>
              <a:t>الفهيد</a:t>
            </a:r>
            <a:r>
              <a:rPr lang="ar-SA" sz="4000" dirty="0" smtClean="0">
                <a:latin typeface="Andalus" pitchFamily="18" charset="-78"/>
                <a:cs typeface="Andalus" pitchFamily="18" charset="-78"/>
              </a:rPr>
              <a:t> </a:t>
            </a:r>
            <a:r>
              <a:rPr lang="ar-SA" sz="4000" dirty="0" err="1" smtClean="0">
                <a:latin typeface="Andalus" pitchFamily="18" charset="-78"/>
                <a:cs typeface="Andalus" pitchFamily="18" charset="-78"/>
              </a:rPr>
              <a:t>.</a:t>
            </a:r>
            <a:r>
              <a:rPr lang="ar-SA" sz="4000" dirty="0" smtClean="0">
                <a:latin typeface="Andalus" pitchFamily="18" charset="-78"/>
                <a:cs typeface="Andalus" pitchFamily="18" charset="-78"/>
              </a:rPr>
              <a:t/>
            </a:r>
            <a:br>
              <a:rPr lang="ar-SA" sz="4000" dirty="0" smtClean="0">
                <a:latin typeface="Andalus" pitchFamily="18" charset="-78"/>
                <a:cs typeface="Andalus" pitchFamily="18" charset="-78"/>
              </a:rPr>
            </a:br>
            <a:r>
              <a:rPr lang="ar-SA" sz="4000" dirty="0" smtClean="0">
                <a:latin typeface="Andalus" pitchFamily="18" charset="-78"/>
                <a:cs typeface="Andalus" pitchFamily="18" charset="-78"/>
              </a:rPr>
              <a:t>4- إبراهيم </a:t>
            </a:r>
            <a:r>
              <a:rPr lang="ar-SA" sz="4000" dirty="0" err="1" smtClean="0">
                <a:latin typeface="Andalus" pitchFamily="18" charset="-78"/>
                <a:cs typeface="Andalus" pitchFamily="18" charset="-78"/>
              </a:rPr>
              <a:t>الدويش</a:t>
            </a:r>
            <a:r>
              <a:rPr lang="ar-SA" sz="4000" dirty="0" smtClean="0">
                <a:latin typeface="Andalus" pitchFamily="18" charset="-78"/>
                <a:cs typeface="Andalus" pitchFamily="18" charset="-78"/>
              </a:rPr>
              <a:t> </a:t>
            </a:r>
            <a:r>
              <a:rPr lang="ar-SA" sz="4000" dirty="0" err="1" smtClean="0">
                <a:latin typeface="Andalus" pitchFamily="18" charset="-78"/>
                <a:cs typeface="Andalus" pitchFamily="18" charset="-78"/>
              </a:rPr>
              <a:t>.</a:t>
            </a:r>
            <a:r>
              <a:rPr lang="ar-SA" sz="4000" dirty="0" smtClean="0">
                <a:latin typeface="Andalus" pitchFamily="18" charset="-78"/>
                <a:cs typeface="Andalus" pitchFamily="18" charset="-78"/>
              </a:rPr>
              <a:t/>
            </a:r>
            <a:br>
              <a:rPr lang="ar-SA" sz="4000" dirty="0" smtClean="0">
                <a:latin typeface="Andalus" pitchFamily="18" charset="-78"/>
                <a:cs typeface="Andalus" pitchFamily="18" charset="-78"/>
              </a:rPr>
            </a:br>
            <a:r>
              <a:rPr lang="ar-SA" sz="4000" dirty="0" smtClean="0">
                <a:latin typeface="Andalus" pitchFamily="18" charset="-78"/>
                <a:cs typeface="Andalus" pitchFamily="18" charset="-78"/>
              </a:rPr>
              <a:t>5-أحمد </a:t>
            </a:r>
            <a:r>
              <a:rPr lang="ar-SA" sz="4000" dirty="0" err="1" smtClean="0">
                <a:latin typeface="Andalus" pitchFamily="18" charset="-78"/>
                <a:cs typeface="Andalus" pitchFamily="18" charset="-78"/>
              </a:rPr>
              <a:t>المنيفي</a:t>
            </a:r>
            <a:r>
              <a:rPr lang="ar-SA" sz="4000" dirty="0" smtClean="0">
                <a:latin typeface="Andalus" pitchFamily="18" charset="-78"/>
                <a:cs typeface="Andalus" pitchFamily="18" charset="-78"/>
              </a:rPr>
              <a:t> </a:t>
            </a:r>
            <a:r>
              <a:rPr lang="ar-SA" sz="4000" dirty="0" err="1" smtClean="0">
                <a:latin typeface="Andalus" pitchFamily="18" charset="-78"/>
                <a:cs typeface="Andalus" pitchFamily="18" charset="-78"/>
              </a:rPr>
              <a:t>.</a:t>
            </a:r>
            <a:r>
              <a:rPr lang="ar-SA" sz="4000" dirty="0" smtClean="0">
                <a:latin typeface="Andalus" pitchFamily="18" charset="-78"/>
                <a:cs typeface="Andalus" pitchFamily="18" charset="-78"/>
              </a:rPr>
              <a:t/>
            </a:r>
            <a:br>
              <a:rPr lang="ar-SA" sz="4000" dirty="0" smtClean="0">
                <a:latin typeface="Andalus" pitchFamily="18" charset="-78"/>
                <a:cs typeface="Andalus" pitchFamily="18" charset="-78"/>
              </a:rPr>
            </a:br>
            <a:r>
              <a:rPr lang="ar-SA" sz="4000" dirty="0" smtClean="0">
                <a:latin typeface="Andalus" pitchFamily="18" charset="-78"/>
                <a:cs typeface="Andalus" pitchFamily="18" charset="-78"/>
              </a:rPr>
              <a:t>6- عبد الله </a:t>
            </a:r>
            <a:r>
              <a:rPr lang="ar-SA" sz="4000" dirty="0" err="1" smtClean="0">
                <a:latin typeface="Andalus" pitchFamily="18" charset="-78"/>
                <a:cs typeface="Andalus" pitchFamily="18" charset="-78"/>
              </a:rPr>
              <a:t>الفحام </a:t>
            </a:r>
            <a:r>
              <a:rPr lang="ar-SA" dirty="0" err="1" smtClean="0"/>
              <a:t>.</a:t>
            </a:r>
            <a:endParaRPr lang="en-US" dirty="0"/>
          </a:p>
        </p:txBody>
      </p:sp>
      <p:pic>
        <p:nvPicPr>
          <p:cNvPr id="4" name="عنصر نائب للمحتوى 3"/>
          <p:cNvPicPr>
            <a:picLocks noGrp="1" noChangeAspect="1"/>
          </p:cNvPicPr>
          <p:nvPr>
            <p:ph idx="4294967295"/>
          </p:nvPr>
        </p:nvPicPr>
        <p:blipFill>
          <a:blip r:embed="rId2" cstate="print">
            <a:extLst>
              <a:ext uri="{28A0092B-C50C-407E-A947-70E740481C1C}">
                <a14:useLocalDpi xmlns="" xmlns:a14="http://schemas.microsoft.com/office/drawing/2010/main" val="0"/>
              </a:ext>
            </a:extLst>
          </a:blip>
          <a:stretch>
            <a:fillRect/>
          </a:stretch>
        </p:blipFill>
        <p:spPr>
          <a:xfrm>
            <a:off x="0" y="0"/>
            <a:ext cx="3203575" cy="242093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صورة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228184" y="0"/>
            <a:ext cx="2915816" cy="2420888"/>
          </a:xfrm>
          <a:prstGeom prst="rect">
            <a:avLst/>
          </a:prstGeom>
        </p:spPr>
      </p:pic>
      <p:pic>
        <p:nvPicPr>
          <p:cNvPr id="8" name="صورة 7"/>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3131840" y="0"/>
            <a:ext cx="3096344" cy="2420888"/>
          </a:xfrm>
          <a:prstGeom prst="rect">
            <a:avLst/>
          </a:prstGeom>
        </p:spPr>
      </p:pic>
    </p:spTree>
    <p:extLst>
      <p:ext uri="{BB962C8B-B14F-4D97-AF65-F5344CB8AC3E}">
        <p14:creationId xmlns="" xmlns:p14="http://schemas.microsoft.com/office/powerpoint/2010/main" val="3044085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2348880"/>
          </a:xfrm>
        </p:spPr>
        <p:txBody>
          <a:bodyPr>
            <a:noAutofit/>
          </a:bodyPr>
          <a:lstStyle/>
          <a:p>
            <a:r>
              <a:rPr lang="ar-SA" b="1" dirty="0" smtClean="0"/>
              <a:t>وسنحصر النقاط التي سوف نتطرق لها من خلال مادتنا العلمية فيما يلي</a:t>
            </a:r>
            <a:r>
              <a:rPr lang="en-US" b="1" dirty="0" smtClean="0"/>
              <a:t> </a:t>
            </a:r>
            <a:r>
              <a:rPr lang="ar-SA" b="1" dirty="0" smtClean="0"/>
              <a:t>:ـ</a:t>
            </a:r>
            <a:r>
              <a:rPr lang="en-US" b="1" dirty="0" smtClean="0"/>
              <a:t> </a:t>
            </a:r>
            <a:endParaRPr lang="en-US" b="1" dirty="0"/>
          </a:p>
        </p:txBody>
      </p:sp>
      <p:sp>
        <p:nvSpPr>
          <p:cNvPr id="3" name="عنوان فرعي 2"/>
          <p:cNvSpPr>
            <a:spLocks noGrp="1"/>
          </p:cNvSpPr>
          <p:nvPr>
            <p:ph type="subTitle" idx="1"/>
          </p:nvPr>
        </p:nvSpPr>
        <p:spPr>
          <a:xfrm>
            <a:off x="179512" y="2708920"/>
            <a:ext cx="8712968" cy="3960440"/>
          </a:xfrm>
        </p:spPr>
        <p:txBody>
          <a:bodyPr>
            <a:noAutofit/>
          </a:bodyPr>
          <a:lstStyle/>
          <a:p>
            <a:r>
              <a:rPr lang="ar-SA" sz="4000" b="1" dirty="0" smtClean="0">
                <a:solidFill>
                  <a:schemeClr val="tx1">
                    <a:lumMod val="95000"/>
                    <a:lumOff val="5000"/>
                  </a:schemeClr>
                </a:solidFill>
              </a:rPr>
              <a:t>أولا: </a:t>
            </a:r>
            <a:r>
              <a:rPr lang="ar-SA" sz="4000" b="1" dirty="0" smtClean="0">
                <a:solidFill>
                  <a:schemeClr val="accent6">
                    <a:lumMod val="50000"/>
                  </a:schemeClr>
                </a:solidFill>
              </a:rPr>
              <a:t>مفهوم الطلاق ومشروعيته باختصار.</a:t>
            </a:r>
            <a:endParaRPr lang="en-US" sz="4000" b="1" dirty="0" smtClean="0">
              <a:solidFill>
                <a:schemeClr val="accent6">
                  <a:lumMod val="50000"/>
                </a:schemeClr>
              </a:solidFill>
            </a:endParaRPr>
          </a:p>
          <a:p>
            <a:r>
              <a:rPr lang="ar-SA" sz="4000" b="1" dirty="0" err="1" smtClean="0">
                <a:solidFill>
                  <a:schemeClr val="tx1">
                    <a:lumMod val="95000"/>
                    <a:lumOff val="5000"/>
                  </a:schemeClr>
                </a:solidFill>
              </a:rPr>
              <a:t>ثانيا </a:t>
            </a:r>
            <a:r>
              <a:rPr lang="ar-SA" sz="4000" b="1" dirty="0" smtClean="0">
                <a:solidFill>
                  <a:schemeClr val="tx1">
                    <a:lumMod val="95000"/>
                    <a:lumOff val="5000"/>
                  </a:schemeClr>
                </a:solidFill>
              </a:rPr>
              <a:t>: </a:t>
            </a:r>
            <a:r>
              <a:rPr lang="ar-SA" sz="4000" b="1" dirty="0" smtClean="0">
                <a:solidFill>
                  <a:schemeClr val="accent6">
                    <a:lumMod val="50000"/>
                  </a:schemeClr>
                </a:solidFill>
              </a:rPr>
              <a:t>من أعظم أسبــاب </a:t>
            </a:r>
            <a:r>
              <a:rPr lang="ar-SA" sz="4000" b="1" dirty="0" err="1" smtClean="0">
                <a:solidFill>
                  <a:schemeClr val="accent6">
                    <a:lumMod val="50000"/>
                  </a:schemeClr>
                </a:solidFill>
              </a:rPr>
              <a:t>الطلاق .</a:t>
            </a:r>
            <a:r>
              <a:rPr lang="ar-SA" sz="4000" b="1" dirty="0" smtClean="0">
                <a:solidFill>
                  <a:schemeClr val="accent6">
                    <a:lumMod val="50000"/>
                  </a:schemeClr>
                </a:solidFill>
              </a:rPr>
              <a:t> </a:t>
            </a:r>
            <a:endParaRPr lang="en-US" sz="4000" b="1" dirty="0" smtClean="0">
              <a:solidFill>
                <a:schemeClr val="accent6">
                  <a:lumMod val="50000"/>
                </a:schemeClr>
              </a:solidFill>
            </a:endParaRPr>
          </a:p>
          <a:p>
            <a:r>
              <a:rPr lang="ar-SA" sz="4000" b="1" dirty="0" smtClean="0">
                <a:solidFill>
                  <a:schemeClr val="tx1">
                    <a:lumMod val="95000"/>
                    <a:lumOff val="5000"/>
                  </a:schemeClr>
                </a:solidFill>
              </a:rPr>
              <a:t>ثالثا: </a:t>
            </a:r>
            <a:r>
              <a:rPr lang="ar-SA" sz="4000" b="1" dirty="0" smtClean="0">
                <a:solidFill>
                  <a:schemeClr val="accent6">
                    <a:lumMod val="50000"/>
                  </a:schemeClr>
                </a:solidFill>
              </a:rPr>
              <a:t>نسبة الطلاق . </a:t>
            </a:r>
          </a:p>
          <a:p>
            <a:r>
              <a:rPr lang="ar-SA" sz="4000" b="1" dirty="0" smtClean="0">
                <a:solidFill>
                  <a:schemeClr val="tx1">
                    <a:lumMod val="95000"/>
                    <a:lumOff val="5000"/>
                  </a:schemeClr>
                </a:solidFill>
              </a:rPr>
              <a:t>خامسا: </a:t>
            </a:r>
            <a:r>
              <a:rPr lang="ar-SA" sz="4000" b="1" dirty="0" smtClean="0">
                <a:solidFill>
                  <a:schemeClr val="accent6">
                    <a:lumMod val="50000"/>
                  </a:schemeClr>
                </a:solidFill>
              </a:rPr>
              <a:t>من الآثار المتربة على الطلاق.  </a:t>
            </a:r>
            <a:endParaRPr lang="en-US" sz="4000" b="1" dirty="0" smtClean="0">
              <a:solidFill>
                <a:schemeClr val="accent6">
                  <a:lumMod val="50000"/>
                </a:schemeClr>
              </a:solidFill>
            </a:endParaRPr>
          </a:p>
          <a:p>
            <a:r>
              <a:rPr lang="ar-SA" sz="4000" b="1" dirty="0" smtClean="0">
                <a:solidFill>
                  <a:schemeClr val="tx1">
                    <a:lumMod val="95000"/>
                    <a:lumOff val="5000"/>
                  </a:schemeClr>
                </a:solidFill>
              </a:rPr>
              <a:t>رابعا: </a:t>
            </a:r>
            <a:r>
              <a:rPr lang="ar-SA" sz="4000" b="1" dirty="0" smtClean="0">
                <a:solidFill>
                  <a:schemeClr val="accent6">
                    <a:lumMod val="50000"/>
                  </a:schemeClr>
                </a:solidFill>
              </a:rPr>
              <a:t>من أبرز وسائل الوقاية من </a:t>
            </a:r>
            <a:r>
              <a:rPr lang="ar-SA" sz="4000" b="1" dirty="0" err="1" smtClean="0">
                <a:solidFill>
                  <a:schemeClr val="accent6">
                    <a:lumMod val="50000"/>
                  </a:schemeClr>
                </a:solidFill>
              </a:rPr>
              <a:t>الطلاق .</a:t>
            </a:r>
            <a:r>
              <a:rPr lang="ar-SA" sz="4000" b="1" dirty="0" smtClean="0">
                <a:solidFill>
                  <a:schemeClr val="accent6">
                    <a:lumMod val="50000"/>
                  </a:schemeClr>
                </a:solidFill>
              </a:rPr>
              <a:t>   </a:t>
            </a:r>
            <a:endParaRPr lang="en-US" sz="4000" b="1"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مفهوم</a:t>
            </a:r>
            <a:r>
              <a:rPr lang="en-US" b="1" dirty="0" smtClean="0"/>
              <a:t> </a:t>
            </a:r>
            <a:r>
              <a:rPr lang="ar-SA" b="1" dirty="0" smtClean="0"/>
              <a:t>الطلاق</a:t>
            </a:r>
            <a:r>
              <a:rPr lang="en-US" b="1" dirty="0" smtClean="0"/>
              <a:t> </a:t>
            </a:r>
            <a:r>
              <a:rPr lang="ar-SA" b="1" dirty="0" smtClean="0"/>
              <a:t>و مشروعيته</a:t>
            </a:r>
            <a:r>
              <a:rPr lang="en-US" b="1" smtClean="0"/>
              <a:t> : </a:t>
            </a:r>
            <a:endParaRPr lang="en-US"/>
          </a:p>
        </p:txBody>
      </p:sp>
      <p:sp>
        <p:nvSpPr>
          <p:cNvPr id="3" name="عنصر نائب للمحتوى 2"/>
          <p:cNvSpPr>
            <a:spLocks noGrp="1"/>
          </p:cNvSpPr>
          <p:nvPr>
            <p:ph idx="1"/>
          </p:nvPr>
        </p:nvSpPr>
        <p:spPr/>
        <p:txBody>
          <a:bodyPr/>
          <a:lstStyle/>
          <a:p>
            <a:pPr marL="0" indent="0" algn="ctr">
              <a:buNone/>
            </a:pPr>
            <a:endParaRPr lang="ar-SA" dirty="0" smtClean="0"/>
          </a:p>
          <a:p>
            <a:pPr algn="ctr"/>
            <a:endParaRPr lang="ar-SA" dirty="0"/>
          </a:p>
          <a:p>
            <a:pPr algn="ctr"/>
            <a:r>
              <a:rPr lang="ar-SA" dirty="0" smtClean="0"/>
              <a:t>الطلاق </a:t>
            </a:r>
            <a:r>
              <a:rPr lang="ar-SA" dirty="0"/>
              <a:t>لغةً مأخوذ من قوله : أطلقت الناقة فطلقت ، إذا أرسلها من عقال و قيد ، و يقال طلقت الناقة ( بفتح اللام ) إذا فك وثاقها ، و طلقت المرأة ( بضم اللام ) إذا انحلت عقدة </a:t>
            </a:r>
            <a:r>
              <a:rPr lang="ar-SA" dirty="0" smtClean="0"/>
              <a:t>زواجها.</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800" b="1" dirty="0"/>
              <a:t>أما الطلاق اصطلاحاً </a:t>
            </a:r>
            <a:r>
              <a:rPr lang="ar-SA" sz="4800" b="1" dirty="0" smtClean="0"/>
              <a:t>فهو:ـ </a:t>
            </a:r>
            <a:endParaRPr lang="ar-SA" sz="4800" b="1" dirty="0"/>
          </a:p>
        </p:txBody>
      </p:sp>
      <p:sp>
        <p:nvSpPr>
          <p:cNvPr id="3" name="عنصر نائب للمحتوى 2"/>
          <p:cNvSpPr>
            <a:spLocks noGrp="1"/>
          </p:cNvSpPr>
          <p:nvPr>
            <p:ph idx="1"/>
          </p:nvPr>
        </p:nvSpPr>
        <p:spPr>
          <a:xfrm>
            <a:off x="457200" y="1600201"/>
            <a:ext cx="8229600" cy="1828800"/>
          </a:xfrm>
        </p:spPr>
        <p:txBody>
          <a:bodyPr/>
          <a:lstStyle/>
          <a:p>
            <a:endParaRPr lang="ar-SA" sz="4400" dirty="0" smtClean="0"/>
          </a:p>
          <a:p>
            <a:r>
              <a:rPr lang="ar-SA" sz="4400" dirty="0" smtClean="0"/>
              <a:t>رفع </a:t>
            </a:r>
            <a:r>
              <a:rPr lang="ar-SA" sz="4400" dirty="0"/>
              <a:t>قيد النكاح حالا ومالاً بلفظ مخصوص </a:t>
            </a:r>
            <a:r>
              <a:rPr lang="ar-SA" sz="4400" dirty="0" smtClean="0"/>
              <a:t>.</a:t>
            </a:r>
          </a:p>
          <a:p>
            <a:endParaRPr lang="ar-SA" dirty="0"/>
          </a:p>
          <a:p>
            <a:endParaRPr lang="ar-SA" dirty="0" smtClean="0"/>
          </a:p>
          <a:p>
            <a:endParaRPr lang="ar-SA" dirty="0"/>
          </a:p>
        </p:txBody>
      </p:sp>
      <p:sp>
        <p:nvSpPr>
          <p:cNvPr id="4" name="مستطيل 3"/>
          <p:cNvSpPr/>
          <p:nvPr/>
        </p:nvSpPr>
        <p:spPr>
          <a:xfrm>
            <a:off x="683568" y="4005064"/>
            <a:ext cx="8064896" cy="1569660"/>
          </a:xfrm>
          <a:prstGeom prst="rect">
            <a:avLst/>
          </a:prstGeom>
        </p:spPr>
        <p:txBody>
          <a:bodyPr wrap="square">
            <a:spAutoFit/>
          </a:bodyPr>
          <a:lstStyle/>
          <a:p>
            <a:pPr algn="ctr"/>
            <a:endParaRPr lang="ar-SA" sz="3200" dirty="0" smtClean="0"/>
          </a:p>
          <a:p>
            <a:pPr algn="ctr"/>
            <a:r>
              <a:rPr lang="ar-SA" sz="3200" dirty="0" smtClean="0"/>
              <a:t>وقد </a:t>
            </a:r>
            <a:r>
              <a:rPr lang="ar-SA" sz="3200" dirty="0"/>
              <a:t>ثبتت مشروعية الطلاق في الكتاب والسنة </a:t>
            </a:r>
            <a:r>
              <a:rPr lang="ar-SA" sz="3200" dirty="0" smtClean="0"/>
              <a:t>في عدة مواضع وكذلك </a:t>
            </a:r>
            <a:r>
              <a:rPr lang="ar-SA" sz="3200" dirty="0"/>
              <a:t>الإجماع </a:t>
            </a:r>
          </a:p>
        </p:txBody>
      </p:sp>
    </p:spTree>
    <p:extLst>
      <p:ext uri="{BB962C8B-B14F-4D97-AF65-F5344CB8AC3E}">
        <p14:creationId xmlns="" xmlns:p14="http://schemas.microsoft.com/office/powerpoint/2010/main" val="737352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800" b="1" dirty="0"/>
              <a:t>أسبــاب الطلاق  :</a:t>
            </a:r>
          </a:p>
        </p:txBody>
      </p:sp>
      <p:sp>
        <p:nvSpPr>
          <p:cNvPr id="3" name="عنصر نائب للمحتوى 2"/>
          <p:cNvSpPr>
            <a:spLocks noGrp="1"/>
          </p:cNvSpPr>
          <p:nvPr>
            <p:ph idx="1"/>
          </p:nvPr>
        </p:nvSpPr>
        <p:spPr>
          <a:xfrm>
            <a:off x="0" y="1600200"/>
            <a:ext cx="9036496" cy="4997152"/>
          </a:xfrm>
        </p:spPr>
        <p:txBody>
          <a:bodyPr>
            <a:normAutofit/>
          </a:bodyPr>
          <a:lstStyle/>
          <a:p>
            <a:r>
              <a:rPr lang="ar-SA" dirty="0"/>
              <a:t>للطلاق أسباب كثيرة لا يمكن حصرها ، </a:t>
            </a:r>
            <a:r>
              <a:rPr lang="ar-SA" dirty="0" smtClean="0"/>
              <a:t>وهي </a:t>
            </a:r>
            <a:r>
              <a:rPr lang="ar-SA" dirty="0"/>
              <a:t>تختلف من أسرة إلى أخرى باختلاف البيئات و المستوى الثقافي لكلا </a:t>
            </a:r>
            <a:r>
              <a:rPr lang="ar-SA" dirty="0" smtClean="0"/>
              <a:t>الزوجين ومن أهم الأسباب ما يلي:ـ</a:t>
            </a:r>
          </a:p>
          <a:p>
            <a:r>
              <a:rPr lang="ar-SA" dirty="0"/>
              <a:t>1 -  تدخلات الأهل في الحياة الزوجية.</a:t>
            </a:r>
          </a:p>
          <a:p>
            <a:r>
              <a:rPr lang="ar-SA" dirty="0"/>
              <a:t>2 - اختلاف المستوى التعليمي والثقافي لكلا الزوجين. </a:t>
            </a:r>
          </a:p>
          <a:p>
            <a:r>
              <a:rPr lang="ar-SA" dirty="0" smtClean="0"/>
              <a:t>3- </a:t>
            </a:r>
            <a:r>
              <a:rPr lang="ar-SA" dirty="0"/>
              <a:t>عدم سماح الأهل للزوج برؤية المرأة في فترة الخطوبة ، مما يجعله يرى من زوجته غير ما وُصِفَ له قبل الزواج.</a:t>
            </a:r>
          </a:p>
          <a:p>
            <a:r>
              <a:rPr lang="ar-SA" dirty="0" smtClean="0"/>
              <a:t>4- </a:t>
            </a:r>
            <a:r>
              <a:rPr lang="ar-SA" dirty="0"/>
              <a:t>إهمال الواجبات و الحقوق الزوجية من أحد الطرفين سواء الزوج أو الزوجة. </a:t>
            </a:r>
          </a:p>
          <a:p>
            <a:endParaRPr lang="ar-SA" dirty="0"/>
          </a:p>
        </p:txBody>
      </p:sp>
    </p:spTree>
    <p:extLst>
      <p:ext uri="{BB962C8B-B14F-4D97-AF65-F5344CB8AC3E}">
        <p14:creationId xmlns="" xmlns:p14="http://schemas.microsoft.com/office/powerpoint/2010/main" val="1997547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تابع أسباب الطلاق </a:t>
            </a:r>
            <a:endParaRPr lang="ar-SA" b="1" dirty="0"/>
          </a:p>
        </p:txBody>
      </p:sp>
      <p:sp>
        <p:nvSpPr>
          <p:cNvPr id="3" name="عنصر نائب للمحتوى 2"/>
          <p:cNvSpPr>
            <a:spLocks noGrp="1"/>
          </p:cNvSpPr>
          <p:nvPr>
            <p:ph idx="1"/>
          </p:nvPr>
        </p:nvSpPr>
        <p:spPr>
          <a:xfrm>
            <a:off x="0" y="1600200"/>
            <a:ext cx="9036496" cy="4997152"/>
          </a:xfrm>
        </p:spPr>
        <p:txBody>
          <a:bodyPr/>
          <a:lstStyle/>
          <a:p>
            <a:r>
              <a:rPr lang="ar-SA" dirty="0" smtClean="0"/>
              <a:t>5- </a:t>
            </a:r>
            <a:r>
              <a:rPr lang="ar-SA" dirty="0"/>
              <a:t>إرغام الشاب والفتاة على الزواج من الآخر بدون موافقته.</a:t>
            </a:r>
          </a:p>
          <a:p>
            <a:r>
              <a:rPr lang="ar-SA" dirty="0" smtClean="0"/>
              <a:t>6 </a:t>
            </a:r>
            <a:r>
              <a:rPr lang="ar-SA" dirty="0"/>
              <a:t>-  الغيرة الشديدة والشك الزائد من كلا الطرفين.</a:t>
            </a:r>
          </a:p>
          <a:p>
            <a:r>
              <a:rPr lang="ar-SA" dirty="0" smtClean="0"/>
              <a:t>7 </a:t>
            </a:r>
            <a:r>
              <a:rPr lang="ar-SA" dirty="0"/>
              <a:t>- عدم تحمل المسؤولية الزوجية من كلا الطرفين .</a:t>
            </a:r>
          </a:p>
          <a:p>
            <a:r>
              <a:rPr lang="ar-SA" dirty="0" smtClean="0"/>
              <a:t>8 </a:t>
            </a:r>
            <a:r>
              <a:rPr lang="ar-SA" dirty="0"/>
              <a:t>- سوء خلق المرأة ، أو عدم السمع والطاعة لزوجها في المعروف.</a:t>
            </a:r>
          </a:p>
          <a:p>
            <a:r>
              <a:rPr lang="ar-SA" dirty="0" smtClean="0"/>
              <a:t>9- </a:t>
            </a:r>
            <a:r>
              <a:rPr lang="ar-SA" dirty="0"/>
              <a:t>سوء خلق الزوج وظلمه للمرأة وعدم إنصافه لها و ضربها أو عدم الإحسان في معاملتها.</a:t>
            </a:r>
          </a:p>
          <a:p>
            <a:endParaRPr lang="ar-SA" dirty="0"/>
          </a:p>
        </p:txBody>
      </p:sp>
    </p:spTree>
    <p:extLst>
      <p:ext uri="{BB962C8B-B14F-4D97-AF65-F5344CB8AC3E}">
        <p14:creationId xmlns="" xmlns:p14="http://schemas.microsoft.com/office/powerpoint/2010/main" val="695127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1224136"/>
          </a:xfrm>
        </p:spPr>
        <p:txBody>
          <a:bodyPr>
            <a:normAutofit fontScale="90000"/>
          </a:bodyPr>
          <a:lstStyle/>
          <a:p>
            <a:r>
              <a:rPr lang="ar-SA" dirty="0" smtClean="0"/>
              <a:t/>
            </a:r>
            <a:br>
              <a:rPr lang="ar-SA" dirty="0" smtClean="0"/>
            </a:br>
            <a:r>
              <a:rPr lang="ar-SA" b="1" dirty="0" smtClean="0"/>
              <a:t>نسبة </a:t>
            </a:r>
            <a:r>
              <a:rPr lang="ar-SA" b="1" dirty="0"/>
              <a:t>الطلاق :</a:t>
            </a:r>
            <a:r>
              <a:rPr lang="ar-SA" dirty="0"/>
              <a:t/>
            </a:r>
            <a:br>
              <a:rPr lang="ar-SA" dirty="0"/>
            </a:br>
            <a:endParaRPr lang="ar-SA" dirty="0"/>
          </a:p>
        </p:txBody>
      </p:sp>
      <p:sp>
        <p:nvSpPr>
          <p:cNvPr id="3" name="عنصر نائب للمحتوى 2"/>
          <p:cNvSpPr>
            <a:spLocks noGrp="1"/>
          </p:cNvSpPr>
          <p:nvPr>
            <p:ph idx="1"/>
          </p:nvPr>
        </p:nvSpPr>
        <p:spPr>
          <a:xfrm>
            <a:off x="107504" y="1628800"/>
            <a:ext cx="8928992" cy="4497363"/>
          </a:xfrm>
        </p:spPr>
        <p:txBody>
          <a:bodyPr>
            <a:normAutofit fontScale="92500" lnSpcReduction="10000"/>
          </a:bodyPr>
          <a:lstStyle/>
          <a:p>
            <a:endParaRPr lang="ar-SA" dirty="0" smtClean="0"/>
          </a:p>
          <a:p>
            <a:r>
              <a:rPr lang="ar-SA" dirty="0" smtClean="0"/>
              <a:t>كشفت </a:t>
            </a:r>
            <a:r>
              <a:rPr lang="ar-SA" dirty="0"/>
              <a:t>دراسات حديثة عن ارتفاع نسبة الطلاق في السعودية في العام الماضي لتصل وفق آخر التقارير الرسمية إلى أكثر من 35% من حالات الزواج، بزيادة عن المعدل العالمي الذين يتراوح بين 18% و22%.</a:t>
            </a:r>
          </a:p>
          <a:p>
            <a:r>
              <a:rPr lang="ar-SA" dirty="0"/>
              <a:t>ووصلت حالات الطلاق في عام 1431هـ إلى معدل حالة واحدة كل نصف ساعة، بعد أن بلغت عدد حالات الطلاق 18765 حالة مقابل 90983 حالة الزواج في العام ذاته، بمعدل حالة كل نصف ساعة، وتقع غالبية حالات الطلاق في السنة الأولى من الزواج بنسبة تصل لـ60%، </a:t>
            </a:r>
            <a:r>
              <a:rPr lang="ar-SA" dirty="0" smtClean="0"/>
              <a:t>بحُسب </a:t>
            </a:r>
            <a:r>
              <a:rPr lang="ar-SA" dirty="0"/>
              <a:t>مختصين.</a:t>
            </a:r>
          </a:p>
          <a:p>
            <a:endParaRPr lang="ar-SA" dirty="0"/>
          </a:p>
        </p:txBody>
      </p:sp>
    </p:spTree>
    <p:extLst>
      <p:ext uri="{BB962C8B-B14F-4D97-AF65-F5344CB8AC3E}">
        <p14:creationId xmlns="" xmlns:p14="http://schemas.microsoft.com/office/powerpoint/2010/main" val="4014790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16632"/>
            <a:ext cx="8229600" cy="1143000"/>
          </a:xfrm>
        </p:spPr>
        <p:txBody>
          <a:bodyPr/>
          <a:lstStyle/>
          <a:p>
            <a:r>
              <a:rPr lang="ar-SA" b="1" dirty="0" smtClean="0"/>
              <a:t>الآثار المترتبة على الطلاق </a:t>
            </a:r>
            <a:endParaRPr lang="ar-SA" b="1" dirty="0"/>
          </a:p>
        </p:txBody>
      </p:sp>
      <p:sp>
        <p:nvSpPr>
          <p:cNvPr id="3" name="عنصر نائب للمحتوى 2"/>
          <p:cNvSpPr>
            <a:spLocks noGrp="1"/>
          </p:cNvSpPr>
          <p:nvPr>
            <p:ph idx="1"/>
          </p:nvPr>
        </p:nvSpPr>
        <p:spPr>
          <a:xfrm>
            <a:off x="0" y="1196752"/>
            <a:ext cx="9144000" cy="5472608"/>
          </a:xfrm>
        </p:spPr>
        <p:txBody>
          <a:bodyPr>
            <a:normAutofit/>
          </a:bodyPr>
          <a:lstStyle/>
          <a:p>
            <a:pPr marL="0" indent="0">
              <a:buNone/>
            </a:pPr>
            <a:r>
              <a:rPr lang="ar-SA" dirty="0" smtClean="0"/>
              <a:t>       </a:t>
            </a:r>
            <a:r>
              <a:rPr lang="ar-SA" sz="4000" b="1" dirty="0" smtClean="0"/>
              <a:t>أولا :من آثار الطلاق المترتبة على الزوجين :ـ</a:t>
            </a:r>
          </a:p>
          <a:p>
            <a:r>
              <a:rPr lang="ar-SA" sz="2800" b="1" dirty="0" smtClean="0"/>
              <a:t>الطلاق صدمة </a:t>
            </a:r>
            <a:r>
              <a:rPr lang="ar-SA" sz="2800" dirty="0" smtClean="0"/>
              <a:t>ولذلك</a:t>
            </a:r>
            <a:r>
              <a:rPr lang="ar-SA" sz="2800" b="1" dirty="0" smtClean="0"/>
              <a:t> </a:t>
            </a:r>
            <a:r>
              <a:rPr lang="ar-SA" dirty="0" smtClean="0"/>
              <a:t>يؤثر سلبياً </a:t>
            </a:r>
            <a:r>
              <a:rPr lang="ar-SA" dirty="0"/>
              <a:t>على الصحة النفسية والجسدية </a:t>
            </a:r>
            <a:r>
              <a:rPr lang="ar-SA" dirty="0" smtClean="0"/>
              <a:t>للمطلقين ، حيث </a:t>
            </a:r>
            <a:r>
              <a:rPr lang="ar-SA" dirty="0"/>
              <a:t>تتغير مكانتهم الاجتماعية من (متزوج أو متزوجة) إلى مكانة {مطلق أو مطلقة}،وهذا يعني أن الطلاق يقلل من المكانة الاجتماعية لكل من الرجل </a:t>
            </a:r>
            <a:r>
              <a:rPr lang="ar-SA" dirty="0" smtClean="0"/>
              <a:t>والمرأة , حيث </a:t>
            </a:r>
            <a:r>
              <a:rPr lang="ar-SA" dirty="0"/>
              <a:t>تتغير نظرة الناس إلى المطلقين </a:t>
            </a:r>
            <a:r>
              <a:rPr lang="ar-SA" dirty="0" smtClean="0"/>
              <a:t>ويفقدان الكثير </a:t>
            </a:r>
            <a:r>
              <a:rPr lang="ar-SA" dirty="0"/>
              <a:t>من أصدقائهم ويعانيان من </a:t>
            </a:r>
            <a:r>
              <a:rPr lang="ar-SA" dirty="0" smtClean="0"/>
              <a:t>الوحدة ويتحملان تعليقات اللوم </a:t>
            </a:r>
            <a:r>
              <a:rPr lang="ar-SA" dirty="0"/>
              <a:t>والفشل في </a:t>
            </a:r>
            <a:r>
              <a:rPr lang="ar-SA" dirty="0" smtClean="0"/>
              <a:t>الحياة الزوجية ، </a:t>
            </a:r>
            <a:r>
              <a:rPr lang="ar-SA" dirty="0"/>
              <a:t>مما يجعلهم يعيشون على هامش الحياة الاجتماعية</a:t>
            </a:r>
            <a:r>
              <a:rPr lang="ar-SA" dirty="0" smtClean="0"/>
              <a:t>...</a:t>
            </a:r>
            <a:endParaRPr lang="ar-SA" dirty="0"/>
          </a:p>
        </p:txBody>
      </p:sp>
    </p:spTree>
    <p:extLst>
      <p:ext uri="{BB962C8B-B14F-4D97-AF65-F5344CB8AC3E}">
        <p14:creationId xmlns="" xmlns:p14="http://schemas.microsoft.com/office/powerpoint/2010/main" val="90115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ثانيا: من آثار الطلاق المترتبة على الأطفال </a:t>
            </a:r>
            <a:endParaRPr lang="ar-SA" b="1" dirty="0"/>
          </a:p>
        </p:txBody>
      </p:sp>
      <p:sp>
        <p:nvSpPr>
          <p:cNvPr id="3" name="عنصر نائب للمحتوى 2"/>
          <p:cNvSpPr>
            <a:spLocks noGrp="1"/>
          </p:cNvSpPr>
          <p:nvPr>
            <p:ph idx="1"/>
          </p:nvPr>
        </p:nvSpPr>
        <p:spPr>
          <a:xfrm>
            <a:off x="179512" y="1600200"/>
            <a:ext cx="8856984" cy="5141168"/>
          </a:xfrm>
        </p:spPr>
        <p:txBody>
          <a:bodyPr/>
          <a:lstStyle/>
          <a:p>
            <a:r>
              <a:rPr lang="ar-SA" dirty="0"/>
              <a:t> في عدم الإشراف على الأولاد من قبل الوالدين واهتزاز الأسرة يعطي مجالاً لهم للعبث في الشوارع والتشرد واحتراف مهن محرمة</a:t>
            </a:r>
            <a:r>
              <a:rPr lang="ar-SA" dirty="0" smtClean="0"/>
              <a:t>.</a:t>
            </a:r>
            <a:endParaRPr lang="ar-SA" dirty="0"/>
          </a:p>
          <a:p>
            <a:r>
              <a:rPr lang="ar-SA" dirty="0" smtClean="0"/>
              <a:t>البعد </a:t>
            </a:r>
            <a:r>
              <a:rPr lang="ar-SA" dirty="0"/>
              <a:t>عن إشراف الأب إن كانوا مع </a:t>
            </a:r>
            <a:r>
              <a:rPr lang="ar-SA" dirty="0" smtClean="0"/>
              <a:t>الأم .</a:t>
            </a:r>
          </a:p>
          <a:p>
            <a:r>
              <a:rPr lang="ar-SA" dirty="0"/>
              <a:t>و</a:t>
            </a:r>
            <a:r>
              <a:rPr lang="ar-SA" dirty="0" smtClean="0"/>
              <a:t>البعد </a:t>
            </a:r>
            <a:r>
              <a:rPr lang="ar-SA" dirty="0"/>
              <a:t>عن حنان الأم إن كانوا مع </a:t>
            </a:r>
            <a:r>
              <a:rPr lang="ar-SA" dirty="0" smtClean="0"/>
              <a:t>الأب.</a:t>
            </a:r>
          </a:p>
          <a:p>
            <a:r>
              <a:rPr lang="ar-SA" dirty="0" smtClean="0"/>
              <a:t>يعد </a:t>
            </a:r>
            <a:r>
              <a:rPr lang="ar-SA" dirty="0"/>
              <a:t>الطلاق سببا مباشرا في فقد الطفل للثقة بنفسه حيث نجد أن بداخله كماً كبيراً من الشعور </a:t>
            </a:r>
            <a:r>
              <a:rPr lang="ar-SA" dirty="0" smtClean="0"/>
              <a:t>بالنقص.</a:t>
            </a:r>
            <a:endParaRPr lang="ar-SA" dirty="0"/>
          </a:p>
        </p:txBody>
      </p:sp>
    </p:spTree>
    <p:extLst>
      <p:ext uri="{BB962C8B-B14F-4D97-AF65-F5344CB8AC3E}">
        <p14:creationId xmlns="" xmlns:p14="http://schemas.microsoft.com/office/powerpoint/2010/main" val="2326462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716</Words>
  <Application>Microsoft Office PowerPoint</Application>
  <PresentationFormat>عرض على الشاشة (3:4)‏</PresentationFormat>
  <Paragraphs>58</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سمة Office</vt:lpstr>
      <vt:lpstr>  الحمد لله رب العالمين ، و الصلاة و السلام على الصادق الأمين و على آله و صحبه أجمعين و من تبعهم بإحسان إلى يوم الدين ، أما بعد .... فسوف نتطرق في موضوعنا إلى ظاهرة الطلاق التي تفشت و بكثرة في مجتمعاتنا الإسلامية خصوصاً في الآونة الأخيرة ، و هو ما أثار فضولنا لاختيار هذه الظاهرة و أهم مسبباتها و آثارها المدمرة للمجتمع بمختلف فئاته ، و ما له من آثار نفسية و اجتماعية خطيرة تعمل على تصدع المجتمع و انهياره ، و مما لا شك بأن معظم الباحثين و المفكرين قد اهتموا بتنظيم العلاقة بين الزوجين على مر العصور ، لما لهذه العلاقة من تأثيرات في محيطها  في ذلك فهو حسبنا ونعم الوكيل .  </vt:lpstr>
      <vt:lpstr>وسنحصر النقاط التي سوف نتطرق لها من خلال مادتنا العلمية فيما يلي :ـ </vt:lpstr>
      <vt:lpstr>مفهوم الطلاق و مشروعيته : </vt:lpstr>
      <vt:lpstr>أما الطلاق اصطلاحاً فهو:ـ </vt:lpstr>
      <vt:lpstr>أسبــاب الطلاق  :</vt:lpstr>
      <vt:lpstr>تابع أسباب الطلاق </vt:lpstr>
      <vt:lpstr> نسبة الطلاق : </vt:lpstr>
      <vt:lpstr>الآثار المترتبة على الطلاق </vt:lpstr>
      <vt:lpstr>ثانيا: من آثار الطلاق المترتبة على الأطفال </vt:lpstr>
      <vt:lpstr>ثالثا: من آثار الطلاق المترتبة على المجتمع </vt:lpstr>
      <vt:lpstr>الوقاية والعلاج من الطلاق :</vt:lpstr>
      <vt:lpstr>الشريحة 12</vt:lpstr>
      <vt:lpstr>إعداد الطلاب : 1- زياد المطوع. 2- مــعـــاذ البدر. 3- يوسف الفهيد . 4- إبراهيم الدويش . 5-أحمد المنيفي . 6- عبد الله الفحام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DSG</dc:creator>
  <cp:lastModifiedBy>DSG</cp:lastModifiedBy>
  <cp:revision>25</cp:revision>
  <dcterms:created xsi:type="dcterms:W3CDTF">2013-12-07T16:48:21Z</dcterms:created>
  <dcterms:modified xsi:type="dcterms:W3CDTF">2013-12-08T07:23:19Z</dcterms:modified>
</cp:coreProperties>
</file>