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62" r:id="rId4"/>
    <p:sldId id="291" r:id="rId5"/>
    <p:sldId id="269" r:id="rId6"/>
    <p:sldId id="302" r:id="rId7"/>
    <p:sldId id="270" r:id="rId8"/>
    <p:sldId id="271" r:id="rId9"/>
    <p:sldId id="272" r:id="rId10"/>
    <p:sldId id="293" r:id="rId11"/>
    <p:sldId id="294" r:id="rId12"/>
    <p:sldId id="295" r:id="rId13"/>
    <p:sldId id="273" r:id="rId14"/>
    <p:sldId id="276" r:id="rId15"/>
    <p:sldId id="280" r:id="rId16"/>
    <p:sldId id="292" r:id="rId17"/>
    <p:sldId id="296" r:id="rId18"/>
    <p:sldId id="297" r:id="rId19"/>
    <p:sldId id="298" r:id="rId20"/>
    <p:sldId id="299" r:id="rId21"/>
    <p:sldId id="301" r:id="rId22"/>
    <p:sldId id="300"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8ABB09-4A1D-463E-8065-109CC2B7EFAA}" type="datetimeFigureOut">
              <a:rPr lang="ar-SA" smtClean="0"/>
              <a:t>17/03/1441</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17/03/1441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17/03/1441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17/03/1441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17/03/1441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17/03/1441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17/03/1441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17/03/1441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17/03/1441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1B8ABB09-4A1D-463E-8065-109CC2B7EFAA}" type="datetimeFigureOut">
              <a:rPr lang="ar-SA" smtClean="0"/>
              <a:t>17/03/1441</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1B8ABB09-4A1D-463E-8065-109CC2B7EFAA}" type="datetimeFigureOut">
              <a:rPr lang="ar-SA" smtClean="0"/>
              <a:t>17/03/1441</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75000">
              <a:srgbClr val="FFC000"/>
            </a:gs>
            <a:gs pos="85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8ABB09-4A1D-463E-8065-109CC2B7EFAA}" type="datetimeFigureOut">
              <a:rPr lang="ar-SA" smtClean="0"/>
              <a:t>17/03/1441</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hyperlink" Target="http://www.swarthmore.edu/NatSci/cpurrin1/evolk12/evoops.htm"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www.swarthmore.edu/NatSci/cpurrin1/evolk12/posse/chazhasaposse.htm"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hyperlink" Target="https://1biblothequedroit.blogspot.com/2019/02/Scientific-Poster.html" TargetMode="External"/><Relationship Id="rId2" Type="http://schemas.openxmlformats.org/officeDocument/2006/relationships/hyperlink" Target="https://www.google.com/url?sa=t&amp;rct=j&amp;q=&amp;esrc=s&amp;source=web&amp;cd=11&amp;ved=2ahUKEwjOx4u0yt3lAhXa8uAKHfSGB5IQFjAKegQIABAC&amp;url=http://fac.ksu.edu.sa/sites/default/files/lmlsq_llmy.pptx&amp;usg=AOvVaw2uACSs5trJcTeSieOuvxP-" TargetMode="External"/><Relationship Id="rId1" Type="http://schemas.openxmlformats.org/officeDocument/2006/relationships/slideLayout" Target="../slideLayouts/slideLayout7.xml"/><Relationship Id="rId6" Type="http://schemas.openxmlformats.org/officeDocument/2006/relationships/hyperlink" Target="https://www.aoua.com/vb/showthread.php?t=109279" TargetMode="External"/><Relationship Id="rId5" Type="http://schemas.openxmlformats.org/officeDocument/2006/relationships/hyperlink" Target="https://www.almrsal.com/post/510288" TargetMode="External"/><Relationship Id="rId4" Type="http://schemas.openxmlformats.org/officeDocument/2006/relationships/hyperlink" Target="http://forums.arabsbook.com/threads/4834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63688" y="836712"/>
            <a:ext cx="5723468" cy="914105"/>
          </a:xfrm>
        </p:spPr>
        <p:txBody>
          <a:bodyPr>
            <a:normAutofit/>
          </a:bodyPr>
          <a:lstStyle/>
          <a:p>
            <a:r>
              <a:rPr lang="ar-SA" dirty="0">
                <a:solidFill>
                  <a:srgbClr val="C00000"/>
                </a:solidFill>
              </a:rPr>
              <a:t>الملصقات </a:t>
            </a:r>
            <a:r>
              <a:rPr lang="ar-SA" dirty="0" smtClean="0">
                <a:solidFill>
                  <a:srgbClr val="C00000"/>
                </a:solidFill>
              </a:rPr>
              <a:t>العلمية</a:t>
            </a:r>
            <a:r>
              <a:rPr lang="en-US" dirty="0" smtClean="0">
                <a:solidFill>
                  <a:srgbClr val="C00000"/>
                </a:solidFill>
              </a:rPr>
              <a:t>Posters </a:t>
            </a:r>
            <a:r>
              <a:rPr lang="ar-SA" dirty="0">
                <a:solidFill>
                  <a:srgbClr val="C00000"/>
                </a:solidFill>
              </a:rPr>
              <a:t>	</a:t>
            </a:r>
          </a:p>
        </p:txBody>
      </p:sp>
      <p:sp>
        <p:nvSpPr>
          <p:cNvPr id="3" name="عنوان فرعي 2"/>
          <p:cNvSpPr>
            <a:spLocks noGrp="1"/>
          </p:cNvSpPr>
          <p:nvPr>
            <p:ph type="subTitle" idx="1"/>
          </p:nvPr>
        </p:nvSpPr>
        <p:spPr>
          <a:xfrm>
            <a:off x="827584" y="5557818"/>
            <a:ext cx="5712179" cy="607486"/>
          </a:xfrm>
        </p:spPr>
        <p:txBody>
          <a:bodyPr>
            <a:normAutofit/>
          </a:bodyPr>
          <a:lstStyle/>
          <a:p>
            <a:pPr algn="l"/>
            <a:r>
              <a:rPr lang="en-US" b="1" dirty="0" smtClean="0">
                <a:solidFill>
                  <a:srgbClr val="FFFF00"/>
                </a:solidFill>
              </a:rPr>
              <a:t>Prof. Yasser B. </a:t>
            </a:r>
            <a:r>
              <a:rPr lang="en-US" b="1" dirty="0" err="1" smtClean="0">
                <a:solidFill>
                  <a:srgbClr val="FFFF00"/>
                </a:solidFill>
              </a:rPr>
              <a:t>Saddeek</a:t>
            </a:r>
            <a:endParaRPr lang="ar-SA" b="1" dirty="0">
              <a:solidFill>
                <a:srgbClr val="FFFF00"/>
              </a:solidFill>
            </a:endParaRPr>
          </a:p>
        </p:txBody>
      </p:sp>
      <p:pic>
        <p:nvPicPr>
          <p:cNvPr id="1030" name="Picture 6" descr="نتيجة بحث الصور عن ‪physics and pos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72816"/>
            <a:ext cx="5621185" cy="37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908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44624"/>
            <a:ext cx="8229600" cy="1139825"/>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EG" altLang="en-US" dirty="0" smtClean="0"/>
              <a:t>اعتبارات فنية</a:t>
            </a:r>
            <a:endParaRPr lang="en-US" altLang="en-US" dirty="0" smtClean="0"/>
          </a:p>
        </p:txBody>
      </p:sp>
      <p:sp>
        <p:nvSpPr>
          <p:cNvPr id="3" name="Rectangle 3"/>
          <p:cNvSpPr txBox="1">
            <a:spLocks noChangeArrowheads="1"/>
          </p:cNvSpPr>
          <p:nvPr/>
        </p:nvSpPr>
        <p:spPr>
          <a:xfrm>
            <a:off x="457200" y="914499"/>
            <a:ext cx="8229600" cy="4530725"/>
          </a:xfrm>
          <a:prstGeom prst="rect">
            <a:avLst/>
          </a:prstGeom>
        </p:spPr>
        <p:txBody>
          <a:bodyPr/>
          <a:lst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ar-EG" altLang="en-US" dirty="0" smtClean="0"/>
              <a:t>لابد من إمكانية رؤية الملصق بوضوح من مسافة مترين علي الأقل </a:t>
            </a:r>
          </a:p>
          <a:p>
            <a:r>
              <a:rPr lang="ar-EG" altLang="en-US" dirty="0" smtClean="0"/>
              <a:t>استخدام نوعية وحجم خط مناسب مثل </a:t>
            </a:r>
          </a:p>
          <a:p>
            <a:pPr marL="0" indent="0">
              <a:buNone/>
            </a:pPr>
            <a:r>
              <a:rPr lang="en-US" altLang="en-US" dirty="0" smtClean="0"/>
              <a:t>Headings </a:t>
            </a:r>
            <a:r>
              <a:rPr lang="en-US" altLang="en-US" dirty="0" smtClean="0">
                <a:cs typeface="Arial" charset="0"/>
              </a:rPr>
              <a:t>→</a:t>
            </a:r>
            <a:r>
              <a:rPr lang="en-US" altLang="en-US" dirty="0" smtClean="0"/>
              <a:t> Arial</a:t>
            </a:r>
          </a:p>
          <a:p>
            <a:pPr marL="365760" lvl="1" indent="0">
              <a:buNone/>
            </a:pPr>
            <a:r>
              <a:rPr lang="en-US" altLang="en-US" dirty="0" smtClean="0"/>
              <a:t>Text        </a:t>
            </a:r>
            <a:r>
              <a:rPr lang="en-US" altLang="en-US" dirty="0" smtClean="0">
                <a:cs typeface="Arial" charset="0"/>
              </a:rPr>
              <a:t>→</a:t>
            </a:r>
            <a:r>
              <a:rPr lang="en-US" altLang="en-US" dirty="0" smtClean="0"/>
              <a:t> Times</a:t>
            </a:r>
          </a:p>
          <a:p>
            <a:pPr marL="0" indent="0">
              <a:buNone/>
            </a:pPr>
            <a:r>
              <a:rPr lang="ar-EG" altLang="en-US" dirty="0" smtClean="0"/>
              <a:t>تناسق الألوان وإخراجها في الملصق ككل </a:t>
            </a:r>
          </a:p>
          <a:p>
            <a:pPr>
              <a:buFont typeface="Wingdings" pitchFamily="2" charset="2"/>
              <a:buNone/>
            </a:pPr>
            <a:endParaRPr lang="en-US" altLang="en-US" dirty="0" smtClean="0"/>
          </a:p>
        </p:txBody>
      </p:sp>
      <p:sp>
        <p:nvSpPr>
          <p:cNvPr id="5" name="Rectangle 5"/>
          <p:cNvSpPr txBox="1">
            <a:spLocks noChangeArrowheads="1"/>
          </p:cNvSpPr>
          <p:nvPr/>
        </p:nvSpPr>
        <p:spPr>
          <a:xfrm>
            <a:off x="685800" y="3212976"/>
            <a:ext cx="7772400" cy="3240360"/>
          </a:xfrm>
          <a:prstGeom prst="rect">
            <a:avLst/>
          </a:prstGeom>
        </p:spPr>
        <p:txBody>
          <a:bodyPr/>
          <a:lst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altLang="en-US" dirty="0" smtClean="0"/>
              <a:t>Title			</a:t>
            </a:r>
            <a:r>
              <a:rPr lang="en-US" altLang="en-US" dirty="0" smtClean="0">
                <a:cs typeface="Arial" charset="0"/>
              </a:rPr>
              <a:t>→  at least 72 point</a:t>
            </a:r>
          </a:p>
          <a:p>
            <a:pPr marL="0" indent="0">
              <a:buNone/>
            </a:pPr>
            <a:r>
              <a:rPr lang="en-US" altLang="en-US" dirty="0" smtClean="0">
                <a:cs typeface="Arial" charset="0"/>
              </a:rPr>
              <a:t>Headings 		→  36-48 point</a:t>
            </a:r>
          </a:p>
          <a:p>
            <a:pPr marL="0" indent="0">
              <a:buNone/>
            </a:pPr>
            <a:r>
              <a:rPr lang="en-US" altLang="en-US" dirty="0" smtClean="0">
                <a:cs typeface="Arial" charset="0"/>
              </a:rPr>
              <a:t>Text			→  at least 24 point</a:t>
            </a:r>
          </a:p>
          <a:p>
            <a:pPr marL="0" indent="0">
              <a:buNone/>
            </a:pPr>
            <a:r>
              <a:rPr lang="en-US" altLang="en-US" dirty="0" smtClean="0">
                <a:cs typeface="Arial" charset="0"/>
              </a:rPr>
              <a:t>Chart labels	         →  24 point</a:t>
            </a:r>
          </a:p>
        </p:txBody>
      </p:sp>
    </p:spTree>
    <p:extLst>
      <p:ext uri="{BB962C8B-B14F-4D97-AF65-F5344CB8AC3E}">
        <p14:creationId xmlns:p14="http://schemas.microsoft.com/office/powerpoint/2010/main" val="1671149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7813"/>
            <a:ext cx="8229600" cy="1139825"/>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EG" altLang="en-US" dirty="0" smtClean="0"/>
              <a:t>وضوح ودقة الوان الاشكال البيانية</a:t>
            </a:r>
            <a:endParaRPr lang="en-US" altLang="en-US" dirty="0" smtClean="0"/>
          </a:p>
        </p:txBody>
      </p:sp>
      <p:sp>
        <p:nvSpPr>
          <p:cNvPr id="3" name="Rectangle 3"/>
          <p:cNvSpPr txBox="1">
            <a:spLocks noChangeArrowheads="1"/>
          </p:cNvSpPr>
          <p:nvPr/>
        </p:nvSpPr>
        <p:spPr>
          <a:xfrm>
            <a:off x="457200" y="1124744"/>
            <a:ext cx="8229600" cy="4525963"/>
          </a:xfrm>
          <a:prstGeom prst="rect">
            <a:avLst/>
          </a:prstGeom>
        </p:spPr>
        <p:txBody>
          <a:bodyPr/>
          <a:lst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altLang="en-US" dirty="0" smtClean="0"/>
              <a:t> Print formats: 600-1200 DPI (dots per inch)</a:t>
            </a:r>
          </a:p>
          <a:p>
            <a:pPr marL="365760" lvl="1" indent="0">
              <a:buNone/>
            </a:pPr>
            <a:r>
              <a:rPr lang="en-US" altLang="en-US" dirty="0" smtClean="0"/>
              <a:t>TIFF, EPS, WMF, JPG?</a:t>
            </a:r>
          </a:p>
          <a:p>
            <a:pPr marL="0" indent="0">
              <a:buNone/>
            </a:pPr>
            <a:r>
              <a:rPr lang="en-US" altLang="en-US" dirty="0" smtClean="0"/>
              <a:t> Screen formats: 72 DPI (dots per inch)</a:t>
            </a:r>
          </a:p>
          <a:p>
            <a:pPr marL="365760" lvl="1" indent="0">
              <a:buNone/>
            </a:pPr>
            <a:r>
              <a:rPr lang="en-US" altLang="en-US" dirty="0" smtClean="0"/>
              <a:t> GIF, JPG, WMF</a:t>
            </a:r>
          </a:p>
          <a:p>
            <a:pPr marL="0" indent="0">
              <a:buNone/>
            </a:pPr>
            <a:r>
              <a:rPr lang="en-US" altLang="en-US" dirty="0" smtClean="0"/>
              <a:t> Scan new color graphics at 150-200 DPI	</a:t>
            </a:r>
          </a:p>
          <a:p>
            <a:pPr marL="365760" lvl="1" indent="0">
              <a:buNone/>
            </a:pPr>
            <a:r>
              <a:rPr lang="en-US" altLang="en-US" sz="3000" dirty="0" smtClean="0"/>
              <a:t> </a:t>
            </a:r>
            <a:r>
              <a:rPr lang="en-US" altLang="en-US" dirty="0" smtClean="0"/>
              <a:t>Higher for black and white</a:t>
            </a:r>
            <a:endParaRPr lang="ar-EG" altLang="en-US" dirty="0" smtClean="0"/>
          </a:p>
          <a:p>
            <a:pPr marL="365760" lvl="1" indent="0">
              <a:buNone/>
            </a:pPr>
            <a:endParaRPr lang="en-US" altLang="en-US" dirty="0" smtClean="0"/>
          </a:p>
        </p:txBody>
      </p:sp>
      <p:sp>
        <p:nvSpPr>
          <p:cNvPr id="6" name="Rectangle 2"/>
          <p:cNvSpPr txBox="1">
            <a:spLocks noChangeArrowheads="1"/>
          </p:cNvSpPr>
          <p:nvPr/>
        </p:nvSpPr>
        <p:spPr>
          <a:xfrm>
            <a:off x="469024" y="4017367"/>
            <a:ext cx="8495463" cy="2147937"/>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endParaRPr lang="ar-EG" altLang="en-US" sz="3200" dirty="0" smtClean="0"/>
          </a:p>
          <a:p>
            <a:r>
              <a:rPr lang="ar-EG" altLang="en-US" sz="3200" dirty="0" smtClean="0"/>
              <a:t>عند طباعة الملصق لابد من مراعاة الأتي </a:t>
            </a:r>
          </a:p>
          <a:p>
            <a:r>
              <a:rPr lang="ar-EG" altLang="en-US" sz="3200" dirty="0"/>
              <a:t>ترك مسافات بيضاء عند </a:t>
            </a:r>
            <a:r>
              <a:rPr lang="ar-EG" altLang="en-US" sz="3200" dirty="0" smtClean="0"/>
              <a:t>الحواف وإجراء </a:t>
            </a:r>
            <a:r>
              <a:rPr lang="ar-EG" altLang="en-US" sz="3200" dirty="0"/>
              <a:t>فحص لغوي </a:t>
            </a:r>
            <a:r>
              <a:rPr lang="ar-EG" altLang="en-US" sz="3200" dirty="0" smtClean="0"/>
              <a:t>دقيق</a:t>
            </a:r>
          </a:p>
          <a:p>
            <a:r>
              <a:rPr lang="ar-EG" altLang="en-US" sz="3200" dirty="0" smtClean="0"/>
              <a:t>الخطوط العريضة فقط لأبراز العبارات المهمة فقط</a:t>
            </a:r>
            <a:endParaRPr lang="ar-EG" altLang="en-US" sz="3200" dirty="0"/>
          </a:p>
          <a:p>
            <a:endParaRPr lang="en-US" altLang="en-US" dirty="0" smtClean="0"/>
          </a:p>
        </p:txBody>
      </p:sp>
    </p:spTree>
    <p:extLst>
      <p:ext uri="{BB962C8B-B14F-4D97-AF65-F5344CB8AC3E}">
        <p14:creationId xmlns:p14="http://schemas.microsoft.com/office/powerpoint/2010/main" val="126768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97625" y="1340768"/>
            <a:ext cx="7772400" cy="3698875"/>
          </a:xfrm>
          <a:prstGeom prst="rect">
            <a:avLst/>
          </a:prstGeom>
        </p:spPr>
        <p:txBody>
          <a:bodyPr/>
          <a:lst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endParaRPr lang="ar-EG" altLang="en-US" dirty="0" smtClean="0"/>
          </a:p>
        </p:txBody>
      </p:sp>
      <p:sp>
        <p:nvSpPr>
          <p:cNvPr id="4" name="Rectangle 2"/>
          <p:cNvSpPr txBox="1">
            <a:spLocks noChangeArrowheads="1"/>
          </p:cNvSpPr>
          <p:nvPr/>
        </p:nvSpPr>
        <p:spPr>
          <a:xfrm>
            <a:off x="179513" y="476672"/>
            <a:ext cx="8784976" cy="6264696"/>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EG" altLang="en-US" sz="4000" dirty="0" smtClean="0"/>
              <a:t>ونصائح بسيطة قبل عرض الملصق</a:t>
            </a:r>
          </a:p>
          <a:p>
            <a:endParaRPr lang="en-US" altLang="en-US" sz="4000" dirty="0" smtClean="0"/>
          </a:p>
          <a:p>
            <a:r>
              <a:rPr lang="ar-EG" altLang="en-US" sz="4000" dirty="0" smtClean="0"/>
              <a:t>1- </a:t>
            </a:r>
            <a:r>
              <a:rPr lang="ar-EG" altLang="en-US" sz="4000" smtClean="0"/>
              <a:t>وصول الباحث </a:t>
            </a:r>
            <a:r>
              <a:rPr lang="ar-EG" altLang="en-US" sz="4000" dirty="0" smtClean="0"/>
              <a:t>مبكرا الي مكان العرض</a:t>
            </a:r>
            <a:r>
              <a:rPr lang="en-US" altLang="en-US" sz="4000" dirty="0" smtClean="0"/>
              <a:t>.</a:t>
            </a:r>
            <a:endParaRPr lang="ar-EG" altLang="en-US" sz="4000" dirty="0" smtClean="0"/>
          </a:p>
          <a:p>
            <a:endParaRPr lang="en-US" altLang="en-US" sz="4000" dirty="0" smtClean="0"/>
          </a:p>
          <a:p>
            <a:r>
              <a:rPr lang="ar-EG" altLang="en-US" sz="4000" dirty="0" smtClean="0"/>
              <a:t>2- تعليق الملصق بعناية شديدة واختيار المكان الأبرز</a:t>
            </a:r>
            <a:r>
              <a:rPr lang="en-US" altLang="en-US" sz="4000" dirty="0" smtClean="0"/>
              <a:t>.</a:t>
            </a:r>
            <a:endParaRPr lang="ar-EG" altLang="en-US" sz="4000" dirty="0" smtClean="0"/>
          </a:p>
          <a:p>
            <a:endParaRPr lang="ar-EG" altLang="en-US" sz="4000" dirty="0" smtClean="0"/>
          </a:p>
          <a:p>
            <a:r>
              <a:rPr lang="ar-EG" sz="4000" dirty="0" smtClean="0"/>
              <a:t>3- يتواجد </a:t>
            </a:r>
            <a:r>
              <a:rPr lang="ar-EG" sz="4000" dirty="0"/>
              <a:t>الباحث </a:t>
            </a:r>
            <a:r>
              <a:rPr lang="ar-SA" sz="4000" dirty="0"/>
              <a:t>بجانب ملصقه العلمي عند عرضه </a:t>
            </a:r>
            <a:r>
              <a:rPr lang="ar-EG" sz="4000" dirty="0" smtClean="0"/>
              <a:t>ولأن </a:t>
            </a:r>
            <a:r>
              <a:rPr lang="ar-EG" sz="4000" dirty="0"/>
              <a:t>المساحة المحددة لل</a:t>
            </a:r>
            <a:r>
              <a:rPr lang="ar-SA" sz="4000" dirty="0"/>
              <a:t>ملصق </a:t>
            </a:r>
            <a:r>
              <a:rPr lang="ar-EG" sz="4000" dirty="0"/>
              <a:t>و</a:t>
            </a:r>
            <a:r>
              <a:rPr lang="ar-SA" sz="4000" dirty="0"/>
              <a:t>التي سيتم عرض المحتوى والرسومات فيها </a:t>
            </a:r>
            <a:r>
              <a:rPr lang="ar-EG" sz="4000" dirty="0"/>
              <a:t>تكون </a:t>
            </a:r>
            <a:r>
              <a:rPr lang="ar-SA" sz="4000" dirty="0"/>
              <a:t>محدودة لذلك </a:t>
            </a:r>
            <a:r>
              <a:rPr lang="ar-EG" sz="4000" dirty="0"/>
              <a:t>ت</a:t>
            </a:r>
            <a:r>
              <a:rPr lang="ar-SA" sz="4000" dirty="0"/>
              <a:t>حتاج إلى مهارة في التلخيص.</a:t>
            </a:r>
          </a:p>
          <a:p>
            <a:endParaRPr lang="en-US" altLang="en-US" sz="4000" dirty="0" smtClean="0"/>
          </a:p>
        </p:txBody>
      </p:sp>
    </p:spTree>
    <p:extLst>
      <p:ext uri="{BB962C8B-B14F-4D97-AF65-F5344CB8AC3E}">
        <p14:creationId xmlns:p14="http://schemas.microsoft.com/office/powerpoint/2010/main" val="2774466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260648"/>
            <a:ext cx="6965245" cy="1202485"/>
          </a:xfrm>
        </p:spPr>
        <p:txBody>
          <a:bodyPr>
            <a:normAutofit/>
          </a:bodyPr>
          <a:lstStyle/>
          <a:p>
            <a:r>
              <a:rPr lang="ar-SA" sz="4000" dirty="0">
                <a:solidFill>
                  <a:srgbClr val="0070C0"/>
                </a:solidFill>
              </a:rPr>
              <a:t>العناصر الأساسية </a:t>
            </a:r>
            <a:r>
              <a:rPr lang="ar-EG" sz="4000" dirty="0" smtClean="0">
                <a:solidFill>
                  <a:srgbClr val="0070C0"/>
                </a:solidFill>
              </a:rPr>
              <a:t>التي تكون </a:t>
            </a:r>
            <a:r>
              <a:rPr lang="ar-SA" sz="4000" dirty="0" smtClean="0">
                <a:solidFill>
                  <a:srgbClr val="0070C0"/>
                </a:solidFill>
              </a:rPr>
              <a:t>الملصق</a:t>
            </a:r>
            <a:r>
              <a:rPr lang="ar-SA" sz="4000" dirty="0">
                <a:solidFill>
                  <a:srgbClr val="0070C0"/>
                </a:solidFill>
              </a:rPr>
              <a:t>	</a:t>
            </a:r>
          </a:p>
        </p:txBody>
      </p:sp>
      <p:sp>
        <p:nvSpPr>
          <p:cNvPr id="3" name="عنصر نائب للمحتوى 2"/>
          <p:cNvSpPr>
            <a:spLocks noGrp="1"/>
          </p:cNvSpPr>
          <p:nvPr>
            <p:ph idx="1"/>
          </p:nvPr>
        </p:nvSpPr>
        <p:spPr>
          <a:xfrm>
            <a:off x="251520" y="1484784"/>
            <a:ext cx="8640960" cy="5184576"/>
          </a:xfrm>
        </p:spPr>
        <p:txBody>
          <a:bodyPr>
            <a:normAutofit/>
          </a:bodyPr>
          <a:lstStyle/>
          <a:p>
            <a:pPr marL="0" indent="0" algn="ctr">
              <a:buNone/>
            </a:pPr>
            <a:r>
              <a:rPr lang="ar-SA" b="1" dirty="0" smtClean="0">
                <a:solidFill>
                  <a:schemeClr val="accent4">
                    <a:lumMod val="75000"/>
                  </a:schemeClr>
                </a:solidFill>
              </a:rPr>
              <a:t>العنوان </a:t>
            </a:r>
            <a:r>
              <a:rPr lang="ar-SA" b="1" dirty="0">
                <a:solidFill>
                  <a:schemeClr val="accent4">
                    <a:lumMod val="75000"/>
                  </a:schemeClr>
                </a:solidFill>
              </a:rPr>
              <a:t>الرئيسي في الملصق العلمي</a:t>
            </a:r>
          </a:p>
          <a:p>
            <a:pPr marL="0" indent="0">
              <a:buNone/>
            </a:pPr>
            <a:r>
              <a:rPr lang="ar-EG" dirty="0" smtClean="0"/>
              <a:t> يتواجد في </a:t>
            </a:r>
            <a:r>
              <a:rPr lang="ar-SA" dirty="0" smtClean="0"/>
              <a:t>أعلى </a:t>
            </a:r>
            <a:r>
              <a:rPr lang="ar-SA" dirty="0"/>
              <a:t>الملصق العلمي مع توسيطه، ويكون </a:t>
            </a:r>
            <a:r>
              <a:rPr lang="ar-SA" dirty="0" smtClean="0"/>
              <a:t>حجم </a:t>
            </a:r>
            <a:r>
              <a:rPr lang="ar-EG" dirty="0" smtClean="0"/>
              <a:t>ال</a:t>
            </a:r>
            <a:r>
              <a:rPr lang="ar-SA" dirty="0" smtClean="0"/>
              <a:t>خط </a:t>
            </a:r>
            <a:r>
              <a:rPr lang="ar-SA" dirty="0"/>
              <a:t>أكبر من جميع خطوط المحتويات </a:t>
            </a:r>
            <a:r>
              <a:rPr lang="ar-SA" dirty="0" smtClean="0"/>
              <a:t>الأخرى. </a:t>
            </a:r>
            <a:endParaRPr lang="ar-EG" dirty="0" smtClean="0"/>
          </a:p>
          <a:p>
            <a:pPr marL="0" indent="0">
              <a:buNone/>
            </a:pPr>
            <a:r>
              <a:rPr lang="ar-SA" dirty="0" smtClean="0"/>
              <a:t>العنوان </a:t>
            </a:r>
            <a:r>
              <a:rPr lang="ar-SA" dirty="0"/>
              <a:t>الرئيسي </a:t>
            </a:r>
            <a:r>
              <a:rPr lang="ar-EG" dirty="0" smtClean="0"/>
              <a:t>هو مفتاح فهم الملصق لذلك لابد من العناية الفائقة باختيار </a:t>
            </a:r>
            <a:r>
              <a:rPr lang="ar-SA" dirty="0" smtClean="0"/>
              <a:t>العنوان </a:t>
            </a:r>
            <a:r>
              <a:rPr lang="ar-SA" dirty="0"/>
              <a:t>المناسب </a:t>
            </a:r>
            <a:r>
              <a:rPr lang="ar-SA" dirty="0" smtClean="0"/>
              <a:t>والجذاب</a:t>
            </a:r>
            <a:r>
              <a:rPr lang="ar-EG" dirty="0" smtClean="0"/>
              <a:t>.</a:t>
            </a:r>
          </a:p>
          <a:p>
            <a:pPr marL="0" indent="0" algn="ctr">
              <a:buNone/>
            </a:pPr>
            <a:r>
              <a:rPr lang="ar-SA" b="1" dirty="0">
                <a:solidFill>
                  <a:schemeClr val="accent4">
                    <a:lumMod val="75000"/>
                  </a:schemeClr>
                </a:solidFill>
              </a:rPr>
              <a:t>أسماء </a:t>
            </a:r>
            <a:r>
              <a:rPr lang="ar-SA" b="1" dirty="0" smtClean="0">
                <a:solidFill>
                  <a:schemeClr val="accent4">
                    <a:lumMod val="75000"/>
                  </a:schemeClr>
                </a:solidFill>
              </a:rPr>
              <a:t>المشاركين </a:t>
            </a:r>
            <a:r>
              <a:rPr lang="ar-SA" b="1" dirty="0">
                <a:solidFill>
                  <a:schemeClr val="accent4">
                    <a:lumMod val="75000"/>
                  </a:schemeClr>
                </a:solidFill>
              </a:rPr>
              <a:t>في الملصق </a:t>
            </a:r>
            <a:r>
              <a:rPr lang="ar-SA" b="1" dirty="0" smtClean="0">
                <a:solidFill>
                  <a:schemeClr val="accent4">
                    <a:lumMod val="75000"/>
                  </a:schemeClr>
                </a:solidFill>
              </a:rPr>
              <a:t>العلمي</a:t>
            </a:r>
            <a:endParaRPr lang="ar-EG" b="1" dirty="0" smtClean="0">
              <a:solidFill>
                <a:schemeClr val="accent4">
                  <a:lumMod val="75000"/>
                </a:schemeClr>
              </a:solidFill>
            </a:endParaRPr>
          </a:p>
          <a:p>
            <a:pPr marL="0" indent="0" algn="ctr">
              <a:buNone/>
            </a:pPr>
            <a:r>
              <a:rPr lang="ar-EG" dirty="0" smtClean="0"/>
              <a:t>يتم وضع أسماء المشاركين </a:t>
            </a:r>
            <a:r>
              <a:rPr lang="ar-SA" dirty="0" smtClean="0"/>
              <a:t>تحت </a:t>
            </a:r>
            <a:r>
              <a:rPr lang="ar-SA" dirty="0"/>
              <a:t>العنوان الرئيسي مباشرة </a:t>
            </a:r>
            <a:r>
              <a:rPr lang="ar-SA" dirty="0" smtClean="0"/>
              <a:t>مع </a:t>
            </a:r>
            <a:r>
              <a:rPr lang="ar-SA" dirty="0"/>
              <a:t>ذكر إسم و مكان الجهة التي يتبعون لها </a:t>
            </a:r>
            <a:r>
              <a:rPr lang="ar-EG" dirty="0" smtClean="0"/>
              <a:t>و</a:t>
            </a:r>
            <a:r>
              <a:rPr lang="ar-SA" dirty="0" smtClean="0"/>
              <a:t>البريد </a:t>
            </a:r>
            <a:r>
              <a:rPr lang="ar-SA" dirty="0"/>
              <a:t>الإلكتروني </a:t>
            </a:r>
            <a:r>
              <a:rPr lang="ar-EG" dirty="0" smtClean="0"/>
              <a:t>ل</a:t>
            </a:r>
            <a:r>
              <a:rPr lang="ar-SA" dirty="0" smtClean="0"/>
              <a:t>لتواصل معهم</a:t>
            </a:r>
            <a:endParaRPr lang="ar-EG" dirty="0" smtClean="0"/>
          </a:p>
          <a:p>
            <a:pPr marL="0" indent="0" algn="ctr">
              <a:buNone/>
            </a:pPr>
            <a:endParaRPr lang="ar-EG" dirty="0" smtClean="0">
              <a:solidFill>
                <a:schemeClr val="accent4">
                  <a:lumMod val="75000"/>
                </a:schemeClr>
              </a:solidFill>
            </a:endParaRPr>
          </a:p>
          <a:p>
            <a:pPr marL="0" indent="0" algn="ctr">
              <a:buNone/>
            </a:pPr>
            <a:r>
              <a:rPr lang="ar-SA" dirty="0" smtClean="0">
                <a:solidFill>
                  <a:schemeClr val="accent4">
                    <a:lumMod val="75000"/>
                  </a:schemeClr>
                </a:solidFill>
              </a:rPr>
              <a:t>ملخص </a:t>
            </a:r>
            <a:r>
              <a:rPr lang="ar-SA" dirty="0">
                <a:solidFill>
                  <a:schemeClr val="accent4">
                    <a:lumMod val="75000"/>
                  </a:schemeClr>
                </a:solidFill>
              </a:rPr>
              <a:t>الملصق العلمي</a:t>
            </a:r>
            <a:br>
              <a:rPr lang="ar-SA" dirty="0">
                <a:solidFill>
                  <a:schemeClr val="accent4">
                    <a:lumMod val="75000"/>
                  </a:schemeClr>
                </a:solidFill>
              </a:rPr>
            </a:br>
            <a:r>
              <a:rPr lang="ar-SA" dirty="0"/>
              <a:t>الملخص </a:t>
            </a:r>
            <a:r>
              <a:rPr lang="ar-EG" dirty="0"/>
              <a:t>(</a:t>
            </a:r>
            <a:r>
              <a:rPr lang="en-US" dirty="0"/>
              <a:t>Abstract</a:t>
            </a:r>
            <a:r>
              <a:rPr lang="ar-EG" dirty="0"/>
              <a:t>) </a:t>
            </a:r>
            <a:r>
              <a:rPr lang="ar-SA" dirty="0"/>
              <a:t>يكون دائماً في بداية الملصق</a:t>
            </a:r>
          </a:p>
          <a:p>
            <a:pPr marL="0" indent="0" algn="ctr">
              <a:buNone/>
            </a:pPr>
            <a:endParaRPr lang="ar-EG" b="1" dirty="0">
              <a:solidFill>
                <a:schemeClr val="accent4">
                  <a:lumMod val="75000"/>
                </a:schemeClr>
              </a:solidFill>
            </a:endParaRPr>
          </a:p>
          <a:p>
            <a:pPr marL="0" indent="0">
              <a:buNone/>
            </a:pPr>
            <a:endParaRPr lang="ar-SA" dirty="0"/>
          </a:p>
        </p:txBody>
      </p:sp>
    </p:spTree>
    <p:extLst>
      <p:ext uri="{BB962C8B-B14F-4D97-AF65-F5344CB8AC3E}">
        <p14:creationId xmlns:p14="http://schemas.microsoft.com/office/powerpoint/2010/main" val="743838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16632"/>
            <a:ext cx="8280920" cy="6480720"/>
          </a:xfrm>
        </p:spPr>
        <p:txBody>
          <a:bodyPr>
            <a:normAutofit fontScale="90000"/>
          </a:bodyPr>
          <a:lstStyle/>
          <a:p>
            <a:r>
              <a:rPr lang="ar-EG" sz="3600" dirty="0" smtClean="0">
                <a:solidFill>
                  <a:schemeClr val="accent4">
                    <a:lumMod val="75000"/>
                  </a:schemeClr>
                </a:solidFill>
              </a:rPr>
              <a:t>مقدمة البحث</a:t>
            </a:r>
            <a:r>
              <a:rPr lang="en-US" sz="3600" dirty="0" smtClean="0">
                <a:solidFill>
                  <a:schemeClr val="accent4">
                    <a:lumMod val="75000"/>
                  </a:schemeClr>
                </a:solidFill>
              </a:rPr>
              <a:t>   (Introduction)</a:t>
            </a:r>
            <a:r>
              <a:rPr lang="ar-EG" sz="3600" dirty="0" smtClean="0">
                <a:solidFill>
                  <a:schemeClr val="accent4">
                    <a:lumMod val="75000"/>
                  </a:schemeClr>
                </a:solidFill>
              </a:rPr>
              <a:t/>
            </a:r>
            <a:br>
              <a:rPr lang="ar-EG" sz="3600" dirty="0" smtClean="0">
                <a:solidFill>
                  <a:schemeClr val="accent4">
                    <a:lumMod val="75000"/>
                  </a:schemeClr>
                </a:solidFill>
              </a:rPr>
            </a:br>
            <a:r>
              <a:rPr lang="ar-EG" sz="3600" dirty="0" smtClean="0">
                <a:solidFill>
                  <a:schemeClr val="accent4">
                    <a:lumMod val="75000"/>
                  </a:schemeClr>
                </a:solidFill>
              </a:rPr>
              <a:t/>
            </a:r>
            <a:br>
              <a:rPr lang="ar-EG" sz="3600" dirty="0" smtClean="0">
                <a:solidFill>
                  <a:schemeClr val="accent4">
                    <a:lumMod val="75000"/>
                  </a:schemeClr>
                </a:solidFill>
              </a:rPr>
            </a:br>
            <a:r>
              <a:rPr lang="ar-SA" sz="3600" dirty="0" smtClean="0">
                <a:solidFill>
                  <a:schemeClr val="accent4">
                    <a:lumMod val="75000"/>
                  </a:schemeClr>
                </a:solidFill>
              </a:rPr>
              <a:t>أهداف البحث</a:t>
            </a:r>
            <a:r>
              <a:rPr lang="en-US" sz="3600" dirty="0" smtClean="0">
                <a:solidFill>
                  <a:schemeClr val="accent4">
                    <a:lumMod val="75000"/>
                  </a:schemeClr>
                </a:solidFill>
              </a:rPr>
              <a:t>  (Aims of the research)</a:t>
            </a:r>
            <a:r>
              <a:rPr lang="ar-EG" sz="3600" dirty="0" smtClean="0">
                <a:solidFill>
                  <a:schemeClr val="accent4">
                    <a:lumMod val="75000"/>
                  </a:schemeClr>
                </a:solidFill>
              </a:rPr>
              <a:t/>
            </a:r>
            <a:br>
              <a:rPr lang="ar-EG" sz="3600" dirty="0" smtClean="0">
                <a:solidFill>
                  <a:schemeClr val="accent4">
                    <a:lumMod val="75000"/>
                  </a:schemeClr>
                </a:solidFill>
              </a:rPr>
            </a:br>
            <a:r>
              <a:rPr lang="ar-EG" sz="3600" dirty="0" smtClean="0">
                <a:solidFill>
                  <a:schemeClr val="accent4">
                    <a:lumMod val="75000"/>
                  </a:schemeClr>
                </a:solidFill>
              </a:rPr>
              <a:t/>
            </a:r>
            <a:br>
              <a:rPr lang="ar-EG" sz="3600" dirty="0" smtClean="0">
                <a:solidFill>
                  <a:schemeClr val="accent4">
                    <a:lumMod val="75000"/>
                  </a:schemeClr>
                </a:solidFill>
              </a:rPr>
            </a:br>
            <a:r>
              <a:rPr lang="ar-SA" sz="3600" dirty="0" smtClean="0">
                <a:solidFill>
                  <a:schemeClr val="accent4">
                    <a:lumMod val="75000"/>
                  </a:schemeClr>
                </a:solidFill>
              </a:rPr>
              <a:t>منهجية </a:t>
            </a:r>
            <a:r>
              <a:rPr lang="ar-SA" sz="3600" dirty="0">
                <a:solidFill>
                  <a:schemeClr val="accent4">
                    <a:lumMod val="75000"/>
                  </a:schemeClr>
                </a:solidFill>
              </a:rPr>
              <a:t>البحث العلمي </a:t>
            </a:r>
            <a:r>
              <a:rPr lang="ar-EG" sz="3600" dirty="0" smtClean="0">
                <a:solidFill>
                  <a:schemeClr val="accent4">
                    <a:lumMod val="75000"/>
                  </a:schemeClr>
                </a:solidFill>
              </a:rPr>
              <a:t>(</a:t>
            </a:r>
            <a:r>
              <a:rPr lang="en-US" sz="3600" dirty="0" smtClean="0">
                <a:solidFill>
                  <a:schemeClr val="accent4">
                    <a:lumMod val="75000"/>
                  </a:schemeClr>
                </a:solidFill>
              </a:rPr>
              <a:t>Methodology</a:t>
            </a:r>
            <a:r>
              <a:rPr lang="ar-EG" sz="3600" dirty="0" smtClean="0">
                <a:solidFill>
                  <a:schemeClr val="accent4">
                    <a:lumMod val="75000"/>
                  </a:schemeClr>
                </a:solidFill>
              </a:rPr>
              <a:t>)</a:t>
            </a:r>
            <a:r>
              <a:rPr lang="en-US" sz="3600" dirty="0" smtClean="0">
                <a:solidFill>
                  <a:schemeClr val="accent4">
                    <a:lumMod val="75000"/>
                  </a:schemeClr>
                </a:solidFill>
              </a:rPr>
              <a:t/>
            </a:r>
            <a:br>
              <a:rPr lang="en-US" sz="3600" dirty="0" smtClean="0">
                <a:solidFill>
                  <a:schemeClr val="accent4">
                    <a:lumMod val="75000"/>
                  </a:schemeClr>
                </a:solidFill>
              </a:rPr>
            </a:br>
            <a:r>
              <a:rPr lang="en-US" sz="3600" dirty="0" smtClean="0">
                <a:solidFill>
                  <a:schemeClr val="accent4">
                    <a:lumMod val="75000"/>
                  </a:schemeClr>
                </a:solidFill>
              </a:rPr>
              <a:t/>
            </a:r>
            <a:br>
              <a:rPr lang="en-US" sz="3600" dirty="0" smtClean="0">
                <a:solidFill>
                  <a:schemeClr val="accent4">
                    <a:lumMod val="75000"/>
                  </a:schemeClr>
                </a:solidFill>
              </a:rPr>
            </a:br>
            <a:r>
              <a:rPr lang="ar-EG" sz="3600" dirty="0" smtClean="0">
                <a:solidFill>
                  <a:schemeClr val="accent4">
                    <a:lumMod val="75000"/>
                  </a:schemeClr>
                </a:solidFill>
              </a:rPr>
              <a:t>النتائج ومناقشتها (</a:t>
            </a:r>
            <a:r>
              <a:rPr lang="en-US" sz="3600" dirty="0" smtClean="0">
                <a:solidFill>
                  <a:schemeClr val="accent4">
                    <a:lumMod val="75000"/>
                  </a:schemeClr>
                </a:solidFill>
              </a:rPr>
              <a:t>Results and Discussions</a:t>
            </a:r>
            <a:r>
              <a:rPr lang="ar-EG" sz="3600" dirty="0" smtClean="0">
                <a:solidFill>
                  <a:schemeClr val="accent4">
                    <a:lumMod val="75000"/>
                  </a:schemeClr>
                </a:solidFill>
              </a:rPr>
              <a:t>)</a:t>
            </a:r>
            <a:r>
              <a:rPr lang="en-US" sz="3600" dirty="0" smtClean="0">
                <a:solidFill>
                  <a:schemeClr val="accent4">
                    <a:lumMod val="75000"/>
                  </a:schemeClr>
                </a:solidFill>
              </a:rPr>
              <a:t/>
            </a:r>
            <a:br>
              <a:rPr lang="en-US" sz="3600" dirty="0" smtClean="0">
                <a:solidFill>
                  <a:schemeClr val="accent4">
                    <a:lumMod val="75000"/>
                  </a:schemeClr>
                </a:solidFill>
              </a:rPr>
            </a:br>
            <a:r>
              <a:rPr lang="en-US" sz="3600" dirty="0">
                <a:solidFill>
                  <a:schemeClr val="accent4">
                    <a:lumMod val="75000"/>
                  </a:schemeClr>
                </a:solidFill>
              </a:rPr>
              <a:t/>
            </a:r>
            <a:br>
              <a:rPr lang="en-US" sz="3600" dirty="0">
                <a:solidFill>
                  <a:schemeClr val="accent4">
                    <a:lumMod val="75000"/>
                  </a:schemeClr>
                </a:solidFill>
              </a:rPr>
            </a:br>
            <a:r>
              <a:rPr lang="ar-EG" sz="3600" dirty="0" smtClean="0">
                <a:solidFill>
                  <a:schemeClr val="accent4">
                    <a:lumMod val="75000"/>
                  </a:schemeClr>
                </a:solidFill>
              </a:rPr>
              <a:t>خاتمة الملصق (</a:t>
            </a:r>
            <a:r>
              <a:rPr lang="en-US" sz="3600" dirty="0" smtClean="0">
                <a:solidFill>
                  <a:schemeClr val="accent4">
                    <a:lumMod val="75000"/>
                  </a:schemeClr>
                </a:solidFill>
              </a:rPr>
              <a:t>Conclusions</a:t>
            </a:r>
            <a:r>
              <a:rPr lang="ar-EG" sz="3600" dirty="0" smtClean="0">
                <a:solidFill>
                  <a:schemeClr val="accent4">
                    <a:lumMod val="75000"/>
                  </a:schemeClr>
                </a:solidFill>
              </a:rPr>
              <a:t>)</a:t>
            </a:r>
            <a:r>
              <a:rPr lang="en-US" sz="3600" dirty="0" smtClean="0">
                <a:solidFill>
                  <a:schemeClr val="accent4">
                    <a:lumMod val="75000"/>
                  </a:schemeClr>
                </a:solidFill>
              </a:rPr>
              <a:t/>
            </a:r>
            <a:br>
              <a:rPr lang="en-US" sz="3600" dirty="0" smtClean="0">
                <a:solidFill>
                  <a:schemeClr val="accent4">
                    <a:lumMod val="75000"/>
                  </a:schemeClr>
                </a:solidFill>
              </a:rPr>
            </a:br>
            <a:r>
              <a:rPr lang="ar-EG" sz="3600" dirty="0" smtClean="0">
                <a:solidFill>
                  <a:schemeClr val="accent4">
                    <a:lumMod val="75000"/>
                  </a:schemeClr>
                </a:solidFill>
              </a:rPr>
              <a:t/>
            </a:r>
            <a:br>
              <a:rPr lang="ar-EG" sz="3600" dirty="0" smtClean="0">
                <a:solidFill>
                  <a:schemeClr val="accent4">
                    <a:lumMod val="75000"/>
                  </a:schemeClr>
                </a:solidFill>
              </a:rPr>
            </a:br>
            <a:r>
              <a:rPr lang="ar-EG" sz="3600" dirty="0" smtClean="0">
                <a:solidFill>
                  <a:schemeClr val="accent4">
                    <a:lumMod val="75000"/>
                  </a:schemeClr>
                </a:solidFill>
              </a:rPr>
              <a:t>وهذا الجزء الأخير هو ملخص شديد لمناقشة نتائج الملصق ويستلزم عناية خاصة عند كتابته</a:t>
            </a:r>
            <a:br>
              <a:rPr lang="ar-EG" sz="3600" dirty="0" smtClean="0">
                <a:solidFill>
                  <a:schemeClr val="accent4">
                    <a:lumMod val="75000"/>
                  </a:schemeClr>
                </a:solidFill>
              </a:rPr>
            </a:br>
            <a:endParaRPr lang="ar-SA" sz="3600" dirty="0">
              <a:solidFill>
                <a:schemeClr val="accent4">
                  <a:lumMod val="75000"/>
                </a:schemeClr>
              </a:solidFill>
            </a:endParaRPr>
          </a:p>
        </p:txBody>
      </p:sp>
    </p:spTree>
    <p:extLst>
      <p:ext uri="{BB962C8B-B14F-4D97-AF65-F5344CB8AC3E}">
        <p14:creationId xmlns:p14="http://schemas.microsoft.com/office/powerpoint/2010/main" val="499291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9036496" cy="5688632"/>
          </a:xfrm>
        </p:spPr>
        <p:txBody>
          <a:bodyPr>
            <a:normAutofit fontScale="90000"/>
          </a:bodyPr>
          <a:lstStyle/>
          <a:p>
            <a:pPr marL="0" indent="0"/>
            <a:r>
              <a:rPr lang="ar-EG" b="1" dirty="0" smtClean="0">
                <a:solidFill>
                  <a:srgbClr val="0070C0"/>
                </a:solidFill>
              </a:rPr>
              <a:t/>
            </a:r>
            <a:br>
              <a:rPr lang="ar-EG" b="1" dirty="0" smtClean="0">
                <a:solidFill>
                  <a:srgbClr val="0070C0"/>
                </a:solidFill>
              </a:rPr>
            </a:br>
            <a:r>
              <a:rPr lang="ar-EG" b="1" dirty="0" smtClean="0">
                <a:solidFill>
                  <a:srgbClr val="0070C0"/>
                </a:solidFill>
              </a:rPr>
              <a:t/>
            </a:r>
            <a:br>
              <a:rPr lang="ar-EG" b="1" dirty="0" smtClean="0">
                <a:solidFill>
                  <a:srgbClr val="0070C0"/>
                </a:solidFill>
              </a:rPr>
            </a:br>
            <a:r>
              <a:rPr lang="ar-EG" sz="3600" b="1" dirty="0" smtClean="0">
                <a:solidFill>
                  <a:srgbClr val="0070C0"/>
                </a:solidFill>
              </a:rPr>
              <a:t>عند وجود جهة داعمة للبحث أو باحثين أخرين قاموا بالمساعدة ولم توضع أسمائهم في المشاركين فلابد من ذكر الجهة او الباحثين في الشكر (</a:t>
            </a:r>
            <a:r>
              <a:rPr lang="en-US" sz="3600" b="1" dirty="0" smtClean="0">
                <a:solidFill>
                  <a:srgbClr val="0070C0"/>
                </a:solidFill>
              </a:rPr>
              <a:t>Acknowledgement</a:t>
            </a:r>
            <a:r>
              <a:rPr lang="ar-EG" sz="3600" b="1" dirty="0" smtClean="0">
                <a:solidFill>
                  <a:srgbClr val="0070C0"/>
                </a:solidFill>
              </a:rPr>
              <a:t>)</a:t>
            </a:r>
            <a:br>
              <a:rPr lang="ar-EG" sz="3600" b="1" dirty="0" smtClean="0">
                <a:solidFill>
                  <a:srgbClr val="0070C0"/>
                </a:solidFill>
              </a:rPr>
            </a:br>
            <a:r>
              <a:rPr lang="ar-EG" sz="3600" b="1" dirty="0" smtClean="0">
                <a:solidFill>
                  <a:srgbClr val="0070C0"/>
                </a:solidFill>
              </a:rPr>
              <a:t/>
            </a:r>
            <a:br>
              <a:rPr lang="ar-EG" sz="3600" b="1" dirty="0" smtClean="0">
                <a:solidFill>
                  <a:srgbClr val="0070C0"/>
                </a:solidFill>
              </a:rPr>
            </a:br>
            <a:r>
              <a:rPr lang="ar-EG" sz="3600" b="1" dirty="0">
                <a:solidFill>
                  <a:srgbClr val="0070C0"/>
                </a:solidFill>
              </a:rPr>
              <a:t/>
            </a:r>
            <a:br>
              <a:rPr lang="ar-EG" sz="3600" b="1" dirty="0">
                <a:solidFill>
                  <a:srgbClr val="0070C0"/>
                </a:solidFill>
              </a:rPr>
            </a:br>
            <a:r>
              <a:rPr lang="ar-SA" dirty="0" smtClean="0">
                <a:solidFill>
                  <a:schemeClr val="accent4">
                    <a:lumMod val="75000"/>
                  </a:schemeClr>
                </a:solidFill>
              </a:rPr>
              <a:t>المراجع</a:t>
            </a:r>
            <a:r>
              <a:rPr lang="ar-EG" dirty="0" smtClean="0">
                <a:solidFill>
                  <a:schemeClr val="accent4">
                    <a:lumMod val="75000"/>
                  </a:schemeClr>
                </a:solidFill>
              </a:rPr>
              <a:t> </a:t>
            </a:r>
            <a:r>
              <a:rPr lang="ar-EG" dirty="0">
                <a:solidFill>
                  <a:schemeClr val="accent4">
                    <a:lumMod val="75000"/>
                  </a:schemeClr>
                </a:solidFill>
              </a:rPr>
              <a:t>(</a:t>
            </a:r>
            <a:r>
              <a:rPr lang="en-US" dirty="0">
                <a:solidFill>
                  <a:schemeClr val="accent4">
                    <a:lumMod val="75000"/>
                  </a:schemeClr>
                </a:solidFill>
              </a:rPr>
              <a:t>References</a:t>
            </a:r>
            <a:r>
              <a:rPr lang="ar-EG" dirty="0">
                <a:solidFill>
                  <a:schemeClr val="accent4">
                    <a:lumMod val="75000"/>
                  </a:schemeClr>
                </a:solidFill>
              </a:rPr>
              <a:t>)</a:t>
            </a:r>
            <a:br>
              <a:rPr lang="ar-EG" dirty="0">
                <a:solidFill>
                  <a:schemeClr val="accent4">
                    <a:lumMod val="75000"/>
                  </a:schemeClr>
                </a:solidFill>
              </a:rPr>
            </a:br>
            <a:r>
              <a:rPr lang="en-US" dirty="0"/>
              <a:t/>
            </a:r>
            <a:br>
              <a:rPr lang="en-US" dirty="0"/>
            </a:br>
            <a:r>
              <a:rPr lang="ar-EG" dirty="0"/>
              <a:t>عند ذكر المراجع المستخدمة في البحث فيمكن ذكر جزء منها وهذا لعدم توافر المساحة لذلك.</a:t>
            </a:r>
            <a:r>
              <a:rPr lang="ar-SA" dirty="0"/>
              <a:t/>
            </a:r>
            <a:br>
              <a:rPr lang="ar-SA" dirty="0"/>
            </a:br>
            <a:r>
              <a:rPr lang="ar-EG" dirty="0" smtClean="0">
                <a:solidFill>
                  <a:schemeClr val="accent4">
                    <a:lumMod val="75000"/>
                  </a:schemeClr>
                </a:solidFill>
              </a:rPr>
              <a:t/>
            </a:r>
            <a:br>
              <a:rPr lang="ar-EG" dirty="0" smtClean="0">
                <a:solidFill>
                  <a:schemeClr val="accent4">
                    <a:lumMod val="75000"/>
                  </a:schemeClr>
                </a:solidFill>
              </a:rPr>
            </a:br>
            <a:r>
              <a:rPr lang="ar-SA" dirty="0">
                <a:solidFill>
                  <a:schemeClr val="accent4">
                    <a:lumMod val="75000"/>
                  </a:schemeClr>
                </a:solidFill>
              </a:rPr>
              <a:t/>
            </a:r>
            <a:br>
              <a:rPr lang="ar-SA" dirty="0">
                <a:solidFill>
                  <a:schemeClr val="accent4">
                    <a:lumMod val="75000"/>
                  </a:schemeClr>
                </a:solidFill>
              </a:rPr>
            </a:br>
            <a:endParaRPr lang="ar-SA" dirty="0">
              <a:solidFill>
                <a:schemeClr val="accent4">
                  <a:lumMod val="75000"/>
                </a:schemeClr>
              </a:solidFill>
            </a:endParaRPr>
          </a:p>
        </p:txBody>
      </p:sp>
    </p:spTree>
    <p:extLst>
      <p:ext uri="{BB962C8B-B14F-4D97-AF65-F5344CB8AC3E}">
        <p14:creationId xmlns:p14="http://schemas.microsoft.com/office/powerpoint/2010/main" val="3818840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755576" y="2492896"/>
            <a:ext cx="6965245" cy="864096"/>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EG" sz="4000" dirty="0" smtClean="0">
                <a:solidFill>
                  <a:srgbClr val="0070C0"/>
                </a:solidFill>
              </a:rPr>
              <a:t>نماذج من الملصقات</a:t>
            </a:r>
            <a:endParaRPr lang="ar-SA" sz="4000" dirty="0">
              <a:solidFill>
                <a:srgbClr val="0070C0"/>
              </a:solidFill>
            </a:endParaRPr>
          </a:p>
        </p:txBody>
      </p:sp>
    </p:spTree>
    <p:extLst>
      <p:ext uri="{BB962C8B-B14F-4D97-AF65-F5344CB8AC3E}">
        <p14:creationId xmlns:p14="http://schemas.microsoft.com/office/powerpoint/2010/main" val="3737265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0" y="5961063"/>
            <a:ext cx="2047875" cy="6429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lstStyle/>
          <a:p>
            <a:pPr defTabSz="195263">
              <a:spcBef>
                <a:spcPct val="50000"/>
              </a:spcBef>
            </a:pPr>
            <a:r>
              <a:rPr lang="en-GB" altLang="en-US" sz="900" b="1">
                <a:solidFill>
                  <a:srgbClr val="CC3300"/>
                </a:solidFill>
              </a:rPr>
              <a:t>Acknowledgements</a:t>
            </a:r>
          </a:p>
          <a:p>
            <a:pPr defTabSz="195263">
              <a:spcBef>
                <a:spcPct val="50000"/>
              </a:spcBef>
            </a:pPr>
            <a:r>
              <a:rPr lang="en-AU" altLang="en-US" sz="600"/>
              <a:t>Just highlight this text and replace with your own text. Replace this with your text. </a:t>
            </a:r>
            <a:endParaRPr lang="en-US" altLang="en-US" sz="900" b="1">
              <a:solidFill>
                <a:srgbClr val="CC3300"/>
              </a:solidFill>
            </a:endParaRPr>
          </a:p>
        </p:txBody>
      </p:sp>
      <p:sp>
        <p:nvSpPr>
          <p:cNvPr id="3" name="Rectangle 3"/>
          <p:cNvSpPr>
            <a:spLocks noChangeArrowheads="1"/>
          </p:cNvSpPr>
          <p:nvPr/>
        </p:nvSpPr>
        <p:spPr bwMode="auto">
          <a:xfrm>
            <a:off x="6858000" y="4132263"/>
            <a:ext cx="2047875" cy="1641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lstStyle/>
          <a:p>
            <a:pPr defTabSz="195263">
              <a:spcBef>
                <a:spcPct val="50000"/>
              </a:spcBef>
            </a:pPr>
            <a:r>
              <a:rPr lang="en-GB" altLang="en-US" sz="900" b="1">
                <a:solidFill>
                  <a:srgbClr val="CC3300"/>
                </a:solidFill>
              </a:rPr>
              <a:t>Conclusion</a:t>
            </a:r>
          </a:p>
          <a:p>
            <a:pPr defTabSz="195263">
              <a:spcBef>
                <a:spcPct val="50000"/>
              </a:spcBef>
            </a:pPr>
            <a:r>
              <a:rPr lang="en-AU" altLang="en-US" sz="600"/>
              <a:t>For more information on: </a:t>
            </a:r>
          </a:p>
          <a:p>
            <a:pPr defTabSz="195263">
              <a:spcBef>
                <a:spcPct val="50000"/>
              </a:spcBef>
            </a:pPr>
            <a:r>
              <a:rPr lang="en-AU" altLang="en-US" sz="600"/>
              <a:t>Poster Design, Scanning and Digital Photography, </a:t>
            </a:r>
            <a:br>
              <a:rPr lang="en-AU" altLang="en-US" sz="600"/>
            </a:br>
            <a:r>
              <a:rPr lang="en-AU" altLang="en-US" sz="600"/>
              <a:t>and Image / file size.</a:t>
            </a:r>
          </a:p>
          <a:p>
            <a:pPr defTabSz="195263">
              <a:spcBef>
                <a:spcPct val="50000"/>
              </a:spcBef>
            </a:pPr>
            <a:endParaRPr lang="en-AU" altLang="en-US" sz="600"/>
          </a:p>
          <a:p>
            <a:pPr defTabSz="195263">
              <a:spcBef>
                <a:spcPct val="50000"/>
              </a:spcBef>
            </a:pPr>
            <a:r>
              <a:rPr lang="en-AU" altLang="en-US" sz="600"/>
              <a:t>Contact: </a:t>
            </a:r>
          </a:p>
          <a:p>
            <a:pPr defTabSz="195263">
              <a:spcBef>
                <a:spcPct val="50000"/>
              </a:spcBef>
            </a:pPr>
            <a:r>
              <a:rPr lang="en-AU" altLang="en-US" sz="600" b="1"/>
              <a:t>Medical Illustration Unit</a:t>
            </a:r>
            <a:r>
              <a:rPr lang="en-AU" altLang="en-US" sz="600"/>
              <a:t/>
            </a:r>
            <a:br>
              <a:rPr lang="en-AU" altLang="en-US" sz="600"/>
            </a:br>
            <a:r>
              <a:rPr lang="en-AU" altLang="en-US" sz="600"/>
              <a:t>Prince of Wales Hospital</a:t>
            </a:r>
          </a:p>
          <a:p>
            <a:pPr defTabSz="195263">
              <a:spcBef>
                <a:spcPct val="50000"/>
              </a:spcBef>
            </a:pPr>
            <a:r>
              <a:rPr lang="en-AU" altLang="en-US" sz="600"/>
              <a:t>Ph: 9382 2800</a:t>
            </a:r>
            <a:br>
              <a:rPr lang="en-AU" altLang="en-US" sz="600"/>
            </a:br>
            <a:r>
              <a:rPr lang="en-AU" altLang="en-US" sz="600"/>
              <a:t>Email: miunsw@unsw.edu.au</a:t>
            </a:r>
            <a:br>
              <a:rPr lang="en-AU" altLang="en-US" sz="600"/>
            </a:br>
            <a:r>
              <a:rPr lang="en-AU" altLang="en-US" sz="600"/>
              <a:t>Web: http://miu.med.unsw.edu.au</a:t>
            </a:r>
            <a:endParaRPr lang="en-US" altLang="en-US" sz="900" b="1">
              <a:solidFill>
                <a:srgbClr val="CC3300"/>
              </a:solidFill>
            </a:endParaRPr>
          </a:p>
        </p:txBody>
      </p:sp>
      <p:sp>
        <p:nvSpPr>
          <p:cNvPr id="4" name="Rectangle 4"/>
          <p:cNvSpPr>
            <a:spLocks noChangeArrowheads="1"/>
          </p:cNvSpPr>
          <p:nvPr/>
        </p:nvSpPr>
        <p:spPr bwMode="auto">
          <a:xfrm>
            <a:off x="238125" y="4368800"/>
            <a:ext cx="2047875" cy="2235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lstStyle/>
          <a:p>
            <a:pPr defTabSz="195263">
              <a:spcBef>
                <a:spcPct val="50000"/>
              </a:spcBef>
            </a:pPr>
            <a:r>
              <a:rPr lang="en-GB" altLang="en-US" sz="900" b="1">
                <a:solidFill>
                  <a:srgbClr val="CC3300"/>
                </a:solidFill>
              </a:rPr>
              <a:t>Aim</a:t>
            </a:r>
          </a:p>
          <a:p>
            <a:pPr defTabSz="195263">
              <a:spcBef>
                <a:spcPct val="20000"/>
              </a:spcBef>
            </a:pPr>
            <a:r>
              <a:rPr lang="en-AU" altLang="en-US" sz="600"/>
              <a:t>How to use this poster template…</a:t>
            </a:r>
          </a:p>
          <a:p>
            <a:pPr defTabSz="195263">
              <a:spcBef>
                <a:spcPct val="40000"/>
              </a:spcBef>
            </a:pPr>
            <a:r>
              <a:rPr lang="en-AU" altLang="en-US" sz="600"/>
              <a:t>Simply highlight this text and replace it by typing in your own text, or copy and paste your text from a MS Word document or a PowerPoint slide presentation. </a:t>
            </a:r>
          </a:p>
          <a:p>
            <a:pPr defTabSz="195263">
              <a:spcBef>
                <a:spcPct val="40000"/>
              </a:spcBef>
            </a:pPr>
            <a:r>
              <a:rPr lang="en-AU" altLang="en-US" sz="600"/>
              <a:t>The body text / font size should be between 24 and 32 points. Arial, Helvetica or equivalent. </a:t>
            </a:r>
          </a:p>
          <a:p>
            <a:pPr defTabSz="195263">
              <a:spcBef>
                <a:spcPct val="40000"/>
              </a:spcBef>
            </a:pPr>
            <a:r>
              <a:rPr lang="en-AU" altLang="en-US" sz="600"/>
              <a:t>Keep body text left-aligned, do </a:t>
            </a:r>
            <a:r>
              <a:rPr lang="en-AU" altLang="en-US" sz="600" b="1"/>
              <a:t>not</a:t>
            </a:r>
            <a:r>
              <a:rPr lang="en-AU" altLang="en-US" sz="600"/>
              <a:t> justify text.</a:t>
            </a:r>
          </a:p>
          <a:p>
            <a:pPr defTabSz="195263">
              <a:spcBef>
                <a:spcPct val="40000"/>
              </a:spcBef>
            </a:pPr>
            <a:r>
              <a:rPr lang="en-AU" altLang="en-US" sz="600"/>
              <a:t>The colour of the text, title and poster background can be changed to the colour of your choice.</a:t>
            </a:r>
          </a:p>
        </p:txBody>
      </p:sp>
      <p:sp>
        <p:nvSpPr>
          <p:cNvPr id="5" name="Rectangle 5"/>
          <p:cNvSpPr>
            <a:spLocks noChangeArrowheads="1"/>
          </p:cNvSpPr>
          <p:nvPr/>
        </p:nvSpPr>
        <p:spPr bwMode="auto">
          <a:xfrm>
            <a:off x="238125" y="1862138"/>
            <a:ext cx="2047875" cy="2303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lstStyle/>
          <a:p>
            <a:pPr defTabSz="195263">
              <a:spcBef>
                <a:spcPct val="50000"/>
              </a:spcBef>
            </a:pPr>
            <a:r>
              <a:rPr lang="en-GB" altLang="en-US" sz="900" b="1">
                <a:solidFill>
                  <a:srgbClr val="CC3300"/>
                </a:solidFill>
              </a:rPr>
              <a:t>Introduction</a:t>
            </a:r>
          </a:p>
          <a:p>
            <a:pPr defTabSz="195263">
              <a:spcBef>
                <a:spcPct val="50000"/>
              </a:spcBef>
            </a:pPr>
            <a:r>
              <a:rPr lang="en-AU" altLang="en-US" sz="600"/>
              <a:t>First…</a:t>
            </a:r>
          </a:p>
          <a:p>
            <a:pPr defTabSz="195263">
              <a:spcBef>
                <a:spcPct val="50000"/>
              </a:spcBef>
            </a:pPr>
            <a:r>
              <a:rPr lang="en-AU" altLang="en-US" sz="600"/>
              <a:t>Check with conference organisers on their specifications of size and orientation, before you start your poster eg. maximum poster size; landscape, portrait or square.</a:t>
            </a:r>
          </a:p>
          <a:p>
            <a:pPr defTabSz="195263">
              <a:spcBef>
                <a:spcPct val="50000"/>
              </a:spcBef>
            </a:pPr>
            <a:r>
              <a:rPr lang="en-AU" altLang="en-US" sz="600"/>
              <a:t>The page size of this poster template is A0 (84x119cm), landscape (horizontal) format. Do not change this page size, MIU can scale-to-fit a smaller or larger size, when printing. If you need a different shape start with either a portrait (vertical) or a square poster template. </a:t>
            </a:r>
          </a:p>
          <a:p>
            <a:pPr defTabSz="195263">
              <a:spcBef>
                <a:spcPct val="50000"/>
              </a:spcBef>
            </a:pPr>
            <a:r>
              <a:rPr lang="en-AU" altLang="en-US" sz="600"/>
              <a:t>Bear in mind you do not need to fill up the whole space allocated by some conference organisers (eg. 8ftx4ft in the USA). Do not make your poster bigger than necessary just to fill that given size.</a:t>
            </a:r>
            <a:endParaRPr lang="en-US" altLang="en-US" sz="900" b="1">
              <a:solidFill>
                <a:srgbClr val="CC3300"/>
              </a:solidFill>
            </a:endParaRPr>
          </a:p>
        </p:txBody>
      </p:sp>
      <p:sp>
        <p:nvSpPr>
          <p:cNvPr id="6" name="Rectangle 6"/>
          <p:cNvSpPr>
            <a:spLocks noChangeArrowheads="1"/>
          </p:cNvSpPr>
          <p:nvPr/>
        </p:nvSpPr>
        <p:spPr bwMode="auto">
          <a:xfrm>
            <a:off x="2444750" y="1862138"/>
            <a:ext cx="2047875" cy="47418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lstStyle/>
          <a:p>
            <a:pPr marL="80963" indent="-80963" defTabSz="195263">
              <a:spcBef>
                <a:spcPct val="50000"/>
              </a:spcBef>
            </a:pPr>
            <a:r>
              <a:rPr lang="en-GB" altLang="en-US" sz="900" b="1">
                <a:solidFill>
                  <a:srgbClr val="CC3300"/>
                </a:solidFill>
              </a:rPr>
              <a:t>Method</a:t>
            </a:r>
          </a:p>
          <a:p>
            <a:pPr marL="80963" indent="-80963" defTabSz="195263">
              <a:spcBef>
                <a:spcPct val="50000"/>
              </a:spcBef>
              <a:buSzPct val="60000"/>
              <a:buFont typeface="Monotype Sorts" charset="2"/>
              <a:buNone/>
            </a:pPr>
            <a:r>
              <a:rPr lang="en-AU" altLang="en-US" sz="600"/>
              <a:t>Tips for making a successful poster…</a:t>
            </a:r>
          </a:p>
          <a:p>
            <a:pPr marL="80963" indent="-80963" defTabSz="195263">
              <a:spcBef>
                <a:spcPct val="50000"/>
              </a:spcBef>
              <a:buFont typeface="Wingdings" pitchFamily="2" charset="2"/>
              <a:buChar char="§"/>
            </a:pPr>
            <a:r>
              <a:rPr lang="en-AU" altLang="en-US" sz="600"/>
              <a:t>Re-write your paper into poster format ie.</a:t>
            </a:r>
            <a:br>
              <a:rPr lang="en-AU" altLang="en-US" sz="600"/>
            </a:br>
            <a:r>
              <a:rPr lang="en-AU" altLang="en-US" sz="600"/>
              <a:t>Simplify everything, avoid data overkill.</a:t>
            </a:r>
          </a:p>
          <a:p>
            <a:pPr marL="80963" indent="-80963" defTabSz="195263">
              <a:spcBef>
                <a:spcPct val="50000"/>
              </a:spcBef>
              <a:buFont typeface="Wingdings" pitchFamily="2" charset="2"/>
              <a:buChar char="§"/>
            </a:pPr>
            <a:r>
              <a:rPr lang="en-AU" altLang="en-US" sz="600"/>
              <a:t>Headings of more than 6 words should be in upper and lower case, not all capitals.</a:t>
            </a:r>
          </a:p>
          <a:p>
            <a:pPr marL="80963" indent="-80963" defTabSz="195263">
              <a:spcBef>
                <a:spcPct val="50000"/>
              </a:spcBef>
              <a:buFont typeface="Wingdings" pitchFamily="2" charset="2"/>
              <a:buChar char="§"/>
            </a:pPr>
            <a:r>
              <a:rPr lang="en-AU" altLang="en-US" sz="600"/>
              <a:t>Never do whole sentences in capitals or underline to stress your point, use </a:t>
            </a:r>
            <a:r>
              <a:rPr lang="en-AU" altLang="en-US" sz="600" b="1"/>
              <a:t>bold</a:t>
            </a:r>
            <a:r>
              <a:rPr lang="en-AU" altLang="en-US" sz="600"/>
              <a:t> characters instead.</a:t>
            </a:r>
          </a:p>
          <a:p>
            <a:pPr marL="80963" indent="-80963" defTabSz="195263">
              <a:spcBef>
                <a:spcPct val="50000"/>
              </a:spcBef>
              <a:buFont typeface="Wingdings" pitchFamily="2" charset="2"/>
              <a:buChar char="§"/>
            </a:pPr>
            <a:r>
              <a:rPr lang="en-AU" altLang="en-US" sz="600"/>
              <a:t>When laying out your poster leave breathing space around you text. Don’t overcrowd your poster.</a:t>
            </a:r>
          </a:p>
          <a:p>
            <a:pPr marL="80963" indent="-80963" defTabSz="195263">
              <a:spcBef>
                <a:spcPct val="50000"/>
              </a:spcBef>
              <a:buFont typeface="Wingdings" pitchFamily="2" charset="2"/>
              <a:buChar char="§"/>
            </a:pPr>
            <a:r>
              <a:rPr lang="en-AU" altLang="en-US" sz="600"/>
              <a:t>Try using photographs or coloured graphs. Avoid long numerical tables.</a:t>
            </a:r>
          </a:p>
          <a:p>
            <a:pPr marL="80963" indent="-80963" defTabSz="195263">
              <a:spcBef>
                <a:spcPct val="50000"/>
              </a:spcBef>
              <a:buFont typeface="Wingdings" pitchFamily="2" charset="2"/>
              <a:buChar char="§"/>
            </a:pPr>
            <a:r>
              <a:rPr lang="en-AU" altLang="en-US" sz="600"/>
              <a:t>Spell check and get someone else to proof-read.</a:t>
            </a:r>
            <a:endParaRPr lang="en-US" altLang="en-US" sz="900" b="1">
              <a:solidFill>
                <a:srgbClr val="CC3300"/>
              </a:solidFill>
            </a:endParaRPr>
          </a:p>
        </p:txBody>
      </p:sp>
      <p:sp>
        <p:nvSpPr>
          <p:cNvPr id="7" name="Rectangle 7"/>
          <p:cNvSpPr>
            <a:spLocks noChangeArrowheads="1"/>
          </p:cNvSpPr>
          <p:nvPr/>
        </p:nvSpPr>
        <p:spPr bwMode="auto">
          <a:xfrm>
            <a:off x="4651375" y="1862138"/>
            <a:ext cx="2047875" cy="47418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lstStyle/>
          <a:p>
            <a:pPr defTabSz="195263">
              <a:spcBef>
                <a:spcPct val="50000"/>
              </a:spcBef>
            </a:pPr>
            <a:r>
              <a:rPr lang="en-GB" altLang="en-US" sz="900" b="1">
                <a:solidFill>
                  <a:srgbClr val="CC3300"/>
                </a:solidFill>
              </a:rPr>
              <a:t>Results</a:t>
            </a:r>
          </a:p>
          <a:p>
            <a:pPr defTabSz="195263">
              <a:spcBef>
                <a:spcPct val="50000"/>
              </a:spcBef>
            </a:pPr>
            <a:r>
              <a:rPr lang="en-AU" altLang="en-US" sz="600"/>
              <a:t>Importing / inserting files…</a:t>
            </a:r>
          </a:p>
          <a:p>
            <a:pPr defTabSz="195263">
              <a:spcBef>
                <a:spcPct val="50000"/>
              </a:spcBef>
            </a:pPr>
            <a:r>
              <a:rPr lang="en-AU" altLang="en-US" sz="600"/>
              <a:t>Images such as photographs, graphs, diagrams, logos, etc, can be added to the poster.</a:t>
            </a:r>
          </a:p>
          <a:p>
            <a:pPr defTabSz="195263">
              <a:spcBef>
                <a:spcPct val="50000"/>
              </a:spcBef>
            </a:pPr>
            <a:r>
              <a:rPr lang="en-AU" altLang="en-US" sz="600"/>
              <a:t>To insert scanned images into your poster, go through the menus as follows: Insert / Picture / From File… then find the file on your computer, select it, and press OK.</a:t>
            </a:r>
          </a:p>
          <a:p>
            <a:pPr defTabSz="195263">
              <a:spcBef>
                <a:spcPct val="50000"/>
              </a:spcBef>
            </a:pPr>
            <a:r>
              <a:rPr lang="en-AU" altLang="en-US" sz="600"/>
              <a:t>The best type of image files to insert are JPEG or TIFF, JPEG is the preferred format.</a:t>
            </a:r>
          </a:p>
          <a:p>
            <a:pPr defTabSz="195263">
              <a:spcBef>
                <a:spcPct val="50000"/>
              </a:spcBef>
            </a:pPr>
            <a:r>
              <a:rPr lang="en-AU" altLang="en-US" sz="600" b="1"/>
              <a:t>Be aware</a:t>
            </a:r>
            <a:r>
              <a:rPr lang="en-AU" altLang="en-US" sz="600"/>
              <a:t> of the image size you are importing. The average colour photo (13 x 18cm at 180dpi) would be about 3Mb (1Mb for B/W greyscale). Call MIU if unsure.</a:t>
            </a:r>
          </a:p>
          <a:p>
            <a:pPr defTabSz="195263">
              <a:spcBef>
                <a:spcPct val="50000"/>
              </a:spcBef>
            </a:pPr>
            <a:r>
              <a:rPr lang="en-AU" altLang="en-US" sz="600"/>
              <a:t>Do </a:t>
            </a:r>
            <a:r>
              <a:rPr lang="en-AU" altLang="en-US" sz="600" b="1"/>
              <a:t>not </a:t>
            </a:r>
            <a:r>
              <a:rPr lang="en-AU" altLang="en-US" sz="600"/>
              <a:t>use images from the web.</a:t>
            </a:r>
          </a:p>
          <a:p>
            <a:pPr defTabSz="195263">
              <a:spcBef>
                <a:spcPct val="50000"/>
              </a:spcBef>
            </a:pPr>
            <a:endParaRPr lang="en-AU" altLang="en-US" sz="600"/>
          </a:p>
          <a:p>
            <a:pPr defTabSz="195263">
              <a:spcBef>
                <a:spcPct val="50000"/>
              </a:spcBef>
            </a:pPr>
            <a:r>
              <a:rPr lang="en-AU" altLang="en-US" sz="600"/>
              <a:t>Notes about graphs…</a:t>
            </a:r>
          </a:p>
          <a:p>
            <a:pPr defTabSz="195263">
              <a:spcBef>
                <a:spcPct val="50000"/>
              </a:spcBef>
            </a:pPr>
            <a:r>
              <a:rPr lang="en-AU" altLang="en-US" sz="600"/>
              <a:t>For simple graphs use MS Excel, or do the graph directly in PowerPoint.</a:t>
            </a:r>
          </a:p>
          <a:p>
            <a:pPr defTabSz="195263">
              <a:spcBef>
                <a:spcPct val="50000"/>
              </a:spcBef>
            </a:pPr>
            <a:r>
              <a:rPr lang="en-AU" altLang="en-US" sz="600"/>
              <a:t>Graphs done in a scientific graphing programs (eg. Sigma Plot, Prism, SPSS, Statistica) should be saved as JPEG or TIFF if possible. For more information see MIU.</a:t>
            </a:r>
            <a:endParaRPr lang="en-US" altLang="en-US" sz="900" b="1">
              <a:solidFill>
                <a:srgbClr val="CC3300"/>
              </a:solidFill>
            </a:endParaRPr>
          </a:p>
        </p:txBody>
      </p:sp>
      <p:sp>
        <p:nvSpPr>
          <p:cNvPr id="8" name="Rectangle 8"/>
          <p:cNvSpPr>
            <a:spLocks noChangeArrowheads="1"/>
          </p:cNvSpPr>
          <p:nvPr/>
        </p:nvSpPr>
        <p:spPr bwMode="auto">
          <a:xfrm>
            <a:off x="6858000" y="1862138"/>
            <a:ext cx="2047875" cy="2100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lstStyle/>
          <a:p>
            <a:pPr defTabSz="195263">
              <a:spcBef>
                <a:spcPct val="50000"/>
              </a:spcBef>
            </a:pPr>
            <a:r>
              <a:rPr lang="en-AU" altLang="en-US" sz="600"/>
              <a:t>Printing and Laminating…</a:t>
            </a:r>
          </a:p>
          <a:p>
            <a:pPr defTabSz="195263">
              <a:spcBef>
                <a:spcPct val="50000"/>
              </a:spcBef>
            </a:pPr>
            <a:r>
              <a:rPr lang="en-AU" altLang="en-US" sz="600"/>
              <a:t>Once you have completed your poster, bring it down to MIU for printing. We will produce a A3 size draft print for you to check and proof read. The final poster will then be printed and laminated. </a:t>
            </a:r>
          </a:p>
          <a:p>
            <a:pPr defTabSz="195263">
              <a:spcBef>
                <a:spcPct val="50000"/>
              </a:spcBef>
            </a:pPr>
            <a:r>
              <a:rPr lang="en-AU" altLang="en-US" sz="600"/>
              <a:t>Note: Do not leave your poster until the last minute. Allow at least 5 working days before you need to use it. </a:t>
            </a:r>
          </a:p>
          <a:p>
            <a:pPr defTabSz="195263">
              <a:spcBef>
                <a:spcPct val="50000"/>
              </a:spcBef>
            </a:pPr>
            <a:r>
              <a:rPr lang="en-AU" altLang="en-US" sz="600"/>
              <a:t>Simply highlight this text and replace.</a:t>
            </a:r>
          </a:p>
          <a:p>
            <a:pPr defTabSz="195263">
              <a:spcBef>
                <a:spcPct val="50000"/>
              </a:spcBef>
            </a:pPr>
            <a:endParaRPr lang="en-AU" altLang="en-US" sz="600"/>
          </a:p>
          <a:p>
            <a:pPr defTabSz="195263">
              <a:spcBef>
                <a:spcPct val="50000"/>
              </a:spcBef>
            </a:pPr>
            <a:r>
              <a:rPr lang="en-AU" altLang="en-US" sz="600"/>
              <a:t>Cost…</a:t>
            </a:r>
          </a:p>
          <a:p>
            <a:pPr defTabSz="195263">
              <a:spcBef>
                <a:spcPct val="50000"/>
              </a:spcBef>
            </a:pPr>
            <a:r>
              <a:rPr lang="en-AU" altLang="en-US" sz="600">
                <a:solidFill>
                  <a:srgbClr val="000000"/>
                </a:solidFill>
                <a:cs typeface="Arial" charset="0"/>
              </a:rPr>
              <a:t>For poster-printing and laminating charges contact to MIU</a:t>
            </a:r>
            <a:endParaRPr lang="en-AU" altLang="en-US" sz="600"/>
          </a:p>
          <a:p>
            <a:pPr defTabSz="195263">
              <a:spcBef>
                <a:spcPct val="50000"/>
              </a:spcBef>
            </a:pPr>
            <a:endParaRPr lang="en-US" altLang="en-US" sz="500"/>
          </a:p>
        </p:txBody>
      </p:sp>
      <p:sp>
        <p:nvSpPr>
          <p:cNvPr id="9" name="Text Box 9"/>
          <p:cNvSpPr txBox="1">
            <a:spLocks noChangeArrowheads="1"/>
          </p:cNvSpPr>
          <p:nvPr/>
        </p:nvSpPr>
        <p:spPr bwMode="auto">
          <a:xfrm>
            <a:off x="238125" y="254000"/>
            <a:ext cx="8667750" cy="919163"/>
          </a:xfrm>
          <a:prstGeom prst="rect">
            <a:avLst/>
          </a:prstGeom>
          <a:solidFill>
            <a:srgbClr val="E1E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lIns="115560" tIns="115560" rIns="115560" bIns="11556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lgn="ctr"/>
            <a:r>
              <a:rPr lang="en-GB" altLang="en-US" sz="2100" b="1">
                <a:solidFill>
                  <a:srgbClr val="CC3300"/>
                </a:solidFill>
              </a:rPr>
              <a:t>Poster title goes here, </a:t>
            </a:r>
            <a:r>
              <a:rPr lang="en-AU" altLang="en-US" sz="2100" b="1">
                <a:solidFill>
                  <a:srgbClr val="CC3300"/>
                </a:solidFill>
              </a:rPr>
              <a:t>containing strictly </a:t>
            </a:r>
            <a:br>
              <a:rPr lang="en-AU" altLang="en-US" sz="2100" b="1">
                <a:solidFill>
                  <a:srgbClr val="CC3300"/>
                </a:solidFill>
              </a:rPr>
            </a:br>
            <a:r>
              <a:rPr lang="en-AU" altLang="en-US" sz="2100" b="1">
                <a:solidFill>
                  <a:srgbClr val="CC3300"/>
                </a:solidFill>
              </a:rPr>
              <a:t>only the essential number of words...</a:t>
            </a:r>
          </a:p>
        </p:txBody>
      </p:sp>
      <p:pic>
        <p:nvPicPr>
          <p:cNvPr id="10" name="Picture 10" descr="un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525" y="392113"/>
            <a:ext cx="3825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p:nvSpPr>
        <p:spPr bwMode="auto">
          <a:xfrm>
            <a:off x="238125" y="1241425"/>
            <a:ext cx="86677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lgn="ctr">
              <a:spcBef>
                <a:spcPct val="20000"/>
              </a:spcBef>
            </a:pPr>
            <a:r>
              <a:rPr lang="en-GB" altLang="en-US" sz="1200" b="1"/>
              <a:t>Author’s Name/s Goes Here, Author’s Name/s Goes Here, Author’s Name/s Goes Here</a:t>
            </a:r>
          </a:p>
          <a:p>
            <a:pPr algn="ctr">
              <a:spcBef>
                <a:spcPct val="20000"/>
              </a:spcBef>
            </a:pPr>
            <a:r>
              <a:rPr lang="en-GB" altLang="en-US" sz="1100"/>
              <a:t>Address/es Goes Here, Address/es Goes Here, Address/es Goes Here</a:t>
            </a:r>
          </a:p>
        </p:txBody>
      </p:sp>
      <p:pic>
        <p:nvPicPr>
          <p:cNvPr id="12" name="Picture 12" descr="pow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406400"/>
            <a:ext cx="568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3"/>
          <p:cNvSpPr>
            <a:spLocks noChangeArrowheads="1"/>
          </p:cNvSpPr>
          <p:nvPr/>
        </p:nvSpPr>
        <p:spPr bwMode="auto">
          <a:xfrm>
            <a:off x="4746625" y="5537200"/>
            <a:ext cx="1857375" cy="800100"/>
          </a:xfrm>
          <a:prstGeom prst="rect">
            <a:avLst/>
          </a:prstGeom>
          <a:solidFill>
            <a:srgbClr val="EEEE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4" name="Text Box 14"/>
          <p:cNvSpPr txBox="1">
            <a:spLocks noChangeArrowheads="1"/>
          </p:cNvSpPr>
          <p:nvPr/>
        </p:nvSpPr>
        <p:spPr bwMode="auto">
          <a:xfrm>
            <a:off x="4746625" y="6362700"/>
            <a:ext cx="1857375" cy="15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784" rIns="0" bIns="9784">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50000"/>
              </a:spcBef>
            </a:pPr>
            <a:r>
              <a:rPr lang="en-AU" altLang="en-US" sz="400" i="1">
                <a:latin typeface="Times New Roman" pitchFamily="18" charset="0"/>
              </a:rPr>
              <a:t>Captions to be set in Times or Times New Roman or equivalent, italic, 18 to 24 points, to the length of the column in case a figure takes more than 2/3 of column width.</a:t>
            </a:r>
          </a:p>
        </p:txBody>
      </p:sp>
      <p:sp>
        <p:nvSpPr>
          <p:cNvPr id="15" name="Rectangle 15"/>
          <p:cNvSpPr>
            <a:spLocks noChangeArrowheads="1"/>
          </p:cNvSpPr>
          <p:nvPr/>
        </p:nvSpPr>
        <p:spPr bwMode="auto">
          <a:xfrm>
            <a:off x="4746625" y="4602163"/>
            <a:ext cx="1125538" cy="800100"/>
          </a:xfrm>
          <a:prstGeom prst="rect">
            <a:avLst/>
          </a:prstGeom>
          <a:solidFill>
            <a:srgbClr val="EEEE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6" name="Text Box 16"/>
          <p:cNvSpPr txBox="1">
            <a:spLocks noChangeArrowheads="1"/>
          </p:cNvSpPr>
          <p:nvPr/>
        </p:nvSpPr>
        <p:spPr bwMode="auto">
          <a:xfrm>
            <a:off x="5873750" y="4556125"/>
            <a:ext cx="7302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520" tIns="38520" rIns="3852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r>
              <a:rPr lang="en-AU" altLang="en-US" sz="400" i="1">
                <a:latin typeface="Times New Roman" pitchFamily="18" charset="0"/>
              </a:rPr>
              <a:t>Captions to be set in Times or Times New Roman or equivalent, italic, between 18 and 24 points. </a:t>
            </a:r>
          </a:p>
          <a:p>
            <a:r>
              <a:rPr lang="en-AU" altLang="en-US" sz="400" i="1">
                <a:latin typeface="Times New Roman" pitchFamily="18" charset="0"/>
              </a:rPr>
              <a:t>Left aligned if it refers to a figure on its left. Caption starts right at the top edge of the picture (graph or photo).</a:t>
            </a:r>
          </a:p>
        </p:txBody>
      </p:sp>
      <p:sp>
        <p:nvSpPr>
          <p:cNvPr id="17" name="Text Box 17"/>
          <p:cNvSpPr txBox="1">
            <a:spLocks noChangeArrowheads="1"/>
          </p:cNvSpPr>
          <p:nvPr/>
        </p:nvSpPr>
        <p:spPr bwMode="auto">
          <a:xfrm>
            <a:off x="2540000" y="4551363"/>
            <a:ext cx="73025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520" tIns="38520" rIns="3852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lgn="r"/>
            <a:r>
              <a:rPr lang="en-AU" altLang="en-US" sz="400" i="1">
                <a:latin typeface="Times New Roman" pitchFamily="18" charset="0"/>
              </a:rPr>
              <a:t>Captions to be set in Times or Times New Roman or equivalent, italic, between 18 and 24 points. Right aligned if it refers to a figure on its right. Caption starts right at the top edge of the picture (graph or photo).</a:t>
            </a:r>
          </a:p>
        </p:txBody>
      </p:sp>
      <p:sp>
        <p:nvSpPr>
          <p:cNvPr id="18" name="Rectangle 18"/>
          <p:cNvSpPr>
            <a:spLocks noChangeArrowheads="1"/>
          </p:cNvSpPr>
          <p:nvPr/>
        </p:nvSpPr>
        <p:spPr bwMode="auto">
          <a:xfrm>
            <a:off x="3271838" y="4602163"/>
            <a:ext cx="1125537" cy="800100"/>
          </a:xfrm>
          <a:prstGeom prst="rect">
            <a:avLst/>
          </a:prstGeom>
          <a:solidFill>
            <a:srgbClr val="EEEE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9" name="Rectangle 19"/>
          <p:cNvSpPr>
            <a:spLocks noChangeArrowheads="1"/>
          </p:cNvSpPr>
          <p:nvPr/>
        </p:nvSpPr>
        <p:spPr bwMode="auto">
          <a:xfrm>
            <a:off x="2540000" y="5537200"/>
            <a:ext cx="1857375" cy="800100"/>
          </a:xfrm>
          <a:prstGeom prst="rect">
            <a:avLst/>
          </a:prstGeom>
          <a:solidFill>
            <a:srgbClr val="EEEE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0" name="Text Box 20"/>
          <p:cNvSpPr txBox="1">
            <a:spLocks noChangeArrowheads="1"/>
          </p:cNvSpPr>
          <p:nvPr/>
        </p:nvSpPr>
        <p:spPr bwMode="auto">
          <a:xfrm>
            <a:off x="2540000" y="6362700"/>
            <a:ext cx="1857375" cy="15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784" rIns="0" bIns="9784">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50000"/>
              </a:spcBef>
            </a:pPr>
            <a:r>
              <a:rPr lang="en-AU" altLang="en-US" sz="400" i="1">
                <a:latin typeface="Times New Roman" pitchFamily="18" charset="0"/>
              </a:rPr>
              <a:t>Captions to be set in Times or Times New Roman or equivalent, italic, 18 to 24 points, to the length of the column in case a figure takes more than 2/3 of column width.</a:t>
            </a:r>
          </a:p>
        </p:txBody>
      </p:sp>
      <p:sp>
        <p:nvSpPr>
          <p:cNvPr id="21" name="Rectangle 21"/>
          <p:cNvSpPr>
            <a:spLocks noChangeArrowheads="1"/>
          </p:cNvSpPr>
          <p:nvPr/>
        </p:nvSpPr>
        <p:spPr bwMode="auto">
          <a:xfrm>
            <a:off x="2540000" y="3636963"/>
            <a:ext cx="1125538" cy="800100"/>
          </a:xfrm>
          <a:prstGeom prst="rect">
            <a:avLst/>
          </a:prstGeom>
          <a:solidFill>
            <a:srgbClr val="EEEE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2" name="Text Box 22"/>
          <p:cNvSpPr txBox="1">
            <a:spLocks noChangeArrowheads="1"/>
          </p:cNvSpPr>
          <p:nvPr/>
        </p:nvSpPr>
        <p:spPr bwMode="auto">
          <a:xfrm>
            <a:off x="3667125" y="3590925"/>
            <a:ext cx="7302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520" tIns="38520" rIns="3852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r>
              <a:rPr lang="en-AU" altLang="en-US" sz="400" i="1">
                <a:latin typeface="Times New Roman" pitchFamily="18" charset="0"/>
              </a:rPr>
              <a:t>Captions to be set in Times or Times New Roman or equivalent, italic, between 18 and 24 points. </a:t>
            </a:r>
          </a:p>
          <a:p>
            <a:r>
              <a:rPr lang="en-AU" altLang="en-US" sz="400" i="1">
                <a:latin typeface="Times New Roman" pitchFamily="18" charset="0"/>
              </a:rPr>
              <a:t>Left aligned if it refers to a figure on its left. Caption starts right at the top edge of the picture (graph or photo).</a:t>
            </a:r>
          </a:p>
        </p:txBody>
      </p:sp>
    </p:spTree>
    <p:extLst>
      <p:ext uri="{BB962C8B-B14F-4D97-AF65-F5344CB8AC3E}">
        <p14:creationId xmlns:p14="http://schemas.microsoft.com/office/powerpoint/2010/main" val="1926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8125" y="254000"/>
            <a:ext cx="8667750" cy="919163"/>
          </a:xfrm>
          <a:prstGeom prst="rect">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lIns="115560" tIns="115560" rIns="115560" bIns="11556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lgn="ctr"/>
            <a:r>
              <a:rPr lang="en-GB" altLang="en-US" sz="2100" b="1">
                <a:solidFill>
                  <a:schemeClr val="bg1"/>
                </a:solidFill>
              </a:rPr>
              <a:t>Poster title goes here, </a:t>
            </a:r>
            <a:r>
              <a:rPr lang="en-AU" altLang="en-US" sz="2100" b="1">
                <a:solidFill>
                  <a:schemeClr val="bg1"/>
                </a:solidFill>
              </a:rPr>
              <a:t>containing strictly </a:t>
            </a:r>
            <a:br>
              <a:rPr lang="en-AU" altLang="en-US" sz="2100" b="1">
                <a:solidFill>
                  <a:schemeClr val="bg1"/>
                </a:solidFill>
              </a:rPr>
            </a:br>
            <a:r>
              <a:rPr lang="en-AU" altLang="en-US" sz="2100" b="1">
                <a:solidFill>
                  <a:schemeClr val="bg1"/>
                </a:solidFill>
              </a:rPr>
              <a:t>only the essential number of words...</a:t>
            </a:r>
          </a:p>
        </p:txBody>
      </p:sp>
      <p:pic>
        <p:nvPicPr>
          <p:cNvPr id="3" name="Picture 3" descr="un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525" y="392113"/>
            <a:ext cx="3825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38125" y="1241425"/>
            <a:ext cx="866775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lgn="ctr">
              <a:spcBef>
                <a:spcPct val="20000"/>
              </a:spcBef>
            </a:pPr>
            <a:r>
              <a:rPr lang="en-GB" altLang="en-US" sz="1200" b="1"/>
              <a:t>Author’s Name/s Goes Here, Author’s Name/s Goes Here, Author’s Name/s Goes Here</a:t>
            </a:r>
          </a:p>
          <a:p>
            <a:pPr algn="ctr">
              <a:spcBef>
                <a:spcPct val="20000"/>
              </a:spcBef>
            </a:pPr>
            <a:r>
              <a:rPr lang="en-GB" altLang="en-US" sz="1100"/>
              <a:t>Address/es Goes Here, Address/es Goes Here, Address/es Goes Here</a:t>
            </a:r>
          </a:p>
        </p:txBody>
      </p:sp>
      <p:pic>
        <p:nvPicPr>
          <p:cNvPr id="5" name="Picture 5" descr="pow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406400"/>
            <a:ext cx="568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238125" y="2065338"/>
            <a:ext cx="2046288" cy="1508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20000"/>
              </a:spcBef>
            </a:pPr>
            <a:r>
              <a:rPr lang="en-AU" altLang="en-US" sz="600"/>
              <a:t>First…</a:t>
            </a:r>
          </a:p>
          <a:p>
            <a:pPr>
              <a:spcBef>
                <a:spcPct val="40000"/>
              </a:spcBef>
            </a:pPr>
            <a:r>
              <a:rPr lang="en-AU" altLang="en-US" sz="600"/>
              <a:t>Check with conference organisers on their specifications of size and orientation, before you start your poster eg. maximum poster size; landscape, portrait or square.</a:t>
            </a:r>
          </a:p>
          <a:p>
            <a:pPr>
              <a:spcBef>
                <a:spcPct val="40000"/>
              </a:spcBef>
            </a:pPr>
            <a:r>
              <a:rPr lang="en-AU" altLang="en-US" sz="600"/>
              <a:t>The page size of this poster template is A0 (84x119cm), landscape (horizontal) format. Do not change this page size, MIU can scale-to-fit a smaller or larger size, when printing. If you need a different shape start with either a portrait (vertical) or a square poster template. </a:t>
            </a:r>
          </a:p>
          <a:p>
            <a:pPr>
              <a:spcBef>
                <a:spcPct val="40000"/>
              </a:spcBef>
            </a:pPr>
            <a:r>
              <a:rPr lang="en-AU" altLang="en-US" sz="600"/>
              <a:t>Bear in mind you do not need to fill up the whole space allocated by some conference organisers (eg. 8ftx4ft in the USA). Do not make your poster bigger than necessary just to fill that given size.</a:t>
            </a:r>
          </a:p>
        </p:txBody>
      </p:sp>
      <p:sp>
        <p:nvSpPr>
          <p:cNvPr id="7" name="Text Box 7"/>
          <p:cNvSpPr txBox="1">
            <a:spLocks noChangeArrowheads="1"/>
          </p:cNvSpPr>
          <p:nvPr/>
        </p:nvSpPr>
        <p:spPr bwMode="auto">
          <a:xfrm>
            <a:off x="2444750" y="2065338"/>
            <a:ext cx="2046288" cy="1528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spAutoFit/>
          </a:bodyPr>
          <a:lstStyle>
            <a:lvl1pPr marL="61913" indent="-61913"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40000"/>
              </a:spcBef>
              <a:buSzPct val="60000"/>
              <a:buFont typeface="Monotype Sorts" charset="2"/>
              <a:buNone/>
            </a:pPr>
            <a:r>
              <a:rPr lang="en-AU" altLang="en-US" sz="600"/>
              <a:t>Tips for making a successful poster…</a:t>
            </a:r>
          </a:p>
          <a:p>
            <a:pPr>
              <a:spcBef>
                <a:spcPct val="40000"/>
              </a:spcBef>
              <a:buFont typeface="Wingdings" pitchFamily="2" charset="2"/>
              <a:buChar char="§"/>
            </a:pPr>
            <a:r>
              <a:rPr lang="en-AU" altLang="en-US" sz="600"/>
              <a:t>Re-write your paper into poster format ie.</a:t>
            </a:r>
            <a:br>
              <a:rPr lang="en-AU" altLang="en-US" sz="600"/>
            </a:br>
            <a:r>
              <a:rPr lang="en-AU" altLang="en-US" sz="600"/>
              <a:t>Simplify everything, avoid data overkill.</a:t>
            </a:r>
          </a:p>
          <a:p>
            <a:pPr>
              <a:spcBef>
                <a:spcPct val="40000"/>
              </a:spcBef>
              <a:buFont typeface="Wingdings" pitchFamily="2" charset="2"/>
              <a:buChar char="§"/>
            </a:pPr>
            <a:r>
              <a:rPr lang="en-AU" altLang="en-US" sz="600"/>
              <a:t>Headings of more than 6 words should be in upper and lower case, not all capitals.</a:t>
            </a:r>
          </a:p>
          <a:p>
            <a:pPr>
              <a:spcBef>
                <a:spcPct val="40000"/>
              </a:spcBef>
              <a:buFont typeface="Wingdings" pitchFamily="2" charset="2"/>
              <a:buChar char="§"/>
            </a:pPr>
            <a:r>
              <a:rPr lang="en-AU" altLang="en-US" sz="600"/>
              <a:t>Never do whole sentences in capitals or underline to stress your point, use </a:t>
            </a:r>
            <a:r>
              <a:rPr lang="en-AU" altLang="en-US" sz="600" b="1"/>
              <a:t>bold</a:t>
            </a:r>
            <a:r>
              <a:rPr lang="en-AU" altLang="en-US" sz="600"/>
              <a:t> characters instead.</a:t>
            </a:r>
          </a:p>
          <a:p>
            <a:pPr>
              <a:spcBef>
                <a:spcPct val="40000"/>
              </a:spcBef>
              <a:buFont typeface="Wingdings" pitchFamily="2" charset="2"/>
              <a:buChar char="§"/>
            </a:pPr>
            <a:r>
              <a:rPr lang="en-AU" altLang="en-US" sz="600"/>
              <a:t>When laying out your poster leave breathing space around you text. Don’t overcrowd your poster.</a:t>
            </a:r>
          </a:p>
          <a:p>
            <a:pPr>
              <a:spcBef>
                <a:spcPct val="40000"/>
              </a:spcBef>
              <a:buFont typeface="Wingdings" pitchFamily="2" charset="2"/>
              <a:buChar char="§"/>
            </a:pPr>
            <a:r>
              <a:rPr lang="en-AU" altLang="en-US" sz="600"/>
              <a:t>Try using photographs or coloured graphs. Avoid long numerical tables.</a:t>
            </a:r>
          </a:p>
          <a:p>
            <a:pPr>
              <a:spcBef>
                <a:spcPct val="40000"/>
              </a:spcBef>
              <a:buFont typeface="Wingdings" pitchFamily="2" charset="2"/>
              <a:buChar char="§"/>
            </a:pPr>
            <a:r>
              <a:rPr lang="en-AU" altLang="en-US" sz="600"/>
              <a:t>Spell check and get someone else to proof-read.</a:t>
            </a:r>
          </a:p>
        </p:txBody>
      </p:sp>
      <p:sp>
        <p:nvSpPr>
          <p:cNvPr id="8" name="Text Box 8"/>
          <p:cNvSpPr txBox="1">
            <a:spLocks noChangeArrowheads="1"/>
          </p:cNvSpPr>
          <p:nvPr/>
        </p:nvSpPr>
        <p:spPr bwMode="auto">
          <a:xfrm>
            <a:off x="4651375" y="2065338"/>
            <a:ext cx="2046288" cy="2306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40000"/>
              </a:spcBef>
            </a:pPr>
            <a:r>
              <a:rPr lang="en-AU" altLang="en-US" sz="600"/>
              <a:t>Importing / inserting files…</a:t>
            </a:r>
          </a:p>
          <a:p>
            <a:pPr>
              <a:spcBef>
                <a:spcPct val="40000"/>
              </a:spcBef>
            </a:pPr>
            <a:r>
              <a:rPr lang="en-AU" altLang="en-US" sz="600"/>
              <a:t>Images such as photographs, graphs, diagrams, logos, etc, can be added to the poster.</a:t>
            </a:r>
          </a:p>
          <a:p>
            <a:pPr>
              <a:spcBef>
                <a:spcPct val="40000"/>
              </a:spcBef>
            </a:pPr>
            <a:r>
              <a:rPr lang="en-AU" altLang="en-US" sz="600"/>
              <a:t>To insert scanned images into your poster, go through the menus as follows: Insert / Picture / From File… then find the file on your computer, select it, and press OK.</a:t>
            </a:r>
          </a:p>
          <a:p>
            <a:pPr>
              <a:spcBef>
                <a:spcPct val="40000"/>
              </a:spcBef>
            </a:pPr>
            <a:r>
              <a:rPr lang="en-AU" altLang="en-US" sz="600"/>
              <a:t>The best type of image files to insert are JPEG or TIFF, JPEG is the preferred format.</a:t>
            </a:r>
          </a:p>
          <a:p>
            <a:pPr>
              <a:spcBef>
                <a:spcPct val="40000"/>
              </a:spcBef>
            </a:pPr>
            <a:r>
              <a:rPr lang="en-AU" altLang="en-US" sz="600" b="1"/>
              <a:t>Be aware</a:t>
            </a:r>
            <a:r>
              <a:rPr lang="en-AU" altLang="en-US" sz="600"/>
              <a:t> of the image size you are importing. The average colour photo (13 x 18cm at 180dpi) would be about 3Mb (1Mb for B/W greyscale). Call MIU if unsure.</a:t>
            </a:r>
          </a:p>
          <a:p>
            <a:pPr>
              <a:spcBef>
                <a:spcPct val="40000"/>
              </a:spcBef>
            </a:pPr>
            <a:r>
              <a:rPr lang="en-AU" altLang="en-US" sz="600"/>
              <a:t>Do </a:t>
            </a:r>
            <a:r>
              <a:rPr lang="en-AU" altLang="en-US" sz="600" b="1"/>
              <a:t>not </a:t>
            </a:r>
            <a:r>
              <a:rPr lang="en-AU" altLang="en-US" sz="600"/>
              <a:t>use images from the web.</a:t>
            </a:r>
          </a:p>
          <a:p>
            <a:pPr>
              <a:spcBef>
                <a:spcPct val="40000"/>
              </a:spcBef>
            </a:pPr>
            <a:endParaRPr lang="en-AU" altLang="en-US" sz="600"/>
          </a:p>
          <a:p>
            <a:pPr>
              <a:spcBef>
                <a:spcPct val="40000"/>
              </a:spcBef>
            </a:pPr>
            <a:r>
              <a:rPr lang="en-AU" altLang="en-US" sz="600"/>
              <a:t>Notes about graphs…</a:t>
            </a:r>
          </a:p>
          <a:p>
            <a:pPr>
              <a:spcBef>
                <a:spcPct val="40000"/>
              </a:spcBef>
            </a:pPr>
            <a:r>
              <a:rPr lang="en-AU" altLang="en-US" sz="600"/>
              <a:t>For simple graphs use MS Excel, or do the graph directly in PowerPoint.</a:t>
            </a:r>
          </a:p>
          <a:p>
            <a:pPr>
              <a:spcBef>
                <a:spcPct val="40000"/>
              </a:spcBef>
            </a:pPr>
            <a:r>
              <a:rPr lang="en-AU" altLang="en-US" sz="600"/>
              <a:t>Graphs done in a scientific graphing programs (eg. Sigma Plot, Prism, SPSS, Statistica) should be saved as JPEG or TIFF if possible. For more information see MIU.</a:t>
            </a:r>
          </a:p>
        </p:txBody>
      </p:sp>
      <p:sp>
        <p:nvSpPr>
          <p:cNvPr id="9" name="Text Box 9"/>
          <p:cNvSpPr txBox="1">
            <a:spLocks noChangeArrowheads="1"/>
          </p:cNvSpPr>
          <p:nvPr/>
        </p:nvSpPr>
        <p:spPr bwMode="auto">
          <a:xfrm>
            <a:off x="6858000" y="2065338"/>
            <a:ext cx="2046288" cy="1433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40000"/>
              </a:spcBef>
            </a:pPr>
            <a:r>
              <a:rPr lang="en-AU" altLang="en-US" sz="600"/>
              <a:t>Printing and Laminating…</a:t>
            </a:r>
          </a:p>
          <a:p>
            <a:pPr>
              <a:spcBef>
                <a:spcPct val="40000"/>
              </a:spcBef>
            </a:pPr>
            <a:r>
              <a:rPr lang="en-AU" altLang="en-US" sz="600"/>
              <a:t>Once you have completed your poster, bring it down to MIU for printing. We will produce a A3 size draft print for you to check and proof read. The final poster will then be printed and laminated. </a:t>
            </a:r>
          </a:p>
          <a:p>
            <a:pPr>
              <a:spcBef>
                <a:spcPct val="40000"/>
              </a:spcBef>
            </a:pPr>
            <a:r>
              <a:rPr lang="en-AU" altLang="en-US" sz="600"/>
              <a:t>Note: Do not leave your poster until the last minute. Allow at least 5 working days before you need to use it. </a:t>
            </a:r>
          </a:p>
          <a:p>
            <a:pPr>
              <a:spcBef>
                <a:spcPct val="40000"/>
              </a:spcBef>
            </a:pPr>
            <a:r>
              <a:rPr lang="en-AU" altLang="en-US" sz="600"/>
              <a:t>Simply highlight this text and replace.</a:t>
            </a:r>
          </a:p>
          <a:p>
            <a:pPr>
              <a:spcBef>
                <a:spcPct val="40000"/>
              </a:spcBef>
            </a:pPr>
            <a:endParaRPr lang="en-AU" altLang="en-US" sz="600"/>
          </a:p>
          <a:p>
            <a:pPr>
              <a:spcBef>
                <a:spcPct val="40000"/>
              </a:spcBef>
            </a:pPr>
            <a:r>
              <a:rPr lang="en-AU" altLang="en-US" sz="600"/>
              <a:t>Cost…</a:t>
            </a:r>
          </a:p>
          <a:p>
            <a:pPr>
              <a:spcBef>
                <a:spcPct val="40000"/>
              </a:spcBef>
            </a:pPr>
            <a:r>
              <a:rPr lang="en-AU" altLang="en-US" sz="600">
                <a:solidFill>
                  <a:srgbClr val="000000"/>
                </a:solidFill>
                <a:cs typeface="Arial" charset="0"/>
              </a:rPr>
              <a:t>For poster-printing and laminating charges contact to MIU</a:t>
            </a:r>
            <a:endParaRPr lang="en-AU" altLang="en-US" sz="600"/>
          </a:p>
        </p:txBody>
      </p:sp>
      <p:sp>
        <p:nvSpPr>
          <p:cNvPr id="10" name="Text Box 10"/>
          <p:cNvSpPr txBox="1">
            <a:spLocks noChangeArrowheads="1"/>
          </p:cNvSpPr>
          <p:nvPr/>
        </p:nvSpPr>
        <p:spPr bwMode="auto">
          <a:xfrm>
            <a:off x="6859588" y="4440238"/>
            <a:ext cx="2046287" cy="1368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40000"/>
              </a:spcBef>
            </a:pPr>
            <a:r>
              <a:rPr lang="en-AU" altLang="en-US" sz="600"/>
              <a:t>For more information on: </a:t>
            </a:r>
          </a:p>
          <a:p>
            <a:pPr>
              <a:spcBef>
                <a:spcPct val="40000"/>
              </a:spcBef>
            </a:pPr>
            <a:r>
              <a:rPr lang="en-AU" altLang="en-US" sz="600"/>
              <a:t>Poster Design, Scanning and Digital Photography, </a:t>
            </a:r>
            <a:br>
              <a:rPr lang="en-AU" altLang="en-US" sz="600"/>
            </a:br>
            <a:r>
              <a:rPr lang="en-AU" altLang="en-US" sz="600"/>
              <a:t>and Image / file size.</a:t>
            </a:r>
          </a:p>
          <a:p>
            <a:pPr>
              <a:spcBef>
                <a:spcPct val="40000"/>
              </a:spcBef>
            </a:pPr>
            <a:endParaRPr lang="en-AU" altLang="en-US" sz="600"/>
          </a:p>
          <a:p>
            <a:pPr>
              <a:spcBef>
                <a:spcPct val="40000"/>
              </a:spcBef>
            </a:pPr>
            <a:r>
              <a:rPr lang="en-AU" altLang="en-US" sz="600"/>
              <a:t>Contact: </a:t>
            </a:r>
          </a:p>
          <a:p>
            <a:pPr>
              <a:spcBef>
                <a:spcPct val="40000"/>
              </a:spcBef>
            </a:pPr>
            <a:r>
              <a:rPr lang="en-AU" altLang="en-US" sz="600" b="1"/>
              <a:t>Medical Illustration Unit</a:t>
            </a:r>
            <a:r>
              <a:rPr lang="en-AU" altLang="en-US" sz="600"/>
              <a:t/>
            </a:r>
            <a:br>
              <a:rPr lang="en-AU" altLang="en-US" sz="600"/>
            </a:br>
            <a:r>
              <a:rPr lang="en-AU" altLang="en-US" sz="600"/>
              <a:t>Prince of Wales Hospital</a:t>
            </a:r>
          </a:p>
          <a:p>
            <a:pPr>
              <a:spcBef>
                <a:spcPct val="40000"/>
              </a:spcBef>
            </a:pPr>
            <a:r>
              <a:rPr lang="en-AU" altLang="en-US" sz="600"/>
              <a:t>Ph: 9382 2800</a:t>
            </a:r>
            <a:br>
              <a:rPr lang="en-AU" altLang="en-US" sz="600"/>
            </a:br>
            <a:r>
              <a:rPr lang="en-AU" altLang="en-US" sz="600"/>
              <a:t>Email: miunsw@unsw.edu.au</a:t>
            </a:r>
            <a:br>
              <a:rPr lang="en-AU" altLang="en-US" sz="600"/>
            </a:br>
            <a:r>
              <a:rPr lang="en-AU" altLang="en-US" sz="600"/>
              <a:t>Web: http://miu.med.unsw.edu.au</a:t>
            </a:r>
          </a:p>
        </p:txBody>
      </p:sp>
      <p:sp>
        <p:nvSpPr>
          <p:cNvPr id="11" name="Text Box 11"/>
          <p:cNvSpPr txBox="1">
            <a:spLocks noChangeArrowheads="1"/>
          </p:cNvSpPr>
          <p:nvPr/>
        </p:nvSpPr>
        <p:spPr bwMode="auto">
          <a:xfrm>
            <a:off x="6858000" y="6219825"/>
            <a:ext cx="2046288" cy="350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20000"/>
              </a:spcBef>
              <a:spcAft>
                <a:spcPct val="10000"/>
              </a:spcAft>
            </a:pPr>
            <a:r>
              <a:rPr lang="en-AU" altLang="en-US" sz="600"/>
              <a:t>Just highlight this text and replace with your own text. Replace this with your text. </a:t>
            </a:r>
          </a:p>
        </p:txBody>
      </p:sp>
      <p:sp>
        <p:nvSpPr>
          <p:cNvPr id="12" name="Rectangle 12"/>
          <p:cNvSpPr>
            <a:spLocks noChangeArrowheads="1"/>
          </p:cNvSpPr>
          <p:nvPr/>
        </p:nvSpPr>
        <p:spPr bwMode="auto">
          <a:xfrm>
            <a:off x="4746625" y="5537200"/>
            <a:ext cx="1857375" cy="800100"/>
          </a:xfrm>
          <a:prstGeom prst="rect">
            <a:avLst/>
          </a:prstGeom>
          <a:solidFill>
            <a:srgbClr val="EEEE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3" name="Text Box 13"/>
          <p:cNvSpPr txBox="1">
            <a:spLocks noChangeArrowheads="1"/>
          </p:cNvSpPr>
          <p:nvPr/>
        </p:nvSpPr>
        <p:spPr bwMode="auto">
          <a:xfrm>
            <a:off x="4746625" y="6362700"/>
            <a:ext cx="1857375" cy="15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784" rIns="0" bIns="9784">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50000"/>
              </a:spcBef>
            </a:pPr>
            <a:r>
              <a:rPr lang="en-AU" altLang="en-US" sz="400" i="1">
                <a:latin typeface="Times New Roman" pitchFamily="18" charset="0"/>
              </a:rPr>
              <a:t>Captions to be set in Times or Times New Roman or equivalent, italic, 18 to 24 points, to the length of the column in case a figure takes more than 2/3 of column width.</a:t>
            </a:r>
          </a:p>
        </p:txBody>
      </p:sp>
      <p:sp>
        <p:nvSpPr>
          <p:cNvPr id="14" name="Rectangle 14"/>
          <p:cNvSpPr>
            <a:spLocks noChangeArrowheads="1"/>
          </p:cNvSpPr>
          <p:nvPr/>
        </p:nvSpPr>
        <p:spPr bwMode="auto">
          <a:xfrm>
            <a:off x="4746625" y="4602163"/>
            <a:ext cx="1125538" cy="800100"/>
          </a:xfrm>
          <a:prstGeom prst="rect">
            <a:avLst/>
          </a:prstGeom>
          <a:solidFill>
            <a:srgbClr val="EEEE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5" name="Text Box 15"/>
          <p:cNvSpPr txBox="1">
            <a:spLocks noChangeArrowheads="1"/>
          </p:cNvSpPr>
          <p:nvPr/>
        </p:nvSpPr>
        <p:spPr bwMode="auto">
          <a:xfrm>
            <a:off x="5873750" y="4556125"/>
            <a:ext cx="7302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520" tIns="38520" rIns="3852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r>
              <a:rPr lang="en-AU" altLang="en-US" sz="400" i="1">
                <a:latin typeface="Times New Roman" pitchFamily="18" charset="0"/>
              </a:rPr>
              <a:t>Captions to be set in Times or Times New Roman or equivalent, italic, between 18 and 24 points. </a:t>
            </a:r>
          </a:p>
          <a:p>
            <a:r>
              <a:rPr lang="en-AU" altLang="en-US" sz="400" i="1">
                <a:latin typeface="Times New Roman" pitchFamily="18" charset="0"/>
              </a:rPr>
              <a:t>Left aligned if it refers to a figure on its left. Caption starts right at the top edge of the picture (graph or photo).</a:t>
            </a:r>
          </a:p>
        </p:txBody>
      </p:sp>
      <p:sp>
        <p:nvSpPr>
          <p:cNvPr id="16" name="Text Box 16"/>
          <p:cNvSpPr txBox="1">
            <a:spLocks noChangeArrowheads="1"/>
          </p:cNvSpPr>
          <p:nvPr/>
        </p:nvSpPr>
        <p:spPr bwMode="auto">
          <a:xfrm>
            <a:off x="2540000" y="4551363"/>
            <a:ext cx="73025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520" tIns="38520" rIns="3852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lgn="r"/>
            <a:r>
              <a:rPr lang="en-AU" altLang="en-US" sz="400" i="1">
                <a:latin typeface="Times New Roman" pitchFamily="18" charset="0"/>
              </a:rPr>
              <a:t>Captions to be set in Times or Times New Roman or equivalent, italic, between 18 and 24 points. Right aligned if it refers to a figure on its right. Caption starts right at the top edge of the picture (graph or photo).</a:t>
            </a:r>
          </a:p>
        </p:txBody>
      </p:sp>
      <p:sp>
        <p:nvSpPr>
          <p:cNvPr id="17" name="Rectangle 17"/>
          <p:cNvSpPr>
            <a:spLocks noChangeArrowheads="1"/>
          </p:cNvSpPr>
          <p:nvPr/>
        </p:nvSpPr>
        <p:spPr bwMode="auto">
          <a:xfrm>
            <a:off x="3271838" y="4602163"/>
            <a:ext cx="1125537" cy="800100"/>
          </a:xfrm>
          <a:prstGeom prst="rect">
            <a:avLst/>
          </a:prstGeom>
          <a:solidFill>
            <a:srgbClr val="EEEE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8" name="Rectangle 18"/>
          <p:cNvSpPr>
            <a:spLocks noChangeArrowheads="1"/>
          </p:cNvSpPr>
          <p:nvPr/>
        </p:nvSpPr>
        <p:spPr bwMode="auto">
          <a:xfrm>
            <a:off x="2540000" y="5537200"/>
            <a:ext cx="1857375" cy="800100"/>
          </a:xfrm>
          <a:prstGeom prst="rect">
            <a:avLst/>
          </a:prstGeom>
          <a:solidFill>
            <a:srgbClr val="EEEE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9" name="Text Box 19"/>
          <p:cNvSpPr txBox="1">
            <a:spLocks noChangeArrowheads="1"/>
          </p:cNvSpPr>
          <p:nvPr/>
        </p:nvSpPr>
        <p:spPr bwMode="auto">
          <a:xfrm>
            <a:off x="2540000" y="6362700"/>
            <a:ext cx="1857375" cy="15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784" rIns="0" bIns="9784">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50000"/>
              </a:spcBef>
            </a:pPr>
            <a:r>
              <a:rPr lang="en-AU" altLang="en-US" sz="400" i="1">
                <a:latin typeface="Times New Roman" pitchFamily="18" charset="0"/>
              </a:rPr>
              <a:t>Captions to be set in Times or Times New Roman or equivalent, italic, 18 to 24 points, to the length of the column in case a figure takes more than 2/3 of column width.</a:t>
            </a:r>
          </a:p>
        </p:txBody>
      </p:sp>
      <p:sp>
        <p:nvSpPr>
          <p:cNvPr id="20" name="Rectangle 20"/>
          <p:cNvSpPr>
            <a:spLocks noChangeArrowheads="1"/>
          </p:cNvSpPr>
          <p:nvPr/>
        </p:nvSpPr>
        <p:spPr bwMode="auto">
          <a:xfrm>
            <a:off x="2540000" y="3636963"/>
            <a:ext cx="1125538" cy="800100"/>
          </a:xfrm>
          <a:prstGeom prst="rect">
            <a:avLst/>
          </a:prstGeom>
          <a:solidFill>
            <a:srgbClr val="EEEEE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1" name="Text Box 21"/>
          <p:cNvSpPr txBox="1">
            <a:spLocks noChangeArrowheads="1"/>
          </p:cNvSpPr>
          <p:nvPr/>
        </p:nvSpPr>
        <p:spPr bwMode="auto">
          <a:xfrm>
            <a:off x="3667125" y="3590925"/>
            <a:ext cx="7302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520" tIns="38520" rIns="3852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r>
              <a:rPr lang="en-AU" altLang="en-US" sz="400" i="1">
                <a:latin typeface="Times New Roman" pitchFamily="18" charset="0"/>
              </a:rPr>
              <a:t>Captions to be set in Times or Times New Roman or equivalent, italic, between 18 and 24 points. </a:t>
            </a:r>
          </a:p>
          <a:p>
            <a:r>
              <a:rPr lang="en-AU" altLang="en-US" sz="400" i="1">
                <a:latin typeface="Times New Roman" pitchFamily="18" charset="0"/>
              </a:rPr>
              <a:t>Left aligned if it refers to a figure on its left. Caption starts right at the top edge of the picture (graph or photo).</a:t>
            </a:r>
          </a:p>
        </p:txBody>
      </p:sp>
      <p:sp>
        <p:nvSpPr>
          <p:cNvPr id="22" name="Text Box 22"/>
          <p:cNvSpPr txBox="1">
            <a:spLocks noChangeArrowheads="1"/>
          </p:cNvSpPr>
          <p:nvPr/>
        </p:nvSpPr>
        <p:spPr bwMode="auto">
          <a:xfrm>
            <a:off x="238125" y="1862138"/>
            <a:ext cx="2047875" cy="215900"/>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38520" rIns="7704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50000"/>
              </a:spcBef>
            </a:pPr>
            <a:r>
              <a:rPr lang="en-GB" altLang="en-US" sz="900" b="1">
                <a:solidFill>
                  <a:schemeClr val="bg1"/>
                </a:solidFill>
              </a:rPr>
              <a:t>Introduction</a:t>
            </a:r>
            <a:endParaRPr lang="en-US" altLang="en-US" sz="900" b="1">
              <a:solidFill>
                <a:schemeClr val="bg1"/>
              </a:solidFill>
            </a:endParaRPr>
          </a:p>
        </p:txBody>
      </p:sp>
      <p:sp>
        <p:nvSpPr>
          <p:cNvPr id="23" name="Text Box 23"/>
          <p:cNvSpPr txBox="1">
            <a:spLocks noChangeArrowheads="1"/>
          </p:cNvSpPr>
          <p:nvPr/>
        </p:nvSpPr>
        <p:spPr bwMode="auto">
          <a:xfrm>
            <a:off x="238125" y="4394200"/>
            <a:ext cx="2047875" cy="215900"/>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38520" rIns="7704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50000"/>
              </a:spcBef>
            </a:pPr>
            <a:r>
              <a:rPr lang="en-GB" altLang="en-US" sz="900" b="1">
                <a:solidFill>
                  <a:schemeClr val="bg1"/>
                </a:solidFill>
              </a:rPr>
              <a:t>Aim</a:t>
            </a:r>
            <a:endParaRPr lang="en-US" altLang="en-US" sz="900" b="1">
              <a:solidFill>
                <a:schemeClr val="bg1"/>
              </a:solidFill>
            </a:endParaRPr>
          </a:p>
        </p:txBody>
      </p:sp>
      <p:sp>
        <p:nvSpPr>
          <p:cNvPr id="24" name="Text Box 24"/>
          <p:cNvSpPr txBox="1">
            <a:spLocks noChangeArrowheads="1"/>
          </p:cNvSpPr>
          <p:nvPr/>
        </p:nvSpPr>
        <p:spPr bwMode="auto">
          <a:xfrm>
            <a:off x="2444750" y="1862138"/>
            <a:ext cx="2047875" cy="215900"/>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38520" rIns="7704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50000"/>
              </a:spcBef>
            </a:pPr>
            <a:r>
              <a:rPr lang="en-GB" altLang="en-US" sz="900" b="1">
                <a:solidFill>
                  <a:schemeClr val="bg1"/>
                </a:solidFill>
              </a:rPr>
              <a:t>Method</a:t>
            </a:r>
            <a:endParaRPr lang="en-US" altLang="en-US" sz="900" b="1">
              <a:solidFill>
                <a:schemeClr val="bg1"/>
              </a:solidFill>
            </a:endParaRPr>
          </a:p>
        </p:txBody>
      </p:sp>
      <p:sp>
        <p:nvSpPr>
          <p:cNvPr id="25" name="Text Box 25"/>
          <p:cNvSpPr txBox="1">
            <a:spLocks noChangeArrowheads="1"/>
          </p:cNvSpPr>
          <p:nvPr/>
        </p:nvSpPr>
        <p:spPr bwMode="auto">
          <a:xfrm>
            <a:off x="4651375" y="1862138"/>
            <a:ext cx="2047875" cy="215900"/>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38520" rIns="7704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50000"/>
              </a:spcBef>
            </a:pPr>
            <a:r>
              <a:rPr lang="en-GB" altLang="en-US" sz="900" b="1">
                <a:solidFill>
                  <a:schemeClr val="bg1"/>
                </a:solidFill>
              </a:rPr>
              <a:t>Results</a:t>
            </a:r>
            <a:endParaRPr lang="en-US" altLang="en-US" sz="900" b="1">
              <a:solidFill>
                <a:schemeClr val="bg1"/>
              </a:solidFill>
            </a:endParaRPr>
          </a:p>
        </p:txBody>
      </p:sp>
      <p:sp>
        <p:nvSpPr>
          <p:cNvPr id="26" name="Text Box 26"/>
          <p:cNvSpPr txBox="1">
            <a:spLocks noChangeArrowheads="1"/>
          </p:cNvSpPr>
          <p:nvPr/>
        </p:nvSpPr>
        <p:spPr bwMode="auto">
          <a:xfrm>
            <a:off x="6858000" y="4205288"/>
            <a:ext cx="2047875" cy="214312"/>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38520" rIns="7704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50000"/>
              </a:spcBef>
            </a:pPr>
            <a:r>
              <a:rPr lang="en-GB" altLang="en-US" sz="900" b="1">
                <a:solidFill>
                  <a:schemeClr val="bg1"/>
                </a:solidFill>
              </a:rPr>
              <a:t>Conclusion</a:t>
            </a:r>
            <a:endParaRPr lang="en-US" altLang="en-US" sz="900" b="1">
              <a:solidFill>
                <a:schemeClr val="bg1"/>
              </a:solidFill>
            </a:endParaRPr>
          </a:p>
        </p:txBody>
      </p:sp>
      <p:sp>
        <p:nvSpPr>
          <p:cNvPr id="27" name="Text Box 27"/>
          <p:cNvSpPr txBox="1">
            <a:spLocks noChangeArrowheads="1"/>
          </p:cNvSpPr>
          <p:nvPr/>
        </p:nvSpPr>
        <p:spPr bwMode="auto">
          <a:xfrm>
            <a:off x="6858000" y="6013450"/>
            <a:ext cx="2047875" cy="214313"/>
          </a:xfrm>
          <a:prstGeom prst="rect">
            <a:avLst/>
          </a:prstGeom>
          <a:solidFill>
            <a:srgbClr val="66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38520" rIns="77040" bIns="3852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50000"/>
              </a:spcBef>
            </a:pPr>
            <a:r>
              <a:rPr lang="en-GB" altLang="en-US" sz="900" b="1">
                <a:solidFill>
                  <a:schemeClr val="bg1"/>
                </a:solidFill>
              </a:rPr>
              <a:t>Acknowledgements</a:t>
            </a:r>
            <a:endParaRPr lang="en-US" altLang="en-US" sz="900" b="1">
              <a:solidFill>
                <a:schemeClr val="bg1"/>
              </a:solidFill>
            </a:endParaRPr>
          </a:p>
        </p:txBody>
      </p:sp>
      <p:sp>
        <p:nvSpPr>
          <p:cNvPr id="28" name="Text Box 28"/>
          <p:cNvSpPr txBox="1">
            <a:spLocks noChangeArrowheads="1"/>
          </p:cNvSpPr>
          <p:nvPr/>
        </p:nvSpPr>
        <p:spPr bwMode="auto">
          <a:xfrm>
            <a:off x="238125" y="4606925"/>
            <a:ext cx="2046288" cy="1489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7040" tIns="77040" rIns="77040" bIns="77040">
            <a:spAutoFit/>
          </a:bodyPr>
          <a:lstStyle>
            <a:lvl1pPr defTabSz="195263">
              <a:defRPr>
                <a:solidFill>
                  <a:schemeClr val="tx1"/>
                </a:solidFill>
                <a:latin typeface="Arial" charset="0"/>
              </a:defRPr>
            </a:lvl1pPr>
            <a:lvl2pPr marL="742950" indent="-285750" defTabSz="195263">
              <a:defRPr>
                <a:solidFill>
                  <a:schemeClr val="tx1"/>
                </a:solidFill>
                <a:latin typeface="Arial" charset="0"/>
              </a:defRPr>
            </a:lvl2pPr>
            <a:lvl3pPr marL="1143000" indent="-228600" defTabSz="195263">
              <a:defRPr>
                <a:solidFill>
                  <a:schemeClr val="tx1"/>
                </a:solidFill>
                <a:latin typeface="Arial" charset="0"/>
              </a:defRPr>
            </a:lvl3pPr>
            <a:lvl4pPr marL="1600200" indent="-228600" defTabSz="195263">
              <a:defRPr>
                <a:solidFill>
                  <a:schemeClr val="tx1"/>
                </a:solidFill>
                <a:latin typeface="Arial" charset="0"/>
              </a:defRPr>
            </a:lvl4pPr>
            <a:lvl5pPr marL="2057400" indent="-228600" defTabSz="195263">
              <a:defRPr>
                <a:solidFill>
                  <a:schemeClr val="tx1"/>
                </a:solidFill>
                <a:latin typeface="Arial" charset="0"/>
              </a:defRPr>
            </a:lvl5pPr>
            <a:lvl6pPr marL="2514600" indent="-228600" defTabSz="195263" eaLnBrk="0" fontAlgn="base" hangingPunct="0">
              <a:spcBef>
                <a:spcPct val="0"/>
              </a:spcBef>
              <a:spcAft>
                <a:spcPct val="0"/>
              </a:spcAft>
              <a:defRPr>
                <a:solidFill>
                  <a:schemeClr val="tx1"/>
                </a:solidFill>
                <a:latin typeface="Arial" charset="0"/>
              </a:defRPr>
            </a:lvl6pPr>
            <a:lvl7pPr marL="2971800" indent="-228600" defTabSz="195263" eaLnBrk="0" fontAlgn="base" hangingPunct="0">
              <a:spcBef>
                <a:spcPct val="0"/>
              </a:spcBef>
              <a:spcAft>
                <a:spcPct val="0"/>
              </a:spcAft>
              <a:defRPr>
                <a:solidFill>
                  <a:schemeClr val="tx1"/>
                </a:solidFill>
                <a:latin typeface="Arial" charset="0"/>
              </a:defRPr>
            </a:lvl7pPr>
            <a:lvl8pPr marL="3429000" indent="-228600" defTabSz="195263" eaLnBrk="0" fontAlgn="base" hangingPunct="0">
              <a:spcBef>
                <a:spcPct val="0"/>
              </a:spcBef>
              <a:spcAft>
                <a:spcPct val="0"/>
              </a:spcAft>
              <a:defRPr>
                <a:solidFill>
                  <a:schemeClr val="tx1"/>
                </a:solidFill>
                <a:latin typeface="Arial" charset="0"/>
              </a:defRPr>
            </a:lvl8pPr>
            <a:lvl9pPr marL="3886200" indent="-228600" defTabSz="195263" eaLnBrk="0" fontAlgn="base" hangingPunct="0">
              <a:spcBef>
                <a:spcPct val="0"/>
              </a:spcBef>
              <a:spcAft>
                <a:spcPct val="0"/>
              </a:spcAft>
              <a:defRPr>
                <a:solidFill>
                  <a:schemeClr val="tx1"/>
                </a:solidFill>
                <a:latin typeface="Arial" charset="0"/>
              </a:defRPr>
            </a:lvl9pPr>
          </a:lstStyle>
          <a:p>
            <a:pPr>
              <a:spcBef>
                <a:spcPct val="20000"/>
              </a:spcBef>
            </a:pPr>
            <a:r>
              <a:rPr lang="en-AU" altLang="en-US" sz="600"/>
              <a:t>How to use this poster template…</a:t>
            </a:r>
          </a:p>
          <a:p>
            <a:pPr>
              <a:spcBef>
                <a:spcPct val="40000"/>
              </a:spcBef>
            </a:pPr>
            <a:r>
              <a:rPr lang="en-AU" altLang="en-US" sz="600"/>
              <a:t>Simply highlight this text and replace it by typing in your own text, or copy and paste your text from a MS Word document or a PowerPoint slide presentation. </a:t>
            </a:r>
          </a:p>
          <a:p>
            <a:pPr>
              <a:spcBef>
                <a:spcPct val="40000"/>
              </a:spcBef>
            </a:pPr>
            <a:r>
              <a:rPr lang="en-AU" altLang="en-US" sz="600"/>
              <a:t>The sub-title text boxes can be moved up or down depending on how big or small your ‘Introduction’, ‘Aim’, ‘Method’, ‘Results’ and ‘Conclusion’ are.</a:t>
            </a:r>
          </a:p>
          <a:p>
            <a:pPr>
              <a:spcBef>
                <a:spcPct val="40000"/>
              </a:spcBef>
            </a:pPr>
            <a:r>
              <a:rPr lang="en-AU" altLang="en-US" sz="600"/>
              <a:t>The body text / font size should be between 24 and 32 points. Arial, Helvetica or equivalent. </a:t>
            </a:r>
          </a:p>
          <a:p>
            <a:pPr>
              <a:spcBef>
                <a:spcPct val="40000"/>
              </a:spcBef>
            </a:pPr>
            <a:r>
              <a:rPr lang="en-AU" altLang="en-US" sz="600"/>
              <a:t>Keep body text left-aligned, do </a:t>
            </a:r>
            <a:r>
              <a:rPr lang="en-AU" altLang="en-US" sz="600" b="1"/>
              <a:t>not</a:t>
            </a:r>
            <a:r>
              <a:rPr lang="en-AU" altLang="en-US" sz="600"/>
              <a:t> justify text.</a:t>
            </a:r>
          </a:p>
          <a:p>
            <a:pPr>
              <a:spcBef>
                <a:spcPct val="40000"/>
              </a:spcBef>
            </a:pPr>
            <a:r>
              <a:rPr lang="en-AU" altLang="en-US" sz="600"/>
              <a:t>The colour of the text, title and poster background can be changed to the colour of your choice.</a:t>
            </a:r>
          </a:p>
        </p:txBody>
      </p:sp>
    </p:spTree>
    <p:extLst>
      <p:ext uri="{BB962C8B-B14F-4D97-AF65-F5344CB8AC3E}">
        <p14:creationId xmlns:p14="http://schemas.microsoft.com/office/powerpoint/2010/main" val="1076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73063" y="1511300"/>
            <a:ext cx="1878012" cy="1803400"/>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19" tIns="86959" rIns="173919" bIns="173919"/>
          <a:lstStyle>
            <a:lvl1pPr defTabSz="174625">
              <a:tabLst>
                <a:tab pos="95250" algn="l"/>
              </a:tabLst>
              <a:defRPr>
                <a:solidFill>
                  <a:schemeClr val="tx1"/>
                </a:solidFill>
                <a:latin typeface="Arial" charset="0"/>
              </a:defRPr>
            </a:lvl1pPr>
            <a:lvl2pPr marL="742950" indent="-285750" defTabSz="174625">
              <a:tabLst>
                <a:tab pos="95250" algn="l"/>
              </a:tabLst>
              <a:defRPr>
                <a:solidFill>
                  <a:schemeClr val="tx1"/>
                </a:solidFill>
                <a:latin typeface="Arial" charset="0"/>
              </a:defRPr>
            </a:lvl2pPr>
            <a:lvl3pPr marL="1143000" indent="-228600" defTabSz="174625">
              <a:tabLst>
                <a:tab pos="95250" algn="l"/>
              </a:tabLst>
              <a:defRPr>
                <a:solidFill>
                  <a:schemeClr val="tx1"/>
                </a:solidFill>
                <a:latin typeface="Arial" charset="0"/>
              </a:defRPr>
            </a:lvl3pPr>
            <a:lvl4pPr marL="1600200" indent="-228600" defTabSz="174625">
              <a:tabLst>
                <a:tab pos="95250" algn="l"/>
              </a:tabLst>
              <a:defRPr>
                <a:solidFill>
                  <a:schemeClr val="tx1"/>
                </a:solidFill>
                <a:latin typeface="Arial" charset="0"/>
              </a:defRPr>
            </a:lvl4pPr>
            <a:lvl5pPr marL="2057400" indent="-228600" defTabSz="174625">
              <a:tabLst>
                <a:tab pos="95250" algn="l"/>
              </a:tabLst>
              <a:defRPr>
                <a:solidFill>
                  <a:schemeClr val="tx1"/>
                </a:solidFill>
                <a:latin typeface="Arial" charset="0"/>
              </a:defRPr>
            </a:lvl5pPr>
            <a:lvl6pPr marL="2514600" indent="-228600" defTabSz="174625" eaLnBrk="0" fontAlgn="base" hangingPunct="0">
              <a:spcBef>
                <a:spcPct val="0"/>
              </a:spcBef>
              <a:spcAft>
                <a:spcPct val="0"/>
              </a:spcAft>
              <a:tabLst>
                <a:tab pos="95250" algn="l"/>
              </a:tabLst>
              <a:defRPr>
                <a:solidFill>
                  <a:schemeClr val="tx1"/>
                </a:solidFill>
                <a:latin typeface="Arial" charset="0"/>
              </a:defRPr>
            </a:lvl6pPr>
            <a:lvl7pPr marL="2971800" indent="-228600" defTabSz="174625" eaLnBrk="0" fontAlgn="base" hangingPunct="0">
              <a:spcBef>
                <a:spcPct val="0"/>
              </a:spcBef>
              <a:spcAft>
                <a:spcPct val="0"/>
              </a:spcAft>
              <a:tabLst>
                <a:tab pos="95250" algn="l"/>
              </a:tabLst>
              <a:defRPr>
                <a:solidFill>
                  <a:schemeClr val="tx1"/>
                </a:solidFill>
                <a:latin typeface="Arial" charset="0"/>
              </a:defRPr>
            </a:lvl7pPr>
            <a:lvl8pPr marL="3429000" indent="-228600" defTabSz="174625" eaLnBrk="0" fontAlgn="base" hangingPunct="0">
              <a:spcBef>
                <a:spcPct val="0"/>
              </a:spcBef>
              <a:spcAft>
                <a:spcPct val="0"/>
              </a:spcAft>
              <a:tabLst>
                <a:tab pos="95250" algn="l"/>
              </a:tabLst>
              <a:defRPr>
                <a:solidFill>
                  <a:schemeClr val="tx1"/>
                </a:solidFill>
                <a:latin typeface="Arial" charset="0"/>
              </a:defRPr>
            </a:lvl8pPr>
            <a:lvl9pPr marL="3886200" indent="-228600" defTabSz="174625" eaLnBrk="0" fontAlgn="base" hangingPunct="0">
              <a:spcBef>
                <a:spcPct val="0"/>
              </a:spcBef>
              <a:spcAft>
                <a:spcPct val="0"/>
              </a:spcAft>
              <a:tabLst>
                <a:tab pos="95250" algn="l"/>
              </a:tabLst>
              <a:defRPr>
                <a:solidFill>
                  <a:schemeClr val="tx1"/>
                </a:solidFill>
                <a:latin typeface="Arial" charset="0"/>
              </a:defRPr>
            </a:lvl9pPr>
          </a:lstStyle>
          <a:p>
            <a:pPr algn="just" eaLnBrk="1" hangingPunct="1">
              <a:spcBef>
                <a:spcPct val="50000"/>
              </a:spcBef>
            </a:pPr>
            <a:r>
              <a:rPr lang="en-US" altLang="en-US" sz="800" b="1">
                <a:solidFill>
                  <a:srgbClr val="FF8000"/>
                </a:solidFill>
                <a:latin typeface="Helvetica" pitchFamily="34" charset="0"/>
              </a:rPr>
              <a:t>Introduction</a:t>
            </a:r>
            <a:endParaRPr lang="en-US" altLang="en-US" sz="800" b="1">
              <a:latin typeface="Helvetica" pitchFamily="34" charset="0"/>
            </a:endParaRPr>
          </a:p>
          <a:p>
            <a:pPr eaLnBrk="1" hangingPunct="1">
              <a:spcBef>
                <a:spcPct val="10000"/>
              </a:spcBef>
            </a:pPr>
            <a:r>
              <a:rPr lang="en-US" altLang="en-US" sz="500">
                <a:latin typeface="Times New Roman" pitchFamily="18" charset="0"/>
              </a:rPr>
              <a:t>This is a Microsoft Powerpoint template that has column widths and font sizes optimized for printing a 36 x 56” poster—just replace the “tips” and “blah, blah, blah” repeat motifs with actual content, if you have it.  Try to keep your total word count under 500 (yea, this suggestion applies to everyone, even you).  More tips can be found at the companion site, “Advice on designing scientific posters,” at the Swarthmore College Biology Department web site.</a:t>
            </a:r>
            <a:endParaRPr lang="en-US" altLang="en-US" sz="300">
              <a:solidFill>
                <a:srgbClr val="0000FF"/>
              </a:solidFill>
              <a:latin typeface="Verdana" pitchFamily="34" charset="0"/>
            </a:endParaRPr>
          </a:p>
          <a:p>
            <a:pPr algn="just" eaLnBrk="1" hangingPunct="1">
              <a:spcBef>
                <a:spcPct val="10000"/>
              </a:spcBef>
            </a:pPr>
            <a:r>
              <a:rPr lang="en-US" altLang="en-US" sz="500" i="1">
                <a:latin typeface="Times New Roman" pitchFamily="18" charset="0"/>
              </a:rPr>
              <a:t>	This</a:t>
            </a:r>
            <a:r>
              <a:rPr lang="en-US" altLang="en-US" sz="500">
                <a:latin typeface="Times New Roman" pitchFamily="18" charset="0"/>
              </a:rPr>
              <a:t> paragraph has “justified” margins, but be aware that simple left-justification (other paragraphs) is infinitely better if your font doesn’t “space” nicely when fully justified. Sometimes spacing difficulties can be fixed by manually inserting hyphens into longer words. (Powerpoint doesn’t automatically hyphenate, by the way.)</a:t>
            </a:r>
          </a:p>
          <a:p>
            <a:pPr eaLnBrk="1" hangingPunct="1">
              <a:spcBef>
                <a:spcPct val="10000"/>
              </a:spcBef>
            </a:pPr>
            <a:r>
              <a:rPr lang="en-US" altLang="en-US" sz="500">
                <a:latin typeface="Times New Roman" pitchFamily="18" charset="0"/>
              </a:rPr>
              <a:t>	Your main text is easier to read if you use a “serif” font such as Palatino or Times (i.e., people have done experiments and found this to be the case).  Use a non-serif font for your title and section headings.</a:t>
            </a:r>
            <a:endParaRPr lang="en-US" altLang="en-US" sz="500" i="1">
              <a:solidFill>
                <a:schemeClr val="accent2"/>
              </a:solidFill>
              <a:latin typeface="Times New Roman" pitchFamily="18" charset="0"/>
            </a:endParaRPr>
          </a:p>
          <a:p>
            <a:pPr eaLnBrk="1" hangingPunct="1">
              <a:spcBef>
                <a:spcPct val="10000"/>
              </a:spcBef>
            </a:pPr>
            <a:endParaRPr lang="en-US" altLang="en-US" sz="500">
              <a:latin typeface="Times New Roman" pitchFamily="18" charset="0"/>
            </a:endParaRPr>
          </a:p>
        </p:txBody>
      </p:sp>
      <p:sp>
        <p:nvSpPr>
          <p:cNvPr id="3" name="Text Box 3"/>
          <p:cNvSpPr txBox="1">
            <a:spLocks noChangeArrowheads="1"/>
          </p:cNvSpPr>
          <p:nvPr/>
        </p:nvSpPr>
        <p:spPr bwMode="auto">
          <a:xfrm>
            <a:off x="373063" y="3532188"/>
            <a:ext cx="1878012" cy="2897187"/>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19" tIns="86959" rIns="173919" bIns="173919"/>
          <a:lstStyle>
            <a:lvl1pPr defTabSz="174625">
              <a:tabLst>
                <a:tab pos="96838" algn="l"/>
              </a:tabLst>
              <a:defRPr>
                <a:solidFill>
                  <a:schemeClr val="tx1"/>
                </a:solidFill>
                <a:latin typeface="Arial" charset="0"/>
              </a:defRPr>
            </a:lvl1pPr>
            <a:lvl2pPr marL="742950" indent="-285750" defTabSz="174625">
              <a:tabLst>
                <a:tab pos="96838" algn="l"/>
              </a:tabLst>
              <a:defRPr>
                <a:solidFill>
                  <a:schemeClr val="tx1"/>
                </a:solidFill>
                <a:latin typeface="Arial" charset="0"/>
              </a:defRPr>
            </a:lvl2pPr>
            <a:lvl3pPr marL="1143000" indent="-228600" defTabSz="174625">
              <a:tabLst>
                <a:tab pos="96838" algn="l"/>
              </a:tabLst>
              <a:defRPr>
                <a:solidFill>
                  <a:schemeClr val="tx1"/>
                </a:solidFill>
                <a:latin typeface="Arial" charset="0"/>
              </a:defRPr>
            </a:lvl3pPr>
            <a:lvl4pPr marL="1600200" indent="-228600" defTabSz="174625">
              <a:tabLst>
                <a:tab pos="96838" algn="l"/>
              </a:tabLst>
              <a:defRPr>
                <a:solidFill>
                  <a:schemeClr val="tx1"/>
                </a:solidFill>
                <a:latin typeface="Arial" charset="0"/>
              </a:defRPr>
            </a:lvl4pPr>
            <a:lvl5pPr marL="2057400" indent="-228600" defTabSz="174625">
              <a:tabLst>
                <a:tab pos="96838" algn="l"/>
              </a:tabLst>
              <a:defRPr>
                <a:solidFill>
                  <a:schemeClr val="tx1"/>
                </a:solidFill>
                <a:latin typeface="Arial" charset="0"/>
              </a:defRPr>
            </a:lvl5pPr>
            <a:lvl6pPr marL="2514600" indent="-228600" defTabSz="174625" eaLnBrk="0" fontAlgn="base" hangingPunct="0">
              <a:spcBef>
                <a:spcPct val="0"/>
              </a:spcBef>
              <a:spcAft>
                <a:spcPct val="0"/>
              </a:spcAft>
              <a:tabLst>
                <a:tab pos="96838" algn="l"/>
              </a:tabLst>
              <a:defRPr>
                <a:solidFill>
                  <a:schemeClr val="tx1"/>
                </a:solidFill>
                <a:latin typeface="Arial" charset="0"/>
              </a:defRPr>
            </a:lvl6pPr>
            <a:lvl7pPr marL="2971800" indent="-228600" defTabSz="174625" eaLnBrk="0" fontAlgn="base" hangingPunct="0">
              <a:spcBef>
                <a:spcPct val="0"/>
              </a:spcBef>
              <a:spcAft>
                <a:spcPct val="0"/>
              </a:spcAft>
              <a:tabLst>
                <a:tab pos="96838" algn="l"/>
              </a:tabLst>
              <a:defRPr>
                <a:solidFill>
                  <a:schemeClr val="tx1"/>
                </a:solidFill>
                <a:latin typeface="Arial" charset="0"/>
              </a:defRPr>
            </a:lvl7pPr>
            <a:lvl8pPr marL="3429000" indent="-228600" defTabSz="174625" eaLnBrk="0" fontAlgn="base" hangingPunct="0">
              <a:spcBef>
                <a:spcPct val="0"/>
              </a:spcBef>
              <a:spcAft>
                <a:spcPct val="0"/>
              </a:spcAft>
              <a:tabLst>
                <a:tab pos="96838" algn="l"/>
              </a:tabLst>
              <a:defRPr>
                <a:solidFill>
                  <a:schemeClr val="tx1"/>
                </a:solidFill>
                <a:latin typeface="Arial" charset="0"/>
              </a:defRPr>
            </a:lvl8pPr>
            <a:lvl9pPr marL="3886200" indent="-228600" defTabSz="174625" eaLnBrk="0" fontAlgn="base" hangingPunct="0">
              <a:spcBef>
                <a:spcPct val="0"/>
              </a:spcBef>
              <a:spcAft>
                <a:spcPct val="0"/>
              </a:spcAft>
              <a:tabLst>
                <a:tab pos="96838" algn="l"/>
              </a:tabLst>
              <a:defRPr>
                <a:solidFill>
                  <a:schemeClr val="tx1"/>
                </a:solidFill>
                <a:latin typeface="Arial" charset="0"/>
              </a:defRPr>
            </a:lvl9pPr>
          </a:lstStyle>
          <a:p>
            <a:pPr algn="just" eaLnBrk="1" hangingPunct="1">
              <a:spcBef>
                <a:spcPct val="50000"/>
              </a:spcBef>
            </a:pPr>
            <a:r>
              <a:rPr lang="en-US" altLang="en-US" sz="800" b="1">
                <a:solidFill>
                  <a:srgbClr val="FF8000"/>
                </a:solidFill>
                <a:latin typeface="Helvetica" pitchFamily="34" charset="0"/>
              </a:rPr>
              <a:t>Materials and methods</a:t>
            </a:r>
            <a:r>
              <a:rPr lang="en-US" altLang="en-US" sz="500">
                <a:solidFill>
                  <a:srgbClr val="FF8000"/>
                </a:solidFill>
                <a:latin typeface="Times New Roman" pitchFamily="18" charset="0"/>
              </a:rPr>
              <a:t>	</a:t>
            </a:r>
            <a:endParaRPr lang="en-US" altLang="en-US" sz="500">
              <a:latin typeface="Times New Roman" pitchFamily="18" charset="0"/>
            </a:endParaRPr>
          </a:p>
          <a:p>
            <a:pPr eaLnBrk="1" hangingPunct="1">
              <a:spcBef>
                <a:spcPct val="10000"/>
              </a:spcBef>
            </a:pPr>
            <a:r>
              <a:rPr lang="en-US" altLang="en-US" sz="500">
                <a:latin typeface="Times New Roman" pitchFamily="18" charset="0"/>
              </a:rPr>
              <a:t>Be brief, and opt for photographs or drawings whenever possible to illustrate organism, protocol, or experimental design.  Viewers don’t actually want to read about the gruesome details, however fascinating you might find them.</a:t>
            </a:r>
          </a:p>
          <a:p>
            <a:pPr eaLnBrk="1" hangingPunct="1">
              <a:spcBef>
                <a:spcPct val="10000"/>
              </a:spcBef>
            </a:pPr>
            <a:r>
              <a:rPr lang="en-US" altLang="en-US" sz="500">
                <a:latin typeface="Times New Roman" pitchFamily="18" charset="0"/>
              </a:rPr>
              <a:t>	Blah, blah, blah. Blah, blah, blah. Blah, blah, blah. Blah, blah, blah. Blah, blah, blah. Blah, blah, blah. Blah, blah, blah. Blah, blah, blah. Blah, blah, blah. Blah, blah, blah.</a:t>
            </a:r>
          </a:p>
          <a:p>
            <a:pPr eaLnBrk="1" hangingPunct="1">
              <a:spcBef>
                <a:spcPct val="10000"/>
              </a:spcBef>
            </a:pPr>
            <a:r>
              <a:rPr lang="en-US" altLang="en-US" sz="500">
                <a:latin typeface="Times New Roman" pitchFamily="18" charset="0"/>
              </a:rPr>
              <a:t>	 Blah, blah, blah. Blah, blah, blah. Blah, blah, blah. Blah, blah, blah. Blah, blah, blah. Blah, blah, blah. Blah, blah, blah. Blah, blah, blah. Blah, blah, blah. Blah, blah, blah.</a:t>
            </a:r>
          </a:p>
          <a:p>
            <a:pPr eaLnBrk="1" hangingPunct="1">
              <a:spcBef>
                <a:spcPct val="10000"/>
              </a:spcBef>
            </a:pPr>
            <a:r>
              <a:rPr lang="en-US" altLang="en-US" sz="500">
                <a:latin typeface="Times New Roman" pitchFamily="18" charset="0"/>
              </a:rPr>
              <a:t>	 Blah, blah, blah. Blah, blah, blah. Blah, blah, blah. Blah, blah, blah. Blah, blah, blah. Blah, blah, blah.</a:t>
            </a:r>
          </a:p>
          <a:p>
            <a:pPr eaLnBrk="1" hangingPunct="1">
              <a:spcBef>
                <a:spcPct val="10000"/>
              </a:spcBef>
            </a:pPr>
            <a:endParaRPr lang="en-US" altLang="en-US" sz="500">
              <a:latin typeface="Times New Roman" pitchFamily="18" charset="0"/>
            </a:endParaRPr>
          </a:p>
        </p:txBody>
      </p:sp>
      <p:sp>
        <p:nvSpPr>
          <p:cNvPr id="4" name="Text Box 4"/>
          <p:cNvSpPr txBox="1">
            <a:spLocks noChangeArrowheads="1"/>
          </p:cNvSpPr>
          <p:nvPr/>
        </p:nvSpPr>
        <p:spPr bwMode="auto">
          <a:xfrm>
            <a:off x="6862763" y="4762500"/>
            <a:ext cx="1878012" cy="860425"/>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19" tIns="86959" rIns="173919" bIns="173919"/>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800" b="1">
                <a:solidFill>
                  <a:srgbClr val="FF8000"/>
                </a:solidFill>
                <a:latin typeface="Helvetica" pitchFamily="34" charset="0"/>
              </a:rPr>
              <a:t>Acknowledgments</a:t>
            </a:r>
            <a:endParaRPr lang="en-US" altLang="en-US" sz="800" b="1">
              <a:latin typeface="Helvetica" pitchFamily="34" charset="0"/>
            </a:endParaRPr>
          </a:p>
          <a:p>
            <a:pPr eaLnBrk="1" hangingPunct="1">
              <a:spcBef>
                <a:spcPct val="10000"/>
              </a:spcBef>
            </a:pPr>
            <a:r>
              <a:rPr lang="en-US" altLang="en-US" sz="400">
                <a:latin typeface="Times New Roman" pitchFamily="18" charset="0"/>
              </a:rPr>
              <a:t>We thank I. Güor for laboratory assistance, Mary Juana for seeds, Herb Isside for applying the greenhouse stress treatment, and M.I. Menter for statistical advice and scintillating discussions. Funding for this project was provided by the Swarthmore College Department of Biology, a Merck summer stipend, and my mom. [Note that people’s titles are omitted.]</a:t>
            </a:r>
          </a:p>
        </p:txBody>
      </p:sp>
      <p:sp>
        <p:nvSpPr>
          <p:cNvPr id="5" name="Text Box 5"/>
          <p:cNvSpPr txBox="1">
            <a:spLocks noChangeArrowheads="1"/>
          </p:cNvSpPr>
          <p:nvPr/>
        </p:nvSpPr>
        <p:spPr bwMode="auto">
          <a:xfrm>
            <a:off x="2546350" y="1511300"/>
            <a:ext cx="1878013" cy="4918075"/>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19" tIns="86959" rIns="173919" bIns="173919"/>
          <a:lstStyle>
            <a:lvl1pPr defTabSz="174625">
              <a:tabLst>
                <a:tab pos="95250" algn="l"/>
              </a:tabLst>
              <a:defRPr>
                <a:solidFill>
                  <a:schemeClr val="tx1"/>
                </a:solidFill>
                <a:latin typeface="Arial" charset="0"/>
              </a:defRPr>
            </a:lvl1pPr>
            <a:lvl2pPr marL="263525" indent="-65088" defTabSz="174625">
              <a:tabLst>
                <a:tab pos="95250" algn="l"/>
              </a:tabLst>
              <a:defRPr>
                <a:solidFill>
                  <a:schemeClr val="tx1"/>
                </a:solidFill>
                <a:latin typeface="Arial" charset="0"/>
              </a:defRPr>
            </a:lvl2pPr>
            <a:lvl3pPr marL="1143000" indent="-228600" defTabSz="174625">
              <a:tabLst>
                <a:tab pos="95250" algn="l"/>
              </a:tabLst>
              <a:defRPr>
                <a:solidFill>
                  <a:schemeClr val="tx1"/>
                </a:solidFill>
                <a:latin typeface="Arial" charset="0"/>
              </a:defRPr>
            </a:lvl3pPr>
            <a:lvl4pPr marL="1600200" indent="-228600" defTabSz="174625">
              <a:tabLst>
                <a:tab pos="95250" algn="l"/>
              </a:tabLst>
              <a:defRPr>
                <a:solidFill>
                  <a:schemeClr val="tx1"/>
                </a:solidFill>
                <a:latin typeface="Arial" charset="0"/>
              </a:defRPr>
            </a:lvl4pPr>
            <a:lvl5pPr marL="2057400" indent="-228600" defTabSz="174625">
              <a:tabLst>
                <a:tab pos="95250" algn="l"/>
              </a:tabLst>
              <a:defRPr>
                <a:solidFill>
                  <a:schemeClr val="tx1"/>
                </a:solidFill>
                <a:latin typeface="Arial" charset="0"/>
              </a:defRPr>
            </a:lvl5pPr>
            <a:lvl6pPr marL="2514600" indent="-228600" defTabSz="174625" eaLnBrk="0" fontAlgn="base" hangingPunct="0">
              <a:spcBef>
                <a:spcPct val="0"/>
              </a:spcBef>
              <a:spcAft>
                <a:spcPct val="0"/>
              </a:spcAft>
              <a:tabLst>
                <a:tab pos="95250" algn="l"/>
              </a:tabLst>
              <a:defRPr>
                <a:solidFill>
                  <a:schemeClr val="tx1"/>
                </a:solidFill>
                <a:latin typeface="Arial" charset="0"/>
              </a:defRPr>
            </a:lvl6pPr>
            <a:lvl7pPr marL="2971800" indent="-228600" defTabSz="174625" eaLnBrk="0" fontAlgn="base" hangingPunct="0">
              <a:spcBef>
                <a:spcPct val="0"/>
              </a:spcBef>
              <a:spcAft>
                <a:spcPct val="0"/>
              </a:spcAft>
              <a:tabLst>
                <a:tab pos="95250" algn="l"/>
              </a:tabLst>
              <a:defRPr>
                <a:solidFill>
                  <a:schemeClr val="tx1"/>
                </a:solidFill>
                <a:latin typeface="Arial" charset="0"/>
              </a:defRPr>
            </a:lvl7pPr>
            <a:lvl8pPr marL="3429000" indent="-228600" defTabSz="174625" eaLnBrk="0" fontAlgn="base" hangingPunct="0">
              <a:spcBef>
                <a:spcPct val="0"/>
              </a:spcBef>
              <a:spcAft>
                <a:spcPct val="0"/>
              </a:spcAft>
              <a:tabLst>
                <a:tab pos="95250" algn="l"/>
              </a:tabLst>
              <a:defRPr>
                <a:solidFill>
                  <a:schemeClr val="tx1"/>
                </a:solidFill>
                <a:latin typeface="Arial" charset="0"/>
              </a:defRPr>
            </a:lvl8pPr>
            <a:lvl9pPr marL="3886200" indent="-228600" defTabSz="174625" eaLnBrk="0" fontAlgn="base" hangingPunct="0">
              <a:spcBef>
                <a:spcPct val="0"/>
              </a:spcBef>
              <a:spcAft>
                <a:spcPct val="0"/>
              </a:spcAft>
              <a:tabLst>
                <a:tab pos="95250" algn="l"/>
              </a:tabLst>
              <a:defRPr>
                <a:solidFill>
                  <a:schemeClr val="tx1"/>
                </a:solidFill>
                <a:latin typeface="Arial" charset="0"/>
              </a:defRPr>
            </a:lvl9pPr>
          </a:lstStyle>
          <a:p>
            <a:pPr algn="just" eaLnBrk="1" hangingPunct="1"/>
            <a:r>
              <a:rPr lang="en-US" altLang="en-US" sz="800" b="1">
                <a:solidFill>
                  <a:srgbClr val="FF8000"/>
                </a:solidFill>
                <a:latin typeface="Helvetica" pitchFamily="34" charset="0"/>
              </a:rPr>
              <a:t>Results</a:t>
            </a:r>
            <a:endParaRPr lang="en-US" altLang="en-US" sz="500" b="1">
              <a:latin typeface="Helvetica" pitchFamily="34" charset="0"/>
            </a:endParaRPr>
          </a:p>
          <a:p>
            <a:pPr eaLnBrk="1" hangingPunct="1">
              <a:spcBef>
                <a:spcPct val="10000"/>
              </a:spcBef>
            </a:pPr>
            <a:r>
              <a:rPr lang="en-US" altLang="en-US" sz="500">
                <a:latin typeface="Times New Roman" pitchFamily="18" charset="0"/>
              </a:rPr>
              <a:t>The overall layout for this section can, and probably </a:t>
            </a:r>
            <a:r>
              <a:rPr lang="en-US" altLang="en-US" sz="500" i="1">
                <a:latin typeface="Times New Roman" pitchFamily="18" charset="0"/>
              </a:rPr>
              <a:t>should,</a:t>
            </a:r>
            <a:r>
              <a:rPr lang="en-US" altLang="en-US" sz="500">
                <a:latin typeface="Times New Roman" pitchFamily="18" charset="0"/>
              </a:rPr>
              <a:t> be modified from this template, depending on the size and number of charts and photographs your specific experiment generated. You might want a single, large column to accommodate a large map, or perhaps you could arrange 6 figures in a circle in the center of the poster: do whatever it takes to make your results </a:t>
            </a:r>
            <a:r>
              <a:rPr lang="en-US" altLang="en-US" sz="500" i="1">
                <a:latin typeface="Times New Roman" pitchFamily="18" charset="0"/>
              </a:rPr>
              <a:t>graphically </a:t>
            </a:r>
            <a:r>
              <a:rPr lang="en-US" altLang="en-US" sz="500">
                <a:latin typeface="Times New Roman" pitchFamily="18" charset="0"/>
              </a:rPr>
              <a:t>clear. To see examples of how others have abused this template to fit their presentation needs, perform a Google search for “powerpoint template for scientific posters.” </a:t>
            </a:r>
          </a:p>
          <a:p>
            <a:pPr eaLnBrk="1" hangingPunct="1">
              <a:spcBef>
                <a:spcPct val="10000"/>
              </a:spcBef>
            </a:pPr>
            <a:r>
              <a:rPr lang="en-US" altLang="en-US" sz="500">
                <a:latin typeface="Times New Roman" pitchFamily="18" charset="0"/>
              </a:rPr>
              <a:t>	Paragraph format is fine, but sometimes a simple list of “bullet” points can communicate results more effectively:</a:t>
            </a:r>
            <a:br>
              <a:rPr lang="en-US" altLang="en-US" sz="500">
                <a:latin typeface="Times New Roman" pitchFamily="18" charset="0"/>
              </a:rPr>
            </a:br>
            <a:endParaRPr lang="en-US" altLang="en-US" sz="500">
              <a:latin typeface="Times New Roman" pitchFamily="18" charset="0"/>
            </a:endParaRPr>
          </a:p>
          <a:p>
            <a:pPr lvl="1" eaLnBrk="1" hangingPunct="1">
              <a:spcBef>
                <a:spcPct val="10000"/>
              </a:spcBef>
              <a:buFont typeface="Times New Roman" pitchFamily="18" charset="0"/>
              <a:buChar char="•"/>
            </a:pPr>
            <a:r>
              <a:rPr lang="en-US" altLang="en-US" sz="500">
                <a:latin typeface="Times New Roman" pitchFamily="18" charset="0"/>
              </a:rPr>
              <a:t>9 out of 12 brainectomized rats survived</a:t>
            </a:r>
          </a:p>
          <a:p>
            <a:pPr lvl="1" eaLnBrk="1" hangingPunct="1">
              <a:spcBef>
                <a:spcPct val="10000"/>
              </a:spcBef>
              <a:buFont typeface="Times New Roman" pitchFamily="18" charset="0"/>
              <a:buChar char="•"/>
            </a:pPr>
            <a:r>
              <a:rPr lang="en-US" altLang="en-US" sz="500">
                <a:latin typeface="Times New Roman" pitchFamily="18" charset="0"/>
              </a:rPr>
              <a:t>Control rats completed maze faster, on average, than rats without brains </a:t>
            </a:r>
            <a:r>
              <a:rPr lang="en-US" altLang="en-US" sz="500" b="1">
                <a:latin typeface="Times New Roman" pitchFamily="18" charset="0"/>
              </a:rPr>
              <a:t>(Fig. 3b)</a:t>
            </a:r>
            <a:r>
              <a:rPr lang="en-US" altLang="en-US" sz="500">
                <a:latin typeface="Times New Roman" pitchFamily="18" charset="0"/>
              </a:rPr>
              <a:t> (</a:t>
            </a:r>
            <a:r>
              <a:rPr lang="en-US" altLang="en-US" sz="500" i="1">
                <a:latin typeface="Times New Roman" pitchFamily="18" charset="0"/>
              </a:rPr>
              <a:t>t </a:t>
            </a:r>
            <a:r>
              <a:rPr lang="en-US" altLang="en-US" sz="500">
                <a:latin typeface="Times New Roman" pitchFamily="18" charset="0"/>
              </a:rPr>
              <a:t>= 9.84, df = 21, </a:t>
            </a:r>
            <a:r>
              <a:rPr lang="en-US" altLang="en-US" sz="500" i="1">
                <a:latin typeface="Times New Roman" pitchFamily="18" charset="0"/>
              </a:rPr>
              <a:t>p</a:t>
            </a:r>
            <a:r>
              <a:rPr lang="en-US" altLang="en-US" sz="500">
                <a:latin typeface="Times New Roman" pitchFamily="18" charset="0"/>
              </a:rPr>
              <a:t> = 0.032)</a:t>
            </a:r>
            <a:endParaRPr lang="en-US" altLang="en-US" sz="500">
              <a:latin typeface="Helvetica" pitchFamily="34" charset="0"/>
            </a:endParaRPr>
          </a:p>
          <a:p>
            <a:pPr eaLnBrk="1" hangingPunct="1">
              <a:spcBef>
                <a:spcPct val="10000"/>
              </a:spcBef>
            </a:pPr>
            <a:r>
              <a:rPr lang="en-US" altLang="en-US" sz="500">
                <a:latin typeface="Times New Roman" pitchFamily="18" charset="0"/>
              </a:rPr>
              <a:t>	</a:t>
            </a:r>
          </a:p>
        </p:txBody>
      </p:sp>
      <p:sp>
        <p:nvSpPr>
          <p:cNvPr id="6" name="Text Box 6"/>
          <p:cNvSpPr txBox="1">
            <a:spLocks noChangeArrowheads="1"/>
          </p:cNvSpPr>
          <p:nvPr/>
        </p:nvSpPr>
        <p:spPr bwMode="auto">
          <a:xfrm>
            <a:off x="6862763" y="1511300"/>
            <a:ext cx="1878012" cy="2046288"/>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19" tIns="86959" rIns="173919" bIns="173919"/>
          <a:lstStyle>
            <a:lvl1pPr defTabSz="174625">
              <a:tabLst>
                <a:tab pos="120650" algn="l"/>
              </a:tabLst>
              <a:defRPr>
                <a:solidFill>
                  <a:schemeClr val="tx1"/>
                </a:solidFill>
                <a:latin typeface="Arial" charset="0"/>
              </a:defRPr>
            </a:lvl1pPr>
            <a:lvl2pPr marL="742950" indent="-285750" defTabSz="174625">
              <a:tabLst>
                <a:tab pos="120650" algn="l"/>
              </a:tabLst>
              <a:defRPr>
                <a:solidFill>
                  <a:schemeClr val="tx1"/>
                </a:solidFill>
                <a:latin typeface="Arial" charset="0"/>
              </a:defRPr>
            </a:lvl2pPr>
            <a:lvl3pPr marL="1143000" indent="-228600" defTabSz="174625">
              <a:tabLst>
                <a:tab pos="120650" algn="l"/>
              </a:tabLst>
              <a:defRPr>
                <a:solidFill>
                  <a:schemeClr val="tx1"/>
                </a:solidFill>
                <a:latin typeface="Arial" charset="0"/>
              </a:defRPr>
            </a:lvl3pPr>
            <a:lvl4pPr marL="1600200" indent="-228600" defTabSz="174625">
              <a:tabLst>
                <a:tab pos="120650" algn="l"/>
              </a:tabLst>
              <a:defRPr>
                <a:solidFill>
                  <a:schemeClr val="tx1"/>
                </a:solidFill>
                <a:latin typeface="Arial" charset="0"/>
              </a:defRPr>
            </a:lvl4pPr>
            <a:lvl5pPr marL="2057400" indent="-228600" defTabSz="174625">
              <a:tabLst>
                <a:tab pos="120650" algn="l"/>
              </a:tabLst>
              <a:defRPr>
                <a:solidFill>
                  <a:schemeClr val="tx1"/>
                </a:solidFill>
                <a:latin typeface="Arial" charset="0"/>
              </a:defRPr>
            </a:lvl5pPr>
            <a:lvl6pPr marL="2514600" indent="-228600" defTabSz="174625" eaLnBrk="0" fontAlgn="base" hangingPunct="0">
              <a:spcBef>
                <a:spcPct val="0"/>
              </a:spcBef>
              <a:spcAft>
                <a:spcPct val="0"/>
              </a:spcAft>
              <a:tabLst>
                <a:tab pos="120650" algn="l"/>
              </a:tabLst>
              <a:defRPr>
                <a:solidFill>
                  <a:schemeClr val="tx1"/>
                </a:solidFill>
                <a:latin typeface="Arial" charset="0"/>
              </a:defRPr>
            </a:lvl6pPr>
            <a:lvl7pPr marL="2971800" indent="-228600" defTabSz="174625" eaLnBrk="0" fontAlgn="base" hangingPunct="0">
              <a:spcBef>
                <a:spcPct val="0"/>
              </a:spcBef>
              <a:spcAft>
                <a:spcPct val="0"/>
              </a:spcAft>
              <a:tabLst>
                <a:tab pos="120650" algn="l"/>
              </a:tabLst>
              <a:defRPr>
                <a:solidFill>
                  <a:schemeClr val="tx1"/>
                </a:solidFill>
                <a:latin typeface="Arial" charset="0"/>
              </a:defRPr>
            </a:lvl7pPr>
            <a:lvl8pPr marL="3429000" indent="-228600" defTabSz="174625" eaLnBrk="0" fontAlgn="base" hangingPunct="0">
              <a:spcBef>
                <a:spcPct val="0"/>
              </a:spcBef>
              <a:spcAft>
                <a:spcPct val="0"/>
              </a:spcAft>
              <a:tabLst>
                <a:tab pos="120650" algn="l"/>
              </a:tabLst>
              <a:defRPr>
                <a:solidFill>
                  <a:schemeClr val="tx1"/>
                </a:solidFill>
                <a:latin typeface="Arial" charset="0"/>
              </a:defRPr>
            </a:lvl8pPr>
            <a:lvl9pPr marL="3886200" indent="-228600" defTabSz="174625" eaLnBrk="0" fontAlgn="base" hangingPunct="0">
              <a:spcBef>
                <a:spcPct val="0"/>
              </a:spcBef>
              <a:spcAft>
                <a:spcPct val="0"/>
              </a:spcAft>
              <a:tabLst>
                <a:tab pos="120650" algn="l"/>
              </a:tabLst>
              <a:defRPr>
                <a:solidFill>
                  <a:schemeClr val="tx1"/>
                </a:solidFill>
                <a:latin typeface="Arial" charset="0"/>
              </a:defRPr>
            </a:lvl9pPr>
          </a:lstStyle>
          <a:p>
            <a:pPr eaLnBrk="1" hangingPunct="1">
              <a:spcBef>
                <a:spcPct val="50000"/>
              </a:spcBef>
            </a:pPr>
            <a:r>
              <a:rPr lang="en-US" altLang="en-US" sz="800" b="1">
                <a:solidFill>
                  <a:srgbClr val="FF8000"/>
                </a:solidFill>
                <a:latin typeface="Helvetica" pitchFamily="34" charset="0"/>
              </a:rPr>
              <a:t>Conclusions</a:t>
            </a:r>
            <a:endParaRPr lang="en-US" altLang="en-US" sz="800" b="1">
              <a:latin typeface="Helvetica" pitchFamily="34" charset="0"/>
            </a:endParaRPr>
          </a:p>
          <a:p>
            <a:pPr eaLnBrk="1" hangingPunct="1">
              <a:spcBef>
                <a:spcPct val="10000"/>
              </a:spcBef>
            </a:pPr>
            <a:r>
              <a:rPr lang="en-US" altLang="en-US" sz="500">
                <a:latin typeface="Times New Roman" pitchFamily="18" charset="0"/>
              </a:rPr>
              <a:t>You can, of course, start your conclusions in column #3 if your results section is “data light.”</a:t>
            </a:r>
          </a:p>
          <a:p>
            <a:pPr eaLnBrk="1" hangingPunct="1">
              <a:spcBef>
                <a:spcPct val="10000"/>
              </a:spcBef>
            </a:pPr>
            <a:endParaRPr lang="en-US" altLang="en-US" sz="500">
              <a:latin typeface="Times New Roman" pitchFamily="18" charset="0"/>
            </a:endParaRPr>
          </a:p>
          <a:p>
            <a:pPr eaLnBrk="1" hangingPunct="1">
              <a:spcBef>
                <a:spcPct val="10000"/>
              </a:spcBef>
            </a:pPr>
            <a:r>
              <a:rPr lang="en-US" altLang="en-US" sz="500">
                <a:latin typeface="Times New Roman" pitchFamily="18" charset="0"/>
              </a:rPr>
              <a:t>Conclusions should not be mere reminders of your results.  Instead, you want to guide the reader through what you have </a:t>
            </a:r>
            <a:r>
              <a:rPr lang="en-US" altLang="en-US" sz="500" i="1">
                <a:latin typeface="Times New Roman" pitchFamily="18" charset="0"/>
              </a:rPr>
              <a:t>concluded</a:t>
            </a:r>
            <a:r>
              <a:rPr lang="en-US" altLang="en-US" sz="500">
                <a:latin typeface="Times New Roman" pitchFamily="18" charset="0"/>
              </a:rPr>
              <a:t> from the results.  What is the broader significance?  Would anyone be mildly surprised? Why should anyone care? This section should refer back, explicitly, to the “burning issue” mentioned in the introduction. If you didn’t mention a burning issue in the introduction, go back and fix that -- your poster should have made a good case for why this experiment was worthwhile.</a:t>
            </a:r>
          </a:p>
          <a:p>
            <a:pPr eaLnBrk="1" hangingPunct="1">
              <a:spcBef>
                <a:spcPct val="10000"/>
              </a:spcBef>
            </a:pPr>
            <a:endParaRPr lang="en-US" altLang="en-US" sz="500">
              <a:latin typeface="Times New Roman" pitchFamily="18" charset="0"/>
            </a:endParaRPr>
          </a:p>
          <a:p>
            <a:pPr eaLnBrk="1" hangingPunct="1">
              <a:spcBef>
                <a:spcPct val="10000"/>
              </a:spcBef>
            </a:pPr>
            <a:r>
              <a:rPr lang="en-US" altLang="en-US" sz="500">
                <a:latin typeface="Times New Roman" pitchFamily="18" charset="0"/>
              </a:rPr>
              <a:t>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 blah.</a:t>
            </a:r>
          </a:p>
          <a:p>
            <a:pPr eaLnBrk="1" hangingPunct="1">
              <a:spcBef>
                <a:spcPct val="10000"/>
              </a:spcBef>
            </a:pPr>
            <a:endParaRPr lang="en-US" altLang="en-US" sz="500">
              <a:latin typeface="Times New Roman" pitchFamily="18" charset="0"/>
            </a:endParaRPr>
          </a:p>
          <a:p>
            <a:pPr eaLnBrk="1" hangingPunct="1">
              <a:spcBef>
                <a:spcPct val="10000"/>
              </a:spcBef>
            </a:pPr>
            <a:r>
              <a:rPr lang="en-US" altLang="en-US" sz="500">
                <a:latin typeface="Times New Roman" pitchFamily="18" charset="0"/>
              </a:rPr>
              <a:t>Blah, blah, blah. Blah, blah, blah. Blah, blah, blah. Blah, blah, blah. Blah, blah, blah. Blah, blah, blah. Blah, blah, blah. Blah, blah, blah. </a:t>
            </a:r>
          </a:p>
        </p:txBody>
      </p:sp>
      <p:sp>
        <p:nvSpPr>
          <p:cNvPr id="7" name="Text Box 7"/>
          <p:cNvSpPr txBox="1">
            <a:spLocks noChangeArrowheads="1"/>
          </p:cNvSpPr>
          <p:nvPr/>
        </p:nvSpPr>
        <p:spPr bwMode="auto">
          <a:xfrm>
            <a:off x="327025" y="277813"/>
            <a:ext cx="8516938" cy="1149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2176" tIns="52176" rIns="52176" bIns="52176">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500" b="1">
                <a:latin typeface="Helvetica" pitchFamily="34" charset="0"/>
              </a:rPr>
              <a:t>Title that hints at the underlying issue or question and is formatted in</a:t>
            </a:r>
            <a:r>
              <a:rPr lang="en-US" altLang="en-US" sz="1500" b="1" i="1">
                <a:latin typeface="Helvetica" pitchFamily="34" charset="0"/>
              </a:rPr>
              <a:t> </a:t>
            </a:r>
            <a:r>
              <a:rPr lang="en-US" altLang="en-US" sz="1500" b="1">
                <a:latin typeface="Helvetica" pitchFamily="34" charset="0"/>
              </a:rPr>
              <a:t>“sentence case”</a:t>
            </a:r>
            <a:r>
              <a:rPr lang="en-US" altLang="en-US" sz="1500" b="1" i="1">
                <a:latin typeface="Helvetica" pitchFamily="34" charset="0"/>
              </a:rPr>
              <a:t> </a:t>
            </a:r>
            <a:br>
              <a:rPr lang="en-US" altLang="en-US" sz="1500" b="1" i="1">
                <a:latin typeface="Helvetica" pitchFamily="34" charset="0"/>
              </a:rPr>
            </a:br>
            <a:endParaRPr lang="en-US" altLang="en-US" b="1">
              <a:latin typeface="Helvetica" pitchFamily="34" charset="0"/>
            </a:endParaRPr>
          </a:p>
          <a:p>
            <a:pPr algn="ctr" eaLnBrk="1" hangingPunct="1">
              <a:spcBef>
                <a:spcPct val="50000"/>
              </a:spcBef>
            </a:pPr>
            <a:r>
              <a:rPr lang="en-US" altLang="en-US" sz="1100" b="1">
                <a:latin typeface="Helvetica" pitchFamily="34" charset="0"/>
              </a:rPr>
              <a:t>Your name(s) here</a:t>
            </a:r>
            <a:br>
              <a:rPr lang="en-US" altLang="en-US" sz="1100" b="1">
                <a:latin typeface="Helvetica" pitchFamily="34" charset="0"/>
              </a:rPr>
            </a:br>
            <a:r>
              <a:rPr lang="en-US" altLang="en-US" sz="1100">
                <a:latin typeface="Helvetica" pitchFamily="34" charset="0"/>
              </a:rPr>
              <a:t>Department of Biology, Swarthmore College, Swarthmore, Pennsylvania  19081</a:t>
            </a:r>
          </a:p>
        </p:txBody>
      </p:sp>
      <p:sp>
        <p:nvSpPr>
          <p:cNvPr id="8" name="Text Box 8"/>
          <p:cNvSpPr txBox="1">
            <a:spLocks noChangeArrowheads="1"/>
          </p:cNvSpPr>
          <p:nvPr/>
        </p:nvSpPr>
        <p:spPr bwMode="auto">
          <a:xfrm>
            <a:off x="6862763" y="3776663"/>
            <a:ext cx="1878012" cy="984250"/>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19" tIns="86959" rIns="173919" bIns="173919"/>
          <a:lstStyle>
            <a:lvl1pPr marL="95250" indent="-95250"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800" b="1">
                <a:solidFill>
                  <a:srgbClr val="FF8000"/>
                </a:solidFill>
                <a:latin typeface="Helvetica" pitchFamily="34" charset="0"/>
              </a:rPr>
              <a:t>Literature cited</a:t>
            </a:r>
            <a:endParaRPr lang="en-US" altLang="en-US" sz="800" b="1">
              <a:latin typeface="Helvetica" pitchFamily="34" charset="0"/>
            </a:endParaRPr>
          </a:p>
          <a:p>
            <a:pPr eaLnBrk="1" hangingPunct="1"/>
            <a:r>
              <a:rPr lang="en-US" altLang="en-US" sz="400">
                <a:latin typeface="Times New Roman" pitchFamily="18" charset="0"/>
              </a:rPr>
              <a:t>Bender, D.J., E.M Bayne, and R.M. Brigham. 1996. Lunar condition influences coyote (</a:t>
            </a:r>
            <a:r>
              <a:rPr lang="en-US" altLang="en-US" sz="400" i="1">
                <a:latin typeface="Times New Roman" pitchFamily="18" charset="0"/>
              </a:rPr>
              <a:t>Canis latrans</a:t>
            </a:r>
            <a:r>
              <a:rPr lang="en-US" altLang="en-US" sz="400">
                <a:latin typeface="Times New Roman" pitchFamily="18" charset="0"/>
              </a:rPr>
              <a:t>) howling. </a:t>
            </a:r>
            <a:r>
              <a:rPr lang="en-US" altLang="en-US" sz="400" i="1">
                <a:latin typeface="Times New Roman" pitchFamily="18" charset="0"/>
              </a:rPr>
              <a:t>American Midland Naturalist</a:t>
            </a:r>
            <a:r>
              <a:rPr lang="en-US" altLang="en-US" sz="400">
                <a:latin typeface="Times New Roman" pitchFamily="18" charset="0"/>
              </a:rPr>
              <a:t> 136:413-417.</a:t>
            </a:r>
          </a:p>
          <a:p>
            <a:pPr eaLnBrk="1" hangingPunct="1">
              <a:spcBef>
                <a:spcPct val="10000"/>
              </a:spcBef>
            </a:pPr>
            <a:r>
              <a:rPr lang="en-US" altLang="en-US" sz="400">
                <a:latin typeface="Times New Roman" pitchFamily="18" charset="0"/>
              </a:rPr>
              <a:t>Brooks, L.D. 1988. The evolution of recombination rates. Pages 87-105 in </a:t>
            </a:r>
            <a:r>
              <a:rPr lang="en-US" altLang="en-US" sz="400" i="1">
                <a:latin typeface="Times New Roman" pitchFamily="18" charset="0"/>
              </a:rPr>
              <a:t>The Evolution of Sex,</a:t>
            </a:r>
            <a:r>
              <a:rPr lang="en-US" altLang="en-US" sz="400">
                <a:latin typeface="Times New Roman" pitchFamily="18" charset="0"/>
              </a:rPr>
              <a:t> edited by R.E. Michod and B.R. Levin. Sinauer, Sunderland, MA. </a:t>
            </a:r>
          </a:p>
          <a:p>
            <a:pPr eaLnBrk="1" hangingPunct="1">
              <a:spcBef>
                <a:spcPct val="10000"/>
              </a:spcBef>
            </a:pPr>
            <a:r>
              <a:rPr lang="en-US" altLang="en-US" sz="400">
                <a:latin typeface="Times New Roman" pitchFamily="18" charset="0"/>
              </a:rPr>
              <a:t>Scott, E.C.  2005.  </a:t>
            </a:r>
            <a:r>
              <a:rPr lang="en-US" altLang="en-US" sz="400" i="1">
                <a:latin typeface="Times New Roman" pitchFamily="18" charset="0"/>
              </a:rPr>
              <a:t>Evolution vs. Creationism: an Introduction</a:t>
            </a:r>
            <a:r>
              <a:rPr lang="en-US" altLang="en-US" sz="400">
                <a:latin typeface="Times New Roman" pitchFamily="18" charset="0"/>
              </a:rPr>
              <a:t>. University of California Press, Berkeley. </a:t>
            </a:r>
          </a:p>
          <a:p>
            <a:pPr eaLnBrk="1" hangingPunct="1">
              <a:spcBef>
                <a:spcPct val="10000"/>
              </a:spcBef>
            </a:pPr>
            <a:r>
              <a:rPr lang="en-US" altLang="en-US" sz="400">
                <a:latin typeface="Times New Roman" pitchFamily="18" charset="0"/>
              </a:rPr>
              <a:t>Society for the Study of Evolution. 2005. Statement on teaching evolution. &lt; http://www.evolutionsociety.org/statements.html &gt;. Accessed 2005 Aug 9.</a:t>
            </a:r>
          </a:p>
          <a:p>
            <a:pPr eaLnBrk="1" hangingPunct="1">
              <a:spcBef>
                <a:spcPct val="10000"/>
              </a:spcBef>
            </a:pPr>
            <a:endParaRPr lang="en-US" altLang="en-US" sz="400">
              <a:latin typeface="Times New Roman" pitchFamily="18" charset="0"/>
            </a:endParaRPr>
          </a:p>
        </p:txBody>
      </p:sp>
      <p:sp>
        <p:nvSpPr>
          <p:cNvPr id="9" name="Text Box 9"/>
          <p:cNvSpPr txBox="1">
            <a:spLocks noChangeArrowheads="1"/>
          </p:cNvSpPr>
          <p:nvPr/>
        </p:nvSpPr>
        <p:spPr bwMode="auto">
          <a:xfrm>
            <a:off x="1293813" y="5221288"/>
            <a:ext cx="857250" cy="29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17392" rIns="17392" bIns="17392">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r>
              <a:rPr lang="en-US" altLang="en-US" sz="400" b="1">
                <a:latin typeface="Helvetica" pitchFamily="34" charset="0"/>
              </a:rPr>
              <a:t>Figure 1.</a:t>
            </a:r>
            <a:r>
              <a:rPr lang="en-US" altLang="en-US" sz="400">
                <a:latin typeface="Helvetica" pitchFamily="34" charset="0"/>
              </a:rPr>
              <a:t> Photograph or drawing of organism, chemical structure, or whatever.  Don’t use graphics from the web (they look terrible when printed).</a:t>
            </a:r>
          </a:p>
        </p:txBody>
      </p:sp>
      <p:sp>
        <p:nvSpPr>
          <p:cNvPr id="10" name="Text Box 10"/>
          <p:cNvSpPr txBox="1">
            <a:spLocks noChangeArrowheads="1"/>
          </p:cNvSpPr>
          <p:nvPr/>
        </p:nvSpPr>
        <p:spPr bwMode="auto">
          <a:xfrm>
            <a:off x="1181100" y="5983288"/>
            <a:ext cx="969963" cy="355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17392" rIns="17392" bIns="17392">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r>
              <a:rPr lang="en-US" altLang="en-US" sz="400" b="1">
                <a:latin typeface="Helvetica" pitchFamily="34" charset="0"/>
              </a:rPr>
              <a:t>Figure 2</a:t>
            </a:r>
            <a:r>
              <a:rPr lang="en-US" altLang="en-US" sz="400">
                <a:latin typeface="Helvetica" pitchFamily="34" charset="0"/>
              </a:rPr>
              <a:t>. Illustration of important piece of equipment, or perhaps a flow chart summarizing experimental design.  Scanned, hand-drawn illustrations are usually preferable to computer-generated ones.</a:t>
            </a:r>
          </a:p>
        </p:txBody>
      </p:sp>
      <p:sp>
        <p:nvSpPr>
          <p:cNvPr id="11" name="Rectangle 11"/>
          <p:cNvSpPr>
            <a:spLocks noChangeArrowheads="1"/>
          </p:cNvSpPr>
          <p:nvPr/>
        </p:nvSpPr>
        <p:spPr bwMode="auto">
          <a:xfrm>
            <a:off x="2698750" y="3930650"/>
            <a:ext cx="1568450" cy="546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17392" rIns="17392" bIns="17392">
            <a:spAutoFit/>
          </a:bodyPr>
          <a:lstStyle/>
          <a:p>
            <a:pPr defTabSz="174625"/>
            <a:r>
              <a:rPr lang="en-US" altLang="en-US" sz="400" b="1">
                <a:latin typeface="Helvetica" pitchFamily="34" charset="0"/>
              </a:rPr>
              <a:t>Figure 3. </a:t>
            </a:r>
            <a:r>
              <a:rPr lang="en-US" altLang="en-US" sz="400">
                <a:latin typeface="Helvetica" pitchFamily="34" charset="0"/>
              </a:rPr>
              <a:t>Make sure legends have enough detail to fully explain to the viewer what the results are. Note that for posters it is good to put </a:t>
            </a:r>
            <a:r>
              <a:rPr lang="en-US" altLang="en-US" sz="400" i="1">
                <a:latin typeface="Helvetica" pitchFamily="34" charset="0"/>
              </a:rPr>
              <a:t>some</a:t>
            </a:r>
            <a:r>
              <a:rPr lang="en-US" altLang="en-US" sz="400">
                <a:latin typeface="Helvetica" pitchFamily="34" charset="0"/>
              </a:rPr>
              <a:t> “Materials and methods” information within the figure legends or onto the figures themselves—it allows the M&amp;m section to be shorter, and gives viewer a sense of the experiment(s) even if they have skipped directly to figures. Don’t be tempted to reduce font size in figure legends, axes labels, etc.—your viewers are probably </a:t>
            </a:r>
            <a:r>
              <a:rPr lang="en-US" altLang="en-US" sz="400" i="1">
                <a:latin typeface="Helvetica" pitchFamily="34" charset="0"/>
              </a:rPr>
              <a:t>most</a:t>
            </a:r>
            <a:r>
              <a:rPr lang="en-US" altLang="en-US" sz="400">
                <a:latin typeface="Helvetica" pitchFamily="34" charset="0"/>
              </a:rPr>
              <a:t> interested in reading your figures and legends!  </a:t>
            </a:r>
          </a:p>
        </p:txBody>
      </p:sp>
      <p:sp>
        <p:nvSpPr>
          <p:cNvPr id="12" name="Text Box 12"/>
          <p:cNvSpPr txBox="1">
            <a:spLocks noChangeArrowheads="1"/>
          </p:cNvSpPr>
          <p:nvPr/>
        </p:nvSpPr>
        <p:spPr bwMode="auto">
          <a:xfrm>
            <a:off x="2506663" y="4514850"/>
            <a:ext cx="1958975" cy="1917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19" tIns="173919" rIns="173919" bIns="173919"/>
          <a:lstStyle>
            <a:lvl1pPr defTabSz="174625">
              <a:tabLst>
                <a:tab pos="95250" algn="l"/>
              </a:tabLst>
              <a:defRPr>
                <a:solidFill>
                  <a:schemeClr val="tx1"/>
                </a:solidFill>
                <a:latin typeface="Arial" charset="0"/>
              </a:defRPr>
            </a:lvl1pPr>
            <a:lvl2pPr marL="263525" indent="-65088" defTabSz="174625">
              <a:tabLst>
                <a:tab pos="95250" algn="l"/>
              </a:tabLst>
              <a:defRPr>
                <a:solidFill>
                  <a:schemeClr val="tx1"/>
                </a:solidFill>
                <a:latin typeface="Arial" charset="0"/>
              </a:defRPr>
            </a:lvl2pPr>
            <a:lvl3pPr marL="1143000" indent="-228600" defTabSz="174625">
              <a:tabLst>
                <a:tab pos="95250" algn="l"/>
              </a:tabLst>
              <a:defRPr>
                <a:solidFill>
                  <a:schemeClr val="tx1"/>
                </a:solidFill>
                <a:latin typeface="Arial" charset="0"/>
              </a:defRPr>
            </a:lvl3pPr>
            <a:lvl4pPr marL="1600200" indent="-228600" defTabSz="174625">
              <a:tabLst>
                <a:tab pos="95250" algn="l"/>
              </a:tabLst>
              <a:defRPr>
                <a:solidFill>
                  <a:schemeClr val="tx1"/>
                </a:solidFill>
                <a:latin typeface="Arial" charset="0"/>
              </a:defRPr>
            </a:lvl4pPr>
            <a:lvl5pPr marL="2057400" indent="-228600" defTabSz="174625">
              <a:tabLst>
                <a:tab pos="95250" algn="l"/>
              </a:tabLst>
              <a:defRPr>
                <a:solidFill>
                  <a:schemeClr val="tx1"/>
                </a:solidFill>
                <a:latin typeface="Arial" charset="0"/>
              </a:defRPr>
            </a:lvl5pPr>
            <a:lvl6pPr marL="2514600" indent="-228600" defTabSz="174625" eaLnBrk="0" fontAlgn="base" hangingPunct="0">
              <a:spcBef>
                <a:spcPct val="0"/>
              </a:spcBef>
              <a:spcAft>
                <a:spcPct val="0"/>
              </a:spcAft>
              <a:tabLst>
                <a:tab pos="95250" algn="l"/>
              </a:tabLst>
              <a:defRPr>
                <a:solidFill>
                  <a:schemeClr val="tx1"/>
                </a:solidFill>
                <a:latin typeface="Arial" charset="0"/>
              </a:defRPr>
            </a:lvl6pPr>
            <a:lvl7pPr marL="2971800" indent="-228600" defTabSz="174625" eaLnBrk="0" fontAlgn="base" hangingPunct="0">
              <a:spcBef>
                <a:spcPct val="0"/>
              </a:spcBef>
              <a:spcAft>
                <a:spcPct val="0"/>
              </a:spcAft>
              <a:tabLst>
                <a:tab pos="95250" algn="l"/>
              </a:tabLst>
              <a:defRPr>
                <a:solidFill>
                  <a:schemeClr val="tx1"/>
                </a:solidFill>
                <a:latin typeface="Arial" charset="0"/>
              </a:defRPr>
            </a:lvl7pPr>
            <a:lvl8pPr marL="3429000" indent="-228600" defTabSz="174625" eaLnBrk="0" fontAlgn="base" hangingPunct="0">
              <a:spcBef>
                <a:spcPct val="0"/>
              </a:spcBef>
              <a:spcAft>
                <a:spcPct val="0"/>
              </a:spcAft>
              <a:tabLst>
                <a:tab pos="95250" algn="l"/>
              </a:tabLst>
              <a:defRPr>
                <a:solidFill>
                  <a:schemeClr val="tx1"/>
                </a:solidFill>
                <a:latin typeface="Arial" charset="0"/>
              </a:defRPr>
            </a:lvl8pPr>
            <a:lvl9pPr marL="3886200" indent="-228600" defTabSz="174625" eaLnBrk="0" fontAlgn="base" hangingPunct="0">
              <a:spcBef>
                <a:spcPct val="0"/>
              </a:spcBef>
              <a:spcAft>
                <a:spcPct val="0"/>
              </a:spcAft>
              <a:tabLst>
                <a:tab pos="95250" algn="l"/>
              </a:tabLst>
              <a:defRPr>
                <a:solidFill>
                  <a:schemeClr val="tx1"/>
                </a:solidFill>
                <a:latin typeface="Arial" charset="0"/>
              </a:defRPr>
            </a:lvl9pPr>
          </a:lstStyle>
          <a:p>
            <a:pPr eaLnBrk="1" hangingPunct="1">
              <a:spcBef>
                <a:spcPct val="10000"/>
              </a:spcBef>
            </a:pPr>
            <a:r>
              <a:rPr lang="en-US" altLang="en-US" sz="500">
                <a:latin typeface="Times New Roman" pitchFamily="18" charset="0"/>
              </a:rPr>
              <a:t>Often you will have some more text-based results between your figures. This text should </a:t>
            </a:r>
            <a:r>
              <a:rPr lang="en-US" altLang="en-US" sz="500" i="1">
                <a:latin typeface="Times New Roman" pitchFamily="18" charset="0"/>
              </a:rPr>
              <a:t>explicitly</a:t>
            </a:r>
            <a:r>
              <a:rPr lang="en-US" altLang="en-US" sz="500">
                <a:latin typeface="Times New Roman" pitchFamily="18" charset="0"/>
              </a:rPr>
              <a:t> guide the reader through the figures.</a:t>
            </a:r>
          </a:p>
          <a:p>
            <a:pPr eaLnBrk="1" hangingPunct="1">
              <a:spcBef>
                <a:spcPct val="10000"/>
              </a:spcBef>
            </a:pPr>
            <a:endParaRPr lang="en-US" altLang="en-US" sz="500">
              <a:latin typeface="Times New Roman" pitchFamily="18" charset="0"/>
            </a:endParaRPr>
          </a:p>
          <a:p>
            <a:pPr eaLnBrk="1" hangingPunct="1">
              <a:spcBef>
                <a:spcPct val="10000"/>
              </a:spcBef>
            </a:pPr>
            <a:r>
              <a:rPr lang="en-US" altLang="en-US" sz="500">
                <a:latin typeface="Times New Roman" pitchFamily="18" charset="0"/>
              </a:rPr>
              <a:t>Blah, blah, blah (</a:t>
            </a:r>
            <a:r>
              <a:rPr lang="en-US" altLang="en-US" sz="500" b="1">
                <a:latin typeface="Times New Roman" pitchFamily="18" charset="0"/>
              </a:rPr>
              <a:t>Figs. 3a,b</a:t>
            </a:r>
            <a:r>
              <a:rPr lang="en-US" altLang="en-US" sz="500">
                <a:latin typeface="Times New Roman" pitchFamily="18" charset="0"/>
              </a:rPr>
              <a:t>). Blah, blah, blah. Blah, blah, blah. Blah, blah, blah. Blah, blah, blah. Blah, blah, blah. Blah, blah, blah. Blah, blah, blah. </a:t>
            </a:r>
          </a:p>
          <a:p>
            <a:pPr eaLnBrk="1" hangingPunct="1">
              <a:spcBef>
                <a:spcPct val="10000"/>
              </a:spcBef>
            </a:pPr>
            <a:endParaRPr lang="en-US" altLang="en-US" sz="500">
              <a:latin typeface="Times New Roman" pitchFamily="18" charset="0"/>
            </a:endParaRPr>
          </a:p>
          <a:p>
            <a:pPr eaLnBrk="1" hangingPunct="1">
              <a:spcBef>
                <a:spcPct val="10000"/>
              </a:spcBef>
            </a:pPr>
            <a:r>
              <a:rPr lang="en-US" altLang="en-US" sz="500">
                <a:latin typeface="Times New Roman" pitchFamily="18" charset="0"/>
              </a:rPr>
              <a:t>Blah, blah, blah. Blah, blah, blah. Blah, blah, blah. Blah, blah, blah. Blah, blah, blah. Blah, blah, blah. Blah, blah, blah. Blah, blah, blah (</a:t>
            </a:r>
            <a:r>
              <a:rPr lang="en-US" altLang="en-US" sz="500" b="1">
                <a:latin typeface="Times New Roman" pitchFamily="18" charset="0"/>
              </a:rPr>
              <a:t>Fig. 3c</a:t>
            </a:r>
            <a:r>
              <a:rPr lang="en-US" altLang="en-US" sz="500">
                <a:latin typeface="Times New Roman" pitchFamily="18" charset="0"/>
              </a:rPr>
              <a:t>). Blah, blah, blah. Blah, blah, blah. Blah, blah, blah. Blah, blah, blah. Blah, blah, blah. Blah, blah, blah (data not shown).</a:t>
            </a:r>
          </a:p>
          <a:p>
            <a:pPr eaLnBrk="1" hangingPunct="1">
              <a:spcBef>
                <a:spcPct val="10000"/>
              </a:spcBef>
            </a:pPr>
            <a:endParaRPr lang="en-US" altLang="en-US" sz="500">
              <a:latin typeface="Times New Roman" pitchFamily="18" charset="0"/>
            </a:endParaRPr>
          </a:p>
          <a:p>
            <a:pPr eaLnBrk="1" hangingPunct="1">
              <a:spcBef>
                <a:spcPct val="10000"/>
              </a:spcBef>
            </a:pPr>
            <a:r>
              <a:rPr lang="en-US" altLang="en-US" sz="500">
                <a:latin typeface="Times New Roman" pitchFamily="18" charset="0"/>
              </a:rPr>
              <a:t>Blah, blah, blah. Blah, blah, blah. Blah, blah, blah. Blah, blah, blah. Blah, blah, blah. Blah, blah, blah. Blah, blah, blah. Blah, blah, blah. Blah, blah, blah.  Blah, blah, blah (God, personal communication). </a:t>
            </a:r>
          </a:p>
        </p:txBody>
      </p:sp>
      <p:sp>
        <p:nvSpPr>
          <p:cNvPr id="13" name="Text Box 13"/>
          <p:cNvSpPr txBox="1">
            <a:spLocks noChangeArrowheads="1"/>
          </p:cNvSpPr>
          <p:nvPr/>
        </p:nvSpPr>
        <p:spPr bwMode="auto">
          <a:xfrm>
            <a:off x="2724150" y="3149600"/>
            <a:ext cx="433388" cy="739775"/>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17392" rIns="17392" bIns="17392"/>
          <a:lstStyle>
            <a:lvl1pPr defTabSz="174625">
              <a:defRPr>
                <a:solidFill>
                  <a:schemeClr val="tx1"/>
                </a:solidFill>
                <a:latin typeface="Arial" panose="020B0604020202020204" pitchFamily="34" charset="0"/>
              </a:defRPr>
            </a:lvl1pPr>
            <a:lvl2pPr marL="87313" defTabSz="174625">
              <a:defRPr>
                <a:solidFill>
                  <a:schemeClr val="tx1"/>
                </a:solidFill>
                <a:latin typeface="Arial" panose="020B0604020202020204" pitchFamily="34" charset="0"/>
              </a:defRPr>
            </a:lvl2pPr>
            <a:lvl3pPr marL="174625" defTabSz="174625">
              <a:defRPr>
                <a:solidFill>
                  <a:schemeClr val="tx1"/>
                </a:solidFill>
                <a:latin typeface="Arial" panose="020B0604020202020204" pitchFamily="34" charset="0"/>
              </a:defRPr>
            </a:lvl3pPr>
            <a:lvl4pPr marL="260350" defTabSz="174625">
              <a:defRPr>
                <a:solidFill>
                  <a:schemeClr val="tx1"/>
                </a:solidFill>
                <a:latin typeface="Arial" panose="020B0604020202020204" pitchFamily="34" charset="0"/>
              </a:defRPr>
            </a:lvl4pPr>
            <a:lvl5pPr marL="347663" defTabSz="174625">
              <a:defRPr>
                <a:solidFill>
                  <a:schemeClr val="tx1"/>
                </a:solidFill>
                <a:latin typeface="Arial" panose="020B0604020202020204" pitchFamily="34" charset="0"/>
              </a:defRPr>
            </a:lvl5pPr>
            <a:lvl6pPr marL="804863" defTabSz="174625" fontAlgn="base">
              <a:spcBef>
                <a:spcPct val="0"/>
              </a:spcBef>
              <a:spcAft>
                <a:spcPct val="0"/>
              </a:spcAft>
              <a:defRPr>
                <a:solidFill>
                  <a:schemeClr val="tx1"/>
                </a:solidFill>
                <a:latin typeface="Arial" panose="020B0604020202020204" pitchFamily="34" charset="0"/>
              </a:defRPr>
            </a:lvl6pPr>
            <a:lvl7pPr marL="1262063" defTabSz="174625" fontAlgn="base">
              <a:spcBef>
                <a:spcPct val="0"/>
              </a:spcBef>
              <a:spcAft>
                <a:spcPct val="0"/>
              </a:spcAft>
              <a:defRPr>
                <a:solidFill>
                  <a:schemeClr val="tx1"/>
                </a:solidFill>
                <a:latin typeface="Arial" panose="020B0604020202020204" pitchFamily="34" charset="0"/>
              </a:defRPr>
            </a:lvl7pPr>
            <a:lvl8pPr marL="1719263" defTabSz="174625" fontAlgn="base">
              <a:spcBef>
                <a:spcPct val="0"/>
              </a:spcBef>
              <a:spcAft>
                <a:spcPct val="0"/>
              </a:spcAft>
              <a:defRPr>
                <a:solidFill>
                  <a:schemeClr val="tx1"/>
                </a:solidFill>
                <a:latin typeface="Arial" panose="020B0604020202020204" pitchFamily="34" charset="0"/>
              </a:defRPr>
            </a:lvl8pPr>
            <a:lvl9pPr marL="2176463" defTabSz="174625"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500" smtClean="0">
                <a:effectLst>
                  <a:outerShdw blurRad="38100" dist="38100" dir="2700000" algn="tl">
                    <a:srgbClr val="C0C0C0"/>
                  </a:outerShdw>
                </a:effectLst>
                <a:latin typeface="Helvetica" panose="020B0604020202020204" pitchFamily="34" charset="0"/>
              </a:rPr>
              <a:t>(a)</a:t>
            </a:r>
            <a:endParaRPr lang="en-US" altLang="en-US" sz="500" smtClean="0">
              <a:latin typeface="Helvetica" panose="020B0604020202020204" pitchFamily="34" charset="0"/>
            </a:endParaRPr>
          </a:p>
        </p:txBody>
      </p:sp>
      <p:sp>
        <p:nvSpPr>
          <p:cNvPr id="14" name="Text Box 14"/>
          <p:cNvSpPr txBox="1">
            <a:spLocks noChangeArrowheads="1"/>
          </p:cNvSpPr>
          <p:nvPr/>
        </p:nvSpPr>
        <p:spPr bwMode="auto">
          <a:xfrm>
            <a:off x="3324225" y="3148013"/>
            <a:ext cx="446088" cy="739775"/>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17392" rIns="17392" bIns="17392"/>
          <a:lstStyle>
            <a:lvl1pPr defTabSz="174625">
              <a:defRPr>
                <a:solidFill>
                  <a:schemeClr val="tx1"/>
                </a:solidFill>
                <a:latin typeface="Arial" panose="020B0604020202020204" pitchFamily="34" charset="0"/>
              </a:defRPr>
            </a:lvl1pPr>
            <a:lvl2pPr marL="87313" defTabSz="174625">
              <a:defRPr>
                <a:solidFill>
                  <a:schemeClr val="tx1"/>
                </a:solidFill>
                <a:latin typeface="Arial" panose="020B0604020202020204" pitchFamily="34" charset="0"/>
              </a:defRPr>
            </a:lvl2pPr>
            <a:lvl3pPr marL="174625" defTabSz="174625">
              <a:defRPr>
                <a:solidFill>
                  <a:schemeClr val="tx1"/>
                </a:solidFill>
                <a:latin typeface="Arial" panose="020B0604020202020204" pitchFamily="34" charset="0"/>
              </a:defRPr>
            </a:lvl3pPr>
            <a:lvl4pPr marL="260350" defTabSz="174625">
              <a:defRPr>
                <a:solidFill>
                  <a:schemeClr val="tx1"/>
                </a:solidFill>
                <a:latin typeface="Arial" panose="020B0604020202020204" pitchFamily="34" charset="0"/>
              </a:defRPr>
            </a:lvl4pPr>
            <a:lvl5pPr marL="347663" defTabSz="174625">
              <a:defRPr>
                <a:solidFill>
                  <a:schemeClr val="tx1"/>
                </a:solidFill>
                <a:latin typeface="Arial" panose="020B0604020202020204" pitchFamily="34" charset="0"/>
              </a:defRPr>
            </a:lvl5pPr>
            <a:lvl6pPr marL="804863" defTabSz="174625" fontAlgn="base">
              <a:spcBef>
                <a:spcPct val="0"/>
              </a:spcBef>
              <a:spcAft>
                <a:spcPct val="0"/>
              </a:spcAft>
              <a:defRPr>
                <a:solidFill>
                  <a:schemeClr val="tx1"/>
                </a:solidFill>
                <a:latin typeface="Arial" panose="020B0604020202020204" pitchFamily="34" charset="0"/>
              </a:defRPr>
            </a:lvl6pPr>
            <a:lvl7pPr marL="1262063" defTabSz="174625" fontAlgn="base">
              <a:spcBef>
                <a:spcPct val="0"/>
              </a:spcBef>
              <a:spcAft>
                <a:spcPct val="0"/>
              </a:spcAft>
              <a:defRPr>
                <a:solidFill>
                  <a:schemeClr val="tx1"/>
                </a:solidFill>
                <a:latin typeface="Arial" panose="020B0604020202020204" pitchFamily="34" charset="0"/>
              </a:defRPr>
            </a:lvl7pPr>
            <a:lvl8pPr marL="1719263" defTabSz="174625" fontAlgn="base">
              <a:spcBef>
                <a:spcPct val="0"/>
              </a:spcBef>
              <a:spcAft>
                <a:spcPct val="0"/>
              </a:spcAft>
              <a:defRPr>
                <a:solidFill>
                  <a:schemeClr val="tx1"/>
                </a:solidFill>
                <a:latin typeface="Arial" panose="020B0604020202020204" pitchFamily="34" charset="0"/>
              </a:defRPr>
            </a:lvl8pPr>
            <a:lvl9pPr marL="2176463" defTabSz="174625"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500" smtClean="0">
                <a:effectLst>
                  <a:outerShdw blurRad="38100" dist="38100" dir="2700000" algn="tl">
                    <a:srgbClr val="C0C0C0"/>
                  </a:outerShdw>
                </a:effectLst>
                <a:latin typeface="Helvetica" panose="020B0604020202020204" pitchFamily="34" charset="0"/>
              </a:rPr>
              <a:t>(b)</a:t>
            </a:r>
            <a:endParaRPr lang="en-US" altLang="en-US" sz="700" smtClean="0">
              <a:latin typeface="Helvetica" panose="020B0604020202020204" pitchFamily="34" charset="0"/>
            </a:endParaRPr>
          </a:p>
        </p:txBody>
      </p:sp>
      <p:sp>
        <p:nvSpPr>
          <p:cNvPr id="15" name="Text Box 15"/>
          <p:cNvSpPr txBox="1">
            <a:spLocks noChangeArrowheads="1"/>
          </p:cNvSpPr>
          <p:nvPr/>
        </p:nvSpPr>
        <p:spPr bwMode="auto">
          <a:xfrm>
            <a:off x="3927475" y="3148013"/>
            <a:ext cx="400050" cy="739775"/>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17392" rIns="17392" bIns="17392"/>
          <a:lstStyle>
            <a:lvl1pPr defTabSz="174625">
              <a:defRPr>
                <a:solidFill>
                  <a:schemeClr val="tx1"/>
                </a:solidFill>
                <a:latin typeface="Arial" panose="020B0604020202020204" pitchFamily="34" charset="0"/>
              </a:defRPr>
            </a:lvl1pPr>
            <a:lvl2pPr marL="87313" defTabSz="174625">
              <a:defRPr>
                <a:solidFill>
                  <a:schemeClr val="tx1"/>
                </a:solidFill>
                <a:latin typeface="Arial" panose="020B0604020202020204" pitchFamily="34" charset="0"/>
              </a:defRPr>
            </a:lvl2pPr>
            <a:lvl3pPr marL="174625" defTabSz="174625">
              <a:defRPr>
                <a:solidFill>
                  <a:schemeClr val="tx1"/>
                </a:solidFill>
                <a:latin typeface="Arial" panose="020B0604020202020204" pitchFamily="34" charset="0"/>
              </a:defRPr>
            </a:lvl3pPr>
            <a:lvl4pPr marL="260350" defTabSz="174625">
              <a:defRPr>
                <a:solidFill>
                  <a:schemeClr val="tx1"/>
                </a:solidFill>
                <a:latin typeface="Arial" panose="020B0604020202020204" pitchFamily="34" charset="0"/>
              </a:defRPr>
            </a:lvl4pPr>
            <a:lvl5pPr marL="347663" defTabSz="174625">
              <a:defRPr>
                <a:solidFill>
                  <a:schemeClr val="tx1"/>
                </a:solidFill>
                <a:latin typeface="Arial" panose="020B0604020202020204" pitchFamily="34" charset="0"/>
              </a:defRPr>
            </a:lvl5pPr>
            <a:lvl6pPr marL="804863" defTabSz="174625" fontAlgn="base">
              <a:spcBef>
                <a:spcPct val="0"/>
              </a:spcBef>
              <a:spcAft>
                <a:spcPct val="0"/>
              </a:spcAft>
              <a:defRPr>
                <a:solidFill>
                  <a:schemeClr val="tx1"/>
                </a:solidFill>
                <a:latin typeface="Arial" panose="020B0604020202020204" pitchFamily="34" charset="0"/>
              </a:defRPr>
            </a:lvl6pPr>
            <a:lvl7pPr marL="1262063" defTabSz="174625" fontAlgn="base">
              <a:spcBef>
                <a:spcPct val="0"/>
              </a:spcBef>
              <a:spcAft>
                <a:spcPct val="0"/>
              </a:spcAft>
              <a:defRPr>
                <a:solidFill>
                  <a:schemeClr val="tx1"/>
                </a:solidFill>
                <a:latin typeface="Arial" panose="020B0604020202020204" pitchFamily="34" charset="0"/>
              </a:defRPr>
            </a:lvl7pPr>
            <a:lvl8pPr marL="1719263" defTabSz="174625" fontAlgn="base">
              <a:spcBef>
                <a:spcPct val="0"/>
              </a:spcBef>
              <a:spcAft>
                <a:spcPct val="0"/>
              </a:spcAft>
              <a:defRPr>
                <a:solidFill>
                  <a:schemeClr val="tx1"/>
                </a:solidFill>
                <a:latin typeface="Arial" panose="020B0604020202020204" pitchFamily="34" charset="0"/>
              </a:defRPr>
            </a:lvl8pPr>
            <a:lvl9pPr marL="2176463" defTabSz="174625"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500" smtClean="0">
                <a:effectLst>
                  <a:outerShdw blurRad="38100" dist="38100" dir="2700000" algn="tl">
                    <a:srgbClr val="C0C0C0"/>
                  </a:outerShdw>
                </a:effectLst>
                <a:latin typeface="Helvetica" panose="020B0604020202020204" pitchFamily="34" charset="0"/>
              </a:rPr>
              <a:t>(c)</a:t>
            </a:r>
            <a:endParaRPr lang="en-US" altLang="en-US" sz="700" smtClean="0">
              <a:latin typeface="Helvetica" panose="020B0604020202020204" pitchFamily="34" charset="0"/>
            </a:endParaRPr>
          </a:p>
        </p:txBody>
      </p:sp>
      <p:sp>
        <p:nvSpPr>
          <p:cNvPr id="16" name="Text Box 16"/>
          <p:cNvSpPr txBox="1">
            <a:spLocks noChangeArrowheads="1"/>
          </p:cNvSpPr>
          <p:nvPr/>
        </p:nvSpPr>
        <p:spPr bwMode="auto">
          <a:xfrm>
            <a:off x="6862763" y="5624513"/>
            <a:ext cx="1878012" cy="804862"/>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19" tIns="86959" rIns="173919" bIns="173919"/>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algn="just" eaLnBrk="1" hangingPunct="1"/>
            <a:r>
              <a:rPr lang="en-US" altLang="en-US" sz="800" b="1">
                <a:solidFill>
                  <a:srgbClr val="FF8000"/>
                </a:solidFill>
                <a:latin typeface="Helvetica" pitchFamily="34" charset="0"/>
              </a:rPr>
              <a:t>For further information</a:t>
            </a:r>
            <a:endParaRPr lang="en-US" altLang="en-US" sz="800" b="1">
              <a:solidFill>
                <a:schemeClr val="accent2"/>
              </a:solidFill>
              <a:latin typeface="Helvetica" pitchFamily="34" charset="0"/>
            </a:endParaRPr>
          </a:p>
          <a:p>
            <a:pPr eaLnBrk="1" hangingPunct="1">
              <a:spcBef>
                <a:spcPct val="10000"/>
              </a:spcBef>
            </a:pPr>
            <a:r>
              <a:rPr lang="en-US" altLang="en-US" sz="400">
                <a:latin typeface="Times New Roman" pitchFamily="18" charset="0"/>
              </a:rPr>
              <a:t>Please contact </a:t>
            </a:r>
            <a:r>
              <a:rPr lang="en-US" altLang="en-US" sz="400" i="1">
                <a:latin typeface="Times New Roman" pitchFamily="18" charset="0"/>
              </a:rPr>
              <a:t>email@swarthmore.edu</a:t>
            </a:r>
            <a:r>
              <a:rPr lang="en-US" altLang="en-US" sz="400">
                <a:latin typeface="Times New Roman" pitchFamily="18" charset="0"/>
              </a:rPr>
              <a:t>.  More information on this and related projects can be obtained at </a:t>
            </a:r>
            <a:r>
              <a:rPr lang="en-US" altLang="en-US" sz="400" i="1">
                <a:latin typeface="Times New Roman" pitchFamily="18" charset="0"/>
              </a:rPr>
              <a:t>www.swarthmore… </a:t>
            </a:r>
            <a:r>
              <a:rPr lang="en-US" altLang="en-US" sz="400">
                <a:latin typeface="Times New Roman" pitchFamily="18" charset="0"/>
              </a:rPr>
              <a:t> (give the URL for general laboratory web site).  A link to an online, PDF-version of the poster is nice, too. </a:t>
            </a:r>
            <a:br>
              <a:rPr lang="en-US" altLang="en-US" sz="400">
                <a:latin typeface="Times New Roman" pitchFamily="18" charset="0"/>
              </a:rPr>
            </a:br>
            <a:r>
              <a:rPr lang="en-US" altLang="en-US" sz="400">
                <a:latin typeface="Times New Roman" pitchFamily="18" charset="0"/>
              </a:rPr>
              <a:t/>
            </a:r>
            <a:br>
              <a:rPr lang="en-US" altLang="en-US" sz="400">
                <a:latin typeface="Times New Roman" pitchFamily="18" charset="0"/>
              </a:rPr>
            </a:br>
            <a:r>
              <a:rPr lang="en-US" altLang="en-US" sz="400">
                <a:latin typeface="Times New Roman" pitchFamily="18" charset="0"/>
              </a:rPr>
              <a:t>If you just </a:t>
            </a:r>
            <a:r>
              <a:rPr lang="en-US" altLang="en-US" sz="400" i="1">
                <a:latin typeface="Times New Roman" pitchFamily="18" charset="0"/>
              </a:rPr>
              <a:t>must</a:t>
            </a:r>
            <a:r>
              <a:rPr lang="en-US" altLang="en-US" sz="400">
                <a:latin typeface="Times New Roman" pitchFamily="18" charset="0"/>
              </a:rPr>
              <a:t> include a pretentious logo, </a:t>
            </a:r>
            <a:br>
              <a:rPr lang="en-US" altLang="en-US" sz="400">
                <a:latin typeface="Times New Roman" pitchFamily="18" charset="0"/>
              </a:rPr>
            </a:br>
            <a:r>
              <a:rPr lang="en-US" altLang="en-US" sz="400">
                <a:latin typeface="Times New Roman" pitchFamily="18" charset="0"/>
              </a:rPr>
              <a:t>hide it down here. But don’t include a pretentious logo.  </a:t>
            </a:r>
            <a:br>
              <a:rPr lang="en-US" altLang="en-US" sz="400">
                <a:latin typeface="Times New Roman" pitchFamily="18" charset="0"/>
              </a:rPr>
            </a:br>
            <a:r>
              <a:rPr lang="en-US" altLang="en-US" sz="400">
                <a:latin typeface="Times New Roman" pitchFamily="18" charset="0"/>
              </a:rPr>
              <a:t>Use the space for something else.</a:t>
            </a:r>
          </a:p>
        </p:txBody>
      </p:sp>
      <p:sp>
        <p:nvSpPr>
          <p:cNvPr id="17" name="AutoShape 17"/>
          <p:cNvSpPr>
            <a:spLocks/>
          </p:cNvSpPr>
          <p:nvPr/>
        </p:nvSpPr>
        <p:spPr bwMode="auto">
          <a:xfrm>
            <a:off x="8445500" y="3698875"/>
            <a:ext cx="517525" cy="141288"/>
          </a:xfrm>
          <a:prstGeom prst="borderCallout3">
            <a:avLst>
              <a:gd name="adj1" fmla="val 16745"/>
              <a:gd name="adj2" fmla="val 102630"/>
              <a:gd name="adj3" fmla="val 16745"/>
              <a:gd name="adj4" fmla="val 112995"/>
              <a:gd name="adj5" fmla="val 241630"/>
              <a:gd name="adj6" fmla="val 112995"/>
              <a:gd name="adj7" fmla="val 291394"/>
              <a:gd name="adj8" fmla="val -25000"/>
            </a:avLst>
          </a:prstGeom>
          <a:solidFill>
            <a:srgbClr val="FFFF99"/>
          </a:solidFill>
          <a:ln w="9525">
            <a:solidFill>
              <a:schemeClr val="hlink"/>
            </a:solidFill>
            <a:miter lim="800000"/>
            <a:headEnd/>
            <a:tailEnd/>
          </a:ln>
          <a:effectLst>
            <a:outerShdw dist="35921" dir="2700000" algn="ctr" rotWithShape="0">
              <a:schemeClr val="accent2"/>
            </a:outerShdw>
          </a:effectLst>
        </p:spPr>
        <p:txBody>
          <a:bodyPr lIns="17392" tIns="17392" rIns="17392" bIns="17392">
            <a:spAutoFit/>
          </a:bodyPr>
          <a:lstStyle/>
          <a:p>
            <a:pPr defTabSz="174625" eaLnBrk="1" hangingPunct="1"/>
            <a:r>
              <a:rPr lang="en-US" altLang="en-US" sz="300">
                <a:latin typeface="Helvetica" pitchFamily="34" charset="0"/>
              </a:rPr>
              <a:t>Remember: no period after journal name. </a:t>
            </a:r>
            <a:endParaRPr lang="en-US" altLang="en-US" sz="300">
              <a:solidFill>
                <a:schemeClr val="accent2"/>
              </a:solidFill>
              <a:latin typeface="Helvetica" pitchFamily="34" charset="0"/>
            </a:endParaRPr>
          </a:p>
        </p:txBody>
      </p:sp>
      <p:sp>
        <p:nvSpPr>
          <p:cNvPr id="18" name="Oval 18"/>
          <p:cNvSpPr>
            <a:spLocks noChangeArrowheads="1"/>
          </p:cNvSpPr>
          <p:nvPr/>
        </p:nvSpPr>
        <p:spPr bwMode="auto">
          <a:xfrm>
            <a:off x="8221663" y="4060825"/>
            <a:ext cx="95250" cy="111125"/>
          </a:xfrm>
          <a:prstGeom prst="ellipse">
            <a:avLst/>
          </a:prstGeom>
          <a:noFill/>
          <a:ln w="57150" cap="rnd">
            <a:solidFill>
              <a:srgbClr val="FF6FCF"/>
            </a:solidFill>
            <a:prstDash val="sysDot"/>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19" name="Text Box 19"/>
          <p:cNvSpPr txBox="1">
            <a:spLocks noChangeArrowheads="1"/>
          </p:cNvSpPr>
          <p:nvPr/>
        </p:nvSpPr>
        <p:spPr bwMode="auto">
          <a:xfrm>
            <a:off x="4705350" y="1512888"/>
            <a:ext cx="1876425" cy="4916487"/>
          </a:xfrm>
          <a:prstGeom prst="rect">
            <a:avLst/>
          </a:prstGeom>
          <a:solidFill>
            <a:schemeClr val="bg1"/>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19" tIns="173919" rIns="173919" bIns="173919"/>
          <a:lstStyle>
            <a:lvl1pPr defTabSz="174625">
              <a:tabLst>
                <a:tab pos="95250" algn="l"/>
              </a:tabLst>
              <a:defRPr>
                <a:solidFill>
                  <a:schemeClr val="tx1"/>
                </a:solidFill>
                <a:latin typeface="Arial" charset="0"/>
              </a:defRPr>
            </a:lvl1pPr>
            <a:lvl2pPr marL="263525" indent="-65088" defTabSz="174625">
              <a:tabLst>
                <a:tab pos="95250" algn="l"/>
              </a:tabLst>
              <a:defRPr>
                <a:solidFill>
                  <a:schemeClr val="tx1"/>
                </a:solidFill>
                <a:latin typeface="Arial" charset="0"/>
              </a:defRPr>
            </a:lvl2pPr>
            <a:lvl3pPr marL="1143000" indent="-228600" defTabSz="174625">
              <a:tabLst>
                <a:tab pos="95250" algn="l"/>
              </a:tabLst>
              <a:defRPr>
                <a:solidFill>
                  <a:schemeClr val="tx1"/>
                </a:solidFill>
                <a:latin typeface="Arial" charset="0"/>
              </a:defRPr>
            </a:lvl3pPr>
            <a:lvl4pPr marL="1600200" indent="-228600" defTabSz="174625">
              <a:tabLst>
                <a:tab pos="95250" algn="l"/>
              </a:tabLst>
              <a:defRPr>
                <a:solidFill>
                  <a:schemeClr val="tx1"/>
                </a:solidFill>
                <a:latin typeface="Arial" charset="0"/>
              </a:defRPr>
            </a:lvl4pPr>
            <a:lvl5pPr marL="2057400" indent="-228600" defTabSz="174625">
              <a:tabLst>
                <a:tab pos="95250" algn="l"/>
              </a:tabLst>
              <a:defRPr>
                <a:solidFill>
                  <a:schemeClr val="tx1"/>
                </a:solidFill>
                <a:latin typeface="Arial" charset="0"/>
              </a:defRPr>
            </a:lvl5pPr>
            <a:lvl6pPr marL="2514600" indent="-228600" defTabSz="174625" eaLnBrk="0" fontAlgn="base" hangingPunct="0">
              <a:spcBef>
                <a:spcPct val="0"/>
              </a:spcBef>
              <a:spcAft>
                <a:spcPct val="0"/>
              </a:spcAft>
              <a:tabLst>
                <a:tab pos="95250" algn="l"/>
              </a:tabLst>
              <a:defRPr>
                <a:solidFill>
                  <a:schemeClr val="tx1"/>
                </a:solidFill>
                <a:latin typeface="Arial" charset="0"/>
              </a:defRPr>
            </a:lvl6pPr>
            <a:lvl7pPr marL="2971800" indent="-228600" defTabSz="174625" eaLnBrk="0" fontAlgn="base" hangingPunct="0">
              <a:spcBef>
                <a:spcPct val="0"/>
              </a:spcBef>
              <a:spcAft>
                <a:spcPct val="0"/>
              </a:spcAft>
              <a:tabLst>
                <a:tab pos="95250" algn="l"/>
              </a:tabLst>
              <a:defRPr>
                <a:solidFill>
                  <a:schemeClr val="tx1"/>
                </a:solidFill>
                <a:latin typeface="Arial" charset="0"/>
              </a:defRPr>
            </a:lvl7pPr>
            <a:lvl8pPr marL="3429000" indent="-228600" defTabSz="174625" eaLnBrk="0" fontAlgn="base" hangingPunct="0">
              <a:spcBef>
                <a:spcPct val="0"/>
              </a:spcBef>
              <a:spcAft>
                <a:spcPct val="0"/>
              </a:spcAft>
              <a:tabLst>
                <a:tab pos="95250" algn="l"/>
              </a:tabLst>
              <a:defRPr>
                <a:solidFill>
                  <a:schemeClr val="tx1"/>
                </a:solidFill>
                <a:latin typeface="Arial" charset="0"/>
              </a:defRPr>
            </a:lvl8pPr>
            <a:lvl9pPr marL="3886200" indent="-228600" defTabSz="174625" eaLnBrk="0" fontAlgn="base" hangingPunct="0">
              <a:spcBef>
                <a:spcPct val="0"/>
              </a:spcBef>
              <a:spcAft>
                <a:spcPct val="0"/>
              </a:spcAft>
              <a:tabLst>
                <a:tab pos="95250" algn="l"/>
              </a:tabLst>
              <a:defRPr>
                <a:solidFill>
                  <a:schemeClr val="tx1"/>
                </a:solidFill>
                <a:latin typeface="Arial" charset="0"/>
              </a:defRPr>
            </a:lvl9pPr>
          </a:lstStyle>
          <a:p>
            <a:pPr algn="just" eaLnBrk="1" hangingPunct="1">
              <a:spcBef>
                <a:spcPct val="10000"/>
              </a:spcBef>
            </a:pPr>
            <a:endParaRPr lang="en-US" altLang="en-US" sz="500">
              <a:latin typeface="Times New Roman" pitchFamily="18" charset="0"/>
            </a:endParaRPr>
          </a:p>
          <a:p>
            <a:pPr algn="just" eaLnBrk="1" hangingPunct="1">
              <a:spcBef>
                <a:spcPct val="10000"/>
              </a:spcBef>
            </a:pPr>
            <a:r>
              <a:rPr lang="en-US" altLang="en-US" sz="500">
                <a:latin typeface="Times New Roman" pitchFamily="18" charset="0"/>
              </a:rPr>
              <a:t>	</a:t>
            </a:r>
          </a:p>
        </p:txBody>
      </p:sp>
      <p:pic>
        <p:nvPicPr>
          <p:cNvPr id="20" name="Picture 20">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8338" y="6110288"/>
            <a:ext cx="4143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4876800" y="2457450"/>
            <a:ext cx="1538288" cy="355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17392" rIns="17392" bIns="17392">
            <a:spAutoFit/>
          </a:bodyPr>
          <a:lstStyle/>
          <a:p>
            <a:pPr defTabSz="174625"/>
            <a:r>
              <a:rPr lang="en-US" altLang="en-US" sz="400" b="1">
                <a:latin typeface="Helvetica" pitchFamily="34" charset="0"/>
              </a:rPr>
              <a:t>Figure 4. </a:t>
            </a:r>
            <a:r>
              <a:rPr lang="en-US" altLang="en-US" sz="400">
                <a:latin typeface="Helvetica" pitchFamily="34" charset="0"/>
              </a:rPr>
              <a:t>Avoid keys that force readers to labor through complicated graphs: just label all the lines (or bars) and then delete the silly key altogether.  The above figure would also be greatly improved if I had the ability to draw mini rats with and without brains.  I would then put these little illustrations next to the lines they represent.</a:t>
            </a:r>
          </a:p>
        </p:txBody>
      </p:sp>
      <p:sp>
        <p:nvSpPr>
          <p:cNvPr id="22" name="Text Box 22"/>
          <p:cNvSpPr txBox="1">
            <a:spLocks noChangeArrowheads="1"/>
          </p:cNvSpPr>
          <p:nvPr/>
        </p:nvSpPr>
        <p:spPr bwMode="auto">
          <a:xfrm>
            <a:off x="4718050" y="6029325"/>
            <a:ext cx="1957388" cy="349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19" tIns="173919" rIns="173919" bIns="173919"/>
          <a:lstStyle>
            <a:lvl1pPr defTabSz="174625">
              <a:tabLst>
                <a:tab pos="95250" algn="l"/>
              </a:tabLst>
              <a:defRPr>
                <a:solidFill>
                  <a:schemeClr val="tx1"/>
                </a:solidFill>
                <a:latin typeface="Arial" charset="0"/>
              </a:defRPr>
            </a:lvl1pPr>
            <a:lvl2pPr marL="263525" indent="-65088" defTabSz="174625">
              <a:tabLst>
                <a:tab pos="95250" algn="l"/>
              </a:tabLst>
              <a:defRPr>
                <a:solidFill>
                  <a:schemeClr val="tx1"/>
                </a:solidFill>
                <a:latin typeface="Arial" charset="0"/>
              </a:defRPr>
            </a:lvl2pPr>
            <a:lvl3pPr marL="1143000" indent="-228600" defTabSz="174625">
              <a:tabLst>
                <a:tab pos="95250" algn="l"/>
              </a:tabLst>
              <a:defRPr>
                <a:solidFill>
                  <a:schemeClr val="tx1"/>
                </a:solidFill>
                <a:latin typeface="Arial" charset="0"/>
              </a:defRPr>
            </a:lvl3pPr>
            <a:lvl4pPr marL="1600200" indent="-228600" defTabSz="174625">
              <a:tabLst>
                <a:tab pos="95250" algn="l"/>
              </a:tabLst>
              <a:defRPr>
                <a:solidFill>
                  <a:schemeClr val="tx1"/>
                </a:solidFill>
                <a:latin typeface="Arial" charset="0"/>
              </a:defRPr>
            </a:lvl4pPr>
            <a:lvl5pPr marL="2057400" indent="-228600" defTabSz="174625">
              <a:tabLst>
                <a:tab pos="95250" algn="l"/>
              </a:tabLst>
              <a:defRPr>
                <a:solidFill>
                  <a:schemeClr val="tx1"/>
                </a:solidFill>
                <a:latin typeface="Arial" charset="0"/>
              </a:defRPr>
            </a:lvl5pPr>
            <a:lvl6pPr marL="2514600" indent="-228600" defTabSz="174625" eaLnBrk="0" fontAlgn="base" hangingPunct="0">
              <a:spcBef>
                <a:spcPct val="0"/>
              </a:spcBef>
              <a:spcAft>
                <a:spcPct val="0"/>
              </a:spcAft>
              <a:tabLst>
                <a:tab pos="95250" algn="l"/>
              </a:tabLst>
              <a:defRPr>
                <a:solidFill>
                  <a:schemeClr val="tx1"/>
                </a:solidFill>
                <a:latin typeface="Arial" charset="0"/>
              </a:defRPr>
            </a:lvl6pPr>
            <a:lvl7pPr marL="2971800" indent="-228600" defTabSz="174625" eaLnBrk="0" fontAlgn="base" hangingPunct="0">
              <a:spcBef>
                <a:spcPct val="0"/>
              </a:spcBef>
              <a:spcAft>
                <a:spcPct val="0"/>
              </a:spcAft>
              <a:tabLst>
                <a:tab pos="95250" algn="l"/>
              </a:tabLst>
              <a:defRPr>
                <a:solidFill>
                  <a:schemeClr val="tx1"/>
                </a:solidFill>
                <a:latin typeface="Arial" charset="0"/>
              </a:defRPr>
            </a:lvl7pPr>
            <a:lvl8pPr marL="3429000" indent="-228600" defTabSz="174625" eaLnBrk="0" fontAlgn="base" hangingPunct="0">
              <a:spcBef>
                <a:spcPct val="0"/>
              </a:spcBef>
              <a:spcAft>
                <a:spcPct val="0"/>
              </a:spcAft>
              <a:tabLst>
                <a:tab pos="95250" algn="l"/>
              </a:tabLst>
              <a:defRPr>
                <a:solidFill>
                  <a:schemeClr val="tx1"/>
                </a:solidFill>
                <a:latin typeface="Arial" charset="0"/>
              </a:defRPr>
            </a:lvl8pPr>
            <a:lvl9pPr marL="3886200" indent="-228600" defTabSz="174625" eaLnBrk="0" fontAlgn="base" hangingPunct="0">
              <a:spcBef>
                <a:spcPct val="0"/>
              </a:spcBef>
              <a:spcAft>
                <a:spcPct val="0"/>
              </a:spcAft>
              <a:tabLst>
                <a:tab pos="95250" algn="l"/>
              </a:tabLst>
              <a:defRPr>
                <a:solidFill>
                  <a:schemeClr val="tx1"/>
                </a:solidFill>
                <a:latin typeface="Arial" charset="0"/>
              </a:defRPr>
            </a:lvl9pPr>
          </a:lstStyle>
          <a:p>
            <a:pPr algn="just" eaLnBrk="1" hangingPunct="1">
              <a:spcBef>
                <a:spcPct val="10000"/>
              </a:spcBef>
            </a:pPr>
            <a:r>
              <a:rPr lang="en-US" altLang="en-US" sz="500">
                <a:latin typeface="Times New Roman" pitchFamily="18" charset="0"/>
              </a:rPr>
              <a:t>Blah, blah, blah. Blah, blah, blah. However, blah, blah, blah.</a:t>
            </a:r>
          </a:p>
        </p:txBody>
      </p:sp>
      <p:sp>
        <p:nvSpPr>
          <p:cNvPr id="23" name="Rectangle 23"/>
          <p:cNvSpPr>
            <a:spLocks noChangeArrowheads="1"/>
          </p:cNvSpPr>
          <p:nvPr/>
        </p:nvSpPr>
        <p:spPr bwMode="auto">
          <a:xfrm>
            <a:off x="4886325" y="5754688"/>
            <a:ext cx="1611313" cy="387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17392" rIns="17392" bIns="17392"/>
          <a:lstStyle/>
          <a:p>
            <a:pPr defTabSz="174625"/>
            <a:r>
              <a:rPr lang="en-US" altLang="en-US" sz="400" b="1">
                <a:latin typeface="Helvetica" pitchFamily="34" charset="0"/>
              </a:rPr>
              <a:t>Figure 5.  </a:t>
            </a:r>
            <a:r>
              <a:rPr lang="en-US" altLang="en-US" sz="400">
                <a:latin typeface="Helvetica" pitchFamily="34" charset="0"/>
              </a:rPr>
              <a:t>You can use connector lines and arrows to visually guide viewers through your results. Making logical points this way is much, much better than making it in the text section. These lines can help viewers read your poster even when you’re not present.</a:t>
            </a:r>
          </a:p>
        </p:txBody>
      </p:sp>
      <p:pic>
        <p:nvPicPr>
          <p:cNvPr id="24" name="Picture 24"/>
          <p:cNvPicPr>
            <a:picLocks noChangeAspect="1" noChangeArrowheads="1"/>
          </p:cNvPicPr>
          <p:nvPr/>
        </p:nvPicPr>
        <p:blipFill>
          <a:blip r:embed="rId4">
            <a:extLst>
              <a:ext uri="{28A0092B-C50C-407E-A947-70E740481C1C}">
                <a14:useLocalDpi xmlns:a14="http://schemas.microsoft.com/office/drawing/2010/main" val="0"/>
              </a:ext>
            </a:extLst>
          </a:blip>
          <a:srcRect b="1895"/>
          <a:stretch>
            <a:fillRect/>
          </a:stretch>
        </p:blipFill>
        <p:spPr bwMode="auto">
          <a:xfrm>
            <a:off x="4892675" y="3883025"/>
            <a:ext cx="138271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AutoShape 25"/>
          <p:cNvCxnSpPr>
            <a:cxnSpLocks noChangeAspect="1" noChangeShapeType="1"/>
          </p:cNvCxnSpPr>
          <p:nvPr/>
        </p:nvCxnSpPr>
        <p:spPr bwMode="auto">
          <a:xfrm rot="10800000" flipH="1" flipV="1">
            <a:off x="27549475" y="20778788"/>
            <a:ext cx="5622925" cy="3827462"/>
          </a:xfrm>
          <a:prstGeom prst="bentConnector3">
            <a:avLst>
              <a:gd name="adj1" fmla="val -4065"/>
            </a:avLst>
          </a:prstGeom>
          <a:noFill/>
          <a:ln w="38100">
            <a:solidFill>
              <a:srgbClr val="800040"/>
            </a:solidFill>
            <a:miter lim="800000"/>
            <a:headEnd/>
            <a:tailEnd type="triangle" w="lg" len="med"/>
          </a:ln>
          <a:effectLst>
            <a:prstShdw prst="shdw17" dist="17961" dir="2700000">
              <a:srgbClr val="4D0026"/>
            </a:prstShdw>
          </a:effectLst>
          <a:extLst>
            <a:ext uri="{909E8E84-426E-40DD-AFC4-6F175D3DCCD1}">
              <a14:hiddenFill xmlns:a14="http://schemas.microsoft.com/office/drawing/2010/main">
                <a:noFill/>
              </a14:hiddenFill>
            </a:ext>
          </a:extLst>
        </p:spPr>
      </p:cxnSp>
      <p:sp>
        <p:nvSpPr>
          <p:cNvPr id="26" name="Text Box 26"/>
          <p:cNvSpPr txBox="1">
            <a:spLocks noChangeArrowheads="1"/>
          </p:cNvSpPr>
          <p:nvPr/>
        </p:nvSpPr>
        <p:spPr bwMode="auto">
          <a:xfrm>
            <a:off x="4884738" y="3038475"/>
            <a:ext cx="15367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spcBef>
                <a:spcPct val="10000"/>
              </a:spcBef>
            </a:pPr>
            <a:r>
              <a:rPr lang="en-US" altLang="en-US" sz="500">
                <a:latin typeface="Times New Roman" pitchFamily="18" charset="0"/>
              </a:rPr>
              <a:t>	Be sure to separate figures from other figures by generous use of white space. When figures are too cramped, viewers get confused about which figures to read first and which legend goes with which figure.</a:t>
            </a:r>
            <a:endParaRPr lang="en-US" altLang="en-US" sz="500">
              <a:latin typeface="Helvetica" pitchFamily="34" charset="0"/>
            </a:endParaRPr>
          </a:p>
          <a:p>
            <a:pPr eaLnBrk="1" hangingPunct="1">
              <a:spcBef>
                <a:spcPct val="10000"/>
              </a:spcBef>
            </a:pPr>
            <a:r>
              <a:rPr lang="en-US" altLang="en-US" sz="500">
                <a:latin typeface="Times New Roman" pitchFamily="18" charset="0"/>
              </a:rPr>
              <a:t>	Figures are preferred but tables are sometimes unavoidable.  A table looks best when it is first composed within Microsoft Word, then “Inserted” as an “Object.” If you can add small drawings or icons to your tables, do so!</a:t>
            </a:r>
          </a:p>
          <a:p>
            <a:pPr eaLnBrk="1" hangingPunct="1">
              <a:spcBef>
                <a:spcPct val="10000"/>
              </a:spcBef>
            </a:pPr>
            <a:r>
              <a:rPr lang="en-US" altLang="en-US" sz="500">
                <a:latin typeface="Times New Roman" pitchFamily="18" charset="0"/>
              </a:rPr>
              <a:t>	</a:t>
            </a:r>
          </a:p>
        </p:txBody>
      </p:sp>
      <p:sp>
        <p:nvSpPr>
          <p:cNvPr id="27" name="Text Box 27"/>
          <p:cNvSpPr txBox="1">
            <a:spLocks noChangeArrowheads="1"/>
          </p:cNvSpPr>
          <p:nvPr/>
        </p:nvSpPr>
        <p:spPr bwMode="auto">
          <a:xfrm>
            <a:off x="8101013" y="4787900"/>
            <a:ext cx="895350" cy="193675"/>
          </a:xfrm>
          <a:prstGeom prst="rect">
            <a:avLst/>
          </a:prstGeom>
          <a:solidFill>
            <a:srgbClr val="FFFF99"/>
          </a:solidFill>
          <a:ln w="9525">
            <a:solidFill>
              <a:schemeClr val="hlink"/>
            </a:solidFill>
            <a:miter lim="800000"/>
            <a:headEnd/>
            <a:tailEnd/>
          </a:ln>
          <a:effectLst>
            <a:outerShdw dist="35921" dir="2700000" algn="ctr" rotWithShape="0">
              <a:srgbClr val="808080"/>
            </a:outerShdw>
          </a:effectLst>
        </p:spPr>
        <p:txBody>
          <a:bodyPr lIns="17392" tIns="17392" rIns="17392" bIns="17392">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r>
              <a:rPr lang="en-US" altLang="en-US" sz="300">
                <a:latin typeface="Helvetica" pitchFamily="34" charset="0"/>
              </a:rPr>
              <a:t>Abutting these last sections can save you a little space, and subtly indicates to viewers that the contents are not </a:t>
            </a:r>
            <a:r>
              <a:rPr lang="en-US" altLang="en-US" sz="300" i="1">
                <a:latin typeface="Helvetica" pitchFamily="34" charset="0"/>
              </a:rPr>
              <a:t>as</a:t>
            </a:r>
            <a:r>
              <a:rPr lang="en-US" altLang="en-US" sz="300">
                <a:latin typeface="Helvetica" pitchFamily="34" charset="0"/>
              </a:rPr>
              <a:t> important to read.</a:t>
            </a:r>
          </a:p>
        </p:txBody>
      </p:sp>
      <p:sp>
        <p:nvSpPr>
          <p:cNvPr id="28" name="Line 28"/>
          <p:cNvSpPr>
            <a:spLocks noChangeShapeType="1"/>
          </p:cNvSpPr>
          <p:nvPr/>
        </p:nvSpPr>
        <p:spPr bwMode="auto">
          <a:xfrm flipV="1">
            <a:off x="5195888" y="1979613"/>
            <a:ext cx="392112" cy="279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9"/>
          <p:cNvSpPr>
            <a:spLocks noChangeShapeType="1"/>
          </p:cNvSpPr>
          <p:nvPr/>
        </p:nvSpPr>
        <p:spPr bwMode="auto">
          <a:xfrm flipV="1">
            <a:off x="5197475" y="1971675"/>
            <a:ext cx="866775" cy="3063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Text Box 30"/>
          <p:cNvSpPr txBox="1">
            <a:spLocks noChangeArrowheads="1"/>
          </p:cNvSpPr>
          <p:nvPr/>
        </p:nvSpPr>
        <p:spPr bwMode="auto">
          <a:xfrm>
            <a:off x="5570538" y="2127250"/>
            <a:ext cx="531812"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00">
                <a:latin typeface="Helvetica" pitchFamily="34" charset="0"/>
              </a:rPr>
              <a:t>Control (brain intact)</a:t>
            </a:r>
          </a:p>
        </p:txBody>
      </p:sp>
      <p:sp>
        <p:nvSpPr>
          <p:cNvPr id="31" name="Text Box 31"/>
          <p:cNvSpPr txBox="1">
            <a:spLocks noChangeArrowheads="1"/>
          </p:cNvSpPr>
          <p:nvPr/>
        </p:nvSpPr>
        <p:spPr bwMode="auto">
          <a:xfrm>
            <a:off x="5295900" y="1836738"/>
            <a:ext cx="3175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00">
                <a:latin typeface="Helvetica" pitchFamily="34" charset="0"/>
              </a:rPr>
              <a:t>Brainectomized</a:t>
            </a:r>
          </a:p>
        </p:txBody>
      </p:sp>
      <p:sp>
        <p:nvSpPr>
          <p:cNvPr id="32" name="Text Box 32"/>
          <p:cNvSpPr txBox="1">
            <a:spLocks noChangeArrowheads="1"/>
          </p:cNvSpPr>
          <p:nvPr/>
        </p:nvSpPr>
        <p:spPr bwMode="auto">
          <a:xfrm>
            <a:off x="5138738" y="5362575"/>
            <a:ext cx="334962" cy="12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00">
                <a:latin typeface="Helvetica" pitchFamily="34" charset="0"/>
              </a:rPr>
              <a:t>This is the gene of interest! </a:t>
            </a:r>
          </a:p>
        </p:txBody>
      </p:sp>
      <p:grpSp>
        <p:nvGrpSpPr>
          <p:cNvPr id="33" name="Group 33"/>
          <p:cNvGrpSpPr>
            <a:grpSpLocks/>
          </p:cNvGrpSpPr>
          <p:nvPr/>
        </p:nvGrpSpPr>
        <p:grpSpPr bwMode="auto">
          <a:xfrm>
            <a:off x="4887913" y="5443538"/>
            <a:ext cx="128587" cy="261937"/>
            <a:chOff x="20994" y="16828"/>
            <a:chExt cx="456" cy="792"/>
          </a:xfrm>
        </p:grpSpPr>
        <p:sp>
          <p:nvSpPr>
            <p:cNvPr id="34" name="Rectangle 34"/>
            <p:cNvSpPr>
              <a:spLocks noChangeArrowheads="1"/>
            </p:cNvSpPr>
            <p:nvPr/>
          </p:nvSpPr>
          <p:spPr bwMode="auto">
            <a:xfrm>
              <a:off x="20994" y="16828"/>
              <a:ext cx="456" cy="7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35" name="Line 35"/>
            <p:cNvSpPr>
              <a:spLocks noChangeShapeType="1"/>
            </p:cNvSpPr>
            <p:nvPr/>
          </p:nvSpPr>
          <p:spPr bwMode="auto">
            <a:xfrm>
              <a:off x="21122" y="16908"/>
              <a:ext cx="18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36"/>
            <p:cNvSpPr>
              <a:spLocks noChangeShapeType="1"/>
            </p:cNvSpPr>
            <p:nvPr/>
          </p:nvSpPr>
          <p:spPr bwMode="auto">
            <a:xfrm>
              <a:off x="21122" y="16980"/>
              <a:ext cx="1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37"/>
            <p:cNvSpPr>
              <a:spLocks noChangeShapeType="1"/>
            </p:cNvSpPr>
            <p:nvPr/>
          </p:nvSpPr>
          <p:spPr bwMode="auto">
            <a:xfrm>
              <a:off x="21122" y="17068"/>
              <a:ext cx="1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38"/>
            <p:cNvSpPr>
              <a:spLocks noChangeShapeType="1"/>
            </p:cNvSpPr>
            <p:nvPr/>
          </p:nvSpPr>
          <p:spPr bwMode="auto">
            <a:xfrm>
              <a:off x="21122" y="17220"/>
              <a:ext cx="18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39"/>
            <p:cNvSpPr>
              <a:spLocks noChangeShapeType="1"/>
            </p:cNvSpPr>
            <p:nvPr/>
          </p:nvSpPr>
          <p:spPr bwMode="auto">
            <a:xfrm>
              <a:off x="21122" y="17380"/>
              <a:ext cx="1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40"/>
            <p:cNvSpPr>
              <a:spLocks noChangeShapeType="1"/>
            </p:cNvSpPr>
            <p:nvPr/>
          </p:nvSpPr>
          <p:spPr bwMode="auto">
            <a:xfrm>
              <a:off x="21122" y="17436"/>
              <a:ext cx="18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41"/>
            <p:cNvSpPr>
              <a:spLocks noChangeShapeType="1"/>
            </p:cNvSpPr>
            <p:nvPr/>
          </p:nvSpPr>
          <p:spPr bwMode="auto">
            <a:xfrm>
              <a:off x="21122" y="17484"/>
              <a:ext cx="18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 name="Line 42"/>
          <p:cNvSpPr>
            <a:spLocks noChangeShapeType="1"/>
          </p:cNvSpPr>
          <p:nvPr/>
        </p:nvSpPr>
        <p:spPr bwMode="auto">
          <a:xfrm flipH="1">
            <a:off x="4984750" y="5418138"/>
            <a:ext cx="146050" cy="147637"/>
          </a:xfrm>
          <a:prstGeom prst="line">
            <a:avLst/>
          </a:prstGeom>
          <a:noFill/>
          <a:ln w="38100">
            <a:solidFill>
              <a:srgbClr val="800040"/>
            </a:solidFill>
            <a:round/>
            <a:headEnd/>
            <a:tailEnd type="triangle" w="med" len="med"/>
          </a:ln>
          <a:effectLst>
            <a:prstShdw prst="shdw17" dist="17961" dir="13500000">
              <a:srgbClr val="4D0026"/>
            </a:prstShdw>
          </a:effectLst>
          <a:extLst>
            <a:ext uri="{909E8E84-426E-40DD-AFC4-6F175D3DCCD1}">
              <a14:hiddenFill xmlns:a14="http://schemas.microsoft.com/office/drawing/2010/main">
                <a:noFill/>
              </a14:hiddenFill>
            </a:ext>
          </a:extLst>
        </p:spPr>
        <p:txBody>
          <a:bodyPr wrap="none" anchor="ctr"/>
          <a:lstStyle/>
          <a:p>
            <a:endParaRPr lang="en-US"/>
          </a:p>
        </p:txBody>
      </p:sp>
      <p:sp>
        <p:nvSpPr>
          <p:cNvPr id="43" name="Line 43"/>
          <p:cNvSpPr>
            <a:spLocks noChangeShapeType="1"/>
          </p:cNvSpPr>
          <p:nvPr/>
        </p:nvSpPr>
        <p:spPr bwMode="auto">
          <a:xfrm>
            <a:off x="5191125" y="1730375"/>
            <a:ext cx="0" cy="5715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44"/>
          <p:cNvSpPr>
            <a:spLocks noChangeShapeType="1"/>
          </p:cNvSpPr>
          <p:nvPr/>
        </p:nvSpPr>
        <p:spPr bwMode="auto">
          <a:xfrm flipH="1">
            <a:off x="5187950" y="2301875"/>
            <a:ext cx="9080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Text Box 45"/>
          <p:cNvSpPr txBox="1">
            <a:spLocks noChangeArrowheads="1"/>
          </p:cNvSpPr>
          <p:nvPr/>
        </p:nvSpPr>
        <p:spPr bwMode="auto">
          <a:xfrm>
            <a:off x="5446713" y="2328863"/>
            <a:ext cx="441325"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00">
                <a:latin typeface="Helvetica" pitchFamily="34" charset="0"/>
              </a:rPr>
              <a:t>Maze difficulty index</a:t>
            </a:r>
          </a:p>
        </p:txBody>
      </p:sp>
      <p:sp>
        <p:nvSpPr>
          <p:cNvPr id="46" name="Text Box 46"/>
          <p:cNvSpPr txBox="1">
            <a:spLocks noChangeArrowheads="1"/>
          </p:cNvSpPr>
          <p:nvPr/>
        </p:nvSpPr>
        <p:spPr bwMode="auto">
          <a:xfrm>
            <a:off x="4984750" y="1960563"/>
            <a:ext cx="1905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00">
                <a:latin typeface="Helvetica" pitchFamily="34" charset="0"/>
              </a:rPr>
              <a:t>Time (s)</a:t>
            </a:r>
            <a:endParaRPr lang="en-US" altLang="en-US" sz="600">
              <a:latin typeface="Helvetica" pitchFamily="34" charset="0"/>
            </a:endParaRPr>
          </a:p>
        </p:txBody>
      </p:sp>
      <p:sp>
        <p:nvSpPr>
          <p:cNvPr id="47" name="Line 47"/>
          <p:cNvSpPr>
            <a:spLocks noChangeShapeType="1"/>
          </p:cNvSpPr>
          <p:nvPr/>
        </p:nvSpPr>
        <p:spPr bwMode="auto">
          <a:xfrm flipV="1">
            <a:off x="5586413" y="1833563"/>
            <a:ext cx="103187" cy="147637"/>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Text Box 48"/>
          <p:cNvSpPr txBox="1">
            <a:spLocks noChangeArrowheads="1"/>
          </p:cNvSpPr>
          <p:nvPr/>
        </p:nvSpPr>
        <p:spPr bwMode="auto">
          <a:xfrm>
            <a:off x="5229225" y="1643063"/>
            <a:ext cx="1249363" cy="8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00" i="1">
                <a:latin typeface="Helvetica" pitchFamily="34" charset="0"/>
              </a:rPr>
              <a:t>Rats with brains navigate mazes faster</a:t>
            </a:r>
            <a:endParaRPr lang="en-US" altLang="en-US" sz="600">
              <a:latin typeface="Helvetica" pitchFamily="34" charset="0"/>
            </a:endParaRPr>
          </a:p>
        </p:txBody>
      </p:sp>
      <p:grpSp>
        <p:nvGrpSpPr>
          <p:cNvPr id="49" name="Group 49"/>
          <p:cNvGrpSpPr>
            <a:grpSpLocks/>
          </p:cNvGrpSpPr>
          <p:nvPr/>
        </p:nvGrpSpPr>
        <p:grpSpPr bwMode="auto">
          <a:xfrm>
            <a:off x="546100" y="4849813"/>
            <a:ext cx="714375" cy="706437"/>
            <a:chOff x="1929" y="14663"/>
            <a:chExt cx="2515" cy="2137"/>
          </a:xfrm>
        </p:grpSpPr>
        <p:pic>
          <p:nvPicPr>
            <p:cNvPr id="50" name="Picture 50" descr="chuckdhasapos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9" y="14899"/>
              <a:ext cx="1997" cy="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AutoShape 51"/>
            <p:cNvSpPr>
              <a:spLocks noChangeArrowheads="1"/>
            </p:cNvSpPr>
            <p:nvPr/>
          </p:nvSpPr>
          <p:spPr bwMode="auto">
            <a:xfrm>
              <a:off x="3112" y="14663"/>
              <a:ext cx="1332" cy="640"/>
            </a:xfrm>
            <a:prstGeom prst="cloudCallout">
              <a:avLst>
                <a:gd name="adj1" fmla="val -62389"/>
                <a:gd name="adj2" fmla="val 5125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nchor="ctr"/>
            <a:lstStyle/>
            <a:p>
              <a:pPr algn="ctr" defTabSz="174625" eaLnBrk="1" hangingPunct="1"/>
              <a:r>
                <a:rPr lang="en-US" altLang="en-US" sz="200">
                  <a:latin typeface="Helvetica" pitchFamily="34" charset="0"/>
                </a:rPr>
                <a:t>I sure wish I’d presented my theory with a poster before I wrote my book.</a:t>
              </a:r>
            </a:p>
          </p:txBody>
        </p:sp>
      </p:grpSp>
      <p:sp>
        <p:nvSpPr>
          <p:cNvPr id="52" name="Rectangle 52"/>
          <p:cNvSpPr>
            <a:spLocks noChangeArrowheads="1"/>
          </p:cNvSpPr>
          <p:nvPr/>
        </p:nvSpPr>
        <p:spPr bwMode="auto">
          <a:xfrm>
            <a:off x="525463" y="4833938"/>
            <a:ext cx="749300" cy="730250"/>
          </a:xfrm>
          <a:prstGeom prst="rect">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17392" rIns="17392" bIns="17392" anchor="ctr"/>
          <a:lstStyle/>
          <a:p>
            <a:pPr algn="ctr" defTabSz="174625" eaLnBrk="1" hangingPunct="1"/>
            <a:endParaRPr lang="en-US" altLang="en-US" sz="500">
              <a:latin typeface="Helvetica" pitchFamily="34" charset="0"/>
            </a:endParaRPr>
          </a:p>
        </p:txBody>
      </p:sp>
      <p:sp>
        <p:nvSpPr>
          <p:cNvPr id="53" name="Rectangle 53"/>
          <p:cNvSpPr>
            <a:spLocks noChangeArrowheads="1"/>
          </p:cNvSpPr>
          <p:nvPr/>
        </p:nvSpPr>
        <p:spPr bwMode="auto">
          <a:xfrm>
            <a:off x="5954713" y="4841875"/>
            <a:ext cx="517525" cy="581025"/>
          </a:xfrm>
          <a:prstGeom prst="rect">
            <a:avLst/>
          </a:prstGeom>
          <a:solidFill>
            <a:schemeClr val="bg1"/>
          </a:solidFill>
          <a:ln w="12700">
            <a:solidFill>
              <a:schemeClr val="accent2"/>
            </a:solidFill>
            <a:miter lim="800000"/>
            <a:headEnd/>
            <a:tailEnd/>
          </a:ln>
          <a:effectLst>
            <a:outerShdw dist="35921" dir="2700000" algn="ctr" rotWithShape="0">
              <a:schemeClr val="bg2"/>
            </a:outerShdw>
          </a:effectLst>
        </p:spPr>
        <p:txBody>
          <a:bodyPr wrap="none" lIns="17392" tIns="17392" rIns="17392" bIns="17392" anchor="ctr"/>
          <a:lstStyle/>
          <a:p>
            <a:pPr algn="ctr" defTabSz="174625" eaLnBrk="1" hangingPunct="1"/>
            <a:endParaRPr lang="en-US" altLang="en-US" sz="500">
              <a:latin typeface="Helvetica" pitchFamily="34" charset="0"/>
            </a:endParaRPr>
          </a:p>
        </p:txBody>
      </p:sp>
      <p:sp>
        <p:nvSpPr>
          <p:cNvPr id="54" name="Text Box 54"/>
          <p:cNvSpPr txBox="1">
            <a:spLocks noChangeArrowheads="1"/>
          </p:cNvSpPr>
          <p:nvPr/>
        </p:nvSpPr>
        <p:spPr bwMode="auto">
          <a:xfrm>
            <a:off x="5997575" y="5002213"/>
            <a:ext cx="4222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2" tIns="8696" rIns="17392" bIns="8696">
            <a:spAutoFit/>
          </a:bodyPr>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algn="ctr" eaLnBrk="1" hangingPunct="1"/>
            <a:r>
              <a:rPr lang="en-US" altLang="en-US" sz="400">
                <a:latin typeface="Helvetica" pitchFamily="34" charset="0"/>
              </a:rPr>
              <a:t>Put a figure here that explores a statistical result</a:t>
            </a:r>
          </a:p>
        </p:txBody>
      </p:sp>
      <p:sp>
        <p:nvSpPr>
          <p:cNvPr id="55" name="Text Box 55"/>
          <p:cNvSpPr txBox="1">
            <a:spLocks noChangeArrowheads="1"/>
          </p:cNvSpPr>
          <p:nvPr/>
        </p:nvSpPr>
        <p:spPr bwMode="auto">
          <a:xfrm>
            <a:off x="1354138" y="4733925"/>
            <a:ext cx="769937" cy="417513"/>
          </a:xfrm>
          <a:prstGeom prst="rect">
            <a:avLst/>
          </a:prstGeom>
          <a:solidFill>
            <a:schemeClr val="bg1">
              <a:alpha val="23137"/>
            </a:schemeClr>
          </a:solidFill>
          <a:ln w="38100">
            <a:solidFill>
              <a:srgbClr val="E9E9E9"/>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2176" tIns="43480" rIns="52176" bIns="43480"/>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00">
                <a:solidFill>
                  <a:schemeClr val="accent1"/>
                </a:solidFill>
                <a:latin typeface="Helvetica" pitchFamily="34" charset="0"/>
              </a:rPr>
              <a:t>This area is “white space” that adds tremendously to the readability of your poster.  Resist the urge to fill it with text. Yea, this means </a:t>
            </a:r>
            <a:r>
              <a:rPr lang="en-US" altLang="en-US" sz="400" i="1">
                <a:solidFill>
                  <a:schemeClr val="accent1"/>
                </a:solidFill>
                <a:latin typeface="Helvetica" pitchFamily="34" charset="0"/>
              </a:rPr>
              <a:t>you</a:t>
            </a:r>
            <a:r>
              <a:rPr lang="en-US" altLang="en-US" sz="400">
                <a:solidFill>
                  <a:schemeClr val="accent1"/>
                </a:solidFill>
                <a:latin typeface="Helvetica" pitchFamily="34" charset="0"/>
              </a:rPr>
              <a:t>.</a:t>
            </a:r>
          </a:p>
        </p:txBody>
      </p:sp>
      <p:sp>
        <p:nvSpPr>
          <p:cNvPr id="56" name="Text Box 56"/>
          <p:cNvSpPr txBox="1">
            <a:spLocks noChangeArrowheads="1"/>
          </p:cNvSpPr>
          <p:nvPr/>
        </p:nvSpPr>
        <p:spPr bwMode="auto">
          <a:xfrm>
            <a:off x="1196975" y="5634038"/>
            <a:ext cx="1004888" cy="322262"/>
          </a:xfrm>
          <a:prstGeom prst="rect">
            <a:avLst/>
          </a:prstGeom>
          <a:solidFill>
            <a:schemeClr val="bg1">
              <a:alpha val="23137"/>
            </a:schemeClr>
          </a:solidFill>
          <a:ln w="38100">
            <a:solidFill>
              <a:srgbClr val="E9E9E9"/>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2176" tIns="43480" rIns="52176" bIns="43480"/>
          <a:lstStyle>
            <a:lvl1pPr defTabSz="174625">
              <a:defRPr>
                <a:solidFill>
                  <a:schemeClr val="tx1"/>
                </a:solidFill>
                <a:latin typeface="Arial" charset="0"/>
              </a:defRPr>
            </a:lvl1pPr>
            <a:lvl2pPr marL="742950" indent="-285750" defTabSz="174625">
              <a:defRPr>
                <a:solidFill>
                  <a:schemeClr val="tx1"/>
                </a:solidFill>
                <a:latin typeface="Arial" charset="0"/>
              </a:defRPr>
            </a:lvl2pPr>
            <a:lvl3pPr marL="1143000" indent="-228600" defTabSz="174625">
              <a:defRPr>
                <a:solidFill>
                  <a:schemeClr val="tx1"/>
                </a:solidFill>
                <a:latin typeface="Arial" charset="0"/>
              </a:defRPr>
            </a:lvl3pPr>
            <a:lvl4pPr marL="1600200" indent="-228600" defTabSz="174625">
              <a:defRPr>
                <a:solidFill>
                  <a:schemeClr val="tx1"/>
                </a:solidFill>
                <a:latin typeface="Arial" charset="0"/>
              </a:defRPr>
            </a:lvl4pPr>
            <a:lvl5pPr marL="2057400" indent="-228600" defTabSz="174625">
              <a:defRPr>
                <a:solidFill>
                  <a:schemeClr val="tx1"/>
                </a:solidFill>
                <a:latin typeface="Arial" charset="0"/>
              </a:defRPr>
            </a:lvl5pPr>
            <a:lvl6pPr marL="2514600" indent="-228600" defTabSz="174625" eaLnBrk="0" fontAlgn="base" hangingPunct="0">
              <a:spcBef>
                <a:spcPct val="0"/>
              </a:spcBef>
              <a:spcAft>
                <a:spcPct val="0"/>
              </a:spcAft>
              <a:defRPr>
                <a:solidFill>
                  <a:schemeClr val="tx1"/>
                </a:solidFill>
                <a:latin typeface="Arial" charset="0"/>
              </a:defRPr>
            </a:lvl6pPr>
            <a:lvl7pPr marL="2971800" indent="-228600" defTabSz="174625" eaLnBrk="0" fontAlgn="base" hangingPunct="0">
              <a:spcBef>
                <a:spcPct val="0"/>
              </a:spcBef>
              <a:spcAft>
                <a:spcPct val="0"/>
              </a:spcAft>
              <a:defRPr>
                <a:solidFill>
                  <a:schemeClr val="tx1"/>
                </a:solidFill>
                <a:latin typeface="Arial" charset="0"/>
              </a:defRPr>
            </a:lvl7pPr>
            <a:lvl8pPr marL="3429000" indent="-228600" defTabSz="174625" eaLnBrk="0" fontAlgn="base" hangingPunct="0">
              <a:spcBef>
                <a:spcPct val="0"/>
              </a:spcBef>
              <a:spcAft>
                <a:spcPct val="0"/>
              </a:spcAft>
              <a:defRPr>
                <a:solidFill>
                  <a:schemeClr val="tx1"/>
                </a:solidFill>
                <a:latin typeface="Arial" charset="0"/>
              </a:defRPr>
            </a:lvl8pPr>
            <a:lvl9pPr marL="3886200" indent="-228600" defTabSz="174625"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400">
                <a:solidFill>
                  <a:schemeClr val="accent1"/>
                </a:solidFill>
                <a:latin typeface="Helvetica" pitchFamily="34" charset="0"/>
              </a:rPr>
              <a:t>Same for this space.</a:t>
            </a:r>
          </a:p>
        </p:txBody>
      </p:sp>
      <p:sp>
        <p:nvSpPr>
          <p:cNvPr id="57" name="AutoShape 57"/>
          <p:cNvSpPr>
            <a:spLocks/>
          </p:cNvSpPr>
          <p:nvPr/>
        </p:nvSpPr>
        <p:spPr bwMode="auto">
          <a:xfrm>
            <a:off x="65088" y="1984375"/>
            <a:ext cx="395287" cy="293688"/>
          </a:xfrm>
          <a:prstGeom prst="borderCallout1">
            <a:avLst>
              <a:gd name="adj1" fmla="val 6884"/>
              <a:gd name="adj2" fmla="val 103435"/>
              <a:gd name="adj3" fmla="val -49713"/>
              <a:gd name="adj4" fmla="val 116236"/>
            </a:avLst>
          </a:prstGeom>
          <a:solidFill>
            <a:srgbClr val="FFFF99"/>
          </a:solidFill>
          <a:ln w="9525">
            <a:solidFill>
              <a:schemeClr val="hlink"/>
            </a:solidFill>
            <a:miter lim="800000"/>
            <a:headEnd/>
            <a:tailEnd/>
          </a:ln>
          <a:effectLst>
            <a:outerShdw dist="35921" dir="2700000" algn="ctr" rotWithShape="0">
              <a:schemeClr val="accent2"/>
            </a:outerShdw>
          </a:effectLst>
        </p:spPr>
        <p:txBody>
          <a:bodyPr lIns="17392" tIns="17392" rIns="17392" bIns="17392">
            <a:spAutoFit/>
          </a:bodyPr>
          <a:lstStyle/>
          <a:p>
            <a:pPr defTabSz="174625" eaLnBrk="1" hangingPunct="1"/>
            <a:r>
              <a:rPr lang="en-US" altLang="en-US" sz="300">
                <a:latin typeface="Helvetica" pitchFamily="34" charset="0"/>
              </a:rPr>
              <a:t>The </a:t>
            </a:r>
            <a:r>
              <a:rPr lang="en-US" altLang="en-US" sz="300" i="1">
                <a:latin typeface="Helvetica" pitchFamily="34" charset="0"/>
              </a:rPr>
              <a:t>first</a:t>
            </a:r>
            <a:r>
              <a:rPr lang="en-US" altLang="en-US" sz="300">
                <a:latin typeface="Helvetica" pitchFamily="34" charset="0"/>
              </a:rPr>
              <a:t> sentence of the </a:t>
            </a:r>
            <a:r>
              <a:rPr lang="en-US" altLang="en-US" sz="300" i="1">
                <a:latin typeface="Helvetica" pitchFamily="34" charset="0"/>
              </a:rPr>
              <a:t>first</a:t>
            </a:r>
            <a:r>
              <a:rPr lang="en-US" altLang="en-US" sz="300">
                <a:latin typeface="Helvetica" pitchFamily="34" charset="0"/>
              </a:rPr>
              <a:t> paragraph does not need to be indented.</a:t>
            </a:r>
          </a:p>
          <a:p>
            <a:pPr defTabSz="174625" eaLnBrk="1" hangingPunct="1"/>
            <a:endParaRPr lang="en-US" altLang="en-US" sz="300">
              <a:latin typeface="Helvetica" pitchFamily="34" charset="0"/>
            </a:endParaRPr>
          </a:p>
        </p:txBody>
      </p:sp>
      <p:sp>
        <p:nvSpPr>
          <p:cNvPr id="58" name="AutoShape 58"/>
          <p:cNvSpPr>
            <a:spLocks/>
          </p:cNvSpPr>
          <p:nvPr/>
        </p:nvSpPr>
        <p:spPr bwMode="auto">
          <a:xfrm>
            <a:off x="1471613" y="1358900"/>
            <a:ext cx="519112" cy="346075"/>
          </a:xfrm>
          <a:prstGeom prst="borderCallout1">
            <a:avLst>
              <a:gd name="adj1" fmla="val 6884"/>
              <a:gd name="adj2" fmla="val -2625"/>
              <a:gd name="adj3" fmla="val 82315"/>
              <a:gd name="adj4" fmla="val -64537"/>
            </a:avLst>
          </a:prstGeom>
          <a:solidFill>
            <a:srgbClr val="FFFF99"/>
          </a:solidFill>
          <a:ln w="9525">
            <a:solidFill>
              <a:schemeClr val="hlink"/>
            </a:solidFill>
            <a:miter lim="800000"/>
            <a:headEnd/>
            <a:tailEnd/>
          </a:ln>
          <a:effectLst>
            <a:outerShdw dist="35921" dir="2700000" algn="ctr" rotWithShape="0">
              <a:schemeClr val="accent2"/>
            </a:outerShdw>
          </a:effectLst>
        </p:spPr>
        <p:txBody>
          <a:bodyPr lIns="17392" tIns="17392" rIns="17392" bIns="17392">
            <a:spAutoFit/>
          </a:bodyPr>
          <a:lstStyle/>
          <a:p>
            <a:pPr defTabSz="174625" eaLnBrk="1" hangingPunct="1"/>
            <a:r>
              <a:rPr lang="en-US" altLang="en-US" sz="300">
                <a:latin typeface="Helvetica" pitchFamily="34" charset="0"/>
              </a:rPr>
              <a:t>This is a </a:t>
            </a:r>
            <a:r>
              <a:rPr lang="en-US" altLang="en-US" sz="300" b="1">
                <a:latin typeface="Helvetica" pitchFamily="34" charset="0"/>
              </a:rPr>
              <a:t>header</a:t>
            </a:r>
            <a:r>
              <a:rPr lang="en-US" altLang="en-US" sz="300">
                <a:latin typeface="Helvetica" pitchFamily="34" charset="0"/>
              </a:rPr>
              <a:t>.  If you make the font size large, and then add bolding…there is no need to also apply underlining or italicization.</a:t>
            </a:r>
          </a:p>
          <a:p>
            <a:pPr defTabSz="174625" eaLnBrk="1" hangingPunct="1"/>
            <a:endParaRPr lang="en-US" altLang="en-US" sz="300">
              <a:latin typeface="Helvetica" pitchFamily="34" charset="0"/>
            </a:endParaRPr>
          </a:p>
        </p:txBody>
      </p:sp>
      <p:sp>
        <p:nvSpPr>
          <p:cNvPr id="59" name="AutoShape 59"/>
          <p:cNvSpPr>
            <a:spLocks/>
          </p:cNvSpPr>
          <p:nvPr/>
        </p:nvSpPr>
        <p:spPr bwMode="auto">
          <a:xfrm>
            <a:off x="4413250" y="1568450"/>
            <a:ext cx="519113" cy="293688"/>
          </a:xfrm>
          <a:prstGeom prst="borderCallout1">
            <a:avLst>
              <a:gd name="adj1" fmla="val 8069"/>
              <a:gd name="adj2" fmla="val 102625"/>
              <a:gd name="adj3" fmla="val 120630"/>
              <a:gd name="adj4" fmla="val 123662"/>
            </a:avLst>
          </a:prstGeom>
          <a:solidFill>
            <a:srgbClr val="FFFF99"/>
          </a:solidFill>
          <a:ln w="9525">
            <a:solidFill>
              <a:schemeClr val="hlink"/>
            </a:solidFill>
            <a:miter lim="800000"/>
            <a:headEnd/>
            <a:tailEnd/>
          </a:ln>
          <a:effectLst>
            <a:outerShdw dist="35921" dir="2700000" algn="ctr" rotWithShape="0">
              <a:schemeClr val="accent2"/>
            </a:outerShdw>
          </a:effectLst>
        </p:spPr>
        <p:txBody>
          <a:bodyPr lIns="17392" tIns="17392" rIns="17392" bIns="17392">
            <a:spAutoFit/>
          </a:bodyPr>
          <a:lstStyle/>
          <a:p>
            <a:pPr defTabSz="174625" eaLnBrk="1" hangingPunct="1"/>
            <a:r>
              <a:rPr lang="en-US" altLang="en-US" sz="300">
                <a:latin typeface="Helvetica" pitchFamily="34" charset="0"/>
              </a:rPr>
              <a:t>If you can orient your label horizontally, viewers with fused neck musculature are more likely to read it.</a:t>
            </a:r>
          </a:p>
          <a:p>
            <a:pPr defTabSz="174625" eaLnBrk="1" hangingPunct="1"/>
            <a:endParaRPr lang="en-US" altLang="en-US" sz="300">
              <a:latin typeface="Helvetica" pitchFamily="34" charset="0"/>
            </a:endParaRPr>
          </a:p>
        </p:txBody>
      </p:sp>
      <p:sp>
        <p:nvSpPr>
          <p:cNvPr id="60" name="AutoShape 60"/>
          <p:cNvSpPr>
            <a:spLocks/>
          </p:cNvSpPr>
          <p:nvPr/>
        </p:nvSpPr>
        <p:spPr bwMode="auto">
          <a:xfrm>
            <a:off x="8212138" y="682625"/>
            <a:ext cx="519112" cy="193675"/>
          </a:xfrm>
          <a:prstGeom prst="borderCallout1">
            <a:avLst>
              <a:gd name="adj1" fmla="val 13634"/>
              <a:gd name="adj2" fmla="val -2625"/>
              <a:gd name="adj3" fmla="val -46593"/>
              <a:gd name="adj4" fmla="val -81093"/>
            </a:avLst>
          </a:prstGeom>
          <a:solidFill>
            <a:srgbClr val="FFFF99"/>
          </a:solidFill>
          <a:ln w="9525">
            <a:solidFill>
              <a:schemeClr val="hlink"/>
            </a:solidFill>
            <a:miter lim="800000"/>
            <a:headEnd/>
            <a:tailEnd/>
          </a:ln>
          <a:effectLst>
            <a:outerShdw dist="35921" dir="2700000" algn="ctr" rotWithShape="0">
              <a:schemeClr val="accent2"/>
            </a:outerShdw>
          </a:effectLst>
        </p:spPr>
        <p:txBody>
          <a:bodyPr lIns="17392" tIns="17392" rIns="17392" bIns="17392">
            <a:spAutoFit/>
          </a:bodyPr>
          <a:lstStyle/>
          <a:p>
            <a:pPr defTabSz="174625" eaLnBrk="1" hangingPunct="1"/>
            <a:r>
              <a:rPr lang="en-US" altLang="en-US" sz="300">
                <a:latin typeface="Helvetica" pitchFamily="34" charset="0"/>
              </a:rPr>
              <a:t>This means </a:t>
            </a:r>
            <a:r>
              <a:rPr lang="en-US" altLang="en-US" sz="300" i="1">
                <a:latin typeface="Helvetica" pitchFamily="34" charset="0"/>
              </a:rPr>
              <a:t>only</a:t>
            </a:r>
            <a:r>
              <a:rPr lang="en-US" altLang="en-US" sz="300">
                <a:latin typeface="Helvetica" pitchFamily="34" charset="0"/>
              </a:rPr>
              <a:t> the “t” in “title” gets capitalized.</a:t>
            </a:r>
          </a:p>
          <a:p>
            <a:pPr defTabSz="174625" eaLnBrk="1" hangingPunct="1"/>
            <a:endParaRPr lang="en-US" altLang="en-US" sz="300">
              <a:latin typeface="Helvetica" pitchFamily="34" charset="0"/>
            </a:endParaRPr>
          </a:p>
        </p:txBody>
      </p:sp>
      <p:sp>
        <p:nvSpPr>
          <p:cNvPr id="61" name="AutoShape 61"/>
          <p:cNvSpPr>
            <a:spLocks/>
          </p:cNvSpPr>
          <p:nvPr/>
        </p:nvSpPr>
        <p:spPr bwMode="auto">
          <a:xfrm>
            <a:off x="7148513" y="1222375"/>
            <a:ext cx="581025" cy="346075"/>
          </a:xfrm>
          <a:prstGeom prst="borderCallout1">
            <a:avLst>
              <a:gd name="adj1" fmla="val 6000"/>
              <a:gd name="adj2" fmla="val -2347"/>
              <a:gd name="adj3" fmla="val 80750"/>
              <a:gd name="adj4" fmla="val -94037"/>
            </a:avLst>
          </a:prstGeom>
          <a:solidFill>
            <a:srgbClr val="FFFF99"/>
          </a:solidFill>
          <a:ln w="9525">
            <a:solidFill>
              <a:schemeClr val="hlink"/>
            </a:solidFill>
            <a:miter lim="800000"/>
            <a:headEnd/>
            <a:tailEnd/>
          </a:ln>
          <a:effectLst>
            <a:outerShdw dist="35921" dir="2700000" algn="ctr" rotWithShape="0">
              <a:schemeClr val="accent2"/>
            </a:outerShdw>
          </a:effectLst>
        </p:spPr>
        <p:txBody>
          <a:bodyPr lIns="17392" tIns="17392" rIns="17392" bIns="17392">
            <a:spAutoFit/>
          </a:bodyPr>
          <a:lstStyle/>
          <a:p>
            <a:pPr defTabSz="174625" eaLnBrk="1" hangingPunct="1"/>
            <a:r>
              <a:rPr lang="en-US" altLang="en-US" sz="300">
                <a:latin typeface="Helvetica" pitchFamily="34" charset="0"/>
              </a:rPr>
              <a:t>Make sure the edges of your columns are aligned with adjacent columns. Don’t trust your eyes: select the columns, then “Align” with the proper tool</a:t>
            </a:r>
          </a:p>
          <a:p>
            <a:pPr defTabSz="174625" eaLnBrk="1" hangingPunct="1"/>
            <a:endParaRPr lang="en-US" altLang="en-US" sz="300">
              <a:latin typeface="Helvetica" pitchFamily="34" charset="0"/>
            </a:endParaRPr>
          </a:p>
        </p:txBody>
      </p:sp>
      <p:sp>
        <p:nvSpPr>
          <p:cNvPr id="62" name="AutoShape 62"/>
          <p:cNvSpPr>
            <a:spLocks/>
          </p:cNvSpPr>
          <p:nvPr/>
        </p:nvSpPr>
        <p:spPr bwMode="auto">
          <a:xfrm>
            <a:off x="1554163" y="747713"/>
            <a:ext cx="654050" cy="346075"/>
          </a:xfrm>
          <a:prstGeom prst="borderCallout1">
            <a:avLst>
              <a:gd name="adj1" fmla="val 6000"/>
              <a:gd name="adj2" fmla="val 102079"/>
              <a:gd name="adj3" fmla="val 245250"/>
              <a:gd name="adj4" fmla="val 131991"/>
            </a:avLst>
          </a:prstGeom>
          <a:solidFill>
            <a:srgbClr val="FFFF99"/>
          </a:solidFill>
          <a:ln w="9525">
            <a:solidFill>
              <a:schemeClr val="hlink"/>
            </a:solidFill>
            <a:miter lim="800000"/>
            <a:headEnd/>
            <a:tailEnd/>
          </a:ln>
          <a:effectLst>
            <a:outerShdw dist="35921" dir="2700000" algn="ctr" rotWithShape="0">
              <a:schemeClr val="accent2"/>
            </a:outerShdw>
          </a:effectLst>
        </p:spPr>
        <p:txBody>
          <a:bodyPr lIns="17392" tIns="17392" rIns="17392" bIns="17392">
            <a:spAutoFit/>
          </a:bodyPr>
          <a:lstStyle/>
          <a:p>
            <a:pPr defTabSz="174625" eaLnBrk="1" hangingPunct="1"/>
            <a:r>
              <a:rPr lang="en-US" altLang="en-US" sz="300">
                <a:latin typeface="Helvetica" pitchFamily="34" charset="0"/>
              </a:rPr>
              <a:t>Maintain a good amount of space between your columns.  Although you could squeeze them right up against each other, the poster’s aesthetics would suffer.</a:t>
            </a:r>
          </a:p>
          <a:p>
            <a:pPr defTabSz="174625" eaLnBrk="1" hangingPunct="1"/>
            <a:endParaRPr lang="en-US" altLang="en-US" sz="300">
              <a:latin typeface="Helvetica" pitchFamily="34" charset="0"/>
            </a:endParaRPr>
          </a:p>
        </p:txBody>
      </p:sp>
      <p:pic>
        <p:nvPicPr>
          <p:cNvPr id="63" name="Picture 63" descr="m&amp;mfi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288" y="5686425"/>
            <a:ext cx="64611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26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عنصر نائب للمحتوى 2"/>
          <p:cNvSpPr txBox="1">
            <a:spLocks/>
          </p:cNvSpPr>
          <p:nvPr/>
        </p:nvSpPr>
        <p:spPr>
          <a:xfrm>
            <a:off x="0" y="1124744"/>
            <a:ext cx="9108504" cy="4752528"/>
          </a:xfrm>
          <a:prstGeom prst="rect">
            <a:avLst/>
          </a:prstGeom>
        </p:spPr>
        <p:txBody>
          <a:bodyPr>
            <a:noAutofit/>
          </a:bodyPr>
          <a:lst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just">
              <a:buNone/>
            </a:pPr>
            <a:r>
              <a:rPr lang="ar-EG" sz="3200" dirty="0" smtClean="0"/>
              <a:t>الملصق العلمي هو</a:t>
            </a:r>
            <a:r>
              <a:rPr lang="ar-SA" sz="3200" dirty="0" smtClean="0"/>
              <a:t> </a:t>
            </a:r>
            <a:r>
              <a:rPr lang="ar-SA" sz="3200" dirty="0"/>
              <a:t>ورقة مطبوعة يمكن إلصاقها على </a:t>
            </a:r>
            <a:r>
              <a:rPr lang="ar-SA" sz="3200" dirty="0" smtClean="0"/>
              <a:t>الحائط</a:t>
            </a:r>
            <a:r>
              <a:rPr lang="ar-EG" sz="3200" dirty="0" smtClean="0"/>
              <a:t> ويستخدم </a:t>
            </a:r>
            <a:r>
              <a:rPr lang="ar-SA" sz="3200" dirty="0"/>
              <a:t>في الجامعات و </a:t>
            </a:r>
            <a:r>
              <a:rPr lang="ar-SA" sz="3200" dirty="0" smtClean="0"/>
              <a:t>المؤتمرات</a:t>
            </a:r>
            <a:r>
              <a:rPr lang="ar-EG" sz="3200" dirty="0" smtClean="0"/>
              <a:t>. ويتم تصميم الملصق </a:t>
            </a:r>
            <a:r>
              <a:rPr lang="ar-SA" sz="3200" dirty="0" smtClean="0"/>
              <a:t>لإيصال </a:t>
            </a:r>
            <a:r>
              <a:rPr lang="ar-SA" sz="3200" dirty="0"/>
              <a:t>فكرة معينة بشكل جذاب و ملفت</a:t>
            </a:r>
            <a:r>
              <a:rPr lang="ar-EG" sz="3200" dirty="0"/>
              <a:t> </a:t>
            </a:r>
            <a:r>
              <a:rPr lang="ar-SA" sz="3200" dirty="0" smtClean="0"/>
              <a:t>من </a:t>
            </a:r>
            <a:r>
              <a:rPr lang="ar-SA" sz="3200" dirty="0"/>
              <a:t>أجل عرض أفكار </a:t>
            </a:r>
            <a:r>
              <a:rPr lang="ar-EG" sz="3200" dirty="0" smtClean="0"/>
              <a:t>أب</a:t>
            </a:r>
            <a:r>
              <a:rPr lang="ar-SA" sz="3200" dirty="0" smtClean="0"/>
              <a:t>حاث</a:t>
            </a:r>
            <a:r>
              <a:rPr lang="ar-EG" sz="3200" dirty="0" smtClean="0"/>
              <a:t> </a:t>
            </a:r>
            <a:r>
              <a:rPr lang="ar-SA" sz="3200" dirty="0" smtClean="0"/>
              <a:t>ومشاريع </a:t>
            </a:r>
            <a:r>
              <a:rPr lang="ar-EG" sz="3200" dirty="0" smtClean="0"/>
              <a:t>الباحثين </a:t>
            </a:r>
            <a:r>
              <a:rPr lang="ar-SA" sz="3200" dirty="0" smtClean="0"/>
              <a:t>بشكل </a:t>
            </a:r>
            <a:r>
              <a:rPr lang="ar-SA" sz="3200" dirty="0"/>
              <a:t>علمي </a:t>
            </a:r>
            <a:r>
              <a:rPr lang="ar-EG" sz="3200" dirty="0" smtClean="0"/>
              <a:t>حتي يتم </a:t>
            </a:r>
            <a:r>
              <a:rPr lang="ar-SA" sz="3200" dirty="0"/>
              <a:t>فتح مجال النقاش </a:t>
            </a:r>
            <a:r>
              <a:rPr lang="ar-EG" sz="3200" dirty="0" smtClean="0"/>
              <a:t>ليتم</a:t>
            </a:r>
            <a:r>
              <a:rPr lang="ar-SA" sz="3200" dirty="0" smtClean="0"/>
              <a:t> </a:t>
            </a:r>
            <a:r>
              <a:rPr lang="ar-SA" sz="3200" dirty="0"/>
              <a:t>تبادل الخبرات فيما </a:t>
            </a:r>
            <a:r>
              <a:rPr lang="ar-SA" sz="3200" dirty="0" smtClean="0"/>
              <a:t>بينهم</a:t>
            </a:r>
            <a:r>
              <a:rPr lang="ar-EG" sz="3200" dirty="0" smtClean="0"/>
              <a:t>.</a:t>
            </a:r>
          </a:p>
          <a:p>
            <a:pPr marL="0" indent="0">
              <a:buNone/>
            </a:pPr>
            <a:endParaRPr lang="ar-EG" sz="3200" dirty="0" smtClean="0"/>
          </a:p>
          <a:p>
            <a:pPr marL="0" indent="0">
              <a:buNone/>
            </a:pPr>
            <a:r>
              <a:rPr lang="ar-SA" sz="3200" dirty="0" smtClean="0"/>
              <a:t>هناك </a:t>
            </a:r>
            <a:r>
              <a:rPr lang="ar-SA" sz="3200" dirty="0"/>
              <a:t>نوعان رئيسيان لأشكال الملصقات العلمية و هما:</a:t>
            </a:r>
          </a:p>
          <a:p>
            <a:pPr marL="0" indent="0">
              <a:buNone/>
            </a:pPr>
            <a:r>
              <a:rPr lang="ar-SA" sz="3200" dirty="0" smtClean="0">
                <a:solidFill>
                  <a:srgbClr val="FFFF00"/>
                </a:solidFill>
              </a:rPr>
              <a:t>الملصق </a:t>
            </a:r>
            <a:r>
              <a:rPr lang="ar-SA" sz="3200" dirty="0">
                <a:solidFill>
                  <a:srgbClr val="FFFF00"/>
                </a:solidFill>
              </a:rPr>
              <a:t>العرضي</a:t>
            </a:r>
            <a:r>
              <a:rPr lang="ar-SA" sz="3200" dirty="0"/>
              <a:t>: </a:t>
            </a:r>
            <a:r>
              <a:rPr lang="ar-SA" sz="3200" dirty="0" smtClean="0"/>
              <a:t>عند</a:t>
            </a:r>
            <a:r>
              <a:rPr lang="ar-EG" sz="3200" dirty="0" smtClean="0"/>
              <a:t> وجود </a:t>
            </a:r>
            <a:r>
              <a:rPr lang="ar-SA" sz="3200" dirty="0" smtClean="0"/>
              <a:t>محتوى </a:t>
            </a:r>
            <a:r>
              <a:rPr lang="ar-SA" sz="3200" dirty="0"/>
              <a:t>كبير </a:t>
            </a:r>
            <a:r>
              <a:rPr lang="ar-EG" sz="3200" dirty="0" smtClean="0"/>
              <a:t>يحتوي علي </a:t>
            </a:r>
            <a:r>
              <a:rPr lang="ar-SA" sz="3200" dirty="0" smtClean="0"/>
              <a:t>العديد من</a:t>
            </a:r>
            <a:r>
              <a:rPr lang="ar-EG" sz="3200" dirty="0" smtClean="0"/>
              <a:t> المعلومات</a:t>
            </a:r>
            <a:r>
              <a:rPr lang="ar-SA" sz="3200" dirty="0" smtClean="0"/>
              <a:t> </a:t>
            </a:r>
            <a:r>
              <a:rPr lang="ar-EG" sz="3200" dirty="0" smtClean="0"/>
              <a:t>و</a:t>
            </a:r>
            <a:r>
              <a:rPr lang="ar-SA" sz="3200" dirty="0" smtClean="0"/>
              <a:t>الرسومات.</a:t>
            </a:r>
            <a:endParaRPr lang="ar-EG" sz="3200" dirty="0" smtClean="0"/>
          </a:p>
          <a:p>
            <a:pPr marL="0" indent="0">
              <a:buNone/>
            </a:pPr>
            <a:r>
              <a:rPr lang="ar-SA" sz="3200" dirty="0">
                <a:solidFill>
                  <a:srgbClr val="FFFF00"/>
                </a:solidFill>
              </a:rPr>
              <a:t>الملصق الطولي</a:t>
            </a:r>
            <a:r>
              <a:rPr lang="ar-SA" sz="3200" dirty="0"/>
              <a:t>: في حال كان محتوى البحث </a:t>
            </a:r>
            <a:r>
              <a:rPr lang="ar-SA" sz="3200" dirty="0" smtClean="0"/>
              <a:t>ليس </a:t>
            </a:r>
            <a:r>
              <a:rPr lang="ar-SA" sz="3200" dirty="0"/>
              <a:t>فيه الكثير من المعلومات </a:t>
            </a:r>
            <a:r>
              <a:rPr lang="ar-SA" sz="3200" dirty="0" smtClean="0"/>
              <a:t>والرسومات</a:t>
            </a:r>
            <a:r>
              <a:rPr lang="ar-EG" sz="3200" dirty="0" smtClean="0"/>
              <a:t>.</a:t>
            </a:r>
          </a:p>
          <a:p>
            <a:pPr marL="0" indent="0">
              <a:buNone/>
            </a:pPr>
            <a:endParaRPr lang="ar-EG" sz="3200" dirty="0" smtClean="0"/>
          </a:p>
          <a:p>
            <a:pPr marL="0" indent="0">
              <a:buNone/>
            </a:pPr>
            <a:endParaRPr lang="ar-SA" sz="3200" dirty="0"/>
          </a:p>
          <a:p>
            <a:pPr marL="0" indent="0" algn="just">
              <a:buNone/>
            </a:pPr>
            <a:endParaRPr lang="ar-EG" sz="3200" dirty="0" smtClean="0"/>
          </a:p>
          <a:p>
            <a:pPr marL="0" indent="0" algn="just">
              <a:buNone/>
            </a:pPr>
            <a:endParaRPr lang="ar-SA" sz="3200" dirty="0" smtClean="0"/>
          </a:p>
          <a:p>
            <a:endParaRPr lang="ar-SA" sz="3200" dirty="0" smtClean="0"/>
          </a:p>
          <a:p>
            <a:endParaRPr lang="ar-SA" sz="3200" dirty="0"/>
          </a:p>
        </p:txBody>
      </p:sp>
      <p:sp>
        <p:nvSpPr>
          <p:cNvPr id="8" name="عنوان 1"/>
          <p:cNvSpPr txBox="1">
            <a:spLocks/>
          </p:cNvSpPr>
          <p:nvPr/>
        </p:nvSpPr>
        <p:spPr>
          <a:xfrm>
            <a:off x="107505" y="476673"/>
            <a:ext cx="8784976" cy="720080"/>
          </a:xfrm>
          <a:prstGeom prst="rect">
            <a:avLst/>
          </a:prstGeom>
        </p:spPr>
        <p:txBody>
          <a:bodyP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SA" sz="3600" dirty="0" smtClean="0">
                <a:solidFill>
                  <a:srgbClr val="C00000"/>
                </a:solidFill>
              </a:rPr>
              <a:t>الم</a:t>
            </a:r>
            <a:r>
              <a:rPr lang="ar-EG" sz="3600" dirty="0" smtClean="0">
                <a:solidFill>
                  <a:srgbClr val="C00000"/>
                </a:solidFill>
              </a:rPr>
              <a:t>ل</a:t>
            </a:r>
            <a:r>
              <a:rPr lang="ar-SA" sz="3600" dirty="0" smtClean="0">
                <a:solidFill>
                  <a:srgbClr val="C00000"/>
                </a:solidFill>
              </a:rPr>
              <a:t>صقات العلمية الأكاديمية</a:t>
            </a:r>
            <a:r>
              <a:rPr lang="ar-EG" sz="3600" dirty="0" smtClean="0">
                <a:solidFill>
                  <a:srgbClr val="C00000"/>
                </a:solidFill>
              </a:rPr>
              <a:t> </a:t>
            </a:r>
            <a:r>
              <a:rPr lang="en-US" sz="3600" dirty="0" smtClean="0">
                <a:solidFill>
                  <a:srgbClr val="C00000"/>
                </a:solidFill>
              </a:rPr>
              <a:t>  (</a:t>
            </a:r>
            <a:r>
              <a:rPr lang="en-US" sz="3600" dirty="0">
                <a:solidFill>
                  <a:srgbClr val="C00000"/>
                </a:solidFill>
              </a:rPr>
              <a:t>Research Posters</a:t>
            </a:r>
            <a:r>
              <a:rPr lang="en-US" sz="3600" dirty="0" smtClean="0">
                <a:solidFill>
                  <a:srgbClr val="C00000"/>
                </a:solidFill>
              </a:rPr>
              <a:t>)</a:t>
            </a:r>
            <a:endParaRPr lang="ar-SA" sz="3600" dirty="0"/>
          </a:p>
        </p:txBody>
      </p:sp>
    </p:spTree>
    <p:extLst>
      <p:ext uri="{BB962C8B-B14F-4D97-AF65-F5344CB8AC3E}">
        <p14:creationId xmlns:p14="http://schemas.microsoft.com/office/powerpoint/2010/main" val="109555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743200" y="190500"/>
            <a:ext cx="36576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3" tIns="9521" rIns="19043" bIns="9521">
            <a:spAutoFit/>
          </a:bodyPr>
          <a:lstStyle>
            <a:lvl1pPr defTabSz="190500">
              <a:defRPr>
                <a:solidFill>
                  <a:schemeClr val="tx1"/>
                </a:solidFill>
                <a:latin typeface="Arial" charset="0"/>
              </a:defRPr>
            </a:lvl1pPr>
            <a:lvl2pPr marL="742950" indent="-285750" defTabSz="190500">
              <a:defRPr>
                <a:solidFill>
                  <a:schemeClr val="tx1"/>
                </a:solidFill>
                <a:latin typeface="Arial" charset="0"/>
              </a:defRPr>
            </a:lvl2pPr>
            <a:lvl3pPr marL="1143000" indent="-228600" defTabSz="190500">
              <a:defRPr>
                <a:solidFill>
                  <a:schemeClr val="tx1"/>
                </a:solidFill>
                <a:latin typeface="Arial" charset="0"/>
              </a:defRPr>
            </a:lvl3pPr>
            <a:lvl4pPr marL="1600200" indent="-228600" defTabSz="190500">
              <a:defRPr>
                <a:solidFill>
                  <a:schemeClr val="tx1"/>
                </a:solidFill>
                <a:latin typeface="Arial" charset="0"/>
              </a:defRPr>
            </a:lvl4pPr>
            <a:lvl5pPr marL="2057400" indent="-228600" defTabSz="190500">
              <a:defRPr>
                <a:solidFill>
                  <a:schemeClr val="tx1"/>
                </a:solidFill>
                <a:latin typeface="Arial" charset="0"/>
              </a:defRPr>
            </a:lvl5pPr>
            <a:lvl6pPr marL="2514600" indent="-228600" defTabSz="190500" eaLnBrk="0" fontAlgn="base" hangingPunct="0">
              <a:spcBef>
                <a:spcPct val="0"/>
              </a:spcBef>
              <a:spcAft>
                <a:spcPct val="0"/>
              </a:spcAft>
              <a:defRPr>
                <a:solidFill>
                  <a:schemeClr val="tx1"/>
                </a:solidFill>
                <a:latin typeface="Arial" charset="0"/>
              </a:defRPr>
            </a:lvl6pPr>
            <a:lvl7pPr marL="2971800" indent="-228600" defTabSz="190500" eaLnBrk="0" fontAlgn="base" hangingPunct="0">
              <a:spcBef>
                <a:spcPct val="0"/>
              </a:spcBef>
              <a:spcAft>
                <a:spcPct val="0"/>
              </a:spcAft>
              <a:defRPr>
                <a:solidFill>
                  <a:schemeClr val="tx1"/>
                </a:solidFill>
                <a:latin typeface="Arial" charset="0"/>
              </a:defRPr>
            </a:lvl7pPr>
            <a:lvl8pPr marL="3429000" indent="-228600" defTabSz="190500" eaLnBrk="0" fontAlgn="base" hangingPunct="0">
              <a:spcBef>
                <a:spcPct val="0"/>
              </a:spcBef>
              <a:spcAft>
                <a:spcPct val="0"/>
              </a:spcAft>
              <a:defRPr>
                <a:solidFill>
                  <a:schemeClr val="tx1"/>
                </a:solidFill>
                <a:latin typeface="Arial" charset="0"/>
              </a:defRPr>
            </a:lvl8pPr>
            <a:lvl9pPr marL="3886200" indent="-228600" defTabSz="190500" eaLnBrk="0" fontAlgn="base" hangingPunct="0">
              <a:spcBef>
                <a:spcPct val="0"/>
              </a:spcBef>
              <a:spcAft>
                <a:spcPct val="0"/>
              </a:spcAft>
              <a:defRPr>
                <a:solidFill>
                  <a:schemeClr val="tx1"/>
                </a:solidFill>
                <a:latin typeface="Arial" charset="0"/>
              </a:defRPr>
            </a:lvl9pPr>
          </a:lstStyle>
          <a:p>
            <a:pPr algn="ctr"/>
            <a:r>
              <a:rPr lang="en-US" altLang="en-US" sz="1100">
                <a:solidFill>
                  <a:srgbClr val="0000FF"/>
                </a:solidFill>
                <a:latin typeface="Times New Roman" pitchFamily="18" charset="0"/>
              </a:rPr>
              <a:t>This is the Title of Your Presentation</a:t>
            </a:r>
          </a:p>
          <a:p>
            <a:pPr algn="ctr"/>
            <a:r>
              <a:rPr lang="en-US" altLang="en-US" sz="1100">
                <a:solidFill>
                  <a:srgbClr val="FF3300"/>
                </a:solidFill>
                <a:latin typeface="Times New Roman" pitchFamily="18" charset="0"/>
              </a:rPr>
              <a:t>Your Name, Title, Affiliation</a:t>
            </a:r>
            <a:endParaRPr lang="en-US" altLang="en-US" sz="1100">
              <a:solidFill>
                <a:srgbClr val="0000FF"/>
              </a:solidFill>
              <a:latin typeface="Times New Roman" pitchFamily="18" charset="0"/>
            </a:endParaRPr>
          </a:p>
        </p:txBody>
      </p:sp>
      <p:sp>
        <p:nvSpPr>
          <p:cNvPr id="3" name="Text Box 3"/>
          <p:cNvSpPr txBox="1">
            <a:spLocks noChangeArrowheads="1"/>
          </p:cNvSpPr>
          <p:nvPr/>
        </p:nvSpPr>
        <p:spPr bwMode="auto">
          <a:xfrm>
            <a:off x="396875" y="777875"/>
            <a:ext cx="1714500" cy="15478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3" tIns="9521" rIns="19043" bIns="9521">
            <a:spAutoFit/>
          </a:bodyPr>
          <a:lstStyle>
            <a:lvl1pPr defTabSz="190500">
              <a:defRPr>
                <a:solidFill>
                  <a:schemeClr val="tx1"/>
                </a:solidFill>
                <a:latin typeface="Arial" charset="0"/>
              </a:defRPr>
            </a:lvl1pPr>
            <a:lvl2pPr marL="742950" indent="-285750" defTabSz="190500">
              <a:defRPr>
                <a:solidFill>
                  <a:schemeClr val="tx1"/>
                </a:solidFill>
                <a:latin typeface="Arial" charset="0"/>
              </a:defRPr>
            </a:lvl2pPr>
            <a:lvl3pPr marL="1143000" indent="-228600" defTabSz="190500">
              <a:defRPr>
                <a:solidFill>
                  <a:schemeClr val="tx1"/>
                </a:solidFill>
                <a:latin typeface="Arial" charset="0"/>
              </a:defRPr>
            </a:lvl3pPr>
            <a:lvl4pPr marL="1600200" indent="-228600" defTabSz="190500">
              <a:defRPr>
                <a:solidFill>
                  <a:schemeClr val="tx1"/>
                </a:solidFill>
                <a:latin typeface="Arial" charset="0"/>
              </a:defRPr>
            </a:lvl4pPr>
            <a:lvl5pPr marL="2057400" indent="-228600" defTabSz="190500">
              <a:defRPr>
                <a:solidFill>
                  <a:schemeClr val="tx1"/>
                </a:solidFill>
                <a:latin typeface="Arial" charset="0"/>
              </a:defRPr>
            </a:lvl5pPr>
            <a:lvl6pPr marL="2514600" indent="-228600" defTabSz="190500" eaLnBrk="0" fontAlgn="base" hangingPunct="0">
              <a:spcBef>
                <a:spcPct val="0"/>
              </a:spcBef>
              <a:spcAft>
                <a:spcPct val="0"/>
              </a:spcAft>
              <a:defRPr>
                <a:solidFill>
                  <a:schemeClr val="tx1"/>
                </a:solidFill>
                <a:latin typeface="Arial" charset="0"/>
              </a:defRPr>
            </a:lvl6pPr>
            <a:lvl7pPr marL="2971800" indent="-228600" defTabSz="190500" eaLnBrk="0" fontAlgn="base" hangingPunct="0">
              <a:spcBef>
                <a:spcPct val="0"/>
              </a:spcBef>
              <a:spcAft>
                <a:spcPct val="0"/>
              </a:spcAft>
              <a:defRPr>
                <a:solidFill>
                  <a:schemeClr val="tx1"/>
                </a:solidFill>
                <a:latin typeface="Arial" charset="0"/>
              </a:defRPr>
            </a:lvl7pPr>
            <a:lvl8pPr marL="3429000" indent="-228600" defTabSz="190500" eaLnBrk="0" fontAlgn="base" hangingPunct="0">
              <a:spcBef>
                <a:spcPct val="0"/>
              </a:spcBef>
              <a:spcAft>
                <a:spcPct val="0"/>
              </a:spcAft>
              <a:defRPr>
                <a:solidFill>
                  <a:schemeClr val="tx1"/>
                </a:solidFill>
                <a:latin typeface="Arial" charset="0"/>
              </a:defRPr>
            </a:lvl8pPr>
            <a:lvl9pPr marL="3886200" indent="-228600" defTabSz="190500" eaLnBrk="0" fontAlgn="base" hangingPunct="0">
              <a:spcBef>
                <a:spcPct val="0"/>
              </a:spcBef>
              <a:spcAft>
                <a:spcPct val="0"/>
              </a:spcAft>
              <a:defRPr>
                <a:solidFill>
                  <a:schemeClr val="tx1"/>
                </a:solidFill>
                <a:latin typeface="Arial" charset="0"/>
              </a:defRPr>
            </a:lvl9pPr>
          </a:lstStyle>
          <a:p>
            <a:pPr>
              <a:spcBef>
                <a:spcPct val="50000"/>
              </a:spcBef>
            </a:pPr>
            <a:r>
              <a:rPr lang="en-US" altLang="en-US" sz="800"/>
              <a:t>Introduction and Objectives</a:t>
            </a:r>
            <a:endParaRPr lang="en-US" altLang="en-US" sz="500">
              <a:latin typeface="Times New Roman" pitchFamily="18" charset="0"/>
            </a:endParaRPr>
          </a:p>
          <a:p>
            <a:pPr>
              <a:spcBef>
                <a:spcPct val="50000"/>
              </a:spcBef>
            </a:pPr>
            <a:r>
              <a:rPr lang="en-US" altLang="en-US" sz="500">
                <a:latin typeface="Times New Roman" pitchFamily="18" charset="0"/>
              </a:rPr>
              <a:t>Lay in your introduction</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xxxxxxxxxxxxxxxxxxxxxxxxxxxxxxxxxxxxxxxxxxxxxxxxxxxx</a:t>
            </a:r>
          </a:p>
        </p:txBody>
      </p:sp>
      <p:sp>
        <p:nvSpPr>
          <p:cNvPr id="4" name="Text Box 4"/>
          <p:cNvSpPr txBox="1">
            <a:spLocks noChangeArrowheads="1"/>
          </p:cNvSpPr>
          <p:nvPr/>
        </p:nvSpPr>
        <p:spPr bwMode="auto">
          <a:xfrm>
            <a:off x="396875" y="2476500"/>
            <a:ext cx="1714500" cy="38957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3" tIns="9521" rIns="19043" bIns="9521">
            <a:spAutoFit/>
          </a:bodyPr>
          <a:lstStyle>
            <a:lvl1pPr defTabSz="190500">
              <a:defRPr>
                <a:solidFill>
                  <a:schemeClr val="tx1"/>
                </a:solidFill>
                <a:latin typeface="Arial" charset="0"/>
              </a:defRPr>
            </a:lvl1pPr>
            <a:lvl2pPr marL="742950" indent="-285750" defTabSz="190500">
              <a:defRPr>
                <a:solidFill>
                  <a:schemeClr val="tx1"/>
                </a:solidFill>
                <a:latin typeface="Arial" charset="0"/>
              </a:defRPr>
            </a:lvl2pPr>
            <a:lvl3pPr marL="1143000" indent="-228600" defTabSz="190500">
              <a:defRPr>
                <a:solidFill>
                  <a:schemeClr val="tx1"/>
                </a:solidFill>
                <a:latin typeface="Arial" charset="0"/>
              </a:defRPr>
            </a:lvl3pPr>
            <a:lvl4pPr marL="1600200" indent="-228600" defTabSz="190500">
              <a:defRPr>
                <a:solidFill>
                  <a:schemeClr val="tx1"/>
                </a:solidFill>
                <a:latin typeface="Arial" charset="0"/>
              </a:defRPr>
            </a:lvl4pPr>
            <a:lvl5pPr marL="2057400" indent="-228600" defTabSz="190500">
              <a:defRPr>
                <a:solidFill>
                  <a:schemeClr val="tx1"/>
                </a:solidFill>
                <a:latin typeface="Arial" charset="0"/>
              </a:defRPr>
            </a:lvl5pPr>
            <a:lvl6pPr marL="2514600" indent="-228600" defTabSz="190500" eaLnBrk="0" fontAlgn="base" hangingPunct="0">
              <a:spcBef>
                <a:spcPct val="0"/>
              </a:spcBef>
              <a:spcAft>
                <a:spcPct val="0"/>
              </a:spcAft>
              <a:defRPr>
                <a:solidFill>
                  <a:schemeClr val="tx1"/>
                </a:solidFill>
                <a:latin typeface="Arial" charset="0"/>
              </a:defRPr>
            </a:lvl6pPr>
            <a:lvl7pPr marL="2971800" indent="-228600" defTabSz="190500" eaLnBrk="0" fontAlgn="base" hangingPunct="0">
              <a:spcBef>
                <a:spcPct val="0"/>
              </a:spcBef>
              <a:spcAft>
                <a:spcPct val="0"/>
              </a:spcAft>
              <a:defRPr>
                <a:solidFill>
                  <a:schemeClr val="tx1"/>
                </a:solidFill>
                <a:latin typeface="Arial" charset="0"/>
              </a:defRPr>
            </a:lvl7pPr>
            <a:lvl8pPr marL="3429000" indent="-228600" defTabSz="190500" eaLnBrk="0" fontAlgn="base" hangingPunct="0">
              <a:spcBef>
                <a:spcPct val="0"/>
              </a:spcBef>
              <a:spcAft>
                <a:spcPct val="0"/>
              </a:spcAft>
              <a:defRPr>
                <a:solidFill>
                  <a:schemeClr val="tx1"/>
                </a:solidFill>
                <a:latin typeface="Arial" charset="0"/>
              </a:defRPr>
            </a:lvl8pPr>
            <a:lvl9pPr marL="3886200" indent="-228600" defTabSz="190500" eaLnBrk="0" fontAlgn="base" hangingPunct="0">
              <a:spcBef>
                <a:spcPct val="0"/>
              </a:spcBef>
              <a:spcAft>
                <a:spcPct val="0"/>
              </a:spcAft>
              <a:defRPr>
                <a:solidFill>
                  <a:schemeClr val="tx1"/>
                </a:solidFill>
                <a:latin typeface="Arial" charset="0"/>
              </a:defRPr>
            </a:lvl9pPr>
          </a:lstStyle>
          <a:p>
            <a:pPr>
              <a:spcBef>
                <a:spcPct val="50000"/>
              </a:spcBef>
            </a:pPr>
            <a:r>
              <a:rPr lang="en-US" altLang="en-US" sz="800">
                <a:latin typeface="Times New Roman" pitchFamily="18" charset="0"/>
              </a:rPr>
              <a:t>Population Studied</a:t>
            </a:r>
            <a:endParaRPr lang="en-US" altLang="en-US" sz="500">
              <a:latin typeface="Times New Roman" pitchFamily="18" charset="0"/>
            </a:endParaRP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a:t>
            </a:r>
          </a:p>
          <a:p>
            <a:pPr>
              <a:spcBef>
                <a:spcPct val="50000"/>
              </a:spcBef>
            </a:pPr>
            <a:r>
              <a:rPr lang="en-US" altLang="en-US" sz="500">
                <a:latin typeface="Times New Roman" pitchFamily="18" charset="0"/>
              </a:rPr>
              <a:t>xx</a:t>
            </a:r>
          </a:p>
          <a:p>
            <a:pPr>
              <a:spcBef>
                <a:spcPct val="50000"/>
              </a:spcBef>
            </a:pPr>
            <a:endParaRPr lang="en-US" altLang="en-US" sz="500">
              <a:latin typeface="Times New Roman" pitchFamily="18" charset="0"/>
            </a:endParaRPr>
          </a:p>
          <a:p>
            <a:pPr>
              <a:spcBef>
                <a:spcPct val="50000"/>
              </a:spcBef>
            </a:pPr>
            <a:r>
              <a:rPr lang="en-US" altLang="en-US" sz="500">
                <a:latin typeface="Times New Roman" pitchFamily="18" charset="0"/>
              </a:rPr>
              <a:t>x</a:t>
            </a: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r>
              <a:rPr lang="en-US" altLang="en-US" sz="500">
                <a:latin typeface="Times New Roman" pitchFamily="18" charset="0"/>
              </a:rPr>
              <a:t>x</a:t>
            </a: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r>
              <a:rPr lang="en-US" altLang="en-US" sz="500">
                <a:latin typeface="Times New Roman" pitchFamily="18" charset="0"/>
              </a:rPr>
              <a:t>xxxxxxxx</a:t>
            </a:r>
          </a:p>
        </p:txBody>
      </p:sp>
      <p:sp>
        <p:nvSpPr>
          <p:cNvPr id="5" name="Text Box 5"/>
          <p:cNvSpPr txBox="1">
            <a:spLocks noChangeArrowheads="1"/>
          </p:cNvSpPr>
          <p:nvPr/>
        </p:nvSpPr>
        <p:spPr bwMode="auto">
          <a:xfrm>
            <a:off x="2514600" y="777875"/>
            <a:ext cx="2009775" cy="3543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3" tIns="9521" rIns="19043" bIns="9521">
            <a:spAutoFit/>
          </a:bodyPr>
          <a:lstStyle>
            <a:lvl1pPr defTabSz="190500">
              <a:defRPr>
                <a:solidFill>
                  <a:schemeClr val="tx1"/>
                </a:solidFill>
                <a:latin typeface="Arial" charset="0"/>
              </a:defRPr>
            </a:lvl1pPr>
            <a:lvl2pPr marL="742950" indent="-285750" defTabSz="190500">
              <a:defRPr>
                <a:solidFill>
                  <a:schemeClr val="tx1"/>
                </a:solidFill>
                <a:latin typeface="Arial" charset="0"/>
              </a:defRPr>
            </a:lvl2pPr>
            <a:lvl3pPr marL="1143000" indent="-228600" defTabSz="190500">
              <a:defRPr>
                <a:solidFill>
                  <a:schemeClr val="tx1"/>
                </a:solidFill>
                <a:latin typeface="Arial" charset="0"/>
              </a:defRPr>
            </a:lvl3pPr>
            <a:lvl4pPr marL="1600200" indent="-228600" defTabSz="190500">
              <a:defRPr>
                <a:solidFill>
                  <a:schemeClr val="tx1"/>
                </a:solidFill>
                <a:latin typeface="Arial" charset="0"/>
              </a:defRPr>
            </a:lvl4pPr>
            <a:lvl5pPr marL="2057400" indent="-228600" defTabSz="190500">
              <a:defRPr>
                <a:solidFill>
                  <a:schemeClr val="tx1"/>
                </a:solidFill>
                <a:latin typeface="Arial" charset="0"/>
              </a:defRPr>
            </a:lvl5pPr>
            <a:lvl6pPr marL="2514600" indent="-228600" defTabSz="190500" eaLnBrk="0" fontAlgn="base" hangingPunct="0">
              <a:spcBef>
                <a:spcPct val="0"/>
              </a:spcBef>
              <a:spcAft>
                <a:spcPct val="0"/>
              </a:spcAft>
              <a:defRPr>
                <a:solidFill>
                  <a:schemeClr val="tx1"/>
                </a:solidFill>
                <a:latin typeface="Arial" charset="0"/>
              </a:defRPr>
            </a:lvl6pPr>
            <a:lvl7pPr marL="2971800" indent="-228600" defTabSz="190500" eaLnBrk="0" fontAlgn="base" hangingPunct="0">
              <a:spcBef>
                <a:spcPct val="0"/>
              </a:spcBef>
              <a:spcAft>
                <a:spcPct val="0"/>
              </a:spcAft>
              <a:defRPr>
                <a:solidFill>
                  <a:schemeClr val="tx1"/>
                </a:solidFill>
                <a:latin typeface="Arial" charset="0"/>
              </a:defRPr>
            </a:lvl7pPr>
            <a:lvl8pPr marL="3429000" indent="-228600" defTabSz="190500" eaLnBrk="0" fontAlgn="base" hangingPunct="0">
              <a:spcBef>
                <a:spcPct val="0"/>
              </a:spcBef>
              <a:spcAft>
                <a:spcPct val="0"/>
              </a:spcAft>
              <a:defRPr>
                <a:solidFill>
                  <a:schemeClr val="tx1"/>
                </a:solidFill>
                <a:latin typeface="Arial" charset="0"/>
              </a:defRPr>
            </a:lvl8pPr>
            <a:lvl9pPr marL="3886200" indent="-228600" defTabSz="190500" eaLnBrk="0" fontAlgn="base" hangingPunct="0">
              <a:spcBef>
                <a:spcPct val="0"/>
              </a:spcBef>
              <a:spcAft>
                <a:spcPct val="0"/>
              </a:spcAft>
              <a:defRPr>
                <a:solidFill>
                  <a:schemeClr val="tx1"/>
                </a:solidFill>
                <a:latin typeface="Arial" charset="0"/>
              </a:defRPr>
            </a:lvl9pPr>
          </a:lstStyle>
          <a:p>
            <a:pPr>
              <a:spcBef>
                <a:spcPct val="50000"/>
              </a:spcBef>
            </a:pPr>
            <a:r>
              <a:rPr lang="en-US" altLang="en-US" sz="800"/>
              <a:t>Methodology</a:t>
            </a: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r>
              <a:rPr lang="en-US" altLang="en-US" sz="500">
                <a:latin typeface="Times New Roman" pitchFamily="18" charset="0"/>
              </a:rPr>
              <a:t>x</a:t>
            </a: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r>
              <a:rPr lang="en-US" altLang="en-US" sz="500">
                <a:latin typeface="Times New Roman" pitchFamily="18" charset="0"/>
              </a:rPr>
              <a:t>xxxxxxxxxxxxxxxxx</a:t>
            </a:r>
          </a:p>
        </p:txBody>
      </p:sp>
      <p:graphicFrame>
        <p:nvGraphicFramePr>
          <p:cNvPr id="6" name="Object 6"/>
          <p:cNvGraphicFramePr>
            <a:graphicFrameLocks noChangeAspect="1"/>
          </p:cNvGraphicFramePr>
          <p:nvPr/>
        </p:nvGraphicFramePr>
        <p:xfrm>
          <a:off x="2413000" y="4667250"/>
          <a:ext cx="2286000" cy="1660525"/>
        </p:xfrm>
        <a:graphic>
          <a:graphicData uri="http://schemas.openxmlformats.org/presentationml/2006/ole">
            <mc:AlternateContent xmlns:mc="http://schemas.openxmlformats.org/markup-compatibility/2006">
              <mc:Choice xmlns:v="urn:schemas-microsoft-com:vml" Requires="v">
                <p:oleObj spid="_x0000_s4104" name="Chart" r:id="rId3" imgW="11791816" imgH="11791816" progId="MSGraph.Chart.8">
                  <p:embed followColorScheme="full"/>
                </p:oleObj>
              </mc:Choice>
              <mc:Fallback>
                <p:oleObj name="Chart" r:id="rId3" imgW="11791816" imgH="11791816"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0" y="4667250"/>
                        <a:ext cx="2286000" cy="166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7"/>
          <p:cNvSpPr>
            <a:spLocks noChangeArrowheads="1"/>
          </p:cNvSpPr>
          <p:nvPr/>
        </p:nvSpPr>
        <p:spPr bwMode="auto">
          <a:xfrm>
            <a:off x="4968875" y="746125"/>
            <a:ext cx="1555750" cy="17303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8" name="Text Box 8"/>
          <p:cNvSpPr txBox="1">
            <a:spLocks noChangeArrowheads="1"/>
          </p:cNvSpPr>
          <p:nvPr/>
        </p:nvSpPr>
        <p:spPr bwMode="auto">
          <a:xfrm>
            <a:off x="6858000" y="777875"/>
            <a:ext cx="1873250" cy="50688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3" tIns="9521" rIns="19043" bIns="9521">
            <a:spAutoFit/>
          </a:bodyPr>
          <a:lstStyle>
            <a:lvl1pPr defTabSz="190500">
              <a:defRPr>
                <a:solidFill>
                  <a:schemeClr val="tx1"/>
                </a:solidFill>
                <a:latin typeface="Arial" charset="0"/>
              </a:defRPr>
            </a:lvl1pPr>
            <a:lvl2pPr marL="742950" indent="-285750" defTabSz="190500">
              <a:defRPr>
                <a:solidFill>
                  <a:schemeClr val="tx1"/>
                </a:solidFill>
                <a:latin typeface="Arial" charset="0"/>
              </a:defRPr>
            </a:lvl2pPr>
            <a:lvl3pPr marL="1143000" indent="-228600" defTabSz="190500">
              <a:defRPr>
                <a:solidFill>
                  <a:schemeClr val="tx1"/>
                </a:solidFill>
                <a:latin typeface="Arial" charset="0"/>
              </a:defRPr>
            </a:lvl3pPr>
            <a:lvl4pPr marL="1600200" indent="-228600" defTabSz="190500">
              <a:defRPr>
                <a:solidFill>
                  <a:schemeClr val="tx1"/>
                </a:solidFill>
                <a:latin typeface="Arial" charset="0"/>
              </a:defRPr>
            </a:lvl4pPr>
            <a:lvl5pPr marL="2057400" indent="-228600" defTabSz="190500">
              <a:defRPr>
                <a:solidFill>
                  <a:schemeClr val="tx1"/>
                </a:solidFill>
                <a:latin typeface="Arial" charset="0"/>
              </a:defRPr>
            </a:lvl5pPr>
            <a:lvl6pPr marL="2514600" indent="-228600" defTabSz="190500" eaLnBrk="0" fontAlgn="base" hangingPunct="0">
              <a:spcBef>
                <a:spcPct val="0"/>
              </a:spcBef>
              <a:spcAft>
                <a:spcPct val="0"/>
              </a:spcAft>
              <a:defRPr>
                <a:solidFill>
                  <a:schemeClr val="tx1"/>
                </a:solidFill>
                <a:latin typeface="Arial" charset="0"/>
              </a:defRPr>
            </a:lvl6pPr>
            <a:lvl7pPr marL="2971800" indent="-228600" defTabSz="190500" eaLnBrk="0" fontAlgn="base" hangingPunct="0">
              <a:spcBef>
                <a:spcPct val="0"/>
              </a:spcBef>
              <a:spcAft>
                <a:spcPct val="0"/>
              </a:spcAft>
              <a:defRPr>
                <a:solidFill>
                  <a:schemeClr val="tx1"/>
                </a:solidFill>
                <a:latin typeface="Arial" charset="0"/>
              </a:defRPr>
            </a:lvl7pPr>
            <a:lvl8pPr marL="3429000" indent="-228600" defTabSz="190500" eaLnBrk="0" fontAlgn="base" hangingPunct="0">
              <a:spcBef>
                <a:spcPct val="0"/>
              </a:spcBef>
              <a:spcAft>
                <a:spcPct val="0"/>
              </a:spcAft>
              <a:defRPr>
                <a:solidFill>
                  <a:schemeClr val="tx1"/>
                </a:solidFill>
                <a:latin typeface="Arial" charset="0"/>
              </a:defRPr>
            </a:lvl8pPr>
            <a:lvl9pPr marL="3886200" indent="-228600" defTabSz="190500" eaLnBrk="0" fontAlgn="base" hangingPunct="0">
              <a:spcBef>
                <a:spcPct val="0"/>
              </a:spcBef>
              <a:spcAft>
                <a:spcPct val="0"/>
              </a:spcAft>
              <a:defRPr>
                <a:solidFill>
                  <a:schemeClr val="tx1"/>
                </a:solidFill>
                <a:latin typeface="Arial" charset="0"/>
              </a:defRPr>
            </a:lvl9pPr>
          </a:lstStyle>
          <a:p>
            <a:pPr>
              <a:spcBef>
                <a:spcPct val="50000"/>
              </a:spcBef>
            </a:pPr>
            <a:r>
              <a:rPr lang="en-US" altLang="en-US" sz="800"/>
              <a:t>Study conclusions and ideas for new research</a:t>
            </a: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r>
              <a:rPr lang="en-US" altLang="en-US" sz="500"/>
              <a:t>x</a:t>
            </a:r>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endParaRPr lang="en-US" altLang="en-US" sz="500"/>
          </a:p>
          <a:p>
            <a:pPr>
              <a:spcBef>
                <a:spcPct val="50000"/>
              </a:spcBef>
            </a:pPr>
            <a:r>
              <a:rPr lang="en-US" altLang="en-US" sz="500"/>
              <a:t>x</a:t>
            </a:r>
          </a:p>
        </p:txBody>
      </p:sp>
      <p:sp>
        <p:nvSpPr>
          <p:cNvPr id="9" name="Text Box 9"/>
          <p:cNvSpPr txBox="1">
            <a:spLocks noChangeArrowheads="1"/>
          </p:cNvSpPr>
          <p:nvPr/>
        </p:nvSpPr>
        <p:spPr bwMode="auto">
          <a:xfrm>
            <a:off x="4953000" y="3124200"/>
            <a:ext cx="1571625" cy="31924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3" tIns="9521" rIns="19043" bIns="9521">
            <a:spAutoFit/>
          </a:bodyPr>
          <a:lstStyle>
            <a:lvl1pPr defTabSz="190500">
              <a:defRPr>
                <a:solidFill>
                  <a:schemeClr val="tx1"/>
                </a:solidFill>
                <a:latin typeface="Arial" charset="0"/>
              </a:defRPr>
            </a:lvl1pPr>
            <a:lvl2pPr marL="742950" indent="-285750" defTabSz="190500">
              <a:defRPr>
                <a:solidFill>
                  <a:schemeClr val="tx1"/>
                </a:solidFill>
                <a:latin typeface="Arial" charset="0"/>
              </a:defRPr>
            </a:lvl2pPr>
            <a:lvl3pPr marL="1143000" indent="-228600" defTabSz="190500">
              <a:defRPr>
                <a:solidFill>
                  <a:schemeClr val="tx1"/>
                </a:solidFill>
                <a:latin typeface="Arial" charset="0"/>
              </a:defRPr>
            </a:lvl3pPr>
            <a:lvl4pPr marL="1600200" indent="-228600" defTabSz="190500">
              <a:defRPr>
                <a:solidFill>
                  <a:schemeClr val="tx1"/>
                </a:solidFill>
                <a:latin typeface="Arial" charset="0"/>
              </a:defRPr>
            </a:lvl4pPr>
            <a:lvl5pPr marL="2057400" indent="-228600" defTabSz="190500">
              <a:defRPr>
                <a:solidFill>
                  <a:schemeClr val="tx1"/>
                </a:solidFill>
                <a:latin typeface="Arial" charset="0"/>
              </a:defRPr>
            </a:lvl5pPr>
            <a:lvl6pPr marL="2514600" indent="-228600" defTabSz="190500" eaLnBrk="0" fontAlgn="base" hangingPunct="0">
              <a:spcBef>
                <a:spcPct val="0"/>
              </a:spcBef>
              <a:spcAft>
                <a:spcPct val="0"/>
              </a:spcAft>
              <a:defRPr>
                <a:solidFill>
                  <a:schemeClr val="tx1"/>
                </a:solidFill>
                <a:latin typeface="Arial" charset="0"/>
              </a:defRPr>
            </a:lvl6pPr>
            <a:lvl7pPr marL="2971800" indent="-228600" defTabSz="190500" eaLnBrk="0" fontAlgn="base" hangingPunct="0">
              <a:spcBef>
                <a:spcPct val="0"/>
              </a:spcBef>
              <a:spcAft>
                <a:spcPct val="0"/>
              </a:spcAft>
              <a:defRPr>
                <a:solidFill>
                  <a:schemeClr val="tx1"/>
                </a:solidFill>
                <a:latin typeface="Arial" charset="0"/>
              </a:defRPr>
            </a:lvl7pPr>
            <a:lvl8pPr marL="3429000" indent="-228600" defTabSz="190500" eaLnBrk="0" fontAlgn="base" hangingPunct="0">
              <a:spcBef>
                <a:spcPct val="0"/>
              </a:spcBef>
              <a:spcAft>
                <a:spcPct val="0"/>
              </a:spcAft>
              <a:defRPr>
                <a:solidFill>
                  <a:schemeClr val="tx1"/>
                </a:solidFill>
                <a:latin typeface="Arial" charset="0"/>
              </a:defRPr>
            </a:lvl8pPr>
            <a:lvl9pPr marL="3886200" indent="-228600" defTabSz="190500" eaLnBrk="0" fontAlgn="base" hangingPunct="0">
              <a:spcBef>
                <a:spcPct val="0"/>
              </a:spcBef>
              <a:spcAft>
                <a:spcPct val="0"/>
              </a:spcAft>
              <a:defRPr>
                <a:solidFill>
                  <a:schemeClr val="tx1"/>
                </a:solidFill>
                <a:latin typeface="Arial" charset="0"/>
              </a:defRPr>
            </a:lvl9pPr>
          </a:lstStyle>
          <a:p>
            <a:pPr>
              <a:spcBef>
                <a:spcPct val="50000"/>
              </a:spcBef>
            </a:pPr>
            <a:r>
              <a:rPr lang="en-US" altLang="en-US" sz="800"/>
              <a:t>Discussions</a:t>
            </a: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r>
              <a:rPr lang="en-US" altLang="en-US" sz="500">
                <a:latin typeface="Times New Roman" pitchFamily="18" charset="0"/>
              </a:rPr>
              <a:t>xxxxx</a:t>
            </a:r>
          </a:p>
        </p:txBody>
      </p:sp>
      <p:sp>
        <p:nvSpPr>
          <p:cNvPr id="10" name="Text Box 10"/>
          <p:cNvSpPr txBox="1">
            <a:spLocks noChangeArrowheads="1"/>
          </p:cNvSpPr>
          <p:nvPr/>
        </p:nvSpPr>
        <p:spPr bwMode="auto">
          <a:xfrm>
            <a:off x="6858000" y="6008688"/>
            <a:ext cx="1889125" cy="374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3" tIns="9521" rIns="19043" bIns="9521">
            <a:spAutoFit/>
          </a:bodyPr>
          <a:lstStyle>
            <a:lvl1pPr defTabSz="190500">
              <a:defRPr>
                <a:solidFill>
                  <a:schemeClr val="tx1"/>
                </a:solidFill>
                <a:latin typeface="Arial" charset="0"/>
              </a:defRPr>
            </a:lvl1pPr>
            <a:lvl2pPr marL="742950" indent="-285750" defTabSz="190500">
              <a:defRPr>
                <a:solidFill>
                  <a:schemeClr val="tx1"/>
                </a:solidFill>
                <a:latin typeface="Arial" charset="0"/>
              </a:defRPr>
            </a:lvl2pPr>
            <a:lvl3pPr marL="1143000" indent="-228600" defTabSz="190500">
              <a:defRPr>
                <a:solidFill>
                  <a:schemeClr val="tx1"/>
                </a:solidFill>
                <a:latin typeface="Arial" charset="0"/>
              </a:defRPr>
            </a:lvl3pPr>
            <a:lvl4pPr marL="1600200" indent="-228600" defTabSz="190500">
              <a:defRPr>
                <a:solidFill>
                  <a:schemeClr val="tx1"/>
                </a:solidFill>
                <a:latin typeface="Arial" charset="0"/>
              </a:defRPr>
            </a:lvl4pPr>
            <a:lvl5pPr marL="2057400" indent="-228600" defTabSz="190500">
              <a:defRPr>
                <a:solidFill>
                  <a:schemeClr val="tx1"/>
                </a:solidFill>
                <a:latin typeface="Arial" charset="0"/>
              </a:defRPr>
            </a:lvl5pPr>
            <a:lvl6pPr marL="2514600" indent="-228600" defTabSz="190500" eaLnBrk="0" fontAlgn="base" hangingPunct="0">
              <a:spcBef>
                <a:spcPct val="0"/>
              </a:spcBef>
              <a:spcAft>
                <a:spcPct val="0"/>
              </a:spcAft>
              <a:defRPr>
                <a:solidFill>
                  <a:schemeClr val="tx1"/>
                </a:solidFill>
                <a:latin typeface="Arial" charset="0"/>
              </a:defRPr>
            </a:lvl6pPr>
            <a:lvl7pPr marL="2971800" indent="-228600" defTabSz="190500" eaLnBrk="0" fontAlgn="base" hangingPunct="0">
              <a:spcBef>
                <a:spcPct val="0"/>
              </a:spcBef>
              <a:spcAft>
                <a:spcPct val="0"/>
              </a:spcAft>
              <a:defRPr>
                <a:solidFill>
                  <a:schemeClr val="tx1"/>
                </a:solidFill>
                <a:latin typeface="Arial" charset="0"/>
              </a:defRPr>
            </a:lvl7pPr>
            <a:lvl8pPr marL="3429000" indent="-228600" defTabSz="190500" eaLnBrk="0" fontAlgn="base" hangingPunct="0">
              <a:spcBef>
                <a:spcPct val="0"/>
              </a:spcBef>
              <a:spcAft>
                <a:spcPct val="0"/>
              </a:spcAft>
              <a:defRPr>
                <a:solidFill>
                  <a:schemeClr val="tx1"/>
                </a:solidFill>
                <a:latin typeface="Arial" charset="0"/>
              </a:defRPr>
            </a:lvl8pPr>
            <a:lvl9pPr marL="3886200" indent="-228600" defTabSz="190500" eaLnBrk="0" fontAlgn="base" hangingPunct="0">
              <a:spcBef>
                <a:spcPct val="0"/>
              </a:spcBef>
              <a:spcAft>
                <a:spcPct val="0"/>
              </a:spcAft>
              <a:defRPr>
                <a:solidFill>
                  <a:schemeClr val="tx1"/>
                </a:solidFill>
                <a:latin typeface="Arial" charset="0"/>
              </a:defRPr>
            </a:lvl9pPr>
          </a:lstStyle>
          <a:p>
            <a:pPr>
              <a:spcBef>
                <a:spcPct val="50000"/>
              </a:spcBef>
            </a:pPr>
            <a:r>
              <a:rPr lang="en-US" altLang="en-US" sz="800"/>
              <a:t>Funding Source</a:t>
            </a:r>
            <a:endParaRPr lang="en-US" altLang="en-US" sz="500">
              <a:latin typeface="Times New Roman" pitchFamily="18" charset="0"/>
            </a:endParaRPr>
          </a:p>
          <a:p>
            <a:pPr>
              <a:spcBef>
                <a:spcPct val="50000"/>
              </a:spcBef>
            </a:pPr>
            <a:endParaRPr lang="en-US" altLang="en-US" sz="500">
              <a:latin typeface="Times New Roman" pitchFamily="18" charset="0"/>
            </a:endParaRPr>
          </a:p>
          <a:p>
            <a:pPr>
              <a:spcBef>
                <a:spcPct val="50000"/>
              </a:spcBef>
            </a:pPr>
            <a:endParaRPr lang="en-US" altLang="en-US" sz="500">
              <a:latin typeface="Times New Roman" pitchFamily="18" charset="0"/>
            </a:endParaRPr>
          </a:p>
        </p:txBody>
      </p:sp>
      <p:sp>
        <p:nvSpPr>
          <p:cNvPr id="11" name="Line 11"/>
          <p:cNvSpPr>
            <a:spLocks noChangeShapeType="1"/>
          </p:cNvSpPr>
          <p:nvPr/>
        </p:nvSpPr>
        <p:spPr bwMode="auto">
          <a:xfrm>
            <a:off x="2286000" y="7620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2"/>
          <p:cNvSpPr>
            <a:spLocks noChangeShapeType="1"/>
          </p:cNvSpPr>
          <p:nvPr/>
        </p:nvSpPr>
        <p:spPr bwMode="auto">
          <a:xfrm>
            <a:off x="4724400" y="7620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3"/>
          <p:cNvSpPr>
            <a:spLocks noChangeShapeType="1"/>
          </p:cNvSpPr>
          <p:nvPr/>
        </p:nvSpPr>
        <p:spPr bwMode="auto">
          <a:xfrm>
            <a:off x="6705600" y="762000"/>
            <a:ext cx="0"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14"/>
          <p:cNvSpPr>
            <a:spLocks noChangeShapeType="1"/>
          </p:cNvSpPr>
          <p:nvPr/>
        </p:nvSpPr>
        <p:spPr bwMode="auto">
          <a:xfrm>
            <a:off x="4953000" y="2743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3153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76672"/>
            <a:ext cx="8964488" cy="3539430"/>
          </a:xfrm>
          <a:prstGeom prst="rect">
            <a:avLst/>
          </a:prstGeom>
        </p:spPr>
        <p:txBody>
          <a:bodyPr wrap="square">
            <a:spAutoFit/>
          </a:bodyPr>
          <a:lstStyle/>
          <a:p>
            <a:pPr algn="ctr"/>
            <a:r>
              <a:rPr lang="en-US" sz="2800" dirty="0"/>
              <a:t>References</a:t>
            </a:r>
          </a:p>
          <a:p>
            <a:pPr lvl="0" algn="ctr"/>
            <a:r>
              <a:rPr lang="en-US" sz="2800" i="1" u="sng" dirty="0" smtClean="0">
                <a:hlinkClick r:id="rId2"/>
              </a:rPr>
              <a:t>1- fac.ksu.edu.sa </a:t>
            </a:r>
            <a:r>
              <a:rPr lang="en-US" sz="2800" i="1" u="sng" dirty="0">
                <a:hlinkClick r:id="rId2"/>
              </a:rPr>
              <a:t>› sites › default › files › </a:t>
            </a:r>
            <a:r>
              <a:rPr lang="en-US" sz="2800" i="1" u="sng" dirty="0" err="1" smtClean="0">
                <a:hlinkClick r:id="rId2"/>
              </a:rPr>
              <a:t>lmlsq_llmy</a:t>
            </a:r>
            <a:endParaRPr lang="en-US" sz="2800" i="1" u="sng" dirty="0" smtClean="0"/>
          </a:p>
          <a:p>
            <a:pPr lvl="0" algn="ctr"/>
            <a:endParaRPr lang="en-US" sz="2800" dirty="0"/>
          </a:p>
          <a:p>
            <a:pPr lvl="0" algn="ctr" rtl="0"/>
            <a:r>
              <a:rPr lang="en-US" sz="2800" i="1" u="sng" dirty="0" smtClean="0">
                <a:hlinkClick r:id="rId3"/>
              </a:rPr>
              <a:t>2- https</a:t>
            </a:r>
            <a:r>
              <a:rPr lang="en-US" sz="2800" i="1" u="sng" dirty="0">
                <a:hlinkClick r:id="rId3"/>
              </a:rPr>
              <a:t>://1biblothequedroit.blogspot.com › </a:t>
            </a:r>
            <a:r>
              <a:rPr lang="ar-SA" sz="2800" i="1" u="sng" dirty="0">
                <a:hlinkClick r:id="rId3"/>
              </a:rPr>
              <a:t>المكتبة الالكترونية</a:t>
            </a:r>
            <a:endParaRPr lang="en-US" sz="2800" dirty="0"/>
          </a:p>
          <a:p>
            <a:pPr lvl="0" algn="ctr" rtl="0"/>
            <a:r>
              <a:rPr lang="en-US" sz="2800" u="sng" dirty="0" smtClean="0">
                <a:hlinkClick r:id="rId4"/>
              </a:rPr>
              <a:t>3- http</a:t>
            </a:r>
            <a:r>
              <a:rPr lang="en-US" sz="2800" u="sng" dirty="0">
                <a:hlinkClick r:id="rId4"/>
              </a:rPr>
              <a:t>://forums.arabsbook.com/threads/48346/</a:t>
            </a:r>
            <a:endParaRPr lang="en-US" sz="2800" dirty="0"/>
          </a:p>
          <a:p>
            <a:pPr lvl="0" algn="ctr" rtl="0"/>
            <a:r>
              <a:rPr lang="en-US" sz="2800" u="sng" dirty="0" smtClean="0">
                <a:hlinkClick r:id="rId5"/>
              </a:rPr>
              <a:t>4- https</a:t>
            </a:r>
            <a:r>
              <a:rPr lang="en-US" sz="2800" u="sng" dirty="0">
                <a:hlinkClick r:id="rId5"/>
              </a:rPr>
              <a:t>://www.almrsal.com/post/510288</a:t>
            </a:r>
            <a:endParaRPr lang="en-US" sz="2800" dirty="0"/>
          </a:p>
          <a:p>
            <a:pPr lvl="0" algn="ctr" rtl="0"/>
            <a:r>
              <a:rPr lang="en-US" sz="2800" u="sng" dirty="0" smtClean="0">
                <a:hlinkClick r:id="rId6"/>
              </a:rPr>
              <a:t>5- https</a:t>
            </a:r>
            <a:r>
              <a:rPr lang="en-US" sz="2800" u="sng" dirty="0">
                <a:hlinkClick r:id="rId6"/>
              </a:rPr>
              <a:t>://www.aoua.com/vb/showthread.php?t=109279</a:t>
            </a:r>
            <a:endParaRPr lang="en-US" sz="2800" dirty="0"/>
          </a:p>
          <a:p>
            <a:pPr algn="ctr" rtl="0"/>
            <a:r>
              <a:rPr lang="ar-EG" sz="2800" dirty="0"/>
              <a:t> </a:t>
            </a:r>
            <a:endParaRPr lang="en-US" sz="2800" dirty="0"/>
          </a:p>
        </p:txBody>
      </p:sp>
    </p:spTree>
    <p:extLst>
      <p:ext uri="{BB962C8B-B14F-4D97-AF65-F5344CB8AC3E}">
        <p14:creationId xmlns:p14="http://schemas.microsoft.com/office/powerpoint/2010/main" val="2900270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20"/>
            <a:ext cx="8892480" cy="3785652"/>
          </a:xfrm>
          <a:prstGeom prst="rect">
            <a:avLst/>
          </a:prstGeom>
        </p:spPr>
        <p:txBody>
          <a:bodyPr wrap="square">
            <a:spAutoFit/>
          </a:bodyPr>
          <a:lstStyle/>
          <a:p>
            <a:pPr algn="ctr"/>
            <a:r>
              <a:rPr lang="ar-EG" sz="6000" dirty="0" smtClean="0">
                <a:solidFill>
                  <a:schemeClr val="accent4">
                    <a:lumMod val="75000"/>
                  </a:schemeClr>
                </a:solidFill>
              </a:rPr>
              <a:t>أشكر الحضور الكريم</a:t>
            </a:r>
          </a:p>
          <a:p>
            <a:pPr algn="ctr"/>
            <a:endParaRPr lang="ar-EG" sz="6000" dirty="0">
              <a:solidFill>
                <a:schemeClr val="accent4">
                  <a:lumMod val="75000"/>
                </a:schemeClr>
              </a:solidFill>
            </a:endParaRPr>
          </a:p>
          <a:p>
            <a:pPr algn="ctr"/>
            <a:endParaRPr lang="ar-EG" sz="6000" dirty="0" smtClean="0">
              <a:solidFill>
                <a:schemeClr val="accent4">
                  <a:lumMod val="75000"/>
                </a:schemeClr>
              </a:solidFill>
            </a:endParaRPr>
          </a:p>
          <a:p>
            <a:pPr algn="ctr"/>
            <a:r>
              <a:rPr lang="ar-EG" sz="6000" dirty="0" smtClean="0">
                <a:solidFill>
                  <a:schemeClr val="accent4">
                    <a:lumMod val="75000"/>
                  </a:schemeClr>
                </a:solidFill>
              </a:rPr>
              <a:t>والسلام عليكم ورحمة الله وبركاته</a:t>
            </a:r>
            <a:endParaRPr lang="en-US" sz="6000" dirty="0"/>
          </a:p>
        </p:txBody>
      </p:sp>
    </p:spTree>
    <p:extLst>
      <p:ext uri="{BB962C8B-B14F-4D97-AF65-F5344CB8AC3E}">
        <p14:creationId xmlns:p14="http://schemas.microsoft.com/office/powerpoint/2010/main" val="112856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descr="نتيجة بحث الصور عن ‪Horizontal poster for phys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404664"/>
            <a:ext cx="8354996" cy="59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833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نتيجة بحث الصور عن ‪Vertical poster for phys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16632"/>
            <a:ext cx="4524812" cy="64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191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260648"/>
            <a:ext cx="6965245" cy="1202485"/>
          </a:xfrm>
        </p:spPr>
        <p:txBody>
          <a:bodyPr>
            <a:normAutofit/>
          </a:bodyPr>
          <a:lstStyle/>
          <a:p>
            <a:r>
              <a:rPr lang="ar-SA" sz="3600" dirty="0"/>
              <a:t>أحجام الملصقات المتعارف عليها</a:t>
            </a:r>
          </a:p>
        </p:txBody>
      </p:sp>
      <p:sp>
        <p:nvSpPr>
          <p:cNvPr id="3" name="عنصر نائب للمحتوى 2"/>
          <p:cNvSpPr>
            <a:spLocks noGrp="1"/>
          </p:cNvSpPr>
          <p:nvPr>
            <p:ph idx="1"/>
          </p:nvPr>
        </p:nvSpPr>
        <p:spPr>
          <a:xfrm>
            <a:off x="467544" y="1268760"/>
            <a:ext cx="8208912" cy="4454309"/>
          </a:xfrm>
        </p:spPr>
        <p:txBody>
          <a:bodyPr>
            <a:normAutofit/>
          </a:bodyPr>
          <a:lstStyle/>
          <a:p>
            <a:pPr marL="0" indent="0">
              <a:buNone/>
            </a:pPr>
            <a:r>
              <a:rPr lang="ar-SA" dirty="0" smtClean="0"/>
              <a:t>مقاسات </a:t>
            </a:r>
            <a:r>
              <a:rPr lang="ar-SA" dirty="0"/>
              <a:t>الملصقات العلمية المتعارف عليها هي أربعة:</a:t>
            </a:r>
          </a:p>
          <a:p>
            <a:endParaRPr lang="ar-SA" dirty="0"/>
          </a:p>
          <a:p>
            <a:pPr marL="0" indent="0">
              <a:buNone/>
            </a:pPr>
            <a:r>
              <a:rPr lang="en-US" dirty="0"/>
              <a:t>A0: 118.9 cm x 84.1 cm</a:t>
            </a:r>
          </a:p>
          <a:p>
            <a:pPr marL="0" indent="0">
              <a:buNone/>
            </a:pPr>
            <a:r>
              <a:rPr lang="en-US" dirty="0"/>
              <a:t>A1: 84.1 cm x 59.4 cm</a:t>
            </a:r>
          </a:p>
          <a:p>
            <a:pPr marL="0" indent="0">
              <a:buNone/>
            </a:pPr>
            <a:r>
              <a:rPr lang="en-US" dirty="0"/>
              <a:t>A2: 59.4 cm x 42.0 cm</a:t>
            </a:r>
          </a:p>
          <a:p>
            <a:pPr marL="0" indent="0">
              <a:buNone/>
            </a:pPr>
            <a:r>
              <a:rPr lang="en-US" dirty="0"/>
              <a:t>A3: 42.0 cm x 29.7 cm</a:t>
            </a:r>
          </a:p>
          <a:p>
            <a:pPr marL="0" indent="0">
              <a:buNone/>
            </a:pPr>
            <a:r>
              <a:rPr lang="ar-SA" dirty="0"/>
              <a:t>قبل البدء بالتصميم يجب معرفه المقاس المطلوب من قبل الجهة </a:t>
            </a:r>
            <a:r>
              <a:rPr lang="ar-SA" dirty="0" smtClean="0"/>
              <a:t>التي </a:t>
            </a:r>
            <a:r>
              <a:rPr lang="ar-SA" dirty="0"/>
              <a:t>سوف تعرض فيها ملصقك. بعد ذلك، و عند البدء في التصميم الفعلي باستخدام أحد برامج التصميم (كالبوربوينت </a:t>
            </a:r>
            <a:r>
              <a:rPr lang="ar-SA" dirty="0" smtClean="0"/>
              <a:t>مثلا</a:t>
            </a:r>
            <a:r>
              <a:rPr lang="ar-EG" dirty="0" smtClean="0"/>
              <a:t> أو مواقع علي شبكة الانترنت مثل </a:t>
            </a:r>
            <a:r>
              <a:rPr lang="en-US" dirty="0" smtClean="0"/>
              <a:t>www.canva.com</a:t>
            </a:r>
            <a:r>
              <a:rPr lang="ar-SA" dirty="0" smtClean="0"/>
              <a:t>)، </a:t>
            </a:r>
            <a:r>
              <a:rPr lang="ar-SA" dirty="0"/>
              <a:t>حدد مقاس مساحة العمل في البرنامج لضمان تصميم الملصق بالحجم المقبول.</a:t>
            </a:r>
          </a:p>
        </p:txBody>
      </p:sp>
    </p:spTree>
    <p:extLst>
      <p:ext uri="{BB962C8B-B14F-4D97-AF65-F5344CB8AC3E}">
        <p14:creationId xmlns:p14="http://schemas.microsoft.com/office/powerpoint/2010/main" val="3854806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1115616" y="260648"/>
            <a:ext cx="6965245" cy="6192688"/>
          </a:xfrm>
          <a:prstGeom prst="rect">
            <a:avLst/>
          </a:prstGeom>
        </p:spPr>
        <p:txBody>
          <a:bodyPr>
            <a:normAutofit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EG" sz="3600" dirty="0" smtClean="0"/>
              <a:t>بعض مواقع علي شبكة الانترنت الخاصة بالأنواع المختلفة</a:t>
            </a:r>
            <a:r>
              <a:rPr lang="ar-SA" sz="3600" dirty="0" smtClean="0"/>
              <a:t> </a:t>
            </a:r>
            <a:r>
              <a:rPr lang="ar-EG" sz="3600" dirty="0" smtClean="0"/>
              <a:t>لل</a:t>
            </a:r>
            <a:r>
              <a:rPr lang="ar-SA" sz="3600" dirty="0" smtClean="0"/>
              <a:t>ملصقات</a:t>
            </a:r>
            <a:endParaRPr lang="ar-EG" sz="3600" dirty="0" smtClean="0"/>
          </a:p>
          <a:p>
            <a:endParaRPr lang="ar-EG" sz="3600" dirty="0" smtClean="0"/>
          </a:p>
          <a:p>
            <a:r>
              <a:rPr lang="en-US" sz="3600" dirty="0" smtClean="0"/>
              <a:t>Stencil</a:t>
            </a:r>
          </a:p>
          <a:p>
            <a:r>
              <a:rPr lang="en-US" sz="3600" dirty="0" err="1" smtClean="0"/>
              <a:t>Snappa</a:t>
            </a:r>
            <a:endParaRPr lang="en-US" sz="3600" dirty="0" smtClean="0"/>
          </a:p>
          <a:p>
            <a:r>
              <a:rPr lang="en-US" sz="3600" dirty="0" err="1" smtClean="0"/>
              <a:t>DesignBold</a:t>
            </a:r>
            <a:endParaRPr lang="en-US" sz="3600" dirty="0" smtClean="0"/>
          </a:p>
          <a:p>
            <a:r>
              <a:rPr lang="en-US" sz="3600" dirty="0" err="1" smtClean="0"/>
              <a:t>Crello</a:t>
            </a:r>
            <a:endParaRPr lang="en-US" sz="3600" dirty="0" smtClean="0"/>
          </a:p>
          <a:p>
            <a:r>
              <a:rPr lang="en-US" sz="3600" dirty="0" err="1" smtClean="0"/>
              <a:t>Fotor</a:t>
            </a:r>
            <a:endParaRPr lang="en-US" sz="3600" dirty="0" smtClean="0"/>
          </a:p>
          <a:p>
            <a:r>
              <a:rPr lang="en-US" sz="3600" dirty="0" err="1" smtClean="0"/>
              <a:t>Piktochart</a:t>
            </a:r>
            <a:endParaRPr lang="en-US" sz="3600" dirty="0" smtClean="0"/>
          </a:p>
          <a:p>
            <a:r>
              <a:rPr lang="en-US" sz="3600" dirty="0" err="1" smtClean="0"/>
              <a:t>PicMonkey</a:t>
            </a:r>
            <a:endParaRPr lang="en-US" sz="3600" dirty="0" smtClean="0"/>
          </a:p>
          <a:p>
            <a:r>
              <a:rPr lang="en-US" sz="3600" dirty="0" err="1" smtClean="0"/>
              <a:t>Desygner</a:t>
            </a:r>
            <a:endParaRPr lang="en-US" sz="3600" dirty="0" smtClean="0"/>
          </a:p>
          <a:p>
            <a:r>
              <a:rPr lang="en-US" sz="3600" dirty="0" smtClean="0"/>
              <a:t>Adobe Spark</a:t>
            </a:r>
            <a:endParaRPr lang="ar-EG" sz="3600" dirty="0" smtClean="0"/>
          </a:p>
          <a:p>
            <a:endParaRPr lang="ar-SA" sz="3600" dirty="0"/>
          </a:p>
        </p:txBody>
      </p:sp>
    </p:spTree>
    <p:extLst>
      <p:ext uri="{BB962C8B-B14F-4D97-AF65-F5344CB8AC3E}">
        <p14:creationId xmlns:p14="http://schemas.microsoft.com/office/powerpoint/2010/main" val="188618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1052736"/>
            <a:ext cx="6965245" cy="1202485"/>
          </a:xfrm>
        </p:spPr>
        <p:txBody>
          <a:bodyPr>
            <a:noAutofit/>
          </a:bodyPr>
          <a:lstStyle/>
          <a:p>
            <a:r>
              <a:rPr lang="ar-SA" sz="3200" dirty="0">
                <a:solidFill>
                  <a:srgbClr val="C00000"/>
                </a:solidFill>
              </a:rPr>
              <a:t>أهمية تواجد الصور والجداول في أي ملصق عملي</a:t>
            </a:r>
            <a:br>
              <a:rPr lang="ar-SA" sz="3200" dirty="0">
                <a:solidFill>
                  <a:srgbClr val="C00000"/>
                </a:solidFill>
              </a:rPr>
            </a:br>
            <a:endParaRPr lang="ar-SA" sz="3200" dirty="0">
              <a:solidFill>
                <a:srgbClr val="C00000"/>
              </a:solidFill>
            </a:endParaRPr>
          </a:p>
        </p:txBody>
      </p:sp>
      <p:sp>
        <p:nvSpPr>
          <p:cNvPr id="3" name="عنصر نائب للمحتوى 2"/>
          <p:cNvSpPr>
            <a:spLocks noGrp="1"/>
          </p:cNvSpPr>
          <p:nvPr>
            <p:ph idx="1"/>
          </p:nvPr>
        </p:nvSpPr>
        <p:spPr>
          <a:xfrm>
            <a:off x="251520" y="1916832"/>
            <a:ext cx="8748464" cy="3603812"/>
          </a:xfrm>
        </p:spPr>
        <p:txBody>
          <a:bodyPr>
            <a:normAutofit/>
          </a:bodyPr>
          <a:lstStyle/>
          <a:p>
            <a:pPr marL="0" indent="0">
              <a:buNone/>
            </a:pPr>
            <a:r>
              <a:rPr lang="ar-EG" sz="2800" dirty="0" smtClean="0">
                <a:latin typeface="+mj-lt"/>
              </a:rPr>
              <a:t>عند </a:t>
            </a:r>
            <a:r>
              <a:rPr lang="ar-SA" sz="2800" dirty="0" smtClean="0">
                <a:latin typeface="+mj-lt"/>
              </a:rPr>
              <a:t>ترتيب </a:t>
            </a:r>
            <a:r>
              <a:rPr lang="ar-SA" sz="2800" dirty="0">
                <a:latin typeface="+mj-lt"/>
              </a:rPr>
              <a:t>الملصق العلمي </a:t>
            </a:r>
            <a:r>
              <a:rPr lang="ar-EG" sz="2800" dirty="0" smtClean="0">
                <a:latin typeface="+mj-lt"/>
              </a:rPr>
              <a:t>لابد من الاهتمام باخراج الرسوم البيانية والصور لأن </a:t>
            </a:r>
            <a:r>
              <a:rPr lang="ar-SA" sz="2800" dirty="0" smtClean="0">
                <a:latin typeface="+mj-lt"/>
              </a:rPr>
              <a:t>الصورة </a:t>
            </a:r>
            <a:r>
              <a:rPr lang="ar-SA" sz="2800" dirty="0">
                <a:latin typeface="+mj-lt"/>
              </a:rPr>
              <a:t>تبقى في </a:t>
            </a:r>
            <a:r>
              <a:rPr lang="ar-EG" sz="2800" dirty="0" smtClean="0">
                <a:latin typeface="+mj-lt"/>
              </a:rPr>
              <a:t>ذهن المتلقي </a:t>
            </a:r>
            <a:r>
              <a:rPr lang="ar-SA" sz="2800" dirty="0" smtClean="0">
                <a:latin typeface="+mj-lt"/>
              </a:rPr>
              <a:t>أكثر </a:t>
            </a:r>
            <a:r>
              <a:rPr lang="ar-SA" sz="2800" dirty="0">
                <a:latin typeface="+mj-lt"/>
              </a:rPr>
              <a:t>من الكلام، </a:t>
            </a:r>
            <a:r>
              <a:rPr lang="ar-EG" sz="2800" dirty="0" smtClean="0">
                <a:latin typeface="+mj-lt"/>
              </a:rPr>
              <a:t>لذلك </a:t>
            </a:r>
            <a:r>
              <a:rPr lang="ar-SA" sz="2800" dirty="0" smtClean="0">
                <a:latin typeface="+mj-lt"/>
              </a:rPr>
              <a:t>يمكن </a:t>
            </a:r>
            <a:r>
              <a:rPr lang="ar-SA" sz="2800" dirty="0">
                <a:latin typeface="+mj-lt"/>
              </a:rPr>
              <a:t>التعبير عن الكثير من الخطوات و العمليات </a:t>
            </a:r>
            <a:r>
              <a:rPr lang="ar-EG" sz="2800" dirty="0" smtClean="0">
                <a:latin typeface="+mj-lt"/>
              </a:rPr>
              <a:t>المتواجدة </a:t>
            </a:r>
            <a:r>
              <a:rPr lang="ar-SA" sz="2800" dirty="0" smtClean="0">
                <a:latin typeface="+mj-lt"/>
              </a:rPr>
              <a:t>في </a:t>
            </a:r>
            <a:r>
              <a:rPr lang="ar-EG" sz="2800" dirty="0" smtClean="0">
                <a:latin typeface="+mj-lt"/>
              </a:rPr>
              <a:t>ال</a:t>
            </a:r>
            <a:r>
              <a:rPr lang="ar-SA" sz="2800" dirty="0" smtClean="0">
                <a:latin typeface="+mj-lt"/>
              </a:rPr>
              <a:t>بحث </a:t>
            </a:r>
            <a:r>
              <a:rPr lang="ar-SA" sz="2800" dirty="0">
                <a:latin typeface="+mj-lt"/>
              </a:rPr>
              <a:t>برسوم بيانية أو صور تعبيرية </a:t>
            </a:r>
            <a:r>
              <a:rPr lang="ar-SA" sz="2800" dirty="0" smtClean="0">
                <a:latin typeface="+mj-lt"/>
              </a:rPr>
              <a:t>مناسبة</a:t>
            </a:r>
            <a:r>
              <a:rPr lang="ar-EG" sz="2800" dirty="0" smtClean="0">
                <a:latin typeface="+mj-lt"/>
              </a:rPr>
              <a:t> وهذا ل</a:t>
            </a:r>
            <a:r>
              <a:rPr lang="ar-SA" sz="2800" dirty="0" smtClean="0">
                <a:latin typeface="+mj-lt"/>
              </a:rPr>
              <a:t>جذب </a:t>
            </a:r>
            <a:r>
              <a:rPr lang="ar-SA" sz="2800" dirty="0">
                <a:latin typeface="+mj-lt"/>
              </a:rPr>
              <a:t>إنتباه الجمهور</a:t>
            </a:r>
            <a:r>
              <a:rPr lang="en-US" sz="2800" dirty="0" smtClean="0">
                <a:latin typeface="+mj-lt"/>
              </a:rPr>
              <a:t>,</a:t>
            </a:r>
            <a:r>
              <a:rPr lang="ar-EG" sz="2800" dirty="0" smtClean="0">
                <a:latin typeface="+mj-lt"/>
              </a:rPr>
              <a:t>وحتي يكون </a:t>
            </a:r>
            <a:r>
              <a:rPr lang="ar-SA" sz="2800" dirty="0" smtClean="0">
                <a:latin typeface="+mj-lt"/>
              </a:rPr>
              <a:t>الملصق </a:t>
            </a:r>
            <a:r>
              <a:rPr lang="ar-SA" sz="2800" dirty="0">
                <a:latin typeface="+mj-lt"/>
              </a:rPr>
              <a:t>أسهل </a:t>
            </a:r>
            <a:r>
              <a:rPr lang="ar-SA" sz="2800" dirty="0" smtClean="0">
                <a:latin typeface="+mj-lt"/>
              </a:rPr>
              <a:t>للفهم. </a:t>
            </a:r>
            <a:endParaRPr lang="ar-EG" sz="2800" dirty="0" smtClean="0">
              <a:latin typeface="+mj-lt"/>
            </a:endParaRPr>
          </a:p>
          <a:p>
            <a:pPr marL="0" indent="0">
              <a:buNone/>
            </a:pPr>
            <a:r>
              <a:rPr lang="ar-EG" sz="2800" dirty="0" smtClean="0">
                <a:latin typeface="+mj-lt"/>
              </a:rPr>
              <a:t>ويمكن أيضا </a:t>
            </a:r>
            <a:r>
              <a:rPr lang="ar-SA" sz="2800" dirty="0" smtClean="0">
                <a:latin typeface="+mj-lt"/>
              </a:rPr>
              <a:t>كتابة </a:t>
            </a:r>
            <a:r>
              <a:rPr lang="ar-SA" sz="2800" dirty="0">
                <a:latin typeface="+mj-lt"/>
              </a:rPr>
              <a:t>النتائج </a:t>
            </a:r>
            <a:r>
              <a:rPr lang="ar-EG" sz="2800" dirty="0" smtClean="0">
                <a:latin typeface="+mj-lt"/>
              </a:rPr>
              <a:t>و</a:t>
            </a:r>
            <a:r>
              <a:rPr lang="ar-SA" sz="2800" dirty="0" smtClean="0">
                <a:latin typeface="+mj-lt"/>
              </a:rPr>
              <a:t>تجميعها </a:t>
            </a:r>
            <a:r>
              <a:rPr lang="ar-SA" sz="2800" dirty="0">
                <a:latin typeface="+mj-lt"/>
              </a:rPr>
              <a:t>في جدول بسيط و مرتب</a:t>
            </a:r>
            <a:r>
              <a:rPr lang="ar-SA" sz="2800" dirty="0" smtClean="0">
                <a:latin typeface="+mj-lt"/>
              </a:rPr>
              <a:t>.</a:t>
            </a:r>
            <a:endParaRPr lang="ar-SA" sz="2800" dirty="0">
              <a:latin typeface="+mj-lt"/>
            </a:endParaRPr>
          </a:p>
          <a:p>
            <a:pPr marL="0" indent="0">
              <a:buNone/>
            </a:pPr>
            <a:endParaRPr lang="ar-SA" dirty="0"/>
          </a:p>
          <a:p>
            <a:pPr marL="0" indent="0">
              <a:buNone/>
            </a:pPr>
            <a:endParaRPr lang="ar-SA" dirty="0"/>
          </a:p>
          <a:p>
            <a:endParaRPr lang="ar-SA" dirty="0"/>
          </a:p>
        </p:txBody>
      </p:sp>
    </p:spTree>
    <p:extLst>
      <p:ext uri="{BB962C8B-B14F-4D97-AF65-F5344CB8AC3E}">
        <p14:creationId xmlns:p14="http://schemas.microsoft.com/office/powerpoint/2010/main" val="2661981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980728"/>
            <a:ext cx="6965245" cy="1202485"/>
          </a:xfrm>
        </p:spPr>
        <p:txBody>
          <a:bodyPr>
            <a:normAutofit fontScale="90000"/>
          </a:bodyPr>
          <a:lstStyle/>
          <a:p>
            <a:r>
              <a:rPr lang="ar-SA" dirty="0">
                <a:solidFill>
                  <a:srgbClr val="C00000"/>
                </a:solidFill>
              </a:rPr>
              <a:t>التوازن ما بين النص والصور</a:t>
            </a:r>
            <a:br>
              <a:rPr lang="ar-SA" dirty="0">
                <a:solidFill>
                  <a:srgbClr val="C00000"/>
                </a:solidFill>
              </a:rPr>
            </a:br>
            <a:endParaRPr lang="ar-SA" dirty="0">
              <a:solidFill>
                <a:srgbClr val="C00000"/>
              </a:solidFill>
            </a:endParaRPr>
          </a:p>
        </p:txBody>
      </p:sp>
      <p:sp>
        <p:nvSpPr>
          <p:cNvPr id="3" name="عنصر نائب للمحتوى 2"/>
          <p:cNvSpPr>
            <a:spLocks noGrp="1"/>
          </p:cNvSpPr>
          <p:nvPr>
            <p:ph idx="1"/>
          </p:nvPr>
        </p:nvSpPr>
        <p:spPr>
          <a:xfrm>
            <a:off x="899592" y="2119257"/>
            <a:ext cx="7488832" cy="3603812"/>
          </a:xfrm>
        </p:spPr>
        <p:txBody>
          <a:bodyPr>
            <a:normAutofit/>
          </a:bodyPr>
          <a:lstStyle/>
          <a:p>
            <a:pPr marL="0" indent="0">
              <a:buNone/>
            </a:pPr>
            <a:r>
              <a:rPr lang="ar-EG" sz="3200" dirty="0" smtClean="0"/>
              <a:t>عند </a:t>
            </a:r>
            <a:r>
              <a:rPr lang="ar-SA" sz="3200" dirty="0" smtClean="0"/>
              <a:t>تصميم </a:t>
            </a:r>
            <a:r>
              <a:rPr lang="ar-EG" sz="3200" dirty="0" smtClean="0"/>
              <a:t>ال</a:t>
            </a:r>
            <a:r>
              <a:rPr lang="ar-SA" sz="3200" dirty="0" smtClean="0"/>
              <a:t>ملصق </a:t>
            </a:r>
            <a:r>
              <a:rPr lang="ar-SA" sz="3200" dirty="0"/>
              <a:t>العلمي </a:t>
            </a:r>
            <a:r>
              <a:rPr lang="ar-EG" sz="3200" dirty="0" smtClean="0"/>
              <a:t>يراعي التنسيق بين الفقرات النصية في الملصق وبين الصور </a:t>
            </a:r>
            <a:r>
              <a:rPr lang="ar-SA" sz="3200" dirty="0" smtClean="0"/>
              <a:t>و </a:t>
            </a:r>
            <a:r>
              <a:rPr lang="ar-SA" sz="3200" dirty="0"/>
              <a:t>الرسومات البيانية </a:t>
            </a:r>
            <a:r>
              <a:rPr lang="ar-EG" sz="3200" dirty="0" smtClean="0"/>
              <a:t>بحيث يكون هناك توازن بينهما. ولنتذكر أن الملصق لابد أن يعبر عن كل أفكار الباحث. </a:t>
            </a:r>
            <a:endParaRPr lang="ar-SA" sz="3200" dirty="0"/>
          </a:p>
          <a:p>
            <a:pPr marL="0" indent="0">
              <a:buNone/>
            </a:pPr>
            <a:r>
              <a:rPr lang="ar-EG" sz="3200" dirty="0" smtClean="0"/>
              <a:t>و يوضح </a:t>
            </a:r>
            <a:r>
              <a:rPr lang="ar-SA" sz="3200" dirty="0" smtClean="0"/>
              <a:t>الشكل </a:t>
            </a:r>
            <a:r>
              <a:rPr lang="ar-SA" sz="3200" dirty="0"/>
              <a:t>التالي </a:t>
            </a:r>
            <a:r>
              <a:rPr lang="ar-EG" sz="3200" dirty="0" smtClean="0"/>
              <a:t>هذه الفكرة أكثر </a:t>
            </a:r>
            <a:r>
              <a:rPr lang="ar-SA" sz="3200" dirty="0" smtClean="0"/>
              <a:t>َ</a:t>
            </a:r>
            <a:r>
              <a:rPr lang="ar-SA" sz="3200" dirty="0"/>
              <a:t>.</a:t>
            </a:r>
          </a:p>
        </p:txBody>
      </p:sp>
    </p:spTree>
    <p:extLst>
      <p:ext uri="{BB962C8B-B14F-4D97-AF65-F5344CB8AC3E}">
        <p14:creationId xmlns:p14="http://schemas.microsoft.com/office/powerpoint/2010/main" val="148513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20688"/>
            <a:ext cx="7110383" cy="52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860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175</TotalTime>
  <Words>3822</Words>
  <Application>Microsoft Office PowerPoint</Application>
  <PresentationFormat>On-screen Show (4:3)</PresentationFormat>
  <Paragraphs>423</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دبوس تثبيت</vt:lpstr>
      <vt:lpstr>Chart</vt:lpstr>
      <vt:lpstr>الملصقات العلميةPosters  </vt:lpstr>
      <vt:lpstr>PowerPoint Presentation</vt:lpstr>
      <vt:lpstr>PowerPoint Presentation</vt:lpstr>
      <vt:lpstr>PowerPoint Presentation</vt:lpstr>
      <vt:lpstr>أحجام الملصقات المتعارف عليها</vt:lpstr>
      <vt:lpstr>PowerPoint Presentation</vt:lpstr>
      <vt:lpstr>أهمية تواجد الصور والجداول في أي ملصق عملي </vt:lpstr>
      <vt:lpstr>التوازن ما بين النص والصور </vt:lpstr>
      <vt:lpstr>PowerPoint Presentation</vt:lpstr>
      <vt:lpstr>PowerPoint Presentation</vt:lpstr>
      <vt:lpstr>PowerPoint Presentation</vt:lpstr>
      <vt:lpstr>PowerPoint Presentation</vt:lpstr>
      <vt:lpstr>العناصر الأساسية التي تكون الملصق </vt:lpstr>
      <vt:lpstr>مقدمة البحث   (Introduction)  أهداف البحث  (Aims of the research)  منهجية البحث العلمي (Methodology)  النتائج ومناقشتها (Results and Discussions)  خاتمة الملصق (Conclusions)  وهذا الجزء الأخير هو ملخص شديد لمناقشة نتائج الملصق ويستلزم عناية خاصة عند كتابته </vt:lpstr>
      <vt:lpstr>  عند وجود جهة داعمة للبحث أو باحثين أخرين قاموا بالمساعدة ولم توضع أسمائهم في المشاركين فلابد من ذكر الجهة او الباحثين في الشكر (Acknowledgement)   المراجع (References)  عند ذكر المراجع المستخدمة في البحث فيمكن ذكر جزء منها وهذا لعدم توافر المساحة لذلك.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الملصقات العلمية: أشكالها، أحجامها، و نصائح لتصميم أفضل</dc:title>
  <dc:creator>faisal</dc:creator>
  <cp:lastModifiedBy>Prof Yasser</cp:lastModifiedBy>
  <cp:revision>56</cp:revision>
  <dcterms:created xsi:type="dcterms:W3CDTF">2017-04-11T07:15:37Z</dcterms:created>
  <dcterms:modified xsi:type="dcterms:W3CDTF">2019-11-14T07:16:30Z</dcterms:modified>
</cp:coreProperties>
</file>