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2" r:id="rId2"/>
    <p:sldId id="256" r:id="rId3"/>
    <p:sldId id="257" r:id="rId4"/>
    <p:sldId id="258" r:id="rId5"/>
    <p:sldId id="260" r:id="rId6"/>
    <p:sldId id="259" r:id="rId7"/>
    <p:sldId id="261" r:id="rId8"/>
    <p:sldId id="262" r:id="rId9"/>
    <p:sldId id="263" r:id="rId10"/>
    <p:sldId id="267" r:id="rId11"/>
    <p:sldId id="268" r:id="rId12"/>
    <p:sldId id="265" r:id="rId13"/>
    <p:sldId id="269" r:id="rId14"/>
    <p:sldId id="266" r:id="rId15"/>
    <p:sldId id="270" r:id="rId16"/>
    <p:sldId id="272" r:id="rId17"/>
    <p:sldId id="273" r:id="rId18"/>
    <p:sldId id="274" r:id="rId19"/>
    <p:sldId id="280" r:id="rId20"/>
    <p:sldId id="275" r:id="rId21"/>
    <p:sldId id="276" r:id="rId22"/>
    <p:sldId id="277" r:id="rId23"/>
    <p:sldId id="278" r:id="rId24"/>
    <p:sldId id="279" r:id="rId25"/>
    <p:sldId id="281"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36" d="100"/>
          <a:sy n="36" d="100"/>
        </p:scale>
        <p:origin x="-144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pic>
        <p:nvPicPr>
          <p:cNvPr id="7" name="صورة 6" descr="free-download-animated-powerpoint-templates-backgrounds.jpeg"/>
          <p:cNvPicPr>
            <a:picLocks noChangeAspect="1"/>
          </p:cNvPicPr>
          <p:nvPr userDrawn="1"/>
        </p:nvPicPr>
        <p:blipFill>
          <a:blip r:embed="rId2">
            <a:lum bright="30000" contrast="-30000"/>
          </a:blip>
          <a:stretch>
            <a:fillRect/>
          </a:stretch>
        </p:blipFill>
        <p:spPr>
          <a:xfrm>
            <a:off x="0" y="0"/>
            <a:ext cx="9144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عنوان ونص عمودي">
    <p:spTree>
      <p:nvGrpSpPr>
        <p:cNvPr id="1" name=""/>
        <p:cNvGrpSpPr/>
        <p:nvPr/>
      </p:nvGrpSpPr>
      <p:grpSpPr>
        <a:xfrm>
          <a:off x="0" y="0"/>
          <a:ext cx="0" cy="0"/>
          <a:chOff x="0" y="0"/>
          <a:chExt cx="0" cy="0"/>
        </a:xfrm>
      </p:grpSpPr>
      <p:pic>
        <p:nvPicPr>
          <p:cNvPr id="7" name="صورة 6" descr="flowers-ppt-backgrounds-powerpoint-backgrounds-flower-picture-flower-backgrounds.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عنوان ونص عمودي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14D3047B-D2D8-4339-8A72-C9A45D74DE5E}" type="datetimeFigureOut">
              <a:rPr lang="ar-SA" smtClean="0"/>
              <a:pPr/>
              <a:t>27/06/35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615A836-7F46-4E03-8912-F940715BDFE3}" type="slidenum">
              <a:rPr lang="ar-SA" smtClean="0"/>
              <a:pPr/>
              <a:t>‹#›</a:t>
            </a:fld>
            <a:endParaRPr lang="ar-SA"/>
          </a:p>
        </p:txBody>
      </p:sp>
      <p:pic>
        <p:nvPicPr>
          <p:cNvPr id="7" name="صورة 6" descr="green-circles-wallpapers-backgrounds-for-powerpoint.jpg"/>
          <p:cNvPicPr>
            <a:picLocks noChangeAspect="1"/>
          </p:cNvPicPr>
          <p:nvPr userDrawn="1"/>
        </p:nvPicPr>
        <p:blipFill>
          <a:blip r:embed="rId2">
            <a:lum bright="30000" contrast="-40000"/>
          </a:blip>
          <a:stretch>
            <a:fillRect/>
          </a:stretch>
        </p:blipFill>
        <p:spPr>
          <a:xfrm>
            <a:off x="0" y="0"/>
            <a:ext cx="9144000" cy="6858000"/>
          </a:xfrm>
          <a:prstGeom prst="round2Diag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شريحة عنوان">
    <p:bg>
      <p:bgPr>
        <a:solidFill>
          <a:schemeClr val="tx1"/>
        </a:solidFill>
        <a:effectLst/>
      </p:bgPr>
    </p:bg>
    <p:spTree>
      <p:nvGrpSpPr>
        <p:cNvPr id="1" name=""/>
        <p:cNvGrpSpPr/>
        <p:nvPr/>
      </p:nvGrpSpPr>
      <p:grpSpPr>
        <a:xfrm>
          <a:off x="0" y="0"/>
          <a:ext cx="0" cy="0"/>
          <a:chOff x="0" y="0"/>
          <a:chExt cx="0" cy="0"/>
        </a:xfrm>
      </p:grpSpPr>
      <p:sp>
        <p:nvSpPr>
          <p:cNvPr id="7" name="شكل حر 6"/>
          <p:cNvSpPr>
            <a:spLocks/>
          </p:cNvSpPr>
          <p:nvPr/>
        </p:nvSpPr>
        <p:spPr bwMode="auto">
          <a:xfrm>
            <a:off x="0" y="5357826"/>
            <a:ext cx="9144000" cy="15072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blipFill>
            <a:blip r:embed="rId2"/>
            <a:tile tx="0" ty="0" sx="100000" sy="100000" flip="none" algn="tl"/>
          </a:blip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شكل حر 7"/>
          <p:cNvSpPr>
            <a:spLocks/>
          </p:cNvSpPr>
          <p:nvPr/>
        </p:nvSpPr>
        <p:spPr bwMode="auto">
          <a:xfrm>
            <a:off x="5786446" y="0"/>
            <a:ext cx="3357554"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accent2">
              <a:lumMod val="40000"/>
              <a:lumOff val="6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anchor="t" compatLnSpc="1"/>
          <a:lstStyle/>
          <a:p>
            <a:endParaRPr kumimoji="0" lang="en-US"/>
          </a:p>
        </p:txBody>
      </p:sp>
      <p:sp>
        <p:nvSpPr>
          <p:cNvPr id="9" name="عنوان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B6237490-BA75-473B-9EDC-FE0EF4FBD8B8}" type="datetimeFigureOut">
              <a:rPr lang="ar-SA" smtClean="0"/>
              <a:pPr/>
              <a:t>27/06/35</a:t>
            </a:fld>
            <a:endParaRPr lang="ar-SA"/>
          </a:p>
        </p:txBody>
      </p:sp>
      <p:sp>
        <p:nvSpPr>
          <p:cNvPr id="19" name="عنصر نائب للتذييل 18"/>
          <p:cNvSpPr>
            <a:spLocks noGrp="1"/>
          </p:cNvSpPr>
          <p:nvPr>
            <p:ph type="ftr" sz="quarter" idx="11"/>
          </p:nvPr>
        </p:nvSpPr>
        <p:spPr/>
        <p:txBody>
          <a:bodyPr/>
          <a:lstStyle/>
          <a:p>
            <a:endParaRPr lang="ar-SA" dirty="0"/>
          </a:p>
        </p:txBody>
      </p:sp>
      <p:sp>
        <p:nvSpPr>
          <p:cNvPr id="27" name="عنصر نائب لرقم الشريحة 26"/>
          <p:cNvSpPr>
            <a:spLocks noGrp="1"/>
          </p:cNvSpPr>
          <p:nvPr>
            <p:ph type="sldNum" sz="quarter" idx="12"/>
          </p:nvPr>
        </p:nvSpPr>
        <p:spPr/>
        <p:txBody>
          <a:bodyPr/>
          <a:lstStyle/>
          <a:p>
            <a:fld id="{8CE486D5-EF57-4ED9-AE85-6ED4F7FA91F4}" type="slidenum">
              <a:rPr lang="ar-SA" smtClean="0"/>
              <a:pPr/>
              <a:t>‹#›</a:t>
            </a:fld>
            <a:endParaRPr lang="ar-SA"/>
          </a:p>
        </p:txBody>
      </p:sp>
      <p:pic>
        <p:nvPicPr>
          <p:cNvPr id="10" name="صورة 9" descr="7ff98aec7449e044c7a037e06de1dbbf.gif"/>
          <p:cNvPicPr>
            <a:picLocks noChangeAspect="1"/>
          </p:cNvPicPr>
          <p:nvPr userDrawn="1"/>
        </p:nvPicPr>
        <p:blipFill>
          <a:blip r:embed="rId3"/>
          <a:stretch>
            <a:fillRect/>
          </a:stretch>
        </p:blipFill>
        <p:spPr>
          <a:xfrm>
            <a:off x="7181358" y="0"/>
            <a:ext cx="1962642" cy="2000240"/>
          </a:xfrm>
          <a:prstGeom prst="rect">
            <a:avLst/>
          </a:prstGeom>
          <a:ln>
            <a:noFill/>
          </a:ln>
          <a:effectLst>
            <a:softEdge rad="112500"/>
          </a:effectLst>
        </p:spPr>
      </p:pic>
      <p:pic>
        <p:nvPicPr>
          <p:cNvPr id="13" name="صورة 12" descr="images45.jpg"/>
          <p:cNvPicPr>
            <a:picLocks noChangeAspect="1"/>
          </p:cNvPicPr>
          <p:nvPr userDrawn="1"/>
        </p:nvPicPr>
        <p:blipFill>
          <a:blip r:embed="rId4"/>
          <a:stretch>
            <a:fillRect/>
          </a:stretch>
        </p:blipFill>
        <p:spPr>
          <a:xfrm>
            <a:off x="7786710" y="3857628"/>
            <a:ext cx="1357290" cy="1571625"/>
          </a:xfrm>
          <a:prstGeom prst="rect">
            <a:avLst/>
          </a:prstGeom>
          <a:ln>
            <a:noFill/>
          </a:ln>
          <a:effectLst>
            <a:softEdge rad="112500"/>
          </a:effectLst>
        </p:spPr>
      </p:pic>
      <p:pic>
        <p:nvPicPr>
          <p:cNvPr id="14" name="صورة 13" descr="images77.jpg"/>
          <p:cNvPicPr>
            <a:picLocks noChangeAspect="1"/>
          </p:cNvPicPr>
          <p:nvPr userDrawn="1"/>
        </p:nvPicPr>
        <p:blipFill>
          <a:blip r:embed="rId5"/>
          <a:stretch>
            <a:fillRect/>
          </a:stretch>
        </p:blipFill>
        <p:spPr>
          <a:xfrm>
            <a:off x="7643834" y="2357430"/>
            <a:ext cx="1500166" cy="840093"/>
          </a:xfrm>
          <a:prstGeom prst="rect">
            <a:avLst/>
          </a:prstGeom>
          <a:ln>
            <a:noFill/>
          </a:ln>
          <a:effectLst>
            <a:softEdge rad="112500"/>
          </a:effectLst>
        </p:spPr>
      </p:pic>
      <p:pic>
        <p:nvPicPr>
          <p:cNvPr id="22" name="صورة 21" descr="large_1238158165.jpg"/>
          <p:cNvPicPr>
            <a:picLocks noChangeAspect="1"/>
          </p:cNvPicPr>
          <p:nvPr userDrawn="1"/>
        </p:nvPicPr>
        <p:blipFill>
          <a:blip r:embed="rId6"/>
          <a:stretch>
            <a:fillRect/>
          </a:stretch>
        </p:blipFill>
        <p:spPr>
          <a:xfrm>
            <a:off x="7133899" y="5643578"/>
            <a:ext cx="2010101" cy="1214422"/>
          </a:xfrm>
          <a:prstGeom prst="rect">
            <a:avLst/>
          </a:prstGeom>
          <a:ln>
            <a:noFill/>
          </a:ln>
          <a:effectLst>
            <a:softEdge rad="112500"/>
          </a:effec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6237490-BA75-473B-9EDC-FE0EF4FBD8B8}" type="datetimeFigureOut">
              <a:rPr lang="ar-SA" smtClean="0"/>
              <a:pPr/>
              <a:t>27/06/35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CE486D5-EF57-4ED9-AE85-6ED4F7FA91F4}"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ومحتوى">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7" name="صورة 6" descr="235.jpg"/>
          <p:cNvPicPr>
            <a:picLocks noChangeAspect="1"/>
          </p:cNvPicPr>
          <p:nvPr userDrawn="1"/>
        </p:nvPicPr>
        <p:blipFill>
          <a:blip r:embed="rId2"/>
          <a:stretch>
            <a:fillRect/>
          </a:stretch>
        </p:blipFill>
        <p:spPr>
          <a:xfrm>
            <a:off x="-214346" y="0"/>
            <a:ext cx="9501254" cy="1357322"/>
          </a:xfrm>
          <a:prstGeom prst="star7">
            <a:avLst>
              <a:gd name="adj" fmla="val 35260"/>
              <a:gd name="hf" fmla="val 102572"/>
              <a:gd name="vf" fmla="val 105210"/>
            </a:avLst>
          </a:prstGeom>
          <a:solidFill>
            <a:srgbClr val="FFFFFF">
              <a:shade val="85000"/>
            </a:srgbClr>
          </a:solidFill>
          <a:ln>
            <a:noFill/>
          </a:ln>
          <a:effectLst>
            <a:reflection blurRad="12700" stA="38000" endPos="28000" dist="5000" dir="5400000" sy="-100000" algn="bl" rotWithShape="0"/>
          </a:effectLst>
          <a:scene3d>
            <a:camera prst="orthographicFront">
              <a:rot lat="0" lon="21594000" rev="10800000"/>
            </a:camera>
            <a:lightRig rig="twoPt" dir="t"/>
          </a:scene3d>
          <a:sp3d>
            <a:bevelT w="184150" h="203200"/>
            <a:bevelB w="57150"/>
          </a:sp3d>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عنوان المقطع">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7" name="صورة 6" descr="animated-diamonds-tiled-colorful.gif"/>
          <p:cNvPicPr>
            <a:picLocks noChangeAspect="1"/>
          </p:cNvPicPr>
          <p:nvPr userDrawn="1"/>
        </p:nvPicPr>
        <p:blipFill>
          <a:blip r:embed="rId2"/>
          <a:stretch>
            <a:fillRect/>
          </a:stretch>
        </p:blipFill>
        <p:spPr>
          <a:xfrm>
            <a:off x="0" y="0"/>
            <a:ext cx="9144000" cy="571480"/>
          </a:xfrm>
          <a:prstGeom prst="wave">
            <a:avLst/>
          </a:prstGeom>
        </p:spPr>
      </p:pic>
      <p:pic>
        <p:nvPicPr>
          <p:cNvPr id="8" name="صورة 7" descr="animated-diamonds-tiled-colorful.gif"/>
          <p:cNvPicPr>
            <a:picLocks noChangeAspect="1"/>
          </p:cNvPicPr>
          <p:nvPr userDrawn="1"/>
        </p:nvPicPr>
        <p:blipFill>
          <a:blip r:embed="rId2"/>
          <a:stretch>
            <a:fillRect/>
          </a:stretch>
        </p:blipFill>
        <p:spPr>
          <a:xfrm>
            <a:off x="0" y="6286520"/>
            <a:ext cx="9144000" cy="571480"/>
          </a:xfrm>
          <a:prstGeom prst="wave">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محتويين">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p:txBody>
          <a:bodyPr/>
          <a:lstStyle/>
          <a:p>
            <a:fld id="{14D3047B-D2D8-4339-8A72-C9A45D74DE5E}" type="datetimeFigureOut">
              <a:rPr lang="ar-SA" smtClean="0"/>
              <a:pPr/>
              <a:t>27/06/35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615A836-7F46-4E03-8912-F940715BDFE3}" type="slidenum">
              <a:rPr lang="ar-SA" smtClean="0"/>
              <a:pPr/>
              <a:t>‹#›</a:t>
            </a:fld>
            <a:endParaRPr lang="ar-SA"/>
          </a:p>
        </p:txBody>
      </p:sp>
      <p:pic>
        <p:nvPicPr>
          <p:cNvPr id="9" name="صورة 8" descr="back-to-school-powerpoint-background-4.jpg"/>
          <p:cNvPicPr>
            <a:picLocks noChangeAspect="1"/>
          </p:cNvPicPr>
          <p:nvPr userDrawn="1"/>
        </p:nvPicPr>
        <p:blipFill>
          <a:blip r:embed="rId2">
            <a:lum bright="10000" contrast="-20000"/>
          </a:blip>
          <a:stretch>
            <a:fillRect/>
          </a:stretch>
        </p:blipFill>
        <p:spPr>
          <a:xfrm>
            <a:off x="0" y="0"/>
            <a:ext cx="9144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مقارنة">
    <p:spTree>
      <p:nvGrpSpPr>
        <p:cNvPr id="1" name=""/>
        <p:cNvGrpSpPr/>
        <p:nvPr/>
      </p:nvGrpSpPr>
      <p:grpSpPr>
        <a:xfrm>
          <a:off x="0" y="0"/>
          <a:ext cx="0" cy="0"/>
          <a:chOff x="0" y="0"/>
          <a:chExt cx="0" cy="0"/>
        </a:xfrm>
      </p:grpSpPr>
      <p:sp>
        <p:nvSpPr>
          <p:cNvPr id="7" name="عنصر نائب للتاريخ 6"/>
          <p:cNvSpPr>
            <a:spLocks noGrp="1"/>
          </p:cNvSpPr>
          <p:nvPr>
            <p:ph type="dt" sz="half" idx="10"/>
          </p:nvPr>
        </p:nvSpPr>
        <p:spPr/>
        <p:txBody>
          <a:bodyPr/>
          <a:lstStyle/>
          <a:p>
            <a:fld id="{14D3047B-D2D8-4339-8A72-C9A45D74DE5E}" type="datetimeFigureOut">
              <a:rPr lang="ar-SA" smtClean="0"/>
              <a:pPr/>
              <a:t>27/06/35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8615A836-7F46-4E03-8912-F940715BDFE3}"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عنوان فقط">
    <p:bg>
      <p:bgPr>
        <a:solidFill>
          <a:schemeClr val="bg1"/>
        </a:solidFill>
        <a:effectLst/>
      </p:bgPr>
    </p:bg>
    <p:spTree>
      <p:nvGrpSpPr>
        <p:cNvPr id="1" name=""/>
        <p:cNvGrpSpPr/>
        <p:nvPr/>
      </p:nvGrpSpPr>
      <p:grpSpPr>
        <a:xfrm>
          <a:off x="0" y="0"/>
          <a:ext cx="0" cy="0"/>
          <a:chOff x="0" y="0"/>
          <a:chExt cx="0" cy="0"/>
        </a:xfrm>
      </p:grpSpPr>
      <p:pic>
        <p:nvPicPr>
          <p:cNvPr id="6" name="صورة 5" descr="Eco-Leaves-and-Green-Wave-Vector.jpg"/>
          <p:cNvPicPr>
            <a:picLocks noChangeAspect="1"/>
          </p:cNvPicPr>
          <p:nvPr userDrawn="1"/>
        </p:nvPicPr>
        <p:blipFill>
          <a:blip r:embed="rId2"/>
          <a:stretch>
            <a:fillRect/>
          </a:stretch>
        </p:blipFill>
        <p:spPr>
          <a:xfrm>
            <a:off x="0" y="0"/>
            <a:ext cx="1214414" cy="6858000"/>
          </a:xfrm>
          <a:prstGeom prst="rect">
            <a:avLst/>
          </a:prstGeom>
        </p:spPr>
      </p:pic>
      <p:sp>
        <p:nvSpPr>
          <p:cNvPr id="7" name="مستطيل ذو زوايا قطرية مستديرة 6"/>
          <p:cNvSpPr/>
          <p:nvPr userDrawn="1"/>
        </p:nvSpPr>
        <p:spPr>
          <a:xfrm>
            <a:off x="1214414" y="0"/>
            <a:ext cx="7929586" cy="6858000"/>
          </a:xfrm>
          <a:prstGeom prst="round2DiagRect">
            <a:avLst/>
          </a:prstGeom>
          <a:solidFill>
            <a:srgbClr val="99FF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6" name="صورة 5" descr="abstract_tutorials_1.jpg"/>
          <p:cNvPicPr>
            <a:picLocks noChangeAspect="1"/>
          </p:cNvPicPr>
          <p:nvPr userDrawn="1"/>
        </p:nvPicPr>
        <p:blipFill>
          <a:blip r:embed="rId2">
            <a:lum bright="40000" contrast="-30000"/>
          </a:blip>
          <a:srcRect l="8416" t="10807" r="9901" b="9026"/>
          <a:stretch>
            <a:fillRect/>
          </a:stretch>
        </p:blipFill>
        <p:spPr>
          <a:xfrm>
            <a:off x="0" y="0"/>
            <a:ext cx="9144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4D3047B-D2D8-4339-8A72-C9A45D74DE5E}" type="datetimeFigureOut">
              <a:rPr lang="ar-SA" smtClean="0"/>
              <a:pPr/>
              <a:t>27/06/35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615A836-7F46-4E03-8912-F940715BDFE3}"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صورة ذو تسمية توضيحية">
    <p:spTree>
      <p:nvGrpSpPr>
        <p:cNvPr id="1" name=""/>
        <p:cNvGrpSpPr/>
        <p:nvPr/>
      </p:nvGrpSpPr>
      <p:grpSpPr>
        <a:xfrm>
          <a:off x="0" y="0"/>
          <a:ext cx="0" cy="0"/>
          <a:chOff x="0" y="0"/>
          <a:chExt cx="0" cy="0"/>
        </a:xfrm>
      </p:grpSpPr>
      <p:pic>
        <p:nvPicPr>
          <p:cNvPr id="8" name="صورة 7" descr="images.jpg"/>
          <p:cNvPicPr>
            <a:picLocks noChangeAspect="1"/>
          </p:cNvPicPr>
          <p:nvPr userDrawn="1"/>
        </p:nvPicPr>
        <p:blipFill>
          <a:blip r:embed="rId2">
            <a:lum bright="10000" contrast="-20000"/>
          </a:blip>
          <a:stretch>
            <a:fillRect/>
          </a:stretch>
        </p:blipFill>
        <p:spPr>
          <a:xfrm>
            <a:off x="1" y="0"/>
            <a:ext cx="9144000" cy="6858000"/>
          </a:xfrm>
          <a:prstGeom prst="round2Diag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4D3047B-D2D8-4339-8A72-C9A45D74DE5E}" type="datetimeFigureOut">
              <a:rPr lang="ar-SA" smtClean="0"/>
              <a:pPr/>
              <a:t>27/06/35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615A836-7F46-4E03-8912-F940715BDFE3}"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Layout" Target="../slideLayouts/slideLayout10.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besmellah3"/>
          <p:cNvPicPr>
            <a:picLocks noChangeAspect="1" noChangeArrowheads="1" noCrop="1"/>
          </p:cNvPicPr>
          <p:nvPr>
            <p:custDataLst>
              <p:tags r:id="rId1"/>
            </p:custDataLst>
          </p:nvPr>
        </p:nvPicPr>
        <p:blipFill>
          <a:blip r:embed="rId3"/>
          <a:srcRect/>
          <a:stretch>
            <a:fillRect/>
          </a:stretch>
        </p:blipFill>
        <p:spPr bwMode="auto">
          <a:xfrm>
            <a:off x="2500298" y="500042"/>
            <a:ext cx="632460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1214422"/>
            <a:ext cx="7143768" cy="5016758"/>
          </a:xfrm>
          <a:prstGeom prst="rect">
            <a:avLst/>
          </a:prstGeom>
          <a:noFill/>
        </p:spPr>
        <p:txBody>
          <a:bodyPr wrap="square" rtlCol="1">
            <a:spAutoFit/>
          </a:bodyPr>
          <a:lstStyle/>
          <a:p>
            <a:r>
              <a:rPr lang="ar-SA" sz="3200" b="1" dirty="0" smtClean="0">
                <a:solidFill>
                  <a:schemeClr val="bg1"/>
                </a:solidFill>
              </a:rPr>
              <a:t>وتشمل هذه المصادر الرقمية: المقررات الإلكترونية, الكتب والموسوعات الإلكترونية, الدوريات الإلكترونية, قواعد البيانات والمكتبات الإلكترونية، قواعد المعرفة, تقارير المؤسسات الحكومية والخاصة, البرامج التعليمية التفاعلية,الألعاب الإلكترونية, وكذلك صفحات الإنترنت التي تحوي مواقع البث المباشر للقنوات الفضائية, وأيضا التي تحوي الواقع الافتراضي مثل المتاحف الافتراضية, والمعامل الافتراضية, وغيرها من النظم الذكية في مجالات علمية متعددة.</a:t>
            </a:r>
            <a:endParaRPr lang="en-US" sz="3200" dirty="0">
              <a:solidFill>
                <a:schemeClr val="bg1"/>
              </a:solidFill>
            </a:endParaRPr>
          </a:p>
        </p:txBody>
      </p:sp>
      <p:sp>
        <p:nvSpPr>
          <p:cNvPr id="3" name="مستطيل 2"/>
          <p:cNvSpPr/>
          <p:nvPr/>
        </p:nvSpPr>
        <p:spPr>
          <a:xfrm>
            <a:off x="1000100" y="1"/>
            <a:ext cx="6858048" cy="1200329"/>
          </a:xfrm>
          <a:prstGeom prst="rect">
            <a:avLst/>
          </a:prstGeom>
        </p:spPr>
        <p:txBody>
          <a:bodyPr wrap="square">
            <a:spAutoFit/>
          </a:bodyPr>
          <a:lstStyle/>
          <a:p>
            <a:pPr algn="ctr"/>
            <a:r>
              <a:rPr lang="ar-SA"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تطور تقنيات التعليم </a:t>
            </a:r>
          </a:p>
          <a:p>
            <a:pPr algn="ctr"/>
            <a:r>
              <a:rPr lang="ar-SA"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ودورها في البحث العلمي</a:t>
            </a:r>
            <a:endParaRPr lang="ar-SA"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Tree>
  </p:cSld>
  <p:clrMapOvr>
    <a:masterClrMapping/>
  </p:clrMapOvr>
  <p:transition>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643050"/>
            <a:ext cx="7143768" cy="2523671"/>
          </a:xfrm>
          <a:prstGeom prst="rect">
            <a:avLst/>
          </a:prstGeom>
          <a:noFill/>
          <a:ln w="9525">
            <a:noFill/>
            <a:miter lim="800000"/>
            <a:headEnd/>
            <a:tailEnd/>
          </a:ln>
          <a:effectLst/>
        </p:spPr>
        <p:txBody>
          <a:bodyPr vert="horz" wrap="square" lIns="91440" tIns="304704" rIns="91440" bIns="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48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pitchFamily="18" charset="0"/>
                <a:ea typeface="Times New Roman" pitchFamily="18" charset="0"/>
                <a:cs typeface="Times New Roman" pitchFamily="18" charset="0"/>
              </a:rPr>
              <a:t>ما الذي يحدث على الإنترنت</a:t>
            </a:r>
            <a:endParaRPr kumimoji="0" lang="ar-SA" sz="48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pitchFamily="18" charset="0"/>
              <a:ea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EG" sz="48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pitchFamily="18" charset="0"/>
                <a:ea typeface="Times New Roman" pitchFamily="18" charset="0"/>
                <a:cs typeface="Times New Roman" pitchFamily="18" charset="0"/>
              </a:rPr>
              <a:t> كل 60 ثانية؟</a:t>
            </a:r>
            <a:endParaRPr kumimoji="0" lang="en-US" sz="48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48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Tree>
  </p:cSld>
  <p:clrMapOvr>
    <a:masterClrMapping/>
  </p:clrMapOvr>
  <p:transition>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0" y="2130425"/>
            <a:ext cx="7772400" cy="1470025"/>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ar-SA"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122" name="Rectangle 2"/>
          <p:cNvSpPr>
            <a:spLocks noChangeArrowheads="1"/>
          </p:cNvSpPr>
          <p:nvPr/>
        </p:nvSpPr>
        <p:spPr bwMode="auto">
          <a:xfrm>
            <a:off x="-214346" y="500042"/>
            <a:ext cx="71438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
                <a:srgbClr val="C00000"/>
              </a:buClr>
              <a:buSzTx/>
              <a:buFont typeface="Wingdings" pitchFamily="2" charset="2"/>
              <a:buChar char="Ø"/>
              <a:tabLst/>
            </a:pPr>
            <a:r>
              <a:rPr lang="ar-SA" sz="3600" b="1" dirty="0" smtClean="0">
                <a:solidFill>
                  <a:srgbClr val="002060"/>
                </a:solidFill>
                <a:latin typeface="Times New Roman" pitchFamily="18" charset="0"/>
                <a:ea typeface="Calibri" pitchFamily="34" charset="0"/>
                <a:cs typeface="Times New Roman" pitchFamily="18" charset="0"/>
              </a:rPr>
              <a:t>  2</a:t>
            </a:r>
            <a:r>
              <a:rPr kumimoji="0" lang="ar-SA" sz="3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مليون عملية بحث تجرى على "</a:t>
            </a:r>
            <a:r>
              <a:rPr kumimoji="0" lang="en-US" sz="3600" b="1" i="0" u="none" strike="noStrike" cap="none" normalizeH="0" baseline="0" dirty="0" smtClean="0">
                <a:ln>
                  <a:noFill/>
                </a:ln>
                <a:solidFill>
                  <a:srgbClr val="002060"/>
                </a:solidFill>
                <a:effectLst/>
                <a:latin typeface="Calibri" pitchFamily="34" charset="0"/>
                <a:ea typeface="Calibri" pitchFamily="34" charset="0"/>
                <a:cs typeface="Calibri" pitchFamily="34" charset="0"/>
              </a:rPr>
              <a:t>Google</a:t>
            </a:r>
            <a:r>
              <a:rPr kumimoji="0" lang="ar-SA" sz="3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a:t>
            </a:r>
            <a:r>
              <a:rPr kumimoji="0" lang="ar-SA" sz="36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a:t>
            </a:r>
            <a:endParaRPr kumimoji="0" lang="en-US" sz="3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
                <a:srgbClr val="C00000"/>
              </a:buClr>
              <a:buSzTx/>
              <a:buFont typeface="Wingdings" pitchFamily="2" charset="2"/>
              <a:buChar char="Ø"/>
              <a:tabLst/>
            </a:pPr>
            <a:r>
              <a:rPr kumimoji="0" lang="ar-SA" sz="3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70  دومين جديد يتم تسجيلها على الإنترنت كل 60 ثانية</a:t>
            </a:r>
            <a:r>
              <a:rPr kumimoji="0" lang="ar-SA" sz="36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a:t>
            </a:r>
            <a:endParaRPr kumimoji="0" lang="en-US" sz="3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
                <a:srgbClr val="C00000"/>
              </a:buClr>
              <a:buSzTx/>
              <a:buFont typeface="Wingdings" pitchFamily="2" charset="2"/>
              <a:buChar char="Ø"/>
              <a:tabLst/>
            </a:pPr>
            <a:r>
              <a:rPr kumimoji="0" lang="ar-SA" sz="3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15 ألف مقطع صوتي يتم تنزيلها من خلال</a:t>
            </a:r>
            <a:r>
              <a:rPr kumimoji="0" lang="ar-SA" sz="36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a:t>
            </a:r>
            <a:r>
              <a:rPr kumimoji="0" lang="en-US" sz="36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iTunes</a:t>
            </a:r>
            <a:r>
              <a:rPr kumimoji="0" lang="ar-SA" sz="36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a:t>
            </a:r>
            <a:endParaRPr kumimoji="0" lang="en-US" sz="3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
                <a:srgbClr val="C00000"/>
              </a:buClr>
              <a:buSzTx/>
              <a:buFont typeface="Wingdings" pitchFamily="2" charset="2"/>
              <a:buChar char="Ø"/>
              <a:tabLst/>
            </a:pPr>
            <a:r>
              <a:rPr kumimoji="0" lang="ar-SA" sz="3600" b="1" i="0"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374 تدوين جديد يتم إرساله على مدونات </a:t>
            </a:r>
            <a:r>
              <a:rPr kumimoji="0" lang="en-US" sz="3600" b="1" i="0" strike="noStrike" cap="none" normalizeH="0" baseline="0" dirty="0" smtClean="0">
                <a:ln>
                  <a:noFill/>
                </a:ln>
                <a:solidFill>
                  <a:srgbClr val="002060"/>
                </a:solidFill>
                <a:effectLst/>
                <a:latin typeface="Calibri" pitchFamily="34" charset="0"/>
                <a:ea typeface="Calibri" pitchFamily="34" charset="0"/>
                <a:cs typeface="Calibri" pitchFamily="34" charset="0"/>
              </a:rPr>
              <a:t>Word Press </a:t>
            </a:r>
            <a:r>
              <a:rPr kumimoji="0" lang="ar-SA" sz="3600" b="1" i="0" strike="noStrike" cap="none" normalizeH="0" baseline="0" dirty="0" smtClean="0">
                <a:ln>
                  <a:noFill/>
                </a:ln>
                <a:solidFill>
                  <a:srgbClr val="002060"/>
                </a:solidFill>
                <a:effectLst/>
                <a:latin typeface="Calibri" pitchFamily="34" charset="0"/>
                <a:ea typeface="Calibri" pitchFamily="34" charset="0"/>
                <a:cs typeface="Arial" pitchFamily="34" charset="0"/>
              </a:rPr>
              <a:t>.</a:t>
            </a:r>
            <a:endParaRPr kumimoji="0" lang="en-US" sz="3600" b="0" i="0" strike="noStrike" cap="none" normalizeH="0" baseline="0" dirty="0" smtClean="0">
              <a:ln>
                <a:noFill/>
              </a:ln>
              <a:solidFill>
                <a:srgbClr val="00206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
                <a:srgbClr val="C00000"/>
              </a:buClr>
              <a:buSzTx/>
              <a:buFont typeface="Wingdings" pitchFamily="2" charset="2"/>
              <a:buChar char="Ø"/>
              <a:tabLst/>
            </a:pPr>
            <a:r>
              <a:rPr kumimoji="0" lang="ar-SA" sz="3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571 موقعا جديدا يتم إنشائهم</a:t>
            </a:r>
            <a:r>
              <a:rPr kumimoji="0" lang="ar-SA" sz="36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a:t>
            </a:r>
            <a:endParaRPr kumimoji="0" lang="ar-SA" sz="36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6" name="صورة 5" descr="Fotolia_9719335_XS.jpg"/>
          <p:cNvPicPr>
            <a:picLocks noChangeAspect="1"/>
          </p:cNvPicPr>
          <p:nvPr/>
        </p:nvPicPr>
        <p:blipFill>
          <a:blip r:embed="rId2"/>
          <a:stretch>
            <a:fillRect/>
          </a:stretch>
        </p:blipFill>
        <p:spPr>
          <a:xfrm>
            <a:off x="0" y="5500702"/>
            <a:ext cx="2579670" cy="1357298"/>
          </a:xfrm>
          <a:prstGeom prst="rect">
            <a:avLst/>
          </a:prstGeom>
          <a:ln>
            <a:noFill/>
          </a:ln>
          <a:effectLst>
            <a:softEdge rad="112500"/>
          </a:effectLst>
        </p:spPr>
      </p:pic>
    </p:spTree>
  </p:cSld>
  <p:clrMapOvr>
    <a:masterClrMapping/>
  </p:clrMapOvr>
  <p:transition>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0" y="2130425"/>
            <a:ext cx="7772400" cy="1470025"/>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ar-SA"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122" name="Rectangle 2"/>
          <p:cNvSpPr>
            <a:spLocks noChangeArrowheads="1"/>
          </p:cNvSpPr>
          <p:nvPr/>
        </p:nvSpPr>
        <p:spPr bwMode="auto">
          <a:xfrm>
            <a:off x="-214346" y="117693"/>
            <a:ext cx="6858048"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buClr>
                <a:srgbClr val="C00000"/>
              </a:buClr>
              <a:buFont typeface="Wingdings" pitchFamily="2" charset="2"/>
              <a:buChar char="Ø"/>
            </a:pPr>
            <a:r>
              <a:rPr lang="ar-SA" sz="3600" b="1" dirty="0" smtClean="0">
                <a:solidFill>
                  <a:srgbClr val="002060"/>
                </a:solidFill>
              </a:rPr>
              <a:t>20 ألف صورة جديدة تضاف إلى موقع </a:t>
            </a:r>
            <a:r>
              <a:rPr lang="en-US" sz="3600" b="1" dirty="0" smtClean="0">
                <a:solidFill>
                  <a:srgbClr val="002060"/>
                </a:solidFill>
              </a:rPr>
              <a:t>tumbler</a:t>
            </a:r>
            <a:r>
              <a:rPr lang="ar-SA" sz="3600" b="1" dirty="0" smtClean="0">
                <a:solidFill>
                  <a:srgbClr val="002060"/>
                </a:solidFill>
              </a:rPr>
              <a:t>.</a:t>
            </a:r>
            <a:endParaRPr lang="en-US" sz="3600" dirty="0" smtClean="0">
              <a:solidFill>
                <a:srgbClr val="002060"/>
              </a:solidFill>
            </a:endParaRPr>
          </a:p>
          <a:p>
            <a:pPr lvl="0">
              <a:buClr>
                <a:srgbClr val="C00000"/>
              </a:buClr>
              <a:buFont typeface="Wingdings" pitchFamily="2" charset="2"/>
              <a:buChar char="Ø"/>
            </a:pPr>
            <a:r>
              <a:rPr lang="ar-SA" sz="3600" b="1" dirty="0" smtClean="0">
                <a:solidFill>
                  <a:srgbClr val="002060"/>
                </a:solidFill>
              </a:rPr>
              <a:t>204 مليون رسالة بريد إلكتروني.</a:t>
            </a:r>
            <a:endParaRPr lang="en-US" sz="3600" dirty="0" smtClean="0">
              <a:solidFill>
                <a:srgbClr val="002060"/>
              </a:solidFill>
            </a:endParaRPr>
          </a:p>
          <a:p>
            <a:pPr lvl="0">
              <a:buClr>
                <a:srgbClr val="C00000"/>
              </a:buClr>
              <a:buFont typeface="Wingdings" pitchFamily="2" charset="2"/>
              <a:buChar char="Ø"/>
            </a:pPr>
            <a:r>
              <a:rPr lang="ar-SA" sz="3600" b="1" dirty="0" smtClean="0">
                <a:solidFill>
                  <a:srgbClr val="002060"/>
                </a:solidFill>
              </a:rPr>
              <a:t>11 ألف عملية بحث محترف تجرى على موقع </a:t>
            </a:r>
            <a:r>
              <a:rPr lang="en-US" sz="3600" b="1" dirty="0" smtClean="0">
                <a:solidFill>
                  <a:srgbClr val="002060"/>
                </a:solidFill>
              </a:rPr>
              <a:t>"Linkedin</a:t>
            </a:r>
            <a:r>
              <a:rPr lang="en-US" sz="3600" dirty="0" smtClean="0">
                <a:solidFill>
                  <a:srgbClr val="002060"/>
                </a:solidFill>
              </a:rPr>
              <a:t>"</a:t>
            </a:r>
            <a:r>
              <a:rPr lang="ar-SA" sz="3600" b="1" dirty="0" smtClean="0">
                <a:solidFill>
                  <a:srgbClr val="002060"/>
                </a:solidFill>
              </a:rPr>
              <a:t>.</a:t>
            </a:r>
            <a:endParaRPr lang="en-US" sz="3600" dirty="0" smtClean="0">
              <a:solidFill>
                <a:srgbClr val="002060"/>
              </a:solidFill>
            </a:endParaRPr>
          </a:p>
          <a:p>
            <a:pPr lvl="0">
              <a:buClr>
                <a:srgbClr val="C00000"/>
              </a:buClr>
              <a:buFont typeface="Wingdings" pitchFamily="2" charset="2"/>
              <a:buChar char="Ø"/>
            </a:pPr>
            <a:r>
              <a:rPr lang="ar-SA" sz="3600" b="1" dirty="0" smtClean="0">
                <a:solidFill>
                  <a:srgbClr val="002060"/>
                </a:solidFill>
              </a:rPr>
              <a:t>72 ساعة فيديو يتم رفعها على موقع </a:t>
            </a:r>
            <a:r>
              <a:rPr lang="en-US" sz="3600" b="1" dirty="0" smtClean="0">
                <a:solidFill>
                  <a:srgbClr val="002060"/>
                </a:solidFill>
              </a:rPr>
              <a:t>YouTube </a:t>
            </a:r>
            <a:r>
              <a:rPr lang="ar-SA" sz="3600" b="1" dirty="0" smtClean="0">
                <a:solidFill>
                  <a:srgbClr val="002060"/>
                </a:solidFill>
              </a:rPr>
              <a:t>.</a:t>
            </a:r>
            <a:endParaRPr lang="en-US" sz="3600" dirty="0" smtClean="0">
              <a:solidFill>
                <a:srgbClr val="002060"/>
              </a:solidFill>
            </a:endParaRPr>
          </a:p>
          <a:p>
            <a:pPr lvl="0">
              <a:buClr>
                <a:srgbClr val="C00000"/>
              </a:buClr>
              <a:buFont typeface="Wingdings" pitchFamily="2" charset="2"/>
              <a:buChar char="Ø"/>
            </a:pPr>
            <a:r>
              <a:rPr lang="ar-SA" sz="3600" b="1" dirty="0" smtClean="0">
                <a:solidFill>
                  <a:srgbClr val="002060"/>
                </a:solidFill>
              </a:rPr>
              <a:t>83 ألف دولار مبيعات على موقع أمازون </a:t>
            </a:r>
            <a:r>
              <a:rPr lang="en-US" sz="3600" b="1" dirty="0" smtClean="0">
                <a:solidFill>
                  <a:srgbClr val="002060"/>
                </a:solidFill>
              </a:rPr>
              <a:t>Amazon </a:t>
            </a:r>
            <a:r>
              <a:rPr lang="ar-SA" sz="3600" b="1" dirty="0" smtClean="0">
                <a:solidFill>
                  <a:srgbClr val="002060"/>
                </a:solidFill>
              </a:rPr>
              <a:t>.</a:t>
            </a:r>
            <a:endParaRPr lang="en-US" sz="3600" dirty="0" smtClean="0">
              <a:solidFill>
                <a:srgbClr val="002060"/>
              </a:solidFill>
            </a:endParaRPr>
          </a:p>
          <a:p>
            <a:pPr lvl="0">
              <a:buClr>
                <a:srgbClr val="C00000"/>
              </a:buClr>
              <a:buFont typeface="Wingdings" pitchFamily="2" charset="2"/>
              <a:buChar char="Ø"/>
            </a:pPr>
            <a:r>
              <a:rPr lang="ar-SA" sz="3600" b="1" dirty="0" smtClean="0">
                <a:solidFill>
                  <a:srgbClr val="002060"/>
                </a:solidFill>
              </a:rPr>
              <a:t>آلاف المشاركات في أدوات التواصل الاجتماعي.</a:t>
            </a:r>
            <a:endParaRPr lang="en-US" sz="3600" dirty="0" smtClean="0">
              <a:solidFill>
                <a:srgbClr val="002060"/>
              </a:solidFill>
            </a:endParaRPr>
          </a:p>
          <a:p>
            <a:pPr marL="0" marR="0" lvl="0" indent="0" algn="r" defTabSz="914400" rtl="1" eaLnBrk="0" fontAlgn="base" latinLnBrk="0" hangingPunct="0">
              <a:lnSpc>
                <a:spcPct val="100000"/>
              </a:lnSpc>
              <a:spcBef>
                <a:spcPct val="0"/>
              </a:spcBef>
              <a:spcAft>
                <a:spcPct val="0"/>
              </a:spcAft>
              <a:buClr>
                <a:srgbClr val="C00000"/>
              </a:buClr>
              <a:buSzTx/>
              <a:buFont typeface="Arial" pitchFamily="34" charset="0"/>
              <a:buChar char="•"/>
              <a:tabLst/>
            </a:pPr>
            <a:endParaRPr kumimoji="0" lang="ar-SA" sz="36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7" name="صورة 6" descr="images25.jpg"/>
          <p:cNvPicPr>
            <a:picLocks noChangeAspect="1"/>
          </p:cNvPicPr>
          <p:nvPr/>
        </p:nvPicPr>
        <p:blipFill>
          <a:blip r:embed="rId2"/>
          <a:stretch>
            <a:fillRect/>
          </a:stretch>
        </p:blipFill>
        <p:spPr>
          <a:xfrm>
            <a:off x="0" y="5572140"/>
            <a:ext cx="2571750" cy="1285860"/>
          </a:xfrm>
          <a:prstGeom prst="rect">
            <a:avLst/>
          </a:prstGeom>
          <a:ln>
            <a:noFill/>
          </a:ln>
          <a:effectLst>
            <a:softEdge rad="112500"/>
          </a:effectLst>
        </p:spPr>
      </p:pic>
    </p:spTree>
  </p:cSld>
  <p:clrMapOvr>
    <a:masterClrMapping/>
  </p:clrMapOvr>
  <p:transition>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214282" y="1214422"/>
            <a:ext cx="7143800" cy="3046988"/>
          </a:xfrm>
          <a:prstGeom prst="rect">
            <a:avLst/>
          </a:prstGeom>
          <a:noFill/>
        </p:spPr>
        <p:txBody>
          <a:bodyPr wrap="square" rtlCol="1">
            <a:spAutoFit/>
          </a:bodyPr>
          <a:lstStyle/>
          <a:p>
            <a:r>
              <a:rPr lang="ar-SA" sz="3200" b="1" dirty="0" smtClean="0">
                <a:solidFill>
                  <a:schemeClr val="bg1"/>
                </a:solidFill>
              </a:rPr>
              <a:t>وتظهر علاقة تكنولوجيا المعلومات بالبحث العلمي في دواعي استخدام المعلومات الإلكترونية مما يترتب عليه اللجوء إلى استخدام مصادر البحث الإلكتروني التي أصبحت ضرورة هامة فالإنترنت أصبح اليوم من أهم وسائل البحث عن المعلومات لأنها تتميز بما يلي:</a:t>
            </a:r>
            <a:endParaRPr lang="en-US" sz="3200" dirty="0" smtClean="0">
              <a:solidFill>
                <a:schemeClr val="bg1"/>
              </a:solidFill>
            </a:endParaRPr>
          </a:p>
          <a:p>
            <a:endParaRPr lang="ar-SA" sz="3200" dirty="0">
              <a:solidFill>
                <a:schemeClr val="bg1"/>
              </a:solidFill>
            </a:endParaRPr>
          </a:p>
        </p:txBody>
      </p:sp>
      <p:pic>
        <p:nvPicPr>
          <p:cNvPr id="6" name="صورة 5" descr="images.jpg"/>
          <p:cNvPicPr>
            <a:picLocks noChangeAspect="1"/>
          </p:cNvPicPr>
          <p:nvPr/>
        </p:nvPicPr>
        <p:blipFill>
          <a:blip r:embed="rId2"/>
          <a:stretch>
            <a:fillRect/>
          </a:stretch>
        </p:blipFill>
        <p:spPr>
          <a:xfrm>
            <a:off x="1857356" y="3929066"/>
            <a:ext cx="4000528" cy="23907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1595021"/>
            <a:ext cx="7358082" cy="4832092"/>
          </a:xfrm>
          <a:prstGeom prst="rect">
            <a:avLst/>
          </a:prstGeom>
          <a:noFill/>
        </p:spPr>
        <p:txBody>
          <a:bodyPr wrap="square" rtlCol="1">
            <a:spAutoFit/>
          </a:bodyPr>
          <a:lstStyle/>
          <a:p>
            <a:pPr lvl="0"/>
            <a:r>
              <a:rPr lang="ar-SA" sz="2800" b="1" dirty="0" smtClean="0">
                <a:solidFill>
                  <a:schemeClr val="bg1"/>
                </a:solidFill>
              </a:rPr>
              <a:t>1- بسرعة نقل وإرسال المعلومات بأشكالها المتنوعة سواء بالكتابة أو الصور أو الصوت.</a:t>
            </a:r>
            <a:endParaRPr lang="en-US" sz="2800" dirty="0" smtClean="0">
              <a:solidFill>
                <a:schemeClr val="bg1"/>
              </a:solidFill>
            </a:endParaRPr>
          </a:p>
          <a:p>
            <a:pPr lvl="0"/>
            <a:r>
              <a:rPr lang="ar-SA" sz="2800" b="1" dirty="0" smtClean="0">
                <a:solidFill>
                  <a:schemeClr val="bg1"/>
                </a:solidFill>
              </a:rPr>
              <a:t> 2- غيرت في طرق البحث العلمي ومناهجه من خلال النمذجة والتمثيل والمحاكاة</a:t>
            </a:r>
            <a:r>
              <a:rPr lang="en-US" sz="2800" b="1" dirty="0" smtClean="0">
                <a:solidFill>
                  <a:schemeClr val="bg1"/>
                </a:solidFill>
              </a:rPr>
              <a:t>.</a:t>
            </a:r>
          </a:p>
          <a:p>
            <a:pPr lvl="0"/>
            <a:r>
              <a:rPr lang="ar-SA" sz="2800" b="1" dirty="0" smtClean="0">
                <a:solidFill>
                  <a:schemeClr val="bg1"/>
                </a:solidFill>
              </a:rPr>
              <a:t>3- - الزيادة الهائلة في توفر المعلومات للباحثين عبر الإنترنت فقد تغيرت طريقة تحصيل المعلومات وطريقة التحكم في أجهزة القياس، وطرق معالجة المعلومات والتحليل الإحصائي، وتسهيل تخزين البحوث والمعلومات وتداولها في قواعد البيانات وقواعد المعرفة </a:t>
            </a:r>
            <a:r>
              <a:rPr lang="en-US" sz="2800" b="1" dirty="0" smtClean="0">
                <a:solidFill>
                  <a:schemeClr val="bg1"/>
                </a:solidFill>
              </a:rPr>
              <a:t>(knowledge-bases) </a:t>
            </a:r>
            <a:r>
              <a:rPr lang="ar-SA" sz="2800" b="1" dirty="0" smtClean="0">
                <a:solidFill>
                  <a:schemeClr val="bg1"/>
                </a:solidFill>
              </a:rPr>
              <a:t> والنظم الخبيرة </a:t>
            </a:r>
            <a:r>
              <a:rPr lang="en-US" sz="2800" b="1" dirty="0" smtClean="0">
                <a:solidFill>
                  <a:schemeClr val="bg1"/>
                </a:solidFill>
              </a:rPr>
              <a:t>(expert systems) </a:t>
            </a:r>
            <a:r>
              <a:rPr lang="ar-SA" sz="2800" b="1" dirty="0" smtClean="0">
                <a:solidFill>
                  <a:schemeClr val="bg1"/>
                </a:solidFill>
              </a:rPr>
              <a:t>.</a:t>
            </a:r>
            <a:endParaRPr lang="en-US" sz="2800" dirty="0" smtClean="0">
              <a:solidFill>
                <a:schemeClr val="bg1"/>
              </a:solidFill>
            </a:endParaRPr>
          </a:p>
          <a:p>
            <a:endParaRPr lang="ar-SA" sz="2800" dirty="0">
              <a:solidFill>
                <a:schemeClr val="bg1"/>
              </a:solidFill>
            </a:endParaRPr>
          </a:p>
        </p:txBody>
      </p:sp>
      <p:sp>
        <p:nvSpPr>
          <p:cNvPr id="3" name="موجة 2"/>
          <p:cNvSpPr/>
          <p:nvPr/>
        </p:nvSpPr>
        <p:spPr>
          <a:xfrm>
            <a:off x="285720" y="0"/>
            <a:ext cx="6643734" cy="1571612"/>
          </a:xfrm>
          <a:prstGeom prst="wav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b="1" dirty="0" smtClean="0">
                <a:solidFill>
                  <a:schemeClr val="tx1"/>
                </a:solidFill>
              </a:rPr>
              <a:t>مميزات الانترنت للبحث العلمي </a:t>
            </a:r>
            <a:endParaRPr lang="ar-SA" sz="4000" b="1" dirty="0">
              <a:solidFill>
                <a:schemeClr val="tx1"/>
              </a:solidFill>
            </a:endParaRPr>
          </a:p>
        </p:txBody>
      </p:sp>
    </p:spTree>
  </p:cSld>
  <p:clrMapOvr>
    <a:masterClrMapping/>
  </p:clrMapOvr>
  <p:transition>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0" y="1857364"/>
            <a:ext cx="7143800" cy="3970318"/>
          </a:xfrm>
          <a:prstGeom prst="rect">
            <a:avLst/>
          </a:prstGeom>
          <a:noFill/>
        </p:spPr>
        <p:txBody>
          <a:bodyPr wrap="square" rtlCol="1">
            <a:spAutoFit/>
          </a:bodyPr>
          <a:lstStyle/>
          <a:p>
            <a:pPr lvl="0"/>
            <a:r>
              <a:rPr lang="ar-SA" sz="2800" b="1" dirty="0" smtClean="0">
                <a:solidFill>
                  <a:schemeClr val="bg1"/>
                </a:solidFill>
              </a:rPr>
              <a:t>4- التشارك بين الباحثين عبر الشبكات الحاسوبية وعبر الإنترنت وبالتالي تلاقي حقول العلم وتحفيز الاكتشافات التي تنتج منه</a:t>
            </a:r>
            <a:r>
              <a:rPr lang="en-US" sz="2800" b="1" dirty="0" smtClean="0">
                <a:solidFill>
                  <a:schemeClr val="bg1"/>
                </a:solidFill>
              </a:rPr>
              <a:t>.</a:t>
            </a:r>
          </a:p>
          <a:p>
            <a:pPr lvl="0"/>
            <a:r>
              <a:rPr lang="ar-SA" sz="2800" b="1" dirty="0" smtClean="0">
                <a:solidFill>
                  <a:schemeClr val="bg1"/>
                </a:solidFill>
              </a:rPr>
              <a:t>5- إن أهم ما ميز الإنترنت كوسيلة للبحث عن المعلومات بكونها متاحة دائما ويمكن الوصول لمصادر المعلومات واستعمالها بشكل مجاني.</a:t>
            </a:r>
            <a:endParaRPr lang="en-US" sz="2800" b="1" dirty="0" smtClean="0">
              <a:solidFill>
                <a:schemeClr val="bg1"/>
              </a:solidFill>
            </a:endParaRPr>
          </a:p>
          <a:p>
            <a:pPr lvl="0"/>
            <a:r>
              <a:rPr lang="ar-SA" sz="2800" b="1" dirty="0" smtClean="0">
                <a:solidFill>
                  <a:schemeClr val="bg1"/>
                </a:solidFill>
              </a:rPr>
              <a:t>6- كما أن وسائل الإنترنت متعددة وتمكن الفرد بالبحث عن المعلومات في أكثر من طريقة مثل محركات البحث العامة والمتخصصة </a:t>
            </a:r>
            <a:r>
              <a:rPr lang="ar-SA" sz="2800" b="1" dirty="0" err="1" smtClean="0">
                <a:solidFill>
                  <a:schemeClr val="bg1"/>
                </a:solidFill>
              </a:rPr>
              <a:t>و</a:t>
            </a:r>
            <a:r>
              <a:rPr lang="ar-SA" sz="2800" b="1" dirty="0" smtClean="0">
                <a:solidFill>
                  <a:schemeClr val="bg1"/>
                </a:solidFill>
              </a:rPr>
              <a:t> البوابات</a:t>
            </a:r>
            <a:r>
              <a:rPr lang="en-US" sz="2800" b="1" dirty="0" smtClean="0">
                <a:solidFill>
                  <a:schemeClr val="bg1"/>
                </a:solidFill>
              </a:rPr>
              <a:t> Portals </a:t>
            </a:r>
            <a:r>
              <a:rPr lang="ar-SA" sz="2800" b="1" dirty="0" smtClean="0">
                <a:solidFill>
                  <a:schemeClr val="bg1"/>
                </a:solidFill>
              </a:rPr>
              <a:t>.</a:t>
            </a:r>
            <a:endParaRPr lang="en-US" sz="2800" b="1" dirty="0">
              <a:solidFill>
                <a:schemeClr val="bg1"/>
              </a:solidFill>
            </a:endParaRPr>
          </a:p>
        </p:txBody>
      </p:sp>
      <p:sp>
        <p:nvSpPr>
          <p:cNvPr id="10" name="موجة 9"/>
          <p:cNvSpPr/>
          <p:nvPr/>
        </p:nvSpPr>
        <p:spPr>
          <a:xfrm>
            <a:off x="285720" y="0"/>
            <a:ext cx="6643734" cy="1571612"/>
          </a:xfrm>
          <a:prstGeom prst="wav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b="1" dirty="0" smtClean="0">
                <a:solidFill>
                  <a:schemeClr val="tx1"/>
                </a:solidFill>
              </a:rPr>
              <a:t>مميزات الانترنت للبحث العلمي </a:t>
            </a:r>
            <a:endParaRPr lang="ar-SA" sz="4000" b="1" dirty="0">
              <a:solidFill>
                <a:schemeClr val="tx1"/>
              </a:solidFill>
            </a:endParaRPr>
          </a:p>
        </p:txBody>
      </p:sp>
    </p:spTree>
  </p:cSld>
  <p:clrMapOvr>
    <a:masterClrMapping/>
  </p:clrMapOvr>
  <p:transition>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714348" y="4071942"/>
            <a:ext cx="6480048" cy="1752600"/>
          </a:xfrm>
        </p:spPr>
        <p:txBody>
          <a:bodyPr>
            <a:noAutofit/>
          </a:bodyPr>
          <a:lstStyle/>
          <a:p>
            <a:pPr lvl="0"/>
            <a:r>
              <a:rPr lang="ar-SA" sz="2800" b="1" dirty="0" smtClean="0">
                <a:solidFill>
                  <a:schemeClr val="bg1"/>
                </a:solidFill>
              </a:rPr>
              <a:t>7- إمكانية النشر المحلي والدولي للأبحاث عبر مواقع الدوريات العلمية والمؤسسات الجامعية والبحثية والتغلب على مشاكل النشر الورقي.</a:t>
            </a:r>
            <a:endParaRPr lang="en-US" sz="2800" dirty="0" smtClean="0">
              <a:solidFill>
                <a:schemeClr val="bg1"/>
              </a:solidFill>
            </a:endParaRPr>
          </a:p>
          <a:p>
            <a:pPr lvl="0"/>
            <a:r>
              <a:rPr lang="ar-SA" sz="2800" b="1" dirty="0" smtClean="0">
                <a:solidFill>
                  <a:schemeClr val="bg1"/>
                </a:solidFill>
              </a:rPr>
              <a:t>8- أتاحت أدوات الجيل الثاني من الويب إمكانية التواصل والعمل مع الآخرين وتبادل المعرفة والثقافة والمساهمة في نشر أفكارهم الإبداعية في مختلف أنحاء العالم من خلال أدوات التواصل الاجتماعي كالفيسبوك , تويتر، وغيرها.</a:t>
            </a:r>
            <a:endParaRPr lang="en-US" sz="2800" dirty="0" smtClean="0">
              <a:solidFill>
                <a:schemeClr val="bg1"/>
              </a:solidFill>
            </a:endParaRPr>
          </a:p>
          <a:p>
            <a:endParaRPr lang="ar-SA" sz="2800" dirty="0">
              <a:solidFill>
                <a:schemeClr val="bg1"/>
              </a:solidFill>
            </a:endParaRPr>
          </a:p>
        </p:txBody>
      </p:sp>
      <p:sp>
        <p:nvSpPr>
          <p:cNvPr id="8" name="موجة 7"/>
          <p:cNvSpPr/>
          <p:nvPr/>
        </p:nvSpPr>
        <p:spPr>
          <a:xfrm>
            <a:off x="285720" y="0"/>
            <a:ext cx="6643734" cy="1571612"/>
          </a:xfrm>
          <a:prstGeom prst="wav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b="1" dirty="0" smtClean="0">
                <a:solidFill>
                  <a:schemeClr val="tx1"/>
                </a:solidFill>
              </a:rPr>
              <a:t>مميزات الانترنت للبحث العلمي </a:t>
            </a:r>
            <a:endParaRPr lang="ar-SA" sz="4000" b="1" dirty="0">
              <a:solidFill>
                <a:schemeClr val="tx1"/>
              </a:solidFill>
            </a:endParaRPr>
          </a:p>
        </p:txBody>
      </p:sp>
    </p:spTree>
  </p:cSld>
  <p:clrMapOvr>
    <a:masterClrMapping/>
  </p:clrMapOvr>
  <p:transition>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4143380"/>
            <a:ext cx="7286644" cy="1181096"/>
          </a:xfrm>
        </p:spPr>
        <p:txBody>
          <a:bodyPr>
            <a:noAutofit/>
          </a:bodyPr>
          <a:lstStyle/>
          <a:p>
            <a:pPr lvl="0"/>
            <a:r>
              <a:rPr lang="ar-SA" sz="3200" b="1" dirty="0" smtClean="0">
                <a:solidFill>
                  <a:schemeClr val="bg1"/>
                </a:solidFill>
              </a:rPr>
              <a:t>9- أتاحت أدوات الجيل الثالث من الويب الدلالية "</a:t>
            </a:r>
            <a:r>
              <a:rPr lang="ar-SA" sz="3200" dirty="0" smtClean="0">
                <a:solidFill>
                  <a:schemeClr val="bg1"/>
                </a:solidFill>
              </a:rPr>
              <a:t> </a:t>
            </a:r>
            <a:r>
              <a:rPr lang="en-US" sz="3200" b="1" dirty="0" smtClean="0">
                <a:solidFill>
                  <a:schemeClr val="bg1"/>
                </a:solidFill>
              </a:rPr>
              <a:t>Semantic web</a:t>
            </a:r>
            <a:r>
              <a:rPr lang="ar-SA" sz="3200" b="1" dirty="0" smtClean="0">
                <a:solidFill>
                  <a:schemeClr val="bg1"/>
                </a:solidFill>
              </a:rPr>
              <a:t>" أدوات تساعد كل من الطالب والباحث العلمي في الحصول على كل ما يريده من معلومات حيث حولت شبكة الإنترنت إلى قاعدة بيانات ديناميكية لتيسير عمليات البحث والوصول إلى المعلومات مثل :</a:t>
            </a:r>
            <a:endParaRPr lang="en-US" sz="3200" dirty="0" smtClean="0">
              <a:solidFill>
                <a:schemeClr val="bg1"/>
              </a:solidFill>
            </a:endParaRPr>
          </a:p>
          <a:p>
            <a:endParaRPr lang="ar-SA" sz="3200" dirty="0">
              <a:solidFill>
                <a:schemeClr val="bg1"/>
              </a:solidFill>
            </a:endParaRPr>
          </a:p>
        </p:txBody>
      </p:sp>
      <p:sp>
        <p:nvSpPr>
          <p:cNvPr id="7" name="موجة 6"/>
          <p:cNvSpPr/>
          <p:nvPr/>
        </p:nvSpPr>
        <p:spPr>
          <a:xfrm>
            <a:off x="285720" y="0"/>
            <a:ext cx="6643734" cy="1571612"/>
          </a:xfrm>
          <a:prstGeom prst="wav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b="1" dirty="0" smtClean="0">
                <a:solidFill>
                  <a:schemeClr val="tx1"/>
                </a:solidFill>
              </a:rPr>
              <a:t>مميزات الانترنت للبحث العلمي </a:t>
            </a:r>
            <a:endParaRPr lang="ar-SA" sz="4000" b="1" dirty="0">
              <a:solidFill>
                <a:schemeClr val="tx1"/>
              </a:solidFill>
            </a:endParaRPr>
          </a:p>
        </p:txBody>
      </p:sp>
    </p:spTree>
  </p:cSld>
  <p:clrMapOvr>
    <a:masterClrMapping/>
  </p:clrMapOvr>
  <p:transition>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1643050"/>
            <a:ext cx="7500926" cy="3108543"/>
          </a:xfrm>
          <a:prstGeom prst="rect">
            <a:avLst/>
          </a:prstGeom>
        </p:spPr>
        <p:txBody>
          <a:bodyPr wrap="square">
            <a:spAutoFit/>
          </a:bodyPr>
          <a:lstStyle/>
          <a:p>
            <a:pPr lvl="0">
              <a:buClr>
                <a:srgbClr val="C00000"/>
              </a:buClr>
              <a:buFont typeface="Wingdings" pitchFamily="2" charset="2"/>
              <a:buChar char="q"/>
            </a:pPr>
            <a:r>
              <a:rPr lang="ar-SA" sz="2800" b="1" dirty="0" smtClean="0">
                <a:solidFill>
                  <a:schemeClr val="bg1"/>
                </a:solidFill>
              </a:rPr>
              <a:t> محرك </a:t>
            </a:r>
            <a:r>
              <a:rPr lang="en-US" sz="2800" b="1" dirty="0" smtClean="0">
                <a:solidFill>
                  <a:schemeClr val="bg1"/>
                </a:solidFill>
              </a:rPr>
              <a:t>Google Drive" </a:t>
            </a:r>
            <a:r>
              <a:rPr lang="ar-SA" sz="2800" dirty="0" smtClean="0">
                <a:solidFill>
                  <a:schemeClr val="bg1"/>
                </a:solidFill>
              </a:rPr>
              <a:t>": </a:t>
            </a:r>
            <a:r>
              <a:rPr lang="ar-SA" sz="2800" b="1" dirty="0" smtClean="0">
                <a:solidFill>
                  <a:schemeClr val="bg1"/>
                </a:solidFill>
              </a:rPr>
              <a:t>هو تطبيق مجاني، مباشر </a:t>
            </a:r>
            <a:r>
              <a:rPr lang="en-US" sz="2800" b="1" dirty="0" smtClean="0">
                <a:solidFill>
                  <a:schemeClr val="bg1"/>
                </a:solidFill>
              </a:rPr>
              <a:t>Online</a:t>
            </a:r>
            <a:r>
              <a:rPr lang="ar-SA" sz="2800" b="1" dirty="0" smtClean="0">
                <a:solidFill>
                  <a:schemeClr val="bg1"/>
                </a:solidFill>
              </a:rPr>
              <a:t> على الويب، مقدم من شركة </a:t>
            </a:r>
            <a:r>
              <a:rPr lang="en-US" sz="2800" b="1" dirty="0" smtClean="0">
                <a:solidFill>
                  <a:schemeClr val="bg1"/>
                </a:solidFill>
              </a:rPr>
              <a:t>"Google" </a:t>
            </a:r>
            <a:r>
              <a:rPr lang="ar-EG" sz="2800" b="1" dirty="0" smtClean="0">
                <a:solidFill>
                  <a:schemeClr val="bg1"/>
                </a:solidFill>
              </a:rPr>
              <a:t> ، يمكن من إنشاء المستندات على اختلاف أنواعها</a:t>
            </a:r>
            <a:r>
              <a:rPr lang="ar-SA" sz="2800" b="1" dirty="0" smtClean="0">
                <a:solidFill>
                  <a:schemeClr val="bg1"/>
                </a:solidFill>
              </a:rPr>
              <a:t> مثل الجداول ، والنماذج والاستبانات، والعروض التقديمية، والرسوم والتصميمات </a:t>
            </a:r>
            <a:r>
              <a:rPr lang="ar-SA" sz="2800" b="1" dirty="0" err="1" smtClean="0">
                <a:solidFill>
                  <a:schemeClr val="bg1"/>
                </a:solidFill>
              </a:rPr>
              <a:t>و</a:t>
            </a:r>
            <a:r>
              <a:rPr lang="ar-SA" sz="2800" b="1" dirty="0" smtClean="0">
                <a:solidFill>
                  <a:schemeClr val="bg1"/>
                </a:solidFill>
              </a:rPr>
              <a:t> يسمح هذا التطبيق للمستخدمين بإنشاء وتحرير الملفات عبر</a:t>
            </a:r>
            <a:r>
              <a:rPr lang="en-US" sz="2800" b="1" dirty="0" smtClean="0">
                <a:solidFill>
                  <a:schemeClr val="bg1"/>
                </a:solidFill>
              </a:rPr>
              <a:t> </a:t>
            </a:r>
            <a:r>
              <a:rPr lang="ar-SA" sz="2800" b="1" dirty="0" smtClean="0">
                <a:solidFill>
                  <a:schemeClr val="bg1"/>
                </a:solidFill>
              </a:rPr>
              <a:t>الإنترنت، والتشارك في إنشائها مع مستخدمين آخرين في الوقت ذاته.</a:t>
            </a:r>
            <a:endParaRPr lang="en-US" sz="2800" dirty="0" smtClean="0">
              <a:solidFill>
                <a:schemeClr val="bg1"/>
              </a:solidFill>
            </a:endParaRPr>
          </a:p>
        </p:txBody>
      </p:sp>
      <p:pic>
        <p:nvPicPr>
          <p:cNvPr id="5" name="صورة 4" descr="GoogleDrive.png"/>
          <p:cNvPicPr>
            <a:picLocks noChangeAspect="1"/>
          </p:cNvPicPr>
          <p:nvPr/>
        </p:nvPicPr>
        <p:blipFill>
          <a:blip r:embed="rId2"/>
          <a:stretch>
            <a:fillRect/>
          </a:stretch>
        </p:blipFill>
        <p:spPr>
          <a:xfrm>
            <a:off x="0" y="4786322"/>
            <a:ext cx="4071934" cy="1857388"/>
          </a:xfrm>
          <a:prstGeom prst="rect">
            <a:avLst/>
          </a:prstGeom>
        </p:spPr>
      </p:pic>
      <p:sp>
        <p:nvSpPr>
          <p:cNvPr id="6" name="موجة 5"/>
          <p:cNvSpPr/>
          <p:nvPr/>
        </p:nvSpPr>
        <p:spPr>
          <a:xfrm>
            <a:off x="285720" y="0"/>
            <a:ext cx="6643734" cy="1571612"/>
          </a:xfrm>
          <a:prstGeom prst="wav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b="1" dirty="0" smtClean="0">
                <a:solidFill>
                  <a:schemeClr val="tx1"/>
                </a:solidFill>
              </a:rPr>
              <a:t>مميزات الانترنت للبحث العلمي </a:t>
            </a:r>
            <a:endParaRPr lang="ar-SA" sz="4000" b="1" dirty="0">
              <a:solidFill>
                <a:schemeClr val="tx1"/>
              </a:solidFill>
            </a:endParaRPr>
          </a:p>
        </p:txBody>
      </p:sp>
    </p:spTree>
  </p:cSld>
  <p:clrMapOvr>
    <a:masterClrMapping/>
  </p:clrMapOvr>
  <p:transition>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تمرير أفقي 3"/>
          <p:cNvSpPr/>
          <p:nvPr/>
        </p:nvSpPr>
        <p:spPr>
          <a:xfrm>
            <a:off x="0" y="500042"/>
            <a:ext cx="6715140" cy="2331184"/>
          </a:xfrm>
          <a:prstGeom prst="horizontalScroll">
            <a:avLst/>
          </a:prstGeom>
          <a:ln/>
          <a:effectLst>
            <a:glow rad="228600">
              <a:schemeClr val="accent6">
                <a:satMod val="175000"/>
                <a:alpha val="40000"/>
              </a:schemeClr>
            </a:glow>
            <a:innerShdw blurRad="63500" dist="50800" dir="5400000">
              <a:prstClr val="black">
                <a:alpha val="50000"/>
              </a:prstClr>
            </a:innerShdw>
          </a:effectLst>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algn="ctr"/>
            <a:r>
              <a:rPr lang="ar-SA" sz="5400" b="1" dirty="0">
                <a:ln w="18415" cmpd="sng">
                  <a:solidFill>
                    <a:srgbClr val="FFFFFF"/>
                  </a:solidFill>
                  <a:prstDash val="solid"/>
                </a:ln>
                <a:solidFill>
                  <a:srgbClr val="FFFFFF"/>
                </a:solidFill>
                <a:effectLst>
                  <a:outerShdw blurRad="63500" dir="3600000" algn="tl" rotWithShape="0">
                    <a:srgbClr val="000000">
                      <a:alpha val="70000"/>
                    </a:srgbClr>
                  </a:outerShdw>
                </a:effectLst>
              </a:rPr>
              <a:t>تطور تقنيات </a:t>
            </a:r>
            <a:r>
              <a:rPr lang="ar-SA"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التعليم </a:t>
            </a:r>
          </a:p>
          <a:p>
            <a:pPr algn="ctr"/>
            <a:r>
              <a:rPr lang="ar-SA"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ودورها </a:t>
            </a:r>
            <a:r>
              <a:rPr lang="ar-SA" sz="5400" b="1" dirty="0">
                <a:ln w="18415" cmpd="sng">
                  <a:solidFill>
                    <a:srgbClr val="FFFFFF"/>
                  </a:solidFill>
                  <a:prstDash val="solid"/>
                </a:ln>
                <a:solidFill>
                  <a:srgbClr val="FFFFFF"/>
                </a:solidFill>
                <a:effectLst>
                  <a:outerShdw blurRad="63500" dir="3600000" algn="tl" rotWithShape="0">
                    <a:srgbClr val="000000">
                      <a:alpha val="70000"/>
                    </a:srgbClr>
                  </a:outerShdw>
                </a:effectLst>
              </a:rPr>
              <a:t>في البحث العلمي</a:t>
            </a:r>
          </a:p>
        </p:txBody>
      </p:sp>
      <p:sp>
        <p:nvSpPr>
          <p:cNvPr id="6" name="مربع نص 5"/>
          <p:cNvSpPr txBox="1"/>
          <p:nvPr/>
        </p:nvSpPr>
        <p:spPr>
          <a:xfrm>
            <a:off x="1285852" y="3929066"/>
            <a:ext cx="5143536" cy="1323439"/>
          </a:xfrm>
          <a:prstGeom prst="rect">
            <a:avLst/>
          </a:prstGeom>
          <a:ln/>
          <a:scene3d>
            <a:camera prst="isometricTopUp"/>
            <a:lightRig rig="threePt" dir="t">
              <a:rot lat="0" lon="0" rev="1200000"/>
            </a:lightRig>
          </a:scene3d>
          <a:sp3d>
            <a:bevelT w="63500" h="25400" prst="slope"/>
          </a:sp3d>
        </p:spPr>
        <p:style>
          <a:lnRef idx="0">
            <a:schemeClr val="accent3"/>
          </a:lnRef>
          <a:fillRef idx="3">
            <a:schemeClr val="accent3"/>
          </a:fillRef>
          <a:effectRef idx="3">
            <a:schemeClr val="accent3"/>
          </a:effectRef>
          <a:fontRef idx="minor">
            <a:schemeClr val="lt1"/>
          </a:fontRef>
        </p:style>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000" b="1" spc="50" dirty="0">
                <a:ln w="11430">
                  <a:solidFill>
                    <a:srgbClr val="002060"/>
                  </a:solidFill>
                </a:ln>
                <a:solidFill>
                  <a:srgbClr val="002060"/>
                </a:solidFill>
              </a:rPr>
              <a:t>إعداد </a:t>
            </a:r>
            <a:endParaRPr lang="ar-SA" sz="4000" b="1" spc="50" dirty="0" smtClean="0">
              <a:ln w="11430">
                <a:solidFill>
                  <a:srgbClr val="002060"/>
                </a:solidFill>
              </a:ln>
              <a:solidFill>
                <a:srgbClr val="002060"/>
              </a:solidFill>
            </a:endParaRPr>
          </a:p>
          <a:p>
            <a:r>
              <a:rPr lang="ar-SA" sz="4000" b="1" spc="50" dirty="0" smtClean="0">
                <a:ln w="11430">
                  <a:solidFill>
                    <a:srgbClr val="002060"/>
                  </a:solidFill>
                </a:ln>
                <a:solidFill>
                  <a:srgbClr val="002060"/>
                </a:solidFill>
              </a:rPr>
              <a:t> د.إيمان </a:t>
            </a:r>
            <a:r>
              <a:rPr lang="ar-SA" sz="4000" b="1" spc="50" dirty="0">
                <a:ln w="11430">
                  <a:solidFill>
                    <a:srgbClr val="002060"/>
                  </a:solidFill>
                </a:ln>
                <a:solidFill>
                  <a:srgbClr val="002060"/>
                </a:solidFill>
              </a:rPr>
              <a:t>حسن حسن زغلول</a:t>
            </a:r>
          </a:p>
        </p:txBody>
      </p:sp>
    </p:spTree>
  </p:cSld>
  <p:clrMapOvr>
    <a:masterClrMapping/>
  </p:clrMapOvr>
  <p:transition>
    <p:strips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3714752"/>
            <a:ext cx="7358082" cy="1752600"/>
          </a:xfrm>
        </p:spPr>
        <p:txBody>
          <a:bodyPr>
            <a:noAutofit/>
          </a:bodyPr>
          <a:lstStyle/>
          <a:p>
            <a:pPr lvl="0">
              <a:buClr>
                <a:srgbClr val="C00000"/>
              </a:buClr>
              <a:buFont typeface="Wingdings" pitchFamily="2" charset="2"/>
              <a:buChar char="q"/>
            </a:pPr>
            <a:r>
              <a:rPr lang="ar-SA" sz="2800" b="1" dirty="0" smtClean="0">
                <a:solidFill>
                  <a:schemeClr val="bg1"/>
                </a:solidFill>
              </a:rPr>
              <a:t> خدمات الباحث العلمي من "</a:t>
            </a:r>
            <a:r>
              <a:rPr lang="en-US" sz="2800" b="1" dirty="0" smtClean="0">
                <a:solidFill>
                  <a:schemeClr val="bg1"/>
                </a:solidFill>
              </a:rPr>
              <a:t>Google</a:t>
            </a:r>
            <a:r>
              <a:rPr lang="ar-SA" sz="2800" b="1" dirty="0" smtClean="0">
                <a:solidFill>
                  <a:schemeClr val="bg1"/>
                </a:solidFill>
              </a:rPr>
              <a:t>" التي تتيح للباحث إمكانية البحث المتقدم ومميزات التحديد نطاقات البحث كما تمكن الباحث من تلقي إشعارات عن كل جديد في مجال تخصصه عن طريق البريد الإلكتروني بصفة مستمرة ومستحدثة.</a:t>
            </a:r>
            <a:endParaRPr lang="en-US" sz="2800" dirty="0" smtClean="0">
              <a:solidFill>
                <a:schemeClr val="bg1"/>
              </a:solidFill>
            </a:endParaRPr>
          </a:p>
          <a:p>
            <a:pPr lvl="0">
              <a:buClr>
                <a:srgbClr val="C00000"/>
              </a:buClr>
              <a:buFont typeface="Wingdings" pitchFamily="2" charset="2"/>
              <a:buChar char="q"/>
            </a:pPr>
            <a:r>
              <a:rPr lang="ar-SA" sz="2800" b="1" dirty="0" smtClean="0">
                <a:solidFill>
                  <a:schemeClr val="bg1"/>
                </a:solidFill>
              </a:rPr>
              <a:t> إمكانية عمل مواقع شخصية مثل المدونات ومشاركة المعلومات مع الآخرين وإمكانية تحميل عدد لا نهائي من ملفات البيانات على هذه المواقع مثل</a:t>
            </a:r>
            <a:r>
              <a:rPr lang="ar-SA" sz="2800" dirty="0" smtClean="0">
                <a:solidFill>
                  <a:schemeClr val="bg1"/>
                </a:solidFill>
              </a:rPr>
              <a:t> "</a:t>
            </a:r>
            <a:r>
              <a:rPr lang="en-US" sz="2800" dirty="0" smtClean="0">
                <a:solidFill>
                  <a:schemeClr val="bg1"/>
                </a:solidFill>
              </a:rPr>
              <a:t>Media fire</a:t>
            </a:r>
            <a:r>
              <a:rPr lang="ar-SA" sz="2800" dirty="0" smtClean="0">
                <a:solidFill>
                  <a:schemeClr val="bg1"/>
                </a:solidFill>
              </a:rPr>
              <a:t>".</a:t>
            </a:r>
            <a:endParaRPr lang="en-US" sz="2800" dirty="0" smtClean="0">
              <a:solidFill>
                <a:schemeClr val="bg1"/>
              </a:solidFill>
            </a:endParaRPr>
          </a:p>
          <a:p>
            <a:endParaRPr lang="ar-SA" sz="2800" dirty="0">
              <a:solidFill>
                <a:schemeClr val="bg1"/>
              </a:solidFill>
            </a:endParaRPr>
          </a:p>
        </p:txBody>
      </p:sp>
      <p:pic>
        <p:nvPicPr>
          <p:cNvPr id="5" name="صورة 4" descr="googlevision.jpg"/>
          <p:cNvPicPr>
            <a:picLocks noChangeAspect="1"/>
          </p:cNvPicPr>
          <p:nvPr/>
        </p:nvPicPr>
        <p:blipFill>
          <a:blip r:embed="rId2"/>
          <a:stretch>
            <a:fillRect/>
          </a:stretch>
        </p:blipFill>
        <p:spPr>
          <a:xfrm>
            <a:off x="0" y="5143512"/>
            <a:ext cx="4572032" cy="1714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موجة 6"/>
          <p:cNvSpPr/>
          <p:nvPr/>
        </p:nvSpPr>
        <p:spPr>
          <a:xfrm>
            <a:off x="285720" y="0"/>
            <a:ext cx="6643734" cy="1571612"/>
          </a:xfrm>
          <a:prstGeom prst="wav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b="1" dirty="0" smtClean="0">
                <a:solidFill>
                  <a:schemeClr val="tx1"/>
                </a:solidFill>
              </a:rPr>
              <a:t>مميزات الانترنت للبحث العلمي </a:t>
            </a:r>
            <a:endParaRPr lang="ar-SA" sz="4000" b="1" dirty="0">
              <a:solidFill>
                <a:schemeClr val="tx1"/>
              </a:solidFill>
            </a:endParaRPr>
          </a:p>
        </p:txBody>
      </p:sp>
    </p:spTree>
  </p:cSld>
  <p:clrMapOvr>
    <a:masterClrMapping/>
  </p:clrMapOvr>
  <p:transition>
    <p:strips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3857628"/>
            <a:ext cx="7572396" cy="1752600"/>
          </a:xfrm>
        </p:spPr>
        <p:txBody>
          <a:bodyPr>
            <a:noAutofit/>
          </a:bodyPr>
          <a:lstStyle/>
          <a:p>
            <a:pPr lvl="0">
              <a:buClr>
                <a:srgbClr val="C00000"/>
              </a:buClr>
              <a:buFont typeface="Wingdings" pitchFamily="2" charset="2"/>
              <a:buChar char="q"/>
            </a:pPr>
            <a:r>
              <a:rPr lang="ar-SA" sz="2800" b="1" dirty="0" smtClean="0">
                <a:solidFill>
                  <a:schemeClr val="bg1"/>
                </a:solidFill>
              </a:rPr>
              <a:t> خدمات الحوسبة السحابية</a:t>
            </a:r>
            <a:r>
              <a:rPr lang="en-US" sz="2800" b="1" dirty="0" smtClean="0">
                <a:solidFill>
                  <a:schemeClr val="bg1"/>
                </a:solidFill>
              </a:rPr>
              <a:t>  "Cloud Computing" </a:t>
            </a:r>
            <a:r>
              <a:rPr lang="ar-SA" sz="2800" b="1" dirty="0" smtClean="0">
                <a:solidFill>
                  <a:schemeClr val="bg1"/>
                </a:solidFill>
              </a:rPr>
              <a:t>أحد أشكال البرمجيات الافتراضية التي تستخدم على نطاق واسع في كل المجالات وتتميز بسهولة استخدامها من خلال وسائل الاتصالات الحديثة، كالحاسب الشخصي، والأجهزة اللوحية وتستخدم وأساسي لحفظ البيانات وتخزينها على سحابة معلومات افتراضية، حيث يمكن استعادة معلوماتها وتصفحها في أي وقت، وهي تمكن الباحث من إنتاج برامج أو مصادر الكترونية تخص معالجاته التجريبية بواسطة تطبيقات هذه السحابة .</a:t>
            </a:r>
            <a:endParaRPr lang="en-US" sz="2800" dirty="0" smtClean="0">
              <a:solidFill>
                <a:schemeClr val="bg1"/>
              </a:solidFill>
            </a:endParaRPr>
          </a:p>
          <a:p>
            <a:endParaRPr lang="ar-SA" sz="2800" dirty="0"/>
          </a:p>
        </p:txBody>
      </p:sp>
      <p:pic>
        <p:nvPicPr>
          <p:cNvPr id="5" name="صورة 4" descr="Cloud-Computing-from-any-device.jpg"/>
          <p:cNvPicPr>
            <a:picLocks noChangeAspect="1"/>
          </p:cNvPicPr>
          <p:nvPr/>
        </p:nvPicPr>
        <p:blipFill>
          <a:blip r:embed="rId2" cstate="print"/>
          <a:stretch>
            <a:fillRect/>
          </a:stretch>
        </p:blipFill>
        <p:spPr>
          <a:xfrm>
            <a:off x="0" y="5214950"/>
            <a:ext cx="3857620" cy="1643050"/>
          </a:xfrm>
          <a:prstGeom prst="rect">
            <a:avLst/>
          </a:prstGeom>
          <a:ln>
            <a:noFill/>
          </a:ln>
          <a:effectLst>
            <a:outerShdw blurRad="292100" dist="139700" dir="2700000" algn="tl" rotWithShape="0">
              <a:srgbClr val="333333">
                <a:alpha val="65000"/>
              </a:srgbClr>
            </a:outerShdw>
          </a:effectLst>
        </p:spPr>
      </p:pic>
      <p:sp>
        <p:nvSpPr>
          <p:cNvPr id="7" name="موجة 6"/>
          <p:cNvSpPr/>
          <p:nvPr/>
        </p:nvSpPr>
        <p:spPr>
          <a:xfrm>
            <a:off x="285720" y="0"/>
            <a:ext cx="6643734" cy="1571612"/>
          </a:xfrm>
          <a:prstGeom prst="wav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b="1" dirty="0" smtClean="0">
                <a:solidFill>
                  <a:schemeClr val="tx1"/>
                </a:solidFill>
              </a:rPr>
              <a:t>مميزات الانترنت للبحث العلمي </a:t>
            </a:r>
            <a:endParaRPr lang="ar-SA" sz="4000" b="1" dirty="0">
              <a:solidFill>
                <a:schemeClr val="tx1"/>
              </a:solidFill>
            </a:endParaRPr>
          </a:p>
        </p:txBody>
      </p:sp>
    </p:spTree>
  </p:cSld>
  <p:clrMapOvr>
    <a:masterClrMapping/>
  </p:clrMapOvr>
  <p:transition>
    <p:strips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42844" y="3000372"/>
            <a:ext cx="7286676" cy="1752600"/>
          </a:xfrm>
        </p:spPr>
        <p:txBody>
          <a:bodyPr>
            <a:noAutofit/>
          </a:bodyPr>
          <a:lstStyle/>
          <a:p>
            <a:pPr lvl="0">
              <a:buClr>
                <a:srgbClr val="C00000"/>
              </a:buClr>
              <a:buFont typeface="Wingdings" pitchFamily="2" charset="2"/>
              <a:buChar char="q"/>
            </a:pPr>
            <a:r>
              <a:rPr lang="ar-SA" sz="2800" b="1" dirty="0" smtClean="0">
                <a:solidFill>
                  <a:schemeClr val="bg1"/>
                </a:solidFill>
              </a:rPr>
              <a:t> </a:t>
            </a:r>
            <a:r>
              <a:rPr lang="ar-EG" sz="2800" b="1" dirty="0" smtClean="0">
                <a:solidFill>
                  <a:schemeClr val="bg1"/>
                </a:solidFill>
              </a:rPr>
              <a:t>برامج متعددة لإدارة </a:t>
            </a:r>
            <a:r>
              <a:rPr lang="ar-SA" sz="2800" b="1" dirty="0" smtClean="0">
                <a:solidFill>
                  <a:schemeClr val="bg1"/>
                </a:solidFill>
              </a:rPr>
              <a:t>واسترجاع وشرح </a:t>
            </a:r>
            <a:r>
              <a:rPr lang="ar-EG" sz="2800" b="1" dirty="0" smtClean="0">
                <a:solidFill>
                  <a:schemeClr val="bg1"/>
                </a:solidFill>
              </a:rPr>
              <a:t>المراجع: هناك العديد من البرامج التي تساعد المستخدم على تخزين مراجعه </a:t>
            </a:r>
            <a:r>
              <a:rPr lang="ar-EG" sz="2800" b="1" dirty="0" err="1" smtClean="0">
                <a:solidFill>
                  <a:schemeClr val="bg1"/>
                </a:solidFill>
              </a:rPr>
              <a:t>و</a:t>
            </a:r>
            <a:r>
              <a:rPr lang="ar-EG" sz="2800" b="1" dirty="0" smtClean="0">
                <a:solidFill>
                  <a:schemeClr val="bg1"/>
                </a:solidFill>
              </a:rPr>
              <a:t> مصادره للرجوع إليها لاحقا عند كتابة ورقة علمية أو تقرير الماجستير أو الدكتوراه </a:t>
            </a:r>
            <a:r>
              <a:rPr lang="ar-SA" sz="2800" b="1" dirty="0" smtClean="0">
                <a:solidFill>
                  <a:schemeClr val="bg1"/>
                </a:solidFill>
              </a:rPr>
              <a:t>مثل برنامج </a:t>
            </a:r>
            <a:r>
              <a:rPr lang="en-US" sz="2800" b="1" dirty="0" smtClean="0">
                <a:solidFill>
                  <a:schemeClr val="bg1"/>
                </a:solidFill>
              </a:rPr>
              <a:t>Reference Manager"</a:t>
            </a:r>
            <a:r>
              <a:rPr lang="ar-SA" sz="2800" dirty="0" smtClean="0">
                <a:solidFill>
                  <a:schemeClr val="bg1"/>
                </a:solidFill>
              </a:rPr>
              <a:t>"</a:t>
            </a:r>
            <a:endParaRPr lang="en-US" sz="2800" dirty="0" smtClean="0">
              <a:solidFill>
                <a:schemeClr val="bg1"/>
              </a:solidFill>
            </a:endParaRPr>
          </a:p>
          <a:p>
            <a:endParaRPr lang="ar-SA" sz="2800" dirty="0">
              <a:solidFill>
                <a:schemeClr val="bg1"/>
              </a:solidFill>
            </a:endParaRPr>
          </a:p>
        </p:txBody>
      </p:sp>
      <p:sp>
        <p:nvSpPr>
          <p:cNvPr id="8" name="موجة 7"/>
          <p:cNvSpPr/>
          <p:nvPr/>
        </p:nvSpPr>
        <p:spPr>
          <a:xfrm>
            <a:off x="285720" y="0"/>
            <a:ext cx="6643734" cy="1571612"/>
          </a:xfrm>
          <a:prstGeom prst="wav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b="1" dirty="0" smtClean="0">
                <a:solidFill>
                  <a:schemeClr val="tx1"/>
                </a:solidFill>
              </a:rPr>
              <a:t>مميزات الانترنت للبحث العلمي </a:t>
            </a:r>
            <a:endParaRPr lang="ar-SA" sz="4000" b="1" dirty="0">
              <a:solidFill>
                <a:schemeClr val="tx1"/>
              </a:solidFill>
            </a:endParaRPr>
          </a:p>
        </p:txBody>
      </p:sp>
    </p:spTree>
  </p:cSld>
  <p:clrMapOvr>
    <a:masterClrMapping/>
  </p:clrMapOvr>
  <p:transition>
    <p:strips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p:txBody>
          <a:bodyPr/>
          <a:lstStyle/>
          <a:p>
            <a:endParaRPr lang="ar-SA"/>
          </a:p>
        </p:txBody>
      </p:sp>
      <p:sp>
        <p:nvSpPr>
          <p:cNvPr id="3" name="عنوان فرعي 2"/>
          <p:cNvSpPr>
            <a:spLocks noGrp="1"/>
          </p:cNvSpPr>
          <p:nvPr>
            <p:ph type="subTitle" idx="1"/>
          </p:nvPr>
        </p:nvSpPr>
        <p:spPr>
          <a:xfrm>
            <a:off x="0" y="571480"/>
            <a:ext cx="7000892" cy="1752600"/>
          </a:xfrm>
        </p:spPr>
        <p:txBody>
          <a:bodyPr>
            <a:normAutofit/>
          </a:bodyPr>
          <a:lstStyle/>
          <a:p>
            <a:pPr algn="ctr"/>
            <a:r>
              <a:rPr lang="ar-SA" sz="2800" b="1" dirty="0" smtClean="0">
                <a:solidFill>
                  <a:schemeClr val="bg1"/>
                </a:solidFill>
              </a:rPr>
              <a:t>وما زال إلى تلك اللحظة يصدر العديد والعديد من مصادر وخدمات شبكة الإنترنت مما يجعلها بحر من المعلومات التي تجذب الملايين للغوص به واكتشاف درره الثمينة والاستفادة منها في كل مناحي الحياة.</a:t>
            </a:r>
            <a:endParaRPr lang="en-US" sz="2800" dirty="0" smtClean="0">
              <a:solidFill>
                <a:schemeClr val="bg1"/>
              </a:solidFill>
            </a:endParaRPr>
          </a:p>
          <a:p>
            <a:pPr algn="ctr"/>
            <a:endParaRPr lang="ar-SA" sz="2800" dirty="0">
              <a:solidFill>
                <a:schemeClr val="bg1"/>
              </a:solidFill>
            </a:endParaRPr>
          </a:p>
        </p:txBody>
      </p:sp>
      <p:pic>
        <p:nvPicPr>
          <p:cNvPr id="5" name="صورة 4" descr="ما يمكنى شرائة من الانترنت.jpg"/>
          <p:cNvPicPr>
            <a:picLocks noChangeAspect="1"/>
          </p:cNvPicPr>
          <p:nvPr/>
        </p:nvPicPr>
        <p:blipFill>
          <a:blip r:embed="rId2"/>
          <a:stretch>
            <a:fillRect/>
          </a:stretch>
        </p:blipFill>
        <p:spPr>
          <a:xfrm>
            <a:off x="571472" y="2143116"/>
            <a:ext cx="6572296" cy="4357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trips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Photoshop backgrounds 28.JPG"/>
          <p:cNvPicPr>
            <a:picLocks noChangeAspect="1"/>
          </p:cNvPicPr>
          <p:nvPr/>
        </p:nvPicPr>
        <p:blipFill>
          <a:blip r:embed="rId2"/>
          <a:stretch>
            <a:fillRect/>
          </a:stretch>
        </p:blipFill>
        <p:spPr>
          <a:xfrm>
            <a:off x="0" y="0"/>
            <a:ext cx="9144000" cy="6858000"/>
          </a:xfrm>
          <a:prstGeom prst="rect">
            <a:avLst/>
          </a:prstGeom>
        </p:spPr>
      </p:pic>
      <p:sp>
        <p:nvSpPr>
          <p:cNvPr id="4" name="WordArt 5"/>
          <p:cNvSpPr>
            <a:spLocks noChangeArrowheads="1" noChangeShapeType="1" noTextEdit="1"/>
          </p:cNvSpPr>
          <p:nvPr/>
        </p:nvSpPr>
        <p:spPr bwMode="auto">
          <a:xfrm>
            <a:off x="2500298" y="1785926"/>
            <a:ext cx="6357982" cy="3589347"/>
          </a:xfrm>
          <a:prstGeom prst="rect">
            <a:avLst/>
          </a:prstGeom>
        </p:spPr>
        <p:txBody>
          <a:bodyPr spcFirstLastPara="1" wrap="none" fromWordArt="1"/>
          <a:lstStyle/>
          <a:p>
            <a:pPr algn="ctr"/>
            <a:r>
              <a:rPr lang="ar-SA" sz="8800" b="1" kern="10" dirty="0">
                <a:ln w="9525">
                  <a:solidFill>
                    <a:srgbClr val="000000"/>
                  </a:solidFill>
                  <a:round/>
                  <a:headEnd/>
                  <a:tailEnd/>
                </a:ln>
                <a:solidFill>
                  <a:srgbClr val="FFFF00"/>
                </a:solidFill>
                <a:latin typeface="Aharoni"/>
              </a:rPr>
              <a:t>شكراً </a:t>
            </a:r>
            <a:endParaRPr lang="ar-SA" sz="8800" b="1" kern="10" dirty="0" smtClean="0">
              <a:ln w="9525">
                <a:solidFill>
                  <a:srgbClr val="000000"/>
                </a:solidFill>
                <a:round/>
                <a:headEnd/>
                <a:tailEnd/>
              </a:ln>
              <a:solidFill>
                <a:srgbClr val="FFFF00"/>
              </a:solidFill>
              <a:latin typeface="Aharoni"/>
            </a:endParaRPr>
          </a:p>
          <a:p>
            <a:pPr algn="ctr"/>
            <a:r>
              <a:rPr lang="ar-SA" sz="8800" b="1" kern="10" dirty="0" smtClean="0">
                <a:ln w="9525">
                  <a:solidFill>
                    <a:srgbClr val="000000"/>
                  </a:solidFill>
                  <a:round/>
                  <a:headEnd/>
                  <a:tailEnd/>
                </a:ln>
                <a:solidFill>
                  <a:srgbClr val="FFFF00"/>
                </a:solidFill>
                <a:latin typeface="Aharoni"/>
              </a:rPr>
              <a:t>لحسن استماعكم</a:t>
            </a:r>
            <a:endParaRPr lang="ar-SA" sz="8800" b="1" kern="10" dirty="0">
              <a:ln w="9525">
                <a:solidFill>
                  <a:srgbClr val="000000"/>
                </a:solidFill>
                <a:round/>
                <a:headEnd/>
                <a:tailEnd/>
              </a:ln>
              <a:solidFill>
                <a:srgbClr val="FFFF00"/>
              </a:solidFill>
              <a:latin typeface="Aharoni"/>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MjeWwtfCjL0/UNtuZEv4r1I/AAAAAAAAASM/vL3MQwSwxyM/s1600/distance_education.jpg"/>
          <p:cNvPicPr>
            <a:picLocks noChangeAspect="1" noChangeArrowheads="1"/>
          </p:cNvPicPr>
          <p:nvPr/>
        </p:nvPicPr>
        <p:blipFill>
          <a:blip r:embed="rId2"/>
          <a:srcRect/>
          <a:stretch>
            <a:fillRect/>
          </a:stretch>
        </p:blipFill>
        <p:spPr bwMode="auto">
          <a:xfrm>
            <a:off x="2643174" y="1785926"/>
            <a:ext cx="4000500" cy="263842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00100" y="1"/>
            <a:ext cx="6858048" cy="1200329"/>
          </a:xfrm>
          <a:prstGeom prst="rect">
            <a:avLst/>
          </a:prstGeom>
        </p:spPr>
        <p:txBody>
          <a:bodyPr wrap="square">
            <a:spAutoFit/>
          </a:bodyPr>
          <a:lstStyle/>
          <a:p>
            <a:pPr algn="ctr"/>
            <a:r>
              <a:rPr lang="ar-SA"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تطور تقنيات التعليم </a:t>
            </a:r>
          </a:p>
          <a:p>
            <a:pPr algn="ctr"/>
            <a:r>
              <a:rPr lang="ar-SA"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ودورها في البحث العلمي</a:t>
            </a:r>
            <a:endParaRPr lang="ar-SA"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8" name="مربع نص 7"/>
          <p:cNvSpPr txBox="1"/>
          <p:nvPr/>
        </p:nvSpPr>
        <p:spPr>
          <a:xfrm>
            <a:off x="214282" y="1571612"/>
            <a:ext cx="7000924" cy="3970318"/>
          </a:xfrm>
          <a:prstGeom prst="rect">
            <a:avLst/>
          </a:prstGeom>
          <a:noFill/>
        </p:spPr>
        <p:txBody>
          <a:bodyPr wrap="square" rtlCol="1">
            <a:spAutoFit/>
          </a:bodyPr>
          <a:lstStyle/>
          <a:p>
            <a:r>
              <a:rPr lang="ar-SA" sz="3600" b="1" dirty="0" smtClean="0">
                <a:solidFill>
                  <a:schemeClr val="bg1"/>
                </a:solidFill>
              </a:rPr>
              <a:t>شهد العالم في الآونة الأخيرة تغيرات عديدة في ظل عصر التكنولوجيا وثورة الاتصالات وأصبحت المعرفة هي الوقود الحقيقي لإشعال حضارات الأمم فمن يملك المعرفة يمتلك </a:t>
            </a:r>
            <a:r>
              <a:rPr lang="ar-SA" sz="3600" b="1" dirty="0" err="1" smtClean="0">
                <a:solidFill>
                  <a:schemeClr val="bg1"/>
                </a:solidFill>
              </a:rPr>
              <a:t>الريادة</a:t>
            </a:r>
            <a:r>
              <a:rPr lang="ar-SA" sz="3600" b="1" dirty="0" smtClean="0">
                <a:solidFill>
                  <a:schemeClr val="bg1"/>
                </a:solidFill>
              </a:rPr>
              <a:t> ولقد أصبح تقدم الأمم يقاس بقدر ما تملكه من معرفة ومعلومات.</a:t>
            </a:r>
            <a:endParaRPr lang="en-US" sz="3600" dirty="0" smtClean="0">
              <a:solidFill>
                <a:schemeClr val="bg1"/>
              </a:solidFill>
            </a:endParaRPr>
          </a:p>
          <a:p>
            <a:endParaRPr lang="ar-SA" sz="3600" dirty="0">
              <a:solidFill>
                <a:schemeClr val="bg1"/>
              </a:solidFill>
            </a:endParaRPr>
          </a:p>
        </p:txBody>
      </p:sp>
    </p:spTree>
  </p:cSld>
  <p:clrMapOvr>
    <a:masterClrMapping/>
  </p:clrMapOvr>
  <p:transition>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0" y="1643050"/>
            <a:ext cx="7143768" cy="3416320"/>
          </a:xfrm>
          <a:prstGeom prst="rect">
            <a:avLst/>
          </a:prstGeom>
          <a:noFill/>
        </p:spPr>
        <p:txBody>
          <a:bodyPr wrap="square" rtlCol="1">
            <a:spAutoFit/>
          </a:bodyPr>
          <a:lstStyle/>
          <a:p>
            <a:pPr algn="ctr"/>
            <a:r>
              <a:rPr lang="ar-SA" sz="3600" b="1" dirty="0">
                <a:solidFill>
                  <a:schemeClr val="bg1"/>
                </a:solidFill>
              </a:rPr>
              <a:t>وتعد التكنولوجيا مفهوم قديم ومعاصر وأيضا أساس للمستقبل لأنها مزيج من المعرفة والآلة وفيها يتم تحويل الفكرة إلى آلة وهي بدورها تطور من أداء الإنسان الذي تتطور حاجاته باستمرار .</a:t>
            </a:r>
            <a:endParaRPr lang="en-US" sz="3600" dirty="0">
              <a:solidFill>
                <a:schemeClr val="bg1"/>
              </a:solidFill>
            </a:endParaRPr>
          </a:p>
          <a:p>
            <a:endParaRPr lang="ar-SA" sz="3600" dirty="0">
              <a:solidFill>
                <a:schemeClr val="bg1"/>
              </a:solidFill>
            </a:endParaRPr>
          </a:p>
        </p:txBody>
      </p:sp>
      <p:sp>
        <p:nvSpPr>
          <p:cNvPr id="7" name="مستطيل 6"/>
          <p:cNvSpPr/>
          <p:nvPr/>
        </p:nvSpPr>
        <p:spPr>
          <a:xfrm>
            <a:off x="1000100" y="1"/>
            <a:ext cx="6858048" cy="1200329"/>
          </a:xfrm>
          <a:prstGeom prst="rect">
            <a:avLst/>
          </a:prstGeom>
        </p:spPr>
        <p:txBody>
          <a:bodyPr wrap="square">
            <a:spAutoFit/>
          </a:bodyPr>
          <a:lstStyle/>
          <a:p>
            <a:pPr algn="ctr"/>
            <a:r>
              <a:rPr lang="ar-SA"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تطور تقنيات التعليم </a:t>
            </a:r>
          </a:p>
          <a:p>
            <a:pPr algn="ctr"/>
            <a:r>
              <a:rPr lang="ar-SA"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ودورها في البحث العلمي</a:t>
            </a:r>
            <a:endParaRPr lang="ar-SA"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Tree>
  </p:cSld>
  <p:clrMapOvr>
    <a:masterClrMapping/>
  </p:clrMapOvr>
  <p:transition>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0" y="1357298"/>
            <a:ext cx="7143768" cy="3416320"/>
          </a:xfrm>
          <a:prstGeom prst="rect">
            <a:avLst/>
          </a:prstGeom>
          <a:noFill/>
        </p:spPr>
        <p:txBody>
          <a:bodyPr wrap="square" rtlCol="1">
            <a:spAutoFit/>
          </a:bodyPr>
          <a:lstStyle/>
          <a:p>
            <a:r>
              <a:rPr lang="ar-SA" sz="3600" b="1" dirty="0" smtClean="0">
                <a:solidFill>
                  <a:schemeClr val="bg1"/>
                </a:solidFill>
              </a:rPr>
              <a:t>ومع </a:t>
            </a:r>
            <a:r>
              <a:rPr lang="ar-SA" sz="3600" b="1" dirty="0">
                <a:solidFill>
                  <a:schemeClr val="bg1"/>
                </a:solidFill>
              </a:rPr>
              <a:t>التطور التكنولوجي وثورة المعرفة التي يعيشها العالم انتقل تأثيرها إلى مؤسسات التعليم وتم دمج التعليم بالتقنية وأمكن نشر المعرفة وتقاسم المعلومات للجميع بل وأصبحت مرجعية للبحث العلمي وتدعيم التطور الأكاديمي.</a:t>
            </a:r>
            <a:endParaRPr lang="en-US" sz="3600" dirty="0">
              <a:solidFill>
                <a:schemeClr val="bg1"/>
              </a:solidFill>
            </a:endParaRPr>
          </a:p>
          <a:p>
            <a:endParaRPr lang="ar-SA" sz="3600" dirty="0">
              <a:solidFill>
                <a:schemeClr val="bg1"/>
              </a:solidFill>
            </a:endParaRPr>
          </a:p>
        </p:txBody>
      </p:sp>
      <p:sp>
        <p:nvSpPr>
          <p:cNvPr id="7" name="مستطيل 6"/>
          <p:cNvSpPr/>
          <p:nvPr/>
        </p:nvSpPr>
        <p:spPr>
          <a:xfrm>
            <a:off x="1000100" y="1"/>
            <a:ext cx="6858048" cy="1200329"/>
          </a:xfrm>
          <a:prstGeom prst="rect">
            <a:avLst/>
          </a:prstGeom>
        </p:spPr>
        <p:txBody>
          <a:bodyPr wrap="square">
            <a:spAutoFit/>
          </a:bodyPr>
          <a:lstStyle/>
          <a:p>
            <a:pPr algn="ctr"/>
            <a:r>
              <a:rPr lang="ar-SA"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تطور تقنيات التعليم </a:t>
            </a:r>
          </a:p>
          <a:p>
            <a:pPr algn="ctr"/>
            <a:r>
              <a:rPr lang="ar-SA"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ودورها في البحث العلمي</a:t>
            </a:r>
            <a:endParaRPr lang="ar-SA"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pic>
        <p:nvPicPr>
          <p:cNvPr id="4" name="صورة 3" descr="1798709_284473218373669_1443291843_n.jpg"/>
          <p:cNvPicPr>
            <a:picLocks noChangeAspect="1"/>
          </p:cNvPicPr>
          <p:nvPr/>
        </p:nvPicPr>
        <p:blipFill>
          <a:blip r:embed="rId2"/>
          <a:stretch>
            <a:fillRect/>
          </a:stretch>
        </p:blipFill>
        <p:spPr>
          <a:xfrm>
            <a:off x="0" y="4943480"/>
            <a:ext cx="4786314" cy="1914519"/>
          </a:xfrm>
          <a:prstGeom prst="rect">
            <a:avLst/>
          </a:prstGeom>
        </p:spPr>
      </p:pic>
    </p:spTree>
  </p:cSld>
  <p:clrMapOvr>
    <a:masterClrMapping/>
  </p:clrMapOvr>
  <p:transition>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14282" y="1285860"/>
            <a:ext cx="7143800" cy="5262979"/>
          </a:xfrm>
          <a:prstGeom prst="rect">
            <a:avLst/>
          </a:prstGeom>
          <a:noFill/>
        </p:spPr>
        <p:txBody>
          <a:bodyPr wrap="square" rtlCol="1">
            <a:spAutoFit/>
          </a:bodyPr>
          <a:lstStyle/>
          <a:p>
            <a:r>
              <a:rPr lang="ar-SA" sz="2800" b="1" dirty="0">
                <a:solidFill>
                  <a:schemeClr val="bg1"/>
                </a:solidFill>
              </a:rPr>
              <a:t>وأصبح استخدام تكنولوجيا التعليم والمعلومات في ظل هذا العصر الرقمي ضرورة ملحة لتقدم وتحسين العملية التعليمية في المؤسسات التربوية, بل يزداد الطلب يوماً بعد يوم في جميع النظم التعليمية المنتشرة في مختلف أرجاء العالم على استخدام التقنيات الجديدة لتكنولوجيا المعلومات والاتصالات في تعليم الطلاب المعرفة والمهارات التي يحتاجونها في القرن الحادي والعشرين، وقد قدم التقرير الدولي للتعليم الصادر عن هيئة اليونسكو 2010م، وصفاً للتأثيرات الجوهرية التي يمكن أن تلعبها التكنولوجيا في تطوير أساليب التعليم والتدريس التقليدية، بل استطاع هذا التقرير أن يتنبأ بحدوث تحول في عمليتي التدريس والتعلم وكذلك في أسلوب وصول كل من المدرسين والدارسين للمعرفة والمعلومات.</a:t>
            </a:r>
            <a:endParaRPr lang="en-US" sz="2800" dirty="0">
              <a:solidFill>
                <a:schemeClr val="bg1"/>
              </a:solidFill>
            </a:endParaRPr>
          </a:p>
        </p:txBody>
      </p:sp>
      <p:sp>
        <p:nvSpPr>
          <p:cNvPr id="5" name="مستطيل 4"/>
          <p:cNvSpPr/>
          <p:nvPr/>
        </p:nvSpPr>
        <p:spPr>
          <a:xfrm>
            <a:off x="1000100" y="1"/>
            <a:ext cx="6858048" cy="1200329"/>
          </a:xfrm>
          <a:prstGeom prst="rect">
            <a:avLst/>
          </a:prstGeom>
        </p:spPr>
        <p:txBody>
          <a:bodyPr wrap="square">
            <a:spAutoFit/>
          </a:bodyPr>
          <a:lstStyle/>
          <a:p>
            <a:pPr algn="ctr"/>
            <a:r>
              <a:rPr lang="ar-SA"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تطور تقنيات التعليم </a:t>
            </a:r>
          </a:p>
          <a:p>
            <a:pPr algn="ctr"/>
            <a:r>
              <a:rPr lang="ar-SA"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ودورها في البحث العلمي</a:t>
            </a:r>
            <a:endParaRPr lang="ar-SA"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Tree>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0" y="1357298"/>
            <a:ext cx="7358082" cy="4031873"/>
          </a:xfrm>
          <a:prstGeom prst="rect">
            <a:avLst/>
          </a:prstGeom>
          <a:noFill/>
        </p:spPr>
        <p:txBody>
          <a:bodyPr wrap="square" rtlCol="1">
            <a:spAutoFit/>
          </a:bodyPr>
          <a:lstStyle/>
          <a:p>
            <a:r>
              <a:rPr lang="ar-SA" sz="3200" b="1" dirty="0">
                <a:solidFill>
                  <a:schemeClr val="bg1"/>
                </a:solidFill>
              </a:rPr>
              <a:t>وقد تم هذا التحول بالفعل ففي خلال الثلاثة عقود الأخيرة تغيرت نظرة الأنظمة التعليمية والتي كانت تعتمد على جهد المعلم فقط والمتلقي هو الطالب، إلى أن يكون المتعلم هو الأساس في عملية التعليم والتعلم والمعلم مجرد مرشد وموجه له، وأصبحت النظرة إلى التعليم نظرة إيجابية تعتمد على مواطن القوة عند المتعلم. </a:t>
            </a:r>
            <a:endParaRPr lang="en-US" sz="3200" dirty="0">
              <a:solidFill>
                <a:schemeClr val="bg1"/>
              </a:solidFill>
            </a:endParaRPr>
          </a:p>
          <a:p>
            <a:endParaRPr lang="ar-SA" sz="3200" dirty="0">
              <a:solidFill>
                <a:schemeClr val="bg1"/>
              </a:solidFill>
            </a:endParaRPr>
          </a:p>
        </p:txBody>
      </p:sp>
      <p:sp>
        <p:nvSpPr>
          <p:cNvPr id="4" name="مستطيل 3"/>
          <p:cNvSpPr/>
          <p:nvPr/>
        </p:nvSpPr>
        <p:spPr>
          <a:xfrm>
            <a:off x="1000100" y="1"/>
            <a:ext cx="6858048" cy="1200329"/>
          </a:xfrm>
          <a:prstGeom prst="rect">
            <a:avLst/>
          </a:prstGeom>
        </p:spPr>
        <p:txBody>
          <a:bodyPr wrap="square">
            <a:spAutoFit/>
          </a:bodyPr>
          <a:lstStyle/>
          <a:p>
            <a:pPr algn="ctr"/>
            <a:r>
              <a:rPr lang="ar-SA"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تطور تقنيات التعليم </a:t>
            </a:r>
          </a:p>
          <a:p>
            <a:pPr algn="ctr"/>
            <a:r>
              <a:rPr lang="ar-SA"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ودورها في البحث العلمي</a:t>
            </a:r>
            <a:endParaRPr lang="ar-SA"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pic>
        <p:nvPicPr>
          <p:cNvPr id="5" name="صورة 4" descr="images.jpeg"/>
          <p:cNvPicPr>
            <a:picLocks noChangeAspect="1"/>
          </p:cNvPicPr>
          <p:nvPr/>
        </p:nvPicPr>
        <p:blipFill>
          <a:blip r:embed="rId2"/>
          <a:stretch>
            <a:fillRect/>
          </a:stretch>
        </p:blipFill>
        <p:spPr>
          <a:xfrm>
            <a:off x="0" y="4714860"/>
            <a:ext cx="6143668" cy="2143140"/>
          </a:xfrm>
          <a:prstGeom prst="rect">
            <a:avLst/>
          </a:prstGeom>
        </p:spPr>
      </p:pic>
    </p:spTree>
  </p:cSld>
  <p:clrMapOvr>
    <a:masterClrMapping/>
  </p:clrMapOvr>
  <p:transition>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1571612"/>
            <a:ext cx="7072330" cy="4031873"/>
          </a:xfrm>
          <a:prstGeom prst="rect">
            <a:avLst/>
          </a:prstGeom>
          <a:noFill/>
        </p:spPr>
        <p:txBody>
          <a:bodyPr wrap="square" rtlCol="1">
            <a:spAutoFit/>
          </a:bodyPr>
          <a:lstStyle/>
          <a:p>
            <a:r>
              <a:rPr lang="ar-SA" sz="3200" b="1" dirty="0">
                <a:solidFill>
                  <a:schemeClr val="bg1"/>
                </a:solidFill>
              </a:rPr>
              <a:t>ولذلك وجدت التربية الحديثة بحسب رأي "</a:t>
            </a:r>
            <a:r>
              <a:rPr lang="en-US" sz="3200" b="1" dirty="0">
                <a:solidFill>
                  <a:schemeClr val="bg1"/>
                </a:solidFill>
              </a:rPr>
              <a:t>Scott</a:t>
            </a:r>
            <a:r>
              <a:rPr lang="ar-SA" sz="3200" b="1" dirty="0">
                <a:solidFill>
                  <a:schemeClr val="bg1"/>
                </a:solidFill>
              </a:rPr>
              <a:t>" في كتابه "التكنولوجية الرقمية" أن النهضة الحقيقية في التعليم ترجع للإنترنت، لأننا على أعتاب عهد جديد يستخدم التكنولوجيا ووسائل الاتصال الرقمية في التعليم، حيث يتم من خلالها الانتقال من البث "الإذاعي التعليم" إلى </a:t>
            </a:r>
            <a:r>
              <a:rPr lang="en-US" sz="3200" b="1" dirty="0">
                <a:solidFill>
                  <a:schemeClr val="bg1"/>
                </a:solidFill>
              </a:rPr>
              <a:t>"</a:t>
            </a:r>
            <a:r>
              <a:rPr lang="ar-SA" sz="3200" b="1" dirty="0">
                <a:solidFill>
                  <a:schemeClr val="bg1"/>
                </a:solidFill>
              </a:rPr>
              <a:t>التعليم </a:t>
            </a:r>
            <a:r>
              <a:rPr lang="ar-SA" sz="3200" b="1" dirty="0" smtClean="0">
                <a:solidFill>
                  <a:schemeClr val="bg1"/>
                </a:solidFill>
              </a:rPr>
              <a:t>التفاعلي </a:t>
            </a:r>
            <a:r>
              <a:rPr lang="ar-SA" sz="3200" b="1" dirty="0">
                <a:solidFill>
                  <a:schemeClr val="bg1"/>
                </a:solidFill>
              </a:rPr>
              <a:t>في البيئة الإلكترونية</a:t>
            </a:r>
            <a:r>
              <a:rPr lang="en-US" sz="3200" b="1" dirty="0">
                <a:solidFill>
                  <a:schemeClr val="bg1"/>
                </a:solidFill>
              </a:rPr>
              <a:t>.</a:t>
            </a:r>
            <a:r>
              <a:rPr lang="ar-SA" sz="3200" b="1" dirty="0">
                <a:solidFill>
                  <a:schemeClr val="bg1"/>
                </a:solidFill>
              </a:rPr>
              <a:t>	</a:t>
            </a:r>
            <a:endParaRPr lang="en-US" sz="3200" dirty="0">
              <a:solidFill>
                <a:schemeClr val="bg1"/>
              </a:solidFill>
            </a:endParaRPr>
          </a:p>
          <a:p>
            <a:endParaRPr lang="ar-SA" sz="3200" dirty="0">
              <a:solidFill>
                <a:schemeClr val="bg1"/>
              </a:solidFill>
            </a:endParaRPr>
          </a:p>
        </p:txBody>
      </p:sp>
      <p:sp>
        <p:nvSpPr>
          <p:cNvPr id="3" name="مستطيل 2"/>
          <p:cNvSpPr/>
          <p:nvPr/>
        </p:nvSpPr>
        <p:spPr>
          <a:xfrm>
            <a:off x="1000100" y="1"/>
            <a:ext cx="6858048" cy="1200329"/>
          </a:xfrm>
          <a:prstGeom prst="rect">
            <a:avLst/>
          </a:prstGeom>
        </p:spPr>
        <p:txBody>
          <a:bodyPr wrap="square">
            <a:spAutoFit/>
          </a:bodyPr>
          <a:lstStyle/>
          <a:p>
            <a:pPr algn="ctr"/>
            <a:r>
              <a:rPr lang="ar-SA"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تطور تقنيات التعليم </a:t>
            </a:r>
          </a:p>
          <a:p>
            <a:pPr algn="ctr"/>
            <a:r>
              <a:rPr lang="ar-SA"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ودورها في البحث العلمي</a:t>
            </a:r>
            <a:endParaRPr lang="ar-SA"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Tree>
  </p:cSld>
  <p:clrMapOvr>
    <a:masterClrMapping/>
  </p:clrMapOvr>
  <p:transition>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1285860"/>
            <a:ext cx="7215206" cy="5262979"/>
          </a:xfrm>
          <a:prstGeom prst="rect">
            <a:avLst/>
          </a:prstGeom>
          <a:noFill/>
        </p:spPr>
        <p:txBody>
          <a:bodyPr wrap="square" rtlCol="1">
            <a:spAutoFit/>
          </a:bodyPr>
          <a:lstStyle/>
          <a:p>
            <a:r>
              <a:rPr lang="ar-SA" sz="2800" b="1" dirty="0">
                <a:solidFill>
                  <a:schemeClr val="bg1"/>
                </a:solidFill>
              </a:rPr>
              <a:t>وباستخدام هذه البيئات الإلكترونية يكتسب الطالب مهارات وقدرات الباحث العلمي لأنه يتعلم من خلال الكمبيوتر والإنترنت من خلال أسلوب التعلم مثل ؛ أسلوب حل المشكلات </a:t>
            </a:r>
            <a:r>
              <a:rPr lang="ar-SA" sz="2800" b="1" dirty="0" smtClean="0">
                <a:solidFill>
                  <a:schemeClr val="bg1"/>
                </a:solidFill>
              </a:rPr>
              <a:t>وأسلوب </a:t>
            </a:r>
            <a:r>
              <a:rPr lang="ar-SA" sz="2800" b="1" dirty="0">
                <a:solidFill>
                  <a:schemeClr val="bg1"/>
                </a:solidFill>
              </a:rPr>
              <a:t>التعلم بالاستكشاف , وأسلوب التقصي (الجولات المعرفية) </a:t>
            </a:r>
            <a:r>
              <a:rPr lang="ar-SA" sz="2800" b="1" dirty="0" err="1" smtClean="0">
                <a:solidFill>
                  <a:schemeClr val="bg1"/>
                </a:solidFill>
              </a:rPr>
              <a:t>و</a:t>
            </a:r>
            <a:r>
              <a:rPr lang="ar-SA" sz="2800" b="1" dirty="0" smtClean="0">
                <a:solidFill>
                  <a:schemeClr val="bg1"/>
                </a:solidFill>
              </a:rPr>
              <a:t> </a:t>
            </a:r>
            <a:r>
              <a:rPr lang="ar-SA" sz="2800" b="1" dirty="0">
                <a:solidFill>
                  <a:schemeClr val="bg1"/>
                </a:solidFill>
              </a:rPr>
              <a:t>يكتسب الثقافة الرقمية من خلال  الوصول إلى المصادر الرقمية ذات البيئة مفتوحة المصدر وتحليلها وتقييمها وإعادة إنتاجها بصورة جديدة تناسب مهماته التعلمية كما تحث بيئات التعلم الإلكترونية الطالب على الإبداع والابتكار لأنه يتعلم من خلال مصادر رقمية متنوعة الأشكال والموضوعات وتعتمد بشكل مكثف على شتى أنواع الوسائط المتعددة .</a:t>
            </a:r>
            <a:endParaRPr lang="en-US" sz="2800" dirty="0">
              <a:solidFill>
                <a:schemeClr val="bg1"/>
              </a:solidFill>
            </a:endParaRPr>
          </a:p>
          <a:p>
            <a:endParaRPr lang="ar-SA" sz="2800" dirty="0">
              <a:solidFill>
                <a:schemeClr val="bg1"/>
              </a:solidFill>
            </a:endParaRPr>
          </a:p>
        </p:txBody>
      </p:sp>
      <p:sp>
        <p:nvSpPr>
          <p:cNvPr id="3" name="مستطيل 2"/>
          <p:cNvSpPr/>
          <p:nvPr/>
        </p:nvSpPr>
        <p:spPr>
          <a:xfrm>
            <a:off x="1000100" y="1"/>
            <a:ext cx="6858048" cy="1200329"/>
          </a:xfrm>
          <a:prstGeom prst="rect">
            <a:avLst/>
          </a:prstGeom>
        </p:spPr>
        <p:txBody>
          <a:bodyPr wrap="square">
            <a:spAutoFit/>
          </a:bodyPr>
          <a:lstStyle/>
          <a:p>
            <a:pPr algn="ctr"/>
            <a:r>
              <a:rPr lang="ar-SA"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تطور تقنيات التعليم </a:t>
            </a:r>
          </a:p>
          <a:p>
            <a:pPr algn="ctr"/>
            <a:r>
              <a:rPr lang="ar-SA"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ودورها في البحث العلمي</a:t>
            </a:r>
            <a:endParaRPr lang="ar-SA"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Tree>
  </p:cSld>
  <p:clrMapOvr>
    <a:masterClrMapping/>
  </p:clrMapOvr>
  <p:transition>
    <p:strips dir="l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سمة Office">
  <a:themeElements>
    <a:clrScheme name="وحدة نمطية">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1120</Words>
  <Application>Microsoft Office PowerPoint</Application>
  <PresentationFormat>عرض على الشاشة (3:4)‏</PresentationFormat>
  <Paragraphs>67</Paragraphs>
  <Slides>25</Slides>
  <Notes>0</Notes>
  <HiddenSlides>0</HiddenSlides>
  <MMClips>0</MMClips>
  <ScaleCrop>false</ScaleCrop>
  <HeadingPairs>
    <vt:vector size="4" baseType="variant">
      <vt:variant>
        <vt:lpstr>نسق</vt:lpstr>
      </vt:variant>
      <vt:variant>
        <vt:i4>1</vt:i4>
      </vt:variant>
      <vt:variant>
        <vt:lpstr>عناوين الشرائح</vt:lpstr>
      </vt:variant>
      <vt:variant>
        <vt:i4>25</vt:i4>
      </vt:variant>
    </vt:vector>
  </HeadingPairs>
  <TitlesOfParts>
    <vt:vector size="26" baseType="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Satellite</dc:creator>
  <cp:lastModifiedBy>MAX</cp:lastModifiedBy>
  <cp:revision>26</cp:revision>
  <dcterms:created xsi:type="dcterms:W3CDTF">2014-03-19T18:34:41Z</dcterms:created>
  <dcterms:modified xsi:type="dcterms:W3CDTF">2014-04-27T10:40:25Z</dcterms:modified>
</cp:coreProperties>
</file>