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  <p:sldMasterId id="2147483828" r:id="rId2"/>
    <p:sldMasterId id="2147483840" r:id="rId3"/>
    <p:sldMasterId id="2147483852" r:id="rId4"/>
    <p:sldMasterId id="2147483936" r:id="rId5"/>
    <p:sldMasterId id="2147483948" r:id="rId6"/>
    <p:sldMasterId id="2147483996" r:id="rId7"/>
    <p:sldMasterId id="2147484008" r:id="rId8"/>
  </p:sldMasterIdLst>
  <p:notesMasterIdLst>
    <p:notesMasterId r:id="rId52"/>
  </p:notesMasterIdLst>
  <p:handoutMasterIdLst>
    <p:handoutMasterId r:id="rId53"/>
  </p:handoutMasterIdLst>
  <p:sldIdLst>
    <p:sldId id="327" r:id="rId9"/>
    <p:sldId id="303" r:id="rId10"/>
    <p:sldId id="319" r:id="rId11"/>
    <p:sldId id="257" r:id="rId12"/>
    <p:sldId id="318" r:id="rId13"/>
    <p:sldId id="258" r:id="rId14"/>
    <p:sldId id="320" r:id="rId15"/>
    <p:sldId id="323" r:id="rId16"/>
    <p:sldId id="259" r:id="rId17"/>
    <p:sldId id="292" r:id="rId18"/>
    <p:sldId id="321" r:id="rId19"/>
    <p:sldId id="317" r:id="rId20"/>
    <p:sldId id="322" r:id="rId21"/>
    <p:sldId id="260" r:id="rId22"/>
    <p:sldId id="261" r:id="rId23"/>
    <p:sldId id="262" r:id="rId24"/>
    <p:sldId id="301" r:id="rId25"/>
    <p:sldId id="263" r:id="rId26"/>
    <p:sldId id="265" r:id="rId27"/>
    <p:sldId id="266" r:id="rId28"/>
    <p:sldId id="280" r:id="rId29"/>
    <p:sldId id="296" r:id="rId30"/>
    <p:sldId id="297" r:id="rId31"/>
    <p:sldId id="300" r:id="rId32"/>
    <p:sldId id="298" r:id="rId33"/>
    <p:sldId id="283" r:id="rId34"/>
    <p:sldId id="305" r:id="rId35"/>
    <p:sldId id="306" r:id="rId36"/>
    <p:sldId id="307" r:id="rId37"/>
    <p:sldId id="308" r:id="rId38"/>
    <p:sldId id="267" r:id="rId39"/>
    <p:sldId id="310" r:id="rId40"/>
    <p:sldId id="311" r:id="rId41"/>
    <p:sldId id="268" r:id="rId42"/>
    <p:sldId id="312" r:id="rId43"/>
    <p:sldId id="314" r:id="rId44"/>
    <p:sldId id="315" r:id="rId45"/>
    <p:sldId id="316" r:id="rId46"/>
    <p:sldId id="329" r:id="rId47"/>
    <p:sldId id="328" r:id="rId48"/>
    <p:sldId id="286" r:id="rId49"/>
    <p:sldId id="291" r:id="rId50"/>
    <p:sldId id="324" r:id="rId51"/>
  </p:sldIdLst>
  <p:sldSz cx="9144000" cy="6858000" type="screen4x3"/>
  <p:notesSz cx="6742113" cy="987266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505" autoAdjust="0"/>
  </p:normalViewPr>
  <p:slideViewPr>
    <p:cSldViewPr>
      <p:cViewPr>
        <p:scale>
          <a:sx n="120" d="100"/>
          <a:sy n="120" d="100"/>
        </p:scale>
        <p:origin x="246" y="2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13578"/>
    </p:cViewPr>
  </p:sorterViewPr>
  <p:notesViewPr>
    <p:cSldViewPr>
      <p:cViewPr varScale="1">
        <p:scale>
          <a:sx n="76" d="100"/>
          <a:sy n="76" d="100"/>
        </p:scale>
        <p:origin x="-2226" y="-108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19797" y="0"/>
            <a:ext cx="2922317" cy="494107"/>
          </a:xfrm>
          <a:prstGeom prst="rect">
            <a:avLst/>
          </a:prstGeom>
        </p:spPr>
        <p:txBody>
          <a:bodyPr vert="horz" lIns="90813" tIns="45408" rIns="90813" bIns="45408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75" y="0"/>
            <a:ext cx="2922317" cy="494107"/>
          </a:xfrm>
          <a:prstGeom prst="rect">
            <a:avLst/>
          </a:prstGeom>
        </p:spPr>
        <p:txBody>
          <a:bodyPr vert="horz" lIns="90813" tIns="45408" rIns="90813" bIns="45408" rtlCol="1"/>
          <a:lstStyle>
            <a:lvl1pPr algn="l">
              <a:defRPr sz="1200"/>
            </a:lvl1pPr>
          </a:lstStyle>
          <a:p>
            <a:fld id="{5AF77792-55A1-4865-98E6-D4857426EB38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19797" y="9376979"/>
            <a:ext cx="2922317" cy="494107"/>
          </a:xfrm>
          <a:prstGeom prst="rect">
            <a:avLst/>
          </a:prstGeom>
        </p:spPr>
        <p:txBody>
          <a:bodyPr vert="horz" lIns="90813" tIns="45408" rIns="90813" bIns="45408" rtlCol="1" anchor="b"/>
          <a:lstStyle>
            <a:lvl1pPr algn="r">
              <a:defRPr sz="1200"/>
            </a:lvl1pPr>
          </a:lstStyle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75" y="9376979"/>
            <a:ext cx="2922317" cy="494107"/>
          </a:xfrm>
          <a:prstGeom prst="rect">
            <a:avLst/>
          </a:prstGeom>
        </p:spPr>
        <p:txBody>
          <a:bodyPr vert="horz" lIns="90813" tIns="45408" rIns="90813" bIns="45408" rtlCol="1" anchor="b"/>
          <a:lstStyle>
            <a:lvl1pPr algn="l">
              <a:defRPr sz="1200"/>
            </a:lvl1pPr>
          </a:lstStyle>
          <a:p>
            <a:fld id="{65212F22-563B-4E71-BCF8-4D4D00AAE58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1010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20531" y="1"/>
            <a:ext cx="2921582" cy="493633"/>
          </a:xfrm>
          <a:prstGeom prst="rect">
            <a:avLst/>
          </a:prstGeom>
        </p:spPr>
        <p:txBody>
          <a:bodyPr vert="horz" lIns="90813" tIns="45408" rIns="90813" bIns="45408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63" y="1"/>
            <a:ext cx="2921582" cy="493633"/>
          </a:xfrm>
          <a:prstGeom prst="rect">
            <a:avLst/>
          </a:prstGeom>
        </p:spPr>
        <p:txBody>
          <a:bodyPr vert="horz" lIns="90813" tIns="45408" rIns="90813" bIns="45408" rtlCol="1"/>
          <a:lstStyle>
            <a:lvl1pPr algn="l">
              <a:defRPr sz="1200"/>
            </a:lvl1pPr>
          </a:lstStyle>
          <a:p>
            <a:fld id="{73365EF2-7098-4BF0-BD14-1F9786A9E2F7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3" tIns="45408" rIns="90813" bIns="45408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0813" tIns="45408" rIns="90813" bIns="45408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20531" y="9377318"/>
            <a:ext cx="2921582" cy="493633"/>
          </a:xfrm>
          <a:prstGeom prst="rect">
            <a:avLst/>
          </a:prstGeom>
        </p:spPr>
        <p:txBody>
          <a:bodyPr vert="horz" lIns="90813" tIns="45408" rIns="90813" bIns="45408" rtlCol="1" anchor="b"/>
          <a:lstStyle>
            <a:lvl1pPr algn="r">
              <a:defRPr sz="1200"/>
            </a:lvl1pPr>
          </a:lstStyle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63" y="9377318"/>
            <a:ext cx="2921582" cy="493633"/>
          </a:xfrm>
          <a:prstGeom prst="rect">
            <a:avLst/>
          </a:prstGeom>
        </p:spPr>
        <p:txBody>
          <a:bodyPr vert="horz" lIns="90813" tIns="45408" rIns="90813" bIns="45408" rtlCol="1" anchor="b"/>
          <a:lstStyle>
            <a:lvl1pPr algn="l">
              <a:defRPr sz="1200"/>
            </a:lvl1pPr>
          </a:lstStyle>
          <a:p>
            <a:fld id="{EED24029-9599-433D-AA65-3499A17EB73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52580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اضافة شعار الكلية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9874C-4E1B-484B-89B8-EDAB689A86AF}" type="slidenum">
              <a:rPr lang="ar-SA" smtClean="0">
                <a:solidFill>
                  <a:prstClr val="black"/>
                </a:solidFill>
              </a:rPr>
              <a:pPr/>
              <a:t>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4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896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779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49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303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اضافة شعار الكلية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9874C-4E1B-484B-89B8-EDAB689A86AF}" type="slidenum">
              <a:rPr lang="ar-SA" smtClean="0">
                <a:solidFill>
                  <a:prstClr val="black"/>
                </a:solidFill>
              </a:rPr>
              <a:pPr/>
              <a:t>43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4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A34E-F81D-4103-82C6-788150780E6F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ED7B-7AA5-40F6-B94F-28F7A0D16717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00C-0CAF-4F02-8653-00A767E543C7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951A49-84B5-4872-B85C-50F3028FA82C}" type="datetime1">
              <a:rPr lang="ar-SA" smtClean="0"/>
              <a:t>05/08/1435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6E20-386B-479E-A35F-D2375A72AF6C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62FC-DF69-403A-B16B-E763A1D8EEB6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C308-5AFD-437D-969C-B6BBDDF1179C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623D5C-7F91-4D59-A820-623B1E98DC8F}" type="datetime1">
              <a:rPr lang="ar-SA" smtClean="0"/>
              <a:t>05/08/1435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33AFF7-05C7-4263-8D44-E95B9EB09E56}" type="datetime1">
              <a:rPr lang="ar-SA" smtClean="0"/>
              <a:t>05/08/1435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CB6-4AE2-4997-AE5E-3620E5DE9A51}" type="datetime1">
              <a:rPr lang="ar-SA" smtClean="0"/>
              <a:t>05/08/1435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59D1-8577-4EAE-BBCD-010E8B49248C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87B8-9EB9-4707-9ACF-0C0A6658DFCA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839D-1F18-4E3B-8D87-033A1C714318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791-0345-4F03-ABA4-777F6FD16C17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8CF-C052-4285-AB6B-928615A2C7B7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1A49-84B5-4872-B85C-50F3028FA82C}" type="datetime1">
              <a:rPr lang="ar-SA" smtClean="0"/>
              <a:t>05/08/1435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6E20-386B-479E-A35F-D2375A72AF6C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62FC-DF69-403A-B16B-E763A1D8EEB6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C308-5AFD-437D-969C-B6BBDDF1179C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3D5C-7F91-4D59-A820-623B1E98DC8F}" type="datetime1">
              <a:rPr lang="ar-SA" smtClean="0"/>
              <a:t>05/08/1435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FF7-05C7-4263-8D44-E95B9EB09E56}" type="datetime1">
              <a:rPr lang="ar-SA" smtClean="0"/>
              <a:t>05/08/1435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CB6-4AE2-4997-AE5E-3620E5DE9A51}" type="datetime1">
              <a:rPr lang="ar-SA" smtClean="0"/>
              <a:t>05/08/1435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D93A-6B46-48CB-B2D8-D706CE4AD9EB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59D1-8577-4EAE-BBCD-010E8B49248C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839D-1F18-4E3B-8D87-033A1C714318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791-0345-4F03-ABA4-777F6FD16C17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8CF-C052-4285-AB6B-928615A2C7B7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2FA34E-F81D-4103-82C6-788150780E6F}" type="datetime1">
              <a:rPr lang="ar-SA" smtClean="0"/>
              <a:t>05/08/1435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87B8-9EB9-4707-9ACF-0C0A6658DFCA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D93A-6B46-48CB-B2D8-D706CE4AD9EB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464-1331-4214-828E-B604E9521901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65B6A4-61F1-46A2-8FAC-7DE1F5DACB95}" type="datetime1">
              <a:rPr lang="ar-SA" smtClean="0"/>
              <a:t>05/08/1435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99DBF1A-60B5-4A62-BCFA-A02D0B5FFD9D}" type="datetime1">
              <a:rPr lang="ar-SA" smtClean="0"/>
              <a:t>05/08/1435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464-1331-4214-828E-B604E9521901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D0C4-CB84-458F-87B2-0C311BD503AB}" type="datetime1">
              <a:rPr lang="ar-SA" smtClean="0"/>
              <a:t>05/08/1435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564-4E34-4477-8347-2226B935C8E6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3C25-ABB2-4067-B298-AC236B2790BB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ED7B-7AA5-40F6-B94F-28F7A0D16717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00C-0CAF-4F02-8653-00A767E543C7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A34E-F81D-4103-82C6-788150780E6F}" type="datetime1">
              <a:rPr lang="ar-SA" smtClean="0"/>
              <a:t>05/08/1435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87B8-9EB9-4707-9ACF-0C0A6658DFCA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D93A-6B46-48CB-B2D8-D706CE4AD9EB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464-1331-4214-828E-B604E9521901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B6A4-61F1-46A2-8FAC-7DE1F5DACB95}" type="datetime1">
              <a:rPr lang="ar-SA" smtClean="0"/>
              <a:t>05/08/1435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B6A4-61F1-46A2-8FAC-7DE1F5DACB95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BF1A-60B5-4A62-BCFA-A02D0B5FFD9D}" type="datetime1">
              <a:rPr lang="ar-SA" smtClean="0"/>
              <a:t>05/08/1435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D0C4-CB84-458F-87B2-0C311BD503AB}" type="datetime1">
              <a:rPr lang="ar-SA" smtClean="0"/>
              <a:t>05/08/1435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564-4E34-4477-8347-2226B935C8E6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3C25-ABB2-4067-B298-AC236B2790BB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ED7B-7AA5-40F6-B94F-28F7A0D16717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00C-0CAF-4F02-8653-00A767E543C7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951A49-84B5-4872-B85C-50F3028FA82C}" type="datetime1">
              <a:rPr lang="ar-SA" smtClean="0"/>
              <a:t>05/08/1435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6E20-386B-479E-A35F-D2375A72AF6C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62FC-DF69-403A-B16B-E763A1D8EEB6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C308-5AFD-437D-969C-B6BBDDF1179C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BF1A-60B5-4A62-BCFA-A02D0B5FFD9D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623D5C-7F91-4D59-A820-623B1E98DC8F}" type="datetime1">
              <a:rPr lang="ar-SA" smtClean="0"/>
              <a:t>05/08/1435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33AFF7-05C7-4263-8D44-E95B9EB09E56}" type="datetime1">
              <a:rPr lang="ar-SA" smtClean="0"/>
              <a:t>05/08/1435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CB6-4AE2-4997-AE5E-3620E5DE9A51}" type="datetime1">
              <a:rPr lang="ar-SA" smtClean="0"/>
              <a:t>05/08/1435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59D1-8577-4EAE-BBCD-010E8B49248C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839D-1F18-4E3B-8D87-033A1C714318}" type="datetime1">
              <a:rPr lang="ar-SA" smtClean="0"/>
              <a:t>05/08/1435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791-0345-4F03-ABA4-777F6FD16C17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8CF-C052-4285-AB6B-928615A2C7B7}" type="datetime1">
              <a:rPr lang="ar-SA" smtClean="0"/>
              <a:t>05/08/1435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951A49-84B5-4872-B85C-50F3028FA82C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BABA1A7-794F-4D35-9AFD-683E1774EBA7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34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6E20-386B-479E-A35F-D2375A72AF6C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6500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62FC-DF69-403A-B16B-E763A1D8EEB6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070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D0C4-CB84-458F-87B2-0C311BD503AB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C308-5AFD-437D-969C-B6BBDDF1179C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4970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623D5C-7F91-4D59-A820-623B1E98DC8F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>
              <a:solidFill>
                <a:srgbClr val="4F6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05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33AFF7-05C7-4263-8D44-E95B9EB09E56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72655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CB6-4AE2-4997-AE5E-3620E5DE9A51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97487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59D1-8577-4EAE-BBCD-010E8B49248C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6973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839D-1F18-4E3B-8D87-033A1C714318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37442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791-0345-4F03-ABA4-777F6FD16C17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97288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8CF-C052-4285-AB6B-928615A2C7B7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87019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1A49-84B5-4872-B85C-50F3028FA82C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4184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6E20-386B-479E-A35F-D2375A72AF6C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79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564-4E34-4477-8347-2226B935C8E6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62FC-DF69-403A-B16B-E763A1D8EEB6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00323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C308-5AFD-437D-969C-B6BBDDF1179C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49300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3D5C-7F91-4D59-A820-623B1E98DC8F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327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FF7-05C7-4263-8D44-E95B9EB09E56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3476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CB6-4AE2-4997-AE5E-3620E5DE9A51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914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59D1-8577-4EAE-BBCD-010E8B49248C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645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839D-1F18-4E3B-8D87-033A1C714318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445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791-0345-4F03-ABA4-777F6FD16C17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65638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B8CF-C052-4285-AB6B-928615A2C7B7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475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3C25-ABB2-4067-B298-AC236B2790BB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F53B1C-1AB2-4312-B534-C88F87E81B7A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1A2B4B-945D-44C2-9606-2FFF43D8AFB1}" type="datetime1">
              <a:rPr lang="ar-SA" smtClean="0"/>
              <a:t>05/08/1435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F53B1C-1AB2-4312-B534-C88F87E81B7A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7F53B1C-1AB2-4312-B534-C88F87E81B7A}" type="datetime1">
              <a:rPr lang="ar-SA" smtClean="0"/>
              <a:t>05/08/1435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E90E82D-40D1-46A4-9C19-AF90C7016E5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F53B1C-1AB2-4312-B534-C88F87E81B7A}" type="datetime1">
              <a:rPr lang="ar-SA" smtClean="0"/>
              <a:pPr/>
              <a:t>05/08/1435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دليل وحدة الخريجين</a:t>
            </a: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1A2B4B-945D-44C2-9606-2FFF43D8AFB1}" type="datetime1">
              <a:rPr lang="ar-SA" smtClean="0"/>
              <a:t>05/08/1435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BABA1A7-794F-4D35-9AFD-683E1774EBA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1A2B4B-945D-44C2-9606-2FFF43D8AFB1}" type="datetime1">
              <a:rPr lang="ar-SA" smtClean="0">
                <a:solidFill>
                  <a:srgbClr val="4F6128"/>
                </a:solidFill>
              </a:rPr>
              <a:pPr/>
              <a:t>05/08/1435</a:t>
            </a:fld>
            <a:endParaRPr lang="ar-SA">
              <a:solidFill>
                <a:srgbClr val="4F6128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>
              <a:solidFill>
                <a:srgbClr val="4F6128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BABA1A7-794F-4D35-9AFD-683E1774EB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40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E90E82D-40D1-46A4-9C19-AF90C7016E5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ar-SA" smtClean="0">
                <a:solidFill>
                  <a:srgbClr val="DFDCB7"/>
                </a:solidFill>
              </a:rPr>
              <a:t>دليل وحدة الخريجين</a:t>
            </a:r>
            <a:endParaRPr lang="ar-SA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7F53B1C-1AB2-4312-B534-C88F87E81B7A}" type="datetime1">
              <a:rPr lang="ar-SA" smtClean="0">
                <a:solidFill>
                  <a:srgbClr val="DFDCB7"/>
                </a:solidFill>
              </a:rPr>
              <a:pPr/>
              <a:t>05/08/1435</a:t>
            </a:fld>
            <a:endParaRPr lang="ar-SA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6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dt="0"/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cs typeface="Farsi Simple Bold" pitchFamily="2" charset="-78"/>
              </a:rPr>
              <a:t>Alumni Unit</a:t>
            </a:r>
            <a:endParaRPr lang="ar-SA" sz="5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arsi Simple Bold" pitchFamily="2" charset="-78"/>
            </a:endParaRPr>
          </a:p>
        </p:txBody>
      </p:sp>
      <p:pic>
        <p:nvPicPr>
          <p:cNvPr id="2052" name="Picture 4" descr="C:\Users\sa\Desktop\فهر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35" y="260648"/>
            <a:ext cx="1941587" cy="12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966729" y="6837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1400" kern="0" dirty="0">
                <a:solidFill>
                  <a:srgbClr val="003300"/>
                </a:solidFill>
              </a:rPr>
              <a:t>الـمـمـلكـة الـعـربـيـة الـسـعـوديـة</a:t>
            </a:r>
          </a:p>
          <a:p>
            <a:pPr algn="ctr">
              <a:defRPr/>
            </a:pPr>
            <a:r>
              <a:rPr lang="ar-SA" sz="1400" kern="0" dirty="0">
                <a:solidFill>
                  <a:srgbClr val="003300"/>
                </a:solidFill>
              </a:rPr>
              <a:t>وزارة الـتـعـلـيـم الـعـالـي</a:t>
            </a:r>
          </a:p>
          <a:p>
            <a:pPr algn="ctr">
              <a:defRPr/>
            </a:pPr>
            <a:r>
              <a:rPr lang="ar-SA" sz="1400" kern="0" dirty="0">
                <a:solidFill>
                  <a:srgbClr val="003300"/>
                </a:solidFill>
              </a:rPr>
              <a:t>جـامـعـة الـمـجـمـعـة</a:t>
            </a:r>
          </a:p>
          <a:p>
            <a:pPr algn="ctr">
              <a:defRPr/>
            </a:pPr>
            <a:r>
              <a:rPr lang="ar-SA" sz="1400" kern="0" dirty="0">
                <a:solidFill>
                  <a:srgbClr val="003300"/>
                </a:solidFill>
              </a:rPr>
              <a:t>كلية العلوم بالزلفي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7" y="683733"/>
            <a:ext cx="206057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6" y="5733256"/>
            <a:ext cx="1266746" cy="936104"/>
          </a:xfrm>
          <a:prstGeom prst="rect">
            <a:avLst/>
          </a:prstGeom>
        </p:spPr>
      </p:pic>
      <p:pic>
        <p:nvPicPr>
          <p:cNvPr id="1026" name="Picture 2" descr="C:\Users\MAx\Desktop\بدون عنوان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5474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9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971600" y="1305422"/>
            <a:ext cx="2808312" cy="3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Unit Staff</a:t>
            </a:r>
            <a:endParaRPr lang="ar-SA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27212"/>
              </p:ext>
            </p:extLst>
          </p:nvPr>
        </p:nvGraphicFramePr>
        <p:xfrm>
          <a:off x="1006864" y="2276872"/>
          <a:ext cx="7536313" cy="1512168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486666"/>
                <a:gridCol w="3677033"/>
                <a:gridCol w="3372614"/>
              </a:tblGrid>
              <a:tr h="371587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200" kern="1200" dirty="0"/>
                        <a:t>م</a:t>
                      </a:r>
                      <a:endParaRPr kumimoji="0" lang="en-US" sz="1200" b="0" kern="1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/>
                        <a:t>Unit</a:t>
                      </a:r>
                      <a:r>
                        <a:rPr kumimoji="0" lang="en-US" sz="1600" kern="1200" baseline="0" dirty="0" smtClean="0"/>
                        <a:t> Members</a:t>
                      </a:r>
                      <a:endParaRPr kumimoji="0" lang="en-US" sz="1600" b="0" kern="1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15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200" kern="1200" dirty="0"/>
                        <a:t>1</a:t>
                      </a:r>
                      <a:endParaRPr kumimoji="0" lang="en-US" sz="1200" b="0" kern="1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Dean of the College of Science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effectLst/>
                        </a:rPr>
                        <a:t>Dr.</a:t>
                      </a:r>
                      <a:r>
                        <a:rPr kumimoji="0" lang="en-US" sz="1200" kern="1200" baseline="0" dirty="0" smtClean="0">
                          <a:effectLst/>
                        </a:rPr>
                        <a:t> </a:t>
                      </a:r>
                      <a:r>
                        <a:rPr kumimoji="0" lang="en-US" sz="1200" kern="1200" dirty="0" smtClean="0">
                          <a:effectLst/>
                        </a:rPr>
                        <a:t>Mohammed Saleh</a:t>
                      </a:r>
                      <a:r>
                        <a:rPr kumimoji="0" lang="en-US" sz="1200" kern="1200" baseline="0" dirty="0" smtClean="0">
                          <a:effectLst/>
                        </a:rPr>
                        <a:t> </a:t>
                      </a:r>
                      <a:r>
                        <a:rPr kumimoji="0" lang="en-US" sz="1200" kern="1200" baseline="0" dirty="0" err="1" smtClean="0">
                          <a:effectLst/>
                        </a:rPr>
                        <a:t>Aloubody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15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200" kern="1200" dirty="0"/>
                        <a:t>2</a:t>
                      </a:r>
                      <a:endParaRPr kumimoji="0" lang="en-US" sz="1200" b="0" kern="1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Unit Manger</a:t>
                      </a:r>
                      <a:endParaRPr kumimoji="0"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effectLst/>
                        </a:rPr>
                        <a:t>Mansor Mohammed</a:t>
                      </a:r>
                      <a:r>
                        <a:rPr kumimoji="0" lang="en-US" sz="1200" kern="1200" baseline="0" dirty="0" smtClean="0">
                          <a:effectLst/>
                        </a:rPr>
                        <a:t> </a:t>
                      </a:r>
                      <a:r>
                        <a:rPr kumimoji="0" lang="en-US" sz="1200" kern="1200" baseline="0" dirty="0" err="1" smtClean="0">
                          <a:effectLst/>
                        </a:rPr>
                        <a:t>Alohali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9740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200" kern="1200" dirty="0"/>
                        <a:t>3</a:t>
                      </a:r>
                      <a:endParaRPr kumimoji="0" lang="en-US" sz="1200" b="0" kern="1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Unit Coordinator</a:t>
                      </a:r>
                      <a:endParaRPr kumimoji="0"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effectLst/>
                        </a:rPr>
                        <a:t>Rami</a:t>
                      </a:r>
                      <a:r>
                        <a:rPr kumimoji="0" lang="en-US" sz="1200" kern="1200" baseline="0" dirty="0" smtClean="0">
                          <a:effectLst/>
                        </a:rPr>
                        <a:t> Mohammed Al-Rami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4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x\Desktop\20140505_170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5854"/>
            <a:ext cx="864096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67544" y="1988840"/>
            <a:ext cx="831289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1200" dirty="0">
                <a:ea typeface="Calibri"/>
                <a:cs typeface="AL-Mohanad Bold"/>
              </a:rPr>
              <a:t>Praise be to God who created us </a:t>
            </a:r>
            <a:r>
              <a:rPr lang="en-US" sz="1200" dirty="0" smtClean="0">
                <a:ea typeface="Calibri"/>
                <a:cs typeface="AL-Mohanad Bold"/>
              </a:rPr>
              <a:t>and guided </a:t>
            </a:r>
            <a:r>
              <a:rPr lang="en-US" sz="1200" dirty="0">
                <a:ea typeface="Calibri"/>
                <a:cs typeface="AL-Mohanad Bold"/>
              </a:rPr>
              <a:t>us to the blessing of Islam, peace and prayers of the Holy Prophet and </a:t>
            </a:r>
            <a:r>
              <a:rPr lang="en-US" sz="1200" dirty="0" smtClean="0">
                <a:ea typeface="Calibri"/>
                <a:cs typeface="AL-Mohanad Bold"/>
              </a:rPr>
              <a:t>after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1200" dirty="0">
                <a:ea typeface="Calibri"/>
                <a:cs typeface="AL-Mohanad Bold"/>
              </a:rPr>
              <a:t>	 The belief of the university administration in general and the Dean of the College, in particular that the </a:t>
            </a:r>
            <a:r>
              <a:rPr lang="en-US" sz="1200" dirty="0" smtClean="0">
                <a:ea typeface="Calibri"/>
                <a:cs typeface="AL-Mohanad Bold"/>
              </a:rPr>
              <a:t>graduate is an important piece of the development of the </a:t>
            </a:r>
            <a:r>
              <a:rPr lang="en-US" sz="1200" dirty="0">
                <a:ea typeface="Calibri"/>
                <a:cs typeface="AL-Mohanad Bold"/>
              </a:rPr>
              <a:t>educational system. </a:t>
            </a:r>
            <a:r>
              <a:rPr lang="en-US" sz="1200" dirty="0" smtClean="0">
                <a:ea typeface="Calibri"/>
                <a:cs typeface="AL-Mohanad Bold"/>
              </a:rPr>
              <a:t>For they are a mirror of the college </a:t>
            </a:r>
            <a:r>
              <a:rPr lang="en-US" sz="1200" dirty="0">
                <a:ea typeface="Calibri"/>
                <a:cs typeface="AL-Mohanad Bold"/>
              </a:rPr>
              <a:t>and university in front of the local community and </a:t>
            </a:r>
            <a:r>
              <a:rPr lang="en-US" sz="1200" dirty="0" smtClean="0">
                <a:ea typeface="Calibri"/>
                <a:cs typeface="AL-Mohanad Bold"/>
              </a:rPr>
              <a:t>the </a:t>
            </a:r>
            <a:r>
              <a:rPr lang="en-US" sz="1200" dirty="0">
                <a:ea typeface="Calibri"/>
                <a:cs typeface="AL-Mohanad Bold"/>
              </a:rPr>
              <a:t>labor market. And from the university's quest to develop the process </a:t>
            </a:r>
            <a:r>
              <a:rPr lang="en-US" sz="1200" dirty="0" smtClean="0">
                <a:ea typeface="Calibri"/>
                <a:cs typeface="AL-Mohanad Bold"/>
              </a:rPr>
              <a:t>of communication between </a:t>
            </a:r>
            <a:r>
              <a:rPr lang="en-US" sz="1200" dirty="0">
                <a:ea typeface="Calibri"/>
                <a:cs typeface="AL-Mohanad Bold"/>
              </a:rPr>
              <a:t>them and the </a:t>
            </a:r>
            <a:r>
              <a:rPr lang="en-US" sz="1200" dirty="0" smtClean="0">
                <a:ea typeface="Calibri"/>
                <a:cs typeface="AL-Mohanad Bold"/>
              </a:rPr>
              <a:t>graduates and to develop our graduates knowledge and </a:t>
            </a:r>
            <a:r>
              <a:rPr lang="en-US" sz="1200" dirty="0">
                <a:ea typeface="Calibri"/>
                <a:cs typeface="AL-Mohanad Bold"/>
              </a:rPr>
              <a:t>skills, Came the idea of ​​creating </a:t>
            </a:r>
            <a:r>
              <a:rPr lang="en-US" sz="1200" dirty="0" smtClean="0">
                <a:ea typeface="Calibri"/>
                <a:cs typeface="AL-Mohanad Bold"/>
              </a:rPr>
              <a:t>Alumni office as </a:t>
            </a:r>
            <a:r>
              <a:rPr lang="en-US" sz="1200" dirty="0">
                <a:ea typeface="Calibri"/>
                <a:cs typeface="AL-Mohanad Bold"/>
              </a:rPr>
              <a:t>one of the departments that follow in its work </a:t>
            </a:r>
            <a:r>
              <a:rPr lang="en-US" sz="1200" dirty="0" smtClean="0">
                <a:ea typeface="Calibri"/>
                <a:cs typeface="AL-Mohanad Bold"/>
              </a:rPr>
              <a:t>the </a:t>
            </a:r>
            <a:r>
              <a:rPr lang="en-US" sz="1200" dirty="0">
                <a:ea typeface="Calibri"/>
                <a:cs typeface="AL-Mohanad Bold"/>
              </a:rPr>
              <a:t>Vice President for Academic </a:t>
            </a:r>
            <a:r>
              <a:rPr lang="en-US" sz="1200" dirty="0" smtClean="0">
                <a:ea typeface="Calibri"/>
                <a:cs typeface="AL-Mohanad Bold"/>
              </a:rPr>
              <a:t>Affairs.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1200" dirty="0" smtClean="0">
                <a:ea typeface="Calibri"/>
                <a:cs typeface="AL-Mohanad Bold"/>
              </a:rPr>
              <a:t>This unit is the connection between </a:t>
            </a:r>
            <a:r>
              <a:rPr lang="en-US" sz="1200" dirty="0">
                <a:ea typeface="Calibri"/>
                <a:cs typeface="AL-Mohanad Bold"/>
              </a:rPr>
              <a:t>the college and its graduates. The unit </a:t>
            </a:r>
            <a:r>
              <a:rPr lang="en-US" sz="1200" dirty="0" smtClean="0">
                <a:ea typeface="Calibri"/>
                <a:cs typeface="AL-Mohanad Bold"/>
              </a:rPr>
              <a:t>works to help </a:t>
            </a:r>
            <a:r>
              <a:rPr lang="en-US" sz="1200" dirty="0">
                <a:ea typeface="Calibri"/>
                <a:cs typeface="AL-Mohanad Bold"/>
              </a:rPr>
              <a:t>graduates make the transition from university educational environment to </a:t>
            </a:r>
            <a:r>
              <a:rPr lang="en-US" sz="1200" dirty="0" smtClean="0">
                <a:ea typeface="Calibri"/>
                <a:cs typeface="AL-Mohanad Bold"/>
              </a:rPr>
              <a:t>labor </a:t>
            </a:r>
            <a:r>
              <a:rPr lang="en-US" sz="1200" dirty="0">
                <a:ea typeface="Calibri"/>
                <a:cs typeface="AL-Mohanad Bold"/>
              </a:rPr>
              <a:t>market environment</a:t>
            </a:r>
            <a:r>
              <a:rPr lang="en-US" sz="1200" dirty="0" smtClean="0">
                <a:ea typeface="Calibri"/>
                <a:cs typeface="AL-Mohanad Bold"/>
              </a:rPr>
              <a:t>. And it Follows </a:t>
            </a:r>
            <a:r>
              <a:rPr lang="en-US" sz="1200" dirty="0">
                <a:ea typeface="Calibri"/>
                <a:cs typeface="AL-Mohanad Bold"/>
              </a:rPr>
              <a:t>all </a:t>
            </a:r>
            <a:r>
              <a:rPr lang="en-US" sz="1200" dirty="0" smtClean="0">
                <a:ea typeface="Calibri"/>
                <a:cs typeface="AL-Mohanad Bold"/>
              </a:rPr>
              <a:t>aspects related to </a:t>
            </a:r>
            <a:r>
              <a:rPr lang="en-US" sz="1200" dirty="0">
                <a:ea typeface="Calibri"/>
                <a:cs typeface="AL-Mohanad Bold"/>
              </a:rPr>
              <a:t>graduates </a:t>
            </a:r>
            <a:r>
              <a:rPr lang="en-US" sz="1200" dirty="0" smtClean="0">
                <a:ea typeface="Calibri"/>
                <a:cs typeface="AL-Mohanad Bold"/>
              </a:rPr>
              <a:t>and </a:t>
            </a:r>
            <a:r>
              <a:rPr lang="en-US" sz="1200" dirty="0">
                <a:ea typeface="Calibri"/>
                <a:cs typeface="AL-Mohanad Bold"/>
              </a:rPr>
              <a:t>students expected to graduate And assist graduates in search of job opportunities and providing them with the necessary skills </a:t>
            </a:r>
            <a:r>
              <a:rPr lang="en-US" sz="1200" dirty="0" smtClean="0">
                <a:ea typeface="Calibri"/>
                <a:cs typeface="AL-Mohanad Bold"/>
              </a:rPr>
              <a:t>to success in the </a:t>
            </a:r>
            <a:r>
              <a:rPr lang="en-US" sz="1200" dirty="0" err="1" smtClean="0">
                <a:ea typeface="Calibri"/>
                <a:cs typeface="AL-Mohanad Bold"/>
              </a:rPr>
              <a:t>furure</a:t>
            </a:r>
            <a:r>
              <a:rPr lang="en-US" sz="1200" dirty="0" smtClean="0">
                <a:ea typeface="Calibri"/>
                <a:cs typeface="AL-Mohanad Bold"/>
              </a:rPr>
              <a:t>. </a:t>
            </a:r>
            <a:endParaRPr lang="en-US" sz="1200" dirty="0">
              <a:ea typeface="Calibri"/>
              <a:cs typeface="AL-Mohanad Bold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  <a:defRPr/>
            </a:pPr>
            <a:endParaRPr kumimoji="0" lang="ar-SA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ahoma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99592" y="5452143"/>
            <a:ext cx="2952328" cy="5591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1050" dirty="0" smtClean="0">
                <a:ea typeface="Calibri"/>
                <a:cs typeface="AL-Mohanad Bold"/>
              </a:rPr>
              <a:t>Unit Manger </a:t>
            </a:r>
          </a:p>
          <a:p>
            <a:pPr lvl="0" algn="ctr">
              <a:spcAft>
                <a:spcPts val="1000"/>
              </a:spcAft>
            </a:pPr>
            <a:r>
              <a:rPr lang="en-US" sz="1050" dirty="0" err="1" smtClean="0">
                <a:ea typeface="Calibri"/>
                <a:cs typeface="AL-Mohanad Bold"/>
              </a:rPr>
              <a:t>Mansor</a:t>
            </a:r>
            <a:r>
              <a:rPr lang="en-US" sz="1050" dirty="0" smtClean="0">
                <a:ea typeface="Calibri"/>
                <a:cs typeface="AL-Mohanad Bold"/>
              </a:rPr>
              <a:t> Mohammed </a:t>
            </a:r>
            <a:r>
              <a:rPr lang="en-US" sz="1050" dirty="0" err="1" smtClean="0">
                <a:ea typeface="Calibri"/>
                <a:cs typeface="AL-Mohanad Bold"/>
              </a:rPr>
              <a:t>Alohali</a:t>
            </a:r>
            <a:endParaRPr lang="en-US" sz="1050" dirty="0">
              <a:ea typeface="Calibri"/>
              <a:cs typeface="AL-Mohanad Bold"/>
            </a:endParaRPr>
          </a:p>
        </p:txBody>
      </p:sp>
      <p:sp>
        <p:nvSpPr>
          <p:cNvPr id="7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2" name="Up Ribbon 1"/>
          <p:cNvSpPr/>
          <p:nvPr/>
        </p:nvSpPr>
        <p:spPr>
          <a:xfrm>
            <a:off x="1187624" y="984759"/>
            <a:ext cx="6624736" cy="504056"/>
          </a:xfrm>
          <a:prstGeom prst="ribbon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Massage from Unit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x\Desktop\20140505_17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" y="2968377"/>
            <a:ext cx="8928992" cy="3897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1"/>
          <p:cNvSpPr/>
          <p:nvPr/>
        </p:nvSpPr>
        <p:spPr>
          <a:xfrm>
            <a:off x="251520" y="672232"/>
            <a:ext cx="8465570" cy="540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effectLst/>
                <a:latin typeface="Calibri"/>
                <a:ea typeface="Calibri"/>
                <a:cs typeface="Arial"/>
              </a:rPr>
              <a:t> </a:t>
            </a:r>
            <a:endParaRPr lang="ar-SA" sz="14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Alumni Unit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was established as one of the strategies 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 the university development project. The   unit was approved by the 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College Board's 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 their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fifth meeting held on 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11.29.1433 approval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number 113/32/1 e / m 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10/12/1433 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from University President</a:t>
            </a:r>
            <a:endParaRPr lang="en-US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</a:t>
            </a:r>
            <a:endParaRPr lang="en-US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Reduce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problem of unemployment among graduates and the alignment between learning outcomes and labor market requirements.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ar-SA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422275" algn="l"/>
              </a:tabLst>
            </a:pPr>
            <a:r>
              <a:rPr lang="ar-SA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422275" algn="l"/>
              </a:tabLst>
            </a:pPr>
            <a:r>
              <a:rPr lang="ar-SA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Seeking effective ways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communication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between the 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Collage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Alumni and contributing to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their 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progress to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find better job opportunities through the alignment between learning outcomes and the requirements of the labor market and the needs of </a:t>
            </a: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society.</a:t>
            </a:r>
            <a:endParaRPr lang="en-US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3852545" algn="l"/>
              </a:tabLst>
            </a:pPr>
            <a:endParaRPr lang="en-US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8" name="مربع نص 4"/>
          <p:cNvSpPr txBox="1"/>
          <p:nvPr/>
        </p:nvSpPr>
        <p:spPr>
          <a:xfrm>
            <a:off x="899592" y="956446"/>
            <a:ext cx="287517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History and </a:t>
            </a:r>
            <a:r>
              <a:rPr lang="en-US" sz="1600" dirty="0" smtClean="0"/>
              <a:t>Establishment</a:t>
            </a:r>
            <a:endParaRPr lang="en-US" sz="1600" b="1" dirty="0">
              <a:latin typeface="Calibri"/>
              <a:ea typeface="Calibri"/>
              <a:cs typeface="Arial"/>
            </a:endParaRPr>
          </a:p>
        </p:txBody>
      </p:sp>
      <p:sp>
        <p:nvSpPr>
          <p:cNvPr id="9" name="مربع نص 3"/>
          <p:cNvSpPr txBox="1"/>
          <p:nvPr/>
        </p:nvSpPr>
        <p:spPr>
          <a:xfrm>
            <a:off x="899592" y="2609468"/>
            <a:ext cx="248872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Vision</a:t>
            </a:r>
            <a:endParaRPr lang="en-US" sz="1600" b="1" dirty="0">
              <a:latin typeface="Calibri"/>
              <a:ea typeface="Calibri"/>
              <a:cs typeface="Arial"/>
            </a:endParaRPr>
          </a:p>
        </p:txBody>
      </p:sp>
      <p:sp>
        <p:nvSpPr>
          <p:cNvPr id="10" name="مربع نص 5"/>
          <p:cNvSpPr txBox="1"/>
          <p:nvPr/>
        </p:nvSpPr>
        <p:spPr>
          <a:xfrm>
            <a:off x="899414" y="4080906"/>
            <a:ext cx="248890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ea typeface="Calibri"/>
              </a:rPr>
              <a:t>Mission</a:t>
            </a:r>
            <a:endParaRPr lang="ar-SA" sz="1600" dirty="0">
              <a:solidFill>
                <a:schemeClr val="tx1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0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5</a:t>
            </a:r>
            <a:endParaRPr lang="ar-SA" dirty="0"/>
          </a:p>
        </p:txBody>
      </p:sp>
      <p:sp>
        <p:nvSpPr>
          <p:cNvPr id="5" name="مربع نص 3"/>
          <p:cNvSpPr txBox="1"/>
          <p:nvPr/>
        </p:nvSpPr>
        <p:spPr>
          <a:xfrm>
            <a:off x="827584" y="1017814"/>
            <a:ext cx="3168352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ea typeface="Calibri"/>
              </a:rPr>
              <a:t>Objective</a:t>
            </a:r>
          </a:p>
        </p:txBody>
      </p:sp>
      <p:sp>
        <p:nvSpPr>
          <p:cNvPr id="7" name="مستطيل 1"/>
          <p:cNvSpPr/>
          <p:nvPr/>
        </p:nvSpPr>
        <p:spPr>
          <a:xfrm>
            <a:off x="704024" y="620688"/>
            <a:ext cx="7848872" cy="570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888365" algn="l"/>
              </a:tabLst>
            </a:pPr>
            <a:endParaRPr lang="ar-SA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spcAft>
                <a:spcPts val="1000"/>
              </a:spcAft>
              <a:tabLst>
                <a:tab pos="888365" algn="l"/>
              </a:tabLst>
            </a:pPr>
            <a:r>
              <a:rPr lang="ar-SA" sz="1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spcAft>
                <a:spcPts val="1000"/>
              </a:spcAft>
            </a:pPr>
            <a:endParaRPr lang="en-US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 2"/>
            </a:endParaRPr>
          </a:p>
          <a:p>
            <a:pPr algn="l">
              <a:spcAft>
                <a:spcPts val="10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 2"/>
              </a:rPr>
              <a:t>1. Communicate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 2"/>
              </a:rPr>
              <a:t>with college graduates with its various sections and alignment between learning outcomes and labor market </a:t>
            </a:r>
            <a:endParaRPr lang="en-US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 2"/>
            </a:endParaRPr>
          </a:p>
          <a:p>
            <a:pPr algn="l">
              <a:spcAft>
                <a:spcPts val="10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 2"/>
              </a:rPr>
              <a:t>Requirements</a:t>
            </a:r>
          </a:p>
          <a:p>
            <a:pPr algn="l">
              <a:spcAft>
                <a:spcPts val="1000"/>
              </a:spcAf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 2"/>
              </a:rPr>
              <a:t>2.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Strengthen the relationship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college  Graduates 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Follow 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professional and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persona l conditions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the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graduates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Create a database 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that contains information regarding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college graduates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Issuing periodic bulletins and create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Data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bank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contains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names, addresses and working conditions and scientific and professional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activities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the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graduates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.5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Organizing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briefings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about the collage and graduates and  inviting business owners.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Qualifying graduates to engage in the labor market through holding training courses in various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scientific fields</a:t>
            </a:r>
            <a:endParaRPr lang="en-US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ar-SA" sz="1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Develop leadership and communication skills among graduates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Develop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necessary 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skills to get better jobs</a:t>
            </a:r>
            <a:endParaRPr lang="en-US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Contribute to the formulation of standard specifications for university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graduates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 Stand on the most important obstacles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that faces students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after they graduate and enter the workforce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11. To get feedback from alumni updated on the latest developments in their respective domain, which is a fundamental pillar for the development of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Educational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systems</a:t>
            </a:r>
            <a:endParaRPr lang="en-US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433501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7</a:t>
            </a:r>
            <a:endParaRPr lang="ar-SA" dirty="0"/>
          </a:p>
        </p:txBody>
      </p:sp>
      <p:sp>
        <p:nvSpPr>
          <p:cNvPr id="6" name="مربع نص 4"/>
          <p:cNvSpPr txBox="1"/>
          <p:nvPr/>
        </p:nvSpPr>
        <p:spPr>
          <a:xfrm>
            <a:off x="971600" y="903203"/>
            <a:ext cx="4408009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ea typeface="Calibri"/>
              </a:rPr>
              <a:t>Mechanisms to implement  objectives</a:t>
            </a:r>
          </a:p>
        </p:txBody>
      </p:sp>
      <p:sp>
        <p:nvSpPr>
          <p:cNvPr id="7" name="مربع نص 3"/>
          <p:cNvSpPr txBox="1"/>
          <p:nvPr/>
        </p:nvSpPr>
        <p:spPr>
          <a:xfrm>
            <a:off x="827584" y="4143514"/>
            <a:ext cx="318387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The Target group</a:t>
            </a:r>
            <a:endParaRPr lang="en-US" sz="1600" b="1" dirty="0">
              <a:latin typeface="Calibri"/>
              <a:ea typeface="Calibri"/>
              <a:cs typeface="Arial"/>
            </a:endParaRPr>
          </a:p>
        </p:txBody>
      </p:sp>
      <p:sp>
        <p:nvSpPr>
          <p:cNvPr id="8" name="مستطيل 1"/>
          <p:cNvSpPr/>
          <p:nvPr/>
        </p:nvSpPr>
        <p:spPr>
          <a:xfrm>
            <a:off x="827584" y="-1222621"/>
            <a:ext cx="7776864" cy="737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 2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 2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 2"/>
            </a:endParaRPr>
          </a:p>
          <a:p>
            <a:pPr algn="l">
              <a:spcAft>
                <a:spcPts val="1000"/>
              </a:spcAft>
            </a:pPr>
            <a:endParaRPr lang="ar-SA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 2"/>
            </a:endParaRPr>
          </a:p>
          <a:p>
            <a:pPr algn="l">
              <a:spcAft>
                <a:spcPts val="1000"/>
              </a:spcAft>
            </a:pPr>
            <a:endParaRPr lang="ar-SA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 2"/>
            </a:endParaRPr>
          </a:p>
          <a:p>
            <a:pPr algn="l">
              <a:spcAft>
                <a:spcPts val="1000"/>
              </a:spcAft>
            </a:pPr>
            <a:endParaRPr lang="en-US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 2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ar-SA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ar-SA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Invite a number of graduates for consultation through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Alumni Unit</a:t>
            </a:r>
            <a:r>
              <a:rPr lang="ar-SA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Invite a number of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business owners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leaders of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labor market to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explore their perspective on college graduates and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stand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 what they see as the strengths and weaknesses of the college graduates.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Forming follow-up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committees to do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field visits to work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sites of 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graduates</a:t>
            </a:r>
            <a:endParaRPr lang="ar-SA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Invite a number of employers to consult with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them of what are the required scientific and communication skills for collage graduates </a:t>
            </a:r>
            <a:endParaRPr lang="ar-SA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Invite some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alumni to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share their experiences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with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college students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61925"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Surveys </a:t>
            </a: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 halt work on the main obstacles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facing our graduates. </a:t>
            </a:r>
            <a:endParaRPr lang="en-US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61925"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Surveys to measure the satisfaction of employers for graduates</a:t>
            </a:r>
            <a:endParaRPr lang="ar-SA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61925" algn="l">
              <a:lnSpc>
                <a:spcPct val="115000"/>
              </a:lnSpc>
              <a:spcAft>
                <a:spcPts val="1000"/>
              </a:spcAft>
            </a:pPr>
            <a:endParaRPr lang="en-US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61925" algn="l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61925"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Collage graduates </a:t>
            </a:r>
            <a:r>
              <a:rPr lang="ar-SA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61925"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Collage Alumni </a:t>
            </a:r>
            <a:endParaRPr lang="ar-SA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61925"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Potential graduate employers </a:t>
            </a:r>
            <a:r>
              <a:rPr lang="ar-SA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61925"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All academic departments and educational programs provided by the </a:t>
            </a:r>
            <a:r>
              <a:rPr lang="en-US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college.</a:t>
            </a:r>
            <a:endParaRPr lang="ar-SA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MAx\Desktop\phone_directo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38" y="908720"/>
            <a:ext cx="4813126" cy="50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09" y="3421172"/>
            <a:ext cx="2019966" cy="20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MAx\Desktop\7c4ef54d018bf323d9d8c0122325c280.jpe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5" y="3861047"/>
            <a:ext cx="1577179" cy="157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Ax\Desktop\images525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5157192"/>
            <a:ext cx="1304453" cy="13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8" name="Picture 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764704"/>
            <a:ext cx="8847137" cy="55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9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750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6074" y="3789040"/>
            <a:ext cx="8568952" cy="1362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Communication with the relevant departments in order to prepare a list of disciplines required in the labor market.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job seekers and coordination with training institution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Alumni surveyed about how satisfied they are with educational programs and services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the college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323721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10</a:t>
            </a:r>
            <a:endParaRPr lang="ar-SA" dirty="0"/>
          </a:p>
        </p:txBody>
      </p:sp>
      <p:sp>
        <p:nvSpPr>
          <p:cNvPr id="8" name="مربع نص 6"/>
          <p:cNvSpPr txBox="1"/>
          <p:nvPr/>
        </p:nvSpPr>
        <p:spPr>
          <a:xfrm>
            <a:off x="243930" y="692696"/>
            <a:ext cx="341955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Responsibilities of  unit  manager</a:t>
            </a:r>
            <a:endParaRPr lang="en-US" sz="1600" b="1" dirty="0">
              <a:latin typeface="Calibri"/>
              <a:ea typeface="Calibri"/>
              <a:cs typeface="Arial"/>
            </a:endParaRPr>
          </a:p>
        </p:txBody>
      </p:sp>
      <p:sp>
        <p:nvSpPr>
          <p:cNvPr id="9" name="مربع نص 5"/>
          <p:cNvSpPr txBox="1"/>
          <p:nvPr/>
        </p:nvSpPr>
        <p:spPr>
          <a:xfrm>
            <a:off x="251520" y="3271180"/>
            <a:ext cx="273864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Scientific coordinator</a:t>
            </a:r>
            <a:endParaRPr lang="en-US" sz="1600" b="1" dirty="0">
              <a:latin typeface="Calibri"/>
              <a:ea typeface="Calibri"/>
              <a:cs typeface="Arial"/>
            </a:endParaRPr>
          </a:p>
        </p:txBody>
      </p:sp>
      <p:sp>
        <p:nvSpPr>
          <p:cNvPr id="10" name="مستطيل 2"/>
          <p:cNvSpPr/>
          <p:nvPr/>
        </p:nvSpPr>
        <p:spPr>
          <a:xfrm>
            <a:off x="29720" y="188640"/>
            <a:ext cx="8568952" cy="328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ea typeface="Calibri"/>
                <a:cs typeface="+mj-cs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ar-SA" sz="1400" dirty="0" smtClean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1400" dirty="0" smtClean="0">
              <a:ea typeface="Calibri"/>
              <a:cs typeface="+mj-cs"/>
            </a:endParaRPr>
          </a:p>
          <a:p>
            <a:pPr marL="228600" indent="-228600" algn="l" rtl="0">
              <a:spcAft>
                <a:spcPts val="1000"/>
              </a:spcAft>
              <a:buFont typeface="+mj-lt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Develop </a:t>
            </a: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policies and plans that will achieve the objectives of the unit.</a:t>
            </a:r>
            <a:endParaRPr lang="ar-SA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8600" indent="-228600" algn="l" rtl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embracing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internal rules to regulate the work of the unit</a:t>
            </a:r>
            <a:endParaRPr lang="ar-S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 rtl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the performance of employees in the unit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 algn="l" rtl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with stakeholders inside and outside the college</a:t>
            </a:r>
            <a:endParaRPr lang="ar-S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 rtl="0">
              <a:buFont typeface="+mj-lt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representation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meetings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or outside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college.</a:t>
            </a:r>
            <a:endParaRPr lang="ar-S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 rtl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communication with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employers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recruit college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graduates.</a:t>
            </a:r>
          </a:p>
          <a:p>
            <a:pPr algn="l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400" dirty="0" smtClean="0"/>
          </a:p>
          <a:p>
            <a:pPr algn="l"/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35432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x\Desktop\بدون عنوان,m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957">
            <a:off x="1156944" y="1644769"/>
            <a:ext cx="6395257" cy="398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332656"/>
            <a:ext cx="7632848" cy="53912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69875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Calibri"/>
                <a:ea typeface="Calibri"/>
                <a:cs typeface="AL-Mohanad"/>
              </a:rPr>
              <a:t> 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03647" y="308515"/>
            <a:ext cx="7230103" cy="52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79705">
              <a:spcAft>
                <a:spcPts val="1000"/>
              </a:spcAft>
            </a:pPr>
            <a:r>
              <a:rPr lang="ar-SA" b="1" dirty="0">
                <a:latin typeface="Calibri"/>
                <a:ea typeface="Calibri"/>
                <a:cs typeface="AL-Mohanad"/>
              </a:rPr>
              <a:t> </a:t>
            </a:r>
            <a:endParaRPr lang="en-US" sz="1200" b="1" dirty="0">
              <a:latin typeface="Calibri"/>
              <a:ea typeface="Calibri"/>
              <a:cs typeface="Arial"/>
            </a:endParaRPr>
          </a:p>
          <a:p>
            <a:pPr>
              <a:spcAft>
                <a:spcPts val="1000"/>
              </a:spcAft>
            </a:pPr>
            <a:endParaRPr lang="ar-SA" sz="1200" dirty="0" smtClean="0">
              <a:ea typeface="Calibri"/>
              <a:cs typeface="+mj-cs"/>
            </a:endParaRPr>
          </a:p>
          <a:p>
            <a:endParaRPr lang="ar-SA" sz="1200" dirty="0">
              <a:ea typeface="Calibri"/>
              <a:cs typeface="+mj-cs"/>
            </a:endParaRPr>
          </a:p>
          <a:p>
            <a:endParaRPr lang="ar-SA" sz="1200" dirty="0" smtClean="0">
              <a:ea typeface="Calibri"/>
              <a:cs typeface="+mj-cs"/>
            </a:endParaRPr>
          </a:p>
          <a:p>
            <a:endParaRPr lang="ar-SA" sz="1200" dirty="0">
              <a:ea typeface="Calibri"/>
              <a:cs typeface="+mj-cs"/>
            </a:endParaRPr>
          </a:p>
          <a:p>
            <a:endParaRPr lang="ar-SA" sz="1200" dirty="0" smtClean="0">
              <a:ea typeface="Calibri"/>
              <a:cs typeface="+mj-cs"/>
            </a:endParaRPr>
          </a:p>
          <a:p>
            <a:endParaRPr lang="ar-SA" sz="1200" dirty="0">
              <a:ea typeface="Calibri"/>
              <a:cs typeface="+mj-cs"/>
            </a:endParaRPr>
          </a:p>
          <a:p>
            <a:endParaRPr lang="ar-SA" sz="1200" dirty="0" smtClean="0">
              <a:ea typeface="Calibri"/>
              <a:cs typeface="+mj-cs"/>
            </a:endParaRPr>
          </a:p>
          <a:p>
            <a:endParaRPr lang="ar-SA" sz="1200" dirty="0">
              <a:ea typeface="Calibri"/>
              <a:cs typeface="+mj-cs"/>
            </a:endParaRPr>
          </a:p>
          <a:p>
            <a:endParaRPr lang="ar-SA" sz="1200" dirty="0" smtClean="0">
              <a:ea typeface="Calibri"/>
              <a:cs typeface="+mj-cs"/>
            </a:endParaRPr>
          </a:p>
          <a:p>
            <a:endParaRPr lang="ar-SA" sz="1200" dirty="0">
              <a:ea typeface="Calibri"/>
              <a:cs typeface="+mj-cs"/>
            </a:endParaRPr>
          </a:p>
          <a:p>
            <a:endParaRPr lang="ar-SA" sz="1200" dirty="0" smtClean="0">
              <a:ea typeface="Calibri"/>
              <a:cs typeface="+mj-cs"/>
            </a:endParaRPr>
          </a:p>
          <a:p>
            <a:endParaRPr lang="ar-SA" sz="1200" dirty="0">
              <a:ea typeface="Calibri"/>
              <a:cs typeface="+mj-cs"/>
            </a:endParaRPr>
          </a:p>
          <a:p>
            <a:endParaRPr lang="ar-SA" sz="1200" dirty="0" smtClean="0">
              <a:ea typeface="Calibri"/>
              <a:cs typeface="+mj-cs"/>
            </a:endParaRPr>
          </a:p>
          <a:p>
            <a:endParaRPr lang="ar-SA" sz="1200" dirty="0">
              <a:ea typeface="Calibri"/>
              <a:cs typeface="+mj-cs"/>
            </a:endParaRPr>
          </a:p>
          <a:p>
            <a:endParaRPr lang="ar-SA" sz="1200" dirty="0" smtClean="0">
              <a:ea typeface="Calibri"/>
              <a:cs typeface="+mj-cs"/>
            </a:endParaRPr>
          </a:p>
          <a:p>
            <a:endParaRPr lang="ar-SA" sz="1200" dirty="0">
              <a:ea typeface="Calibri"/>
              <a:cs typeface="+mj-cs"/>
            </a:endParaRPr>
          </a:p>
          <a:p>
            <a:endParaRPr lang="ar-SA" sz="1200" dirty="0" smtClean="0">
              <a:ea typeface="Calibri"/>
              <a:cs typeface="+mj-cs"/>
            </a:endParaRPr>
          </a:p>
          <a:p>
            <a:endParaRPr lang="ar-SA" sz="1200" dirty="0">
              <a:ea typeface="Calibri"/>
              <a:cs typeface="+mj-cs"/>
            </a:endParaRPr>
          </a:p>
          <a:p>
            <a:pPr marL="228600" indent="-228600" algn="l" rtl="0">
              <a:spcAft>
                <a:spcPts val="1000"/>
              </a:spcAft>
              <a:buFont typeface="+mj-lt"/>
              <a:buAutoNum type="arabicPeriod"/>
            </a:pPr>
            <a:r>
              <a:rPr lang="en-US" sz="1200" dirty="0" smtClean="0">
                <a:ea typeface="Calibri"/>
                <a:cs typeface="AL-Mohanad Bold"/>
              </a:rPr>
              <a:t>Collect data of student who are expected to graduate every semester.</a:t>
            </a:r>
          </a:p>
          <a:p>
            <a:pPr marL="228600" indent="-228600" algn="l" rtl="0">
              <a:spcAft>
                <a:spcPts val="1000"/>
              </a:spcAft>
              <a:buFont typeface="+mj-lt"/>
              <a:buAutoNum type="arabicPeriod"/>
            </a:pPr>
            <a:r>
              <a:rPr lang="en-US" sz="1200" dirty="0">
                <a:ea typeface="Calibri"/>
                <a:cs typeface="AL-Mohanad Bold"/>
              </a:rPr>
              <a:t>Build a comprehensive database </a:t>
            </a:r>
            <a:r>
              <a:rPr lang="en-US" sz="1200" dirty="0" smtClean="0">
                <a:ea typeface="Calibri"/>
                <a:cs typeface="AL-Mohanad Bold"/>
              </a:rPr>
              <a:t>contains alumni employers information </a:t>
            </a:r>
            <a:r>
              <a:rPr lang="en-US" sz="1200" dirty="0">
                <a:ea typeface="Calibri"/>
                <a:cs typeface="AL-Mohanad Bold"/>
              </a:rPr>
              <a:t>and employment </a:t>
            </a:r>
            <a:r>
              <a:rPr lang="en-US" sz="1200" dirty="0" smtClean="0">
                <a:ea typeface="Calibri"/>
                <a:cs typeface="AL-Mohanad Bold"/>
              </a:rPr>
              <a:t>opportunities</a:t>
            </a:r>
          </a:p>
          <a:p>
            <a:pPr marL="228600" indent="-228600" algn="l" rtl="0">
              <a:spcAft>
                <a:spcPts val="1000"/>
              </a:spcAft>
              <a:buFont typeface="+mj-lt"/>
              <a:buAutoNum type="arabicPeriod"/>
            </a:pPr>
            <a:r>
              <a:rPr lang="en-US" sz="1200" dirty="0" smtClean="0">
                <a:ea typeface="Calibri"/>
                <a:cs typeface="AL-Mohanad Bold"/>
              </a:rPr>
              <a:t>Collect and document statistic of alumni and students expected to graduate.</a:t>
            </a:r>
          </a:p>
          <a:p>
            <a:pPr marL="228600" indent="-228600" algn="l" rtl="0">
              <a:spcAft>
                <a:spcPts val="1000"/>
              </a:spcAft>
              <a:buFont typeface="+mj-lt"/>
              <a:buAutoNum type="arabicPeriod"/>
            </a:pPr>
            <a:r>
              <a:rPr lang="en-US" sz="1200" dirty="0" smtClean="0">
                <a:ea typeface="Calibri"/>
                <a:cs typeface="AL-Mohanad Bold"/>
              </a:rPr>
              <a:t>Collect statistic about market needs. 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1047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11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763688" y="602217"/>
            <a:ext cx="363470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Contact Officer</a:t>
            </a:r>
            <a:endParaRPr lang="ar-SA" sz="1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29374" y="1340768"/>
            <a:ext cx="7061315" cy="2836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28600" lvl="0" indent="-228600" algn="l" rtl="0">
              <a:spcAft>
                <a:spcPts val="100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Coordination between </a:t>
            </a:r>
            <a:r>
              <a:rPr lang="en-US" sz="1200" dirty="0">
                <a:solidFill>
                  <a:prstClr val="black"/>
                </a:solidFill>
                <a:ea typeface="Calibri"/>
                <a:cs typeface="AL-Mohanad Bold"/>
              </a:rPr>
              <a:t>the college and the government and private sectors to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familiarize them with departments </a:t>
            </a:r>
            <a:r>
              <a:rPr lang="en-US" sz="1200" dirty="0">
                <a:solidFill>
                  <a:prstClr val="black"/>
                </a:solidFill>
                <a:ea typeface="Calibri"/>
                <a:cs typeface="AL-Mohanad Bold"/>
              </a:rPr>
              <a:t>and disciplines available in the college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.</a:t>
            </a:r>
          </a:p>
          <a:p>
            <a:pPr marL="228600" lvl="0" indent="-228600" algn="l" rtl="0">
              <a:spcAft>
                <a:spcPts val="1000"/>
              </a:spcAft>
              <a:buFont typeface="+mj-lt"/>
              <a:buAutoNum type="arabicPeriod"/>
            </a:pPr>
            <a:r>
              <a:rPr lang="ar-SA" sz="1200" dirty="0" smtClean="0">
                <a:solidFill>
                  <a:prstClr val="black"/>
                </a:solidFill>
                <a:ea typeface="Calibri"/>
                <a:cs typeface="AL-Mohanad Bold"/>
              </a:rPr>
              <a:t>.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Updating alumni contact information.  </a:t>
            </a:r>
          </a:p>
          <a:p>
            <a:pPr marL="228600" lvl="0" indent="-228600" algn="l" rtl="0">
              <a:spcAft>
                <a:spcPts val="100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Communicate with </a:t>
            </a:r>
            <a:r>
              <a:rPr lang="en-US" sz="1200" dirty="0">
                <a:solidFill>
                  <a:prstClr val="black"/>
                </a:solidFill>
                <a:ea typeface="Calibri"/>
                <a:cs typeface="AL-Mohanad Bold"/>
              </a:rPr>
              <a:t>alumni through various means of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communication which </a:t>
            </a:r>
            <a:r>
              <a:rPr lang="en-US" sz="1200" dirty="0">
                <a:solidFill>
                  <a:prstClr val="black"/>
                </a:solidFill>
                <a:ea typeface="Calibri"/>
                <a:cs typeface="AL-Mohanad Bold"/>
              </a:rPr>
              <a:t>enhances the relationship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between the college and graduates.</a:t>
            </a:r>
          </a:p>
          <a:p>
            <a:pPr marL="228600" lvl="0" indent="-228600" algn="l" rtl="0">
              <a:spcAft>
                <a:spcPts val="100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ea typeface="Calibri"/>
                <a:cs typeface="AL-Mohanad Bold"/>
              </a:rPr>
              <a:t>Recording the minutes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of unite meetings.</a:t>
            </a:r>
          </a:p>
          <a:p>
            <a:pPr marL="228600" lvl="0" indent="-228600" algn="l" rtl="0">
              <a:spcAft>
                <a:spcPts val="1000"/>
              </a:spcAft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ea typeface="Calibri"/>
              <a:cs typeface="AL-Mohanad Bold"/>
            </a:endParaRPr>
          </a:p>
          <a:p>
            <a:pPr marL="228600" lvl="0" indent="-228600" algn="l" rtl="0">
              <a:spcAft>
                <a:spcPts val="1000"/>
              </a:spcAft>
              <a:buFont typeface="+mj-lt"/>
              <a:buAutoNum type="arabicPeriod"/>
            </a:pPr>
            <a:endParaRPr lang="en-US" sz="1200" dirty="0" smtClean="0">
              <a:solidFill>
                <a:prstClr val="black"/>
              </a:solidFill>
              <a:ea typeface="Calibri"/>
              <a:cs typeface="AL-Mohanad Bold"/>
            </a:endParaRPr>
          </a:p>
          <a:p>
            <a:pPr marL="228600" lvl="0" indent="-228600" algn="l" rtl="0">
              <a:spcAft>
                <a:spcPts val="1000"/>
              </a:spcAft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ea typeface="Calibri"/>
              <a:cs typeface="AL-Mohanad Bold"/>
            </a:endParaRPr>
          </a:p>
          <a:p>
            <a:pPr marL="228600" lvl="0" indent="-228600" algn="l" rtl="0">
              <a:spcAft>
                <a:spcPts val="1000"/>
              </a:spcAft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ea typeface="Calibri"/>
              <a:cs typeface="AL-Mohanad Bold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63688" y="3244703"/>
            <a:ext cx="363470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documentation, statistics </a:t>
            </a:r>
            <a:r>
              <a:rPr lang="en-US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officer</a:t>
            </a:r>
            <a:endParaRPr lang="ar-SA" sz="1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0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331640" y="4725144"/>
            <a:ext cx="63445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Special" pitchFamily="2" charset="-78"/>
              </a:rPr>
              <a:t>Alumni Statistics</a:t>
            </a:r>
            <a:endParaRPr lang="ar-SA" sz="6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Naskh Special" pitchFamily="2" charset="-78"/>
            </a:endParaRPr>
          </a:p>
        </p:txBody>
      </p:sp>
      <p:pic>
        <p:nvPicPr>
          <p:cNvPr id="1028" name="Picture 4" descr="C:\Users\MAx\Desktop\فهرس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12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19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81880"/>
              </p:ext>
            </p:extLst>
          </p:nvPr>
        </p:nvGraphicFramePr>
        <p:xfrm>
          <a:off x="971600" y="1052736"/>
          <a:ext cx="2952328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9720"/>
                <a:gridCol w="1662608"/>
              </a:tblGrid>
              <a:tr h="218653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2010 Graduates</a:t>
                      </a:r>
                      <a:r>
                        <a:rPr lang="en-US" sz="900" baseline="0" dirty="0" smtClean="0"/>
                        <a:t> / Second Semester</a:t>
                      </a:r>
                      <a:endParaRPr lang="ar-SA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Total</a:t>
                      </a:r>
                      <a:endParaRPr lang="ar-S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Major</a:t>
                      </a:r>
                      <a:endParaRPr lang="ar-SA" sz="900" b="1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7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Mathematics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7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physics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9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Computer Science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l" rtl="1"/>
                      <a:r>
                        <a:rPr lang="ar-SA" sz="900" dirty="0" smtClean="0"/>
                        <a:t> </a:t>
                      </a:r>
                      <a:r>
                        <a:rPr lang="en-US" sz="900" dirty="0" smtClean="0"/>
                        <a:t>23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900" b="1" dirty="0" smtClean="0"/>
                        <a:t>Total</a:t>
                      </a:r>
                      <a:endParaRPr lang="ar-SA" sz="9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34413"/>
              </p:ext>
            </p:extLst>
          </p:nvPr>
        </p:nvGraphicFramePr>
        <p:xfrm>
          <a:off x="971600" y="2780928"/>
          <a:ext cx="2952328" cy="1434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2012"/>
                <a:gridCol w="1620316"/>
              </a:tblGrid>
              <a:tr h="218653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2011 Graduate</a:t>
                      </a:r>
                      <a:r>
                        <a:rPr lang="en-US" sz="900" baseline="0" dirty="0" smtClean="0"/>
                        <a:t> / First  Semester</a:t>
                      </a:r>
                      <a:endParaRPr lang="ar-SA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Total</a:t>
                      </a:r>
                      <a:endParaRPr lang="ar-S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Major</a:t>
                      </a:r>
                      <a:endParaRPr lang="ar-SA" sz="900" b="1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10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Mathematics</a:t>
                      </a:r>
                      <a:endParaRPr lang="ar-SA" sz="900" dirty="0" smtClean="0"/>
                    </a:p>
                  </a:txBody>
                  <a:tcPr/>
                </a:tc>
              </a:tr>
              <a:tr h="257160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3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physics</a:t>
                      </a:r>
                      <a:endParaRPr lang="ar-SA" sz="900" dirty="0" smtClean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10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Computer Science</a:t>
                      </a:r>
                      <a:endParaRPr lang="ar-SA" sz="900" dirty="0" smtClean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 smtClean="0"/>
                        <a:t>23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900" b="1" dirty="0" smtClean="0"/>
                        <a:t>Total</a:t>
                      </a:r>
                      <a:endParaRPr lang="ar-SA" sz="9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14771"/>
              </p:ext>
            </p:extLst>
          </p:nvPr>
        </p:nvGraphicFramePr>
        <p:xfrm>
          <a:off x="971600" y="4509120"/>
          <a:ext cx="2952328" cy="150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6204"/>
                <a:gridCol w="1616124"/>
              </a:tblGrid>
              <a:tr h="218653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2011 Graduate</a:t>
                      </a:r>
                      <a:r>
                        <a:rPr lang="en-US" sz="900" baseline="0" dirty="0" smtClean="0"/>
                        <a:t> / Second Semester</a:t>
                      </a:r>
                      <a:endParaRPr lang="ar-SA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Total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Major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10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Mathematics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3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physics</a:t>
                      </a:r>
                      <a:endParaRPr lang="ar-SA" sz="900" dirty="0" smtClean="0"/>
                    </a:p>
                    <a:p>
                      <a:pPr algn="ctr" rtl="1"/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7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Computer Science</a:t>
                      </a:r>
                      <a:endParaRPr lang="ar-SA" sz="900" dirty="0" smtClean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l" rtl="1"/>
                      <a:r>
                        <a:rPr lang="ar-SA" sz="900" dirty="0" smtClean="0"/>
                        <a:t> </a:t>
                      </a:r>
                      <a:r>
                        <a:rPr lang="en-US" sz="900" dirty="0" smtClean="0"/>
                        <a:t>20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900" b="1" dirty="0" smtClean="0"/>
                        <a:t>Total</a:t>
                      </a:r>
                      <a:endParaRPr lang="ar-SA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40722"/>
              </p:ext>
            </p:extLst>
          </p:nvPr>
        </p:nvGraphicFramePr>
        <p:xfrm>
          <a:off x="5436096" y="1196752"/>
          <a:ext cx="2952328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45604"/>
                <a:gridCol w="1606724"/>
              </a:tblGrid>
              <a:tr h="22860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2012 Graduate</a:t>
                      </a:r>
                      <a:r>
                        <a:rPr lang="en-US" sz="900" baseline="0" dirty="0" smtClean="0"/>
                        <a:t> / First  Semester</a:t>
                      </a:r>
                      <a:endParaRPr lang="ar-SA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Total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Major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19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Mathematics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20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physics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14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Computer  Science</a:t>
                      </a:r>
                      <a:endParaRPr lang="ar-SA" sz="900" dirty="0" smtClean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l" rtl="1"/>
                      <a:r>
                        <a:rPr lang="ar-SA" sz="900" dirty="0" smtClean="0"/>
                        <a:t> </a:t>
                      </a:r>
                      <a:r>
                        <a:rPr lang="en-US" sz="900" dirty="0" smtClean="0"/>
                        <a:t>53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900" b="1" dirty="0" smtClean="0"/>
                        <a:t>Total</a:t>
                      </a:r>
                      <a:endParaRPr lang="ar-SA" sz="9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6067"/>
              </p:ext>
            </p:extLst>
          </p:nvPr>
        </p:nvGraphicFramePr>
        <p:xfrm>
          <a:off x="5436096" y="2852936"/>
          <a:ext cx="2952328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6554"/>
                <a:gridCol w="1625774"/>
              </a:tblGrid>
              <a:tr h="22860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2012 Graduate</a:t>
                      </a:r>
                      <a:r>
                        <a:rPr lang="en-US" sz="900" baseline="0" dirty="0" smtClean="0"/>
                        <a:t> / Second  Semester</a:t>
                      </a:r>
                      <a:endParaRPr lang="ar-SA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Total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Major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25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Mathematics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13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physics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20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Computer Science</a:t>
                      </a:r>
                      <a:endParaRPr lang="ar-SA" sz="900" dirty="0" smtClean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 smtClean="0"/>
                        <a:t>58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900" b="1" dirty="0" smtClean="0"/>
                        <a:t>Total</a:t>
                      </a:r>
                      <a:endParaRPr lang="ar-SA" sz="9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0793"/>
              </p:ext>
            </p:extLst>
          </p:nvPr>
        </p:nvGraphicFramePr>
        <p:xfrm>
          <a:off x="5436096" y="4509120"/>
          <a:ext cx="2952328" cy="1645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6554"/>
                <a:gridCol w="1625774"/>
              </a:tblGrid>
              <a:tr h="22860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2013 Graduate</a:t>
                      </a:r>
                      <a:r>
                        <a:rPr lang="en-US" sz="900" baseline="0" dirty="0" smtClean="0"/>
                        <a:t> / First  Semester</a:t>
                      </a:r>
                      <a:endParaRPr lang="ar-SA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Total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Major</a:t>
                      </a:r>
                      <a:endParaRPr lang="ar-SA" sz="900" dirty="0" smtClean="0"/>
                    </a:p>
                    <a:p>
                      <a:pPr algn="ctr" rtl="1"/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11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Mathematics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6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physics</a:t>
                      </a:r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rtl="1"/>
                      <a:r>
                        <a:rPr lang="en-US" sz="900" dirty="0" smtClean="0"/>
                        <a:t>9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Computer Science</a:t>
                      </a:r>
                      <a:endParaRPr lang="ar-SA" sz="900" dirty="0" smtClean="0"/>
                    </a:p>
                    <a:p>
                      <a:pPr algn="ctr" rtl="1"/>
                      <a:endParaRPr lang="ar-SA" sz="900" dirty="0"/>
                    </a:p>
                  </a:txBody>
                  <a:tcPr/>
                </a:tc>
              </a:tr>
              <a:tr h="218653">
                <a:tc>
                  <a:txBody>
                    <a:bodyPr/>
                    <a:lstStyle/>
                    <a:p>
                      <a:pPr algn="l" rtl="1"/>
                      <a:r>
                        <a:rPr lang="ar-SA" sz="900" dirty="0" smtClean="0"/>
                        <a:t> </a:t>
                      </a:r>
                      <a:r>
                        <a:rPr lang="en-US" sz="900" dirty="0" smtClean="0"/>
                        <a:t>26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900" b="1" dirty="0" smtClean="0"/>
                        <a:t>Total</a:t>
                      </a:r>
                      <a:endParaRPr lang="ar-SA" sz="9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رابط مستقيم 9"/>
          <p:cNvCxnSpPr/>
          <p:nvPr/>
        </p:nvCxnSpPr>
        <p:spPr>
          <a:xfrm>
            <a:off x="4716016" y="1268760"/>
            <a:ext cx="0" cy="48245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88402"/>
              </p:ext>
            </p:extLst>
          </p:nvPr>
        </p:nvGraphicFramePr>
        <p:xfrm>
          <a:off x="3509882" y="2276872"/>
          <a:ext cx="3294366" cy="17800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62236"/>
                <a:gridCol w="1832130"/>
              </a:tblGrid>
              <a:tr h="411924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Total</a:t>
                      </a:r>
                      <a:r>
                        <a:rPr lang="en-US" sz="900" baseline="0" dirty="0" smtClean="0"/>
                        <a:t> graduate 2010-2013</a:t>
                      </a:r>
                      <a:endParaRPr lang="ar-SA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67908"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Total</a:t>
                      </a:r>
                      <a:endParaRPr lang="ar-S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b="1" dirty="0" smtClean="0"/>
                        <a:t>Major</a:t>
                      </a:r>
                      <a:endParaRPr lang="ar-SA" sz="900" b="1" dirty="0"/>
                    </a:p>
                  </a:txBody>
                  <a:tcPr/>
                </a:tc>
              </a:tr>
              <a:tr h="296522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97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Mathematics</a:t>
                      </a:r>
                      <a:endParaRPr lang="ar-SA" sz="900" dirty="0"/>
                    </a:p>
                  </a:txBody>
                  <a:tcPr/>
                </a:tc>
              </a:tr>
              <a:tr h="267908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60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Physics</a:t>
                      </a:r>
                      <a:endParaRPr lang="ar-SA" sz="900" dirty="0"/>
                    </a:p>
                  </a:txBody>
                  <a:tcPr/>
                </a:tc>
              </a:tr>
              <a:tr h="267908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75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Computer Science</a:t>
                      </a:r>
                      <a:endParaRPr lang="ar-SA" sz="900" dirty="0"/>
                    </a:p>
                  </a:txBody>
                  <a:tcPr/>
                </a:tc>
              </a:tr>
              <a:tr h="267908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 smtClean="0"/>
                        <a:t>232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900" b="1" dirty="0" smtClean="0"/>
                        <a:t>Total</a:t>
                      </a:r>
                      <a:endParaRPr lang="ar-SA" sz="9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ercent-300x22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57437"/>
            <a:ext cx="5040560" cy="21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547664" y="4797151"/>
            <a:ext cx="65527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Employment Rate</a:t>
            </a:r>
            <a:endParaRPr lang="ar-SA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13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569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65036"/>
            <a:ext cx="35337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5036"/>
            <a:ext cx="35718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5718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61383"/>
              </p:ext>
            </p:extLst>
          </p:nvPr>
        </p:nvGraphicFramePr>
        <p:xfrm>
          <a:off x="5004048" y="836712"/>
          <a:ext cx="4030215" cy="12146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6526"/>
                <a:gridCol w="852995"/>
                <a:gridCol w="739806"/>
                <a:gridCol w="693865"/>
                <a:gridCol w="967023"/>
              </a:tblGrid>
              <a:tr h="388033">
                <a:tc gridSpan="5">
                  <a:txBody>
                    <a:bodyPr/>
                    <a:lstStyle/>
                    <a:p>
                      <a:pPr algn="ctr" rtl="1"/>
                      <a:r>
                        <a:rPr lang="en-US" sz="1000" dirty="0" smtClean="0"/>
                        <a:t>Computer</a:t>
                      </a:r>
                      <a:r>
                        <a:rPr lang="en-US" sz="1000" baseline="0" dirty="0" smtClean="0"/>
                        <a:t> Science department statistics 2010-2013</a:t>
                      </a:r>
                      <a:endParaRPr lang="ar-SA" sz="1000" dirty="0" smtClean="0"/>
                    </a:p>
                    <a:p>
                      <a:pPr algn="ctr" rtl="1"/>
                      <a:endParaRPr lang="ar-SA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466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Employed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Unemployed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Public Sector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Private</a:t>
                      </a:r>
                      <a:r>
                        <a:rPr lang="en-US" sz="900" baseline="0" dirty="0" smtClean="0"/>
                        <a:t> Sector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Demonstrator</a:t>
                      </a:r>
                      <a:endParaRPr lang="ar-SA" sz="900" dirty="0"/>
                    </a:p>
                  </a:txBody>
                  <a:tcPr/>
                </a:tc>
              </a:tr>
              <a:tr h="452622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800" kern="1200" dirty="0" smtClean="0"/>
                        <a:t>26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800" kern="1200" dirty="0" smtClean="0"/>
                        <a:t>38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800" kern="1200" dirty="0" smtClean="0"/>
                        <a:t>15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800" kern="1200" dirty="0" smtClean="0"/>
                        <a:t>11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22364"/>
              </p:ext>
            </p:extLst>
          </p:nvPr>
        </p:nvGraphicFramePr>
        <p:xfrm>
          <a:off x="179512" y="764704"/>
          <a:ext cx="4464495" cy="12298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2293"/>
                <a:gridCol w="1049288"/>
                <a:gridCol w="684878"/>
                <a:gridCol w="744810"/>
                <a:gridCol w="1213226"/>
              </a:tblGrid>
              <a:tr h="275848">
                <a:tc gridSpan="5">
                  <a:txBody>
                    <a:bodyPr/>
                    <a:lstStyle/>
                    <a:p>
                      <a:pPr algn="ctr" rtl="1"/>
                      <a:r>
                        <a:rPr lang="en-US" sz="1050" dirty="0" smtClean="0"/>
                        <a:t>Physics</a:t>
                      </a:r>
                      <a:r>
                        <a:rPr lang="en-US" sz="1050" baseline="0" dirty="0" smtClean="0"/>
                        <a:t> department statistics 2010-2013</a:t>
                      </a:r>
                      <a:endParaRPr lang="ar-SA" sz="1050" dirty="0" smtClean="0"/>
                    </a:p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</a:tr>
              <a:tr h="339466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Employed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Unemployed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Public Sector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Private</a:t>
                      </a:r>
                      <a:r>
                        <a:rPr lang="en-US" sz="900" baseline="0" dirty="0" smtClean="0"/>
                        <a:t> Sector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Demonstrator</a:t>
                      </a:r>
                      <a:endParaRPr lang="ar-SA" sz="900" dirty="0"/>
                    </a:p>
                  </a:txBody>
                  <a:tcPr/>
                </a:tc>
              </a:tr>
              <a:tr h="452622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000" kern="1200" dirty="0" smtClean="0"/>
                        <a:t>16</a:t>
                      </a:r>
                      <a:endParaRPr kumimoji="0" lang="ar-S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kumimoji="0" lang="ar-S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800" kern="1200" dirty="0" smtClean="0"/>
                        <a:t>11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800" kern="1200" dirty="0" smtClean="0"/>
                        <a:t>5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800" kern="1200" dirty="0" smtClean="0"/>
                        <a:t>3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191"/>
              </p:ext>
            </p:extLst>
          </p:nvPr>
        </p:nvGraphicFramePr>
        <p:xfrm>
          <a:off x="4214650" y="4509120"/>
          <a:ext cx="4680521" cy="1262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98503"/>
                <a:gridCol w="952273"/>
                <a:gridCol w="858642"/>
                <a:gridCol w="784003"/>
                <a:gridCol w="1387100"/>
              </a:tblGrid>
              <a:tr h="444218">
                <a:tc gridSpan="5">
                  <a:txBody>
                    <a:bodyPr/>
                    <a:lstStyle/>
                    <a:p>
                      <a:pPr algn="ctr" rtl="1"/>
                      <a:r>
                        <a:rPr lang="en-US" sz="1050" dirty="0" smtClean="0"/>
                        <a:t>Mathematics </a:t>
                      </a:r>
                      <a:r>
                        <a:rPr lang="en-US" sz="1050" baseline="0" dirty="0" smtClean="0"/>
                        <a:t>department statistics 2010-2013</a:t>
                      </a:r>
                      <a:endParaRPr lang="ar-SA" sz="1050" dirty="0" smtClean="0"/>
                    </a:p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50" dirty="0"/>
                    </a:p>
                  </a:txBody>
                  <a:tcPr/>
                </a:tc>
              </a:tr>
              <a:tr h="339466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Employed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Unemployed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Public Sector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Private</a:t>
                      </a:r>
                      <a:r>
                        <a:rPr lang="en-US" sz="900" baseline="0" dirty="0" smtClean="0"/>
                        <a:t> Sector</a:t>
                      </a:r>
                      <a:endParaRPr lang="ar-S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Demonstrator</a:t>
                      </a:r>
                      <a:endParaRPr lang="ar-SA" sz="900" dirty="0"/>
                    </a:p>
                  </a:txBody>
                  <a:tcPr/>
                </a:tc>
              </a:tr>
              <a:tr h="452622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000" kern="1200" dirty="0" smtClean="0"/>
                        <a:t>36</a:t>
                      </a:r>
                      <a:endParaRPr kumimoji="0" lang="ar-S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kumimoji="0" lang="ar-S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ar-S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1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\Desktop\1ab82a6ee0f46bd714b6e015ea1259a0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78525"/>
            <a:ext cx="5976664" cy="48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547664" y="2636912"/>
            <a:ext cx="62646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Special" pitchFamily="2" charset="-78"/>
              </a:rPr>
              <a:t>Alumni Names</a:t>
            </a:r>
            <a:endParaRPr lang="ar-SA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Naskh Special" pitchFamily="2" charset="-78"/>
            </a:endParaRPr>
          </a:p>
        </p:txBody>
      </p:sp>
      <p:sp>
        <p:nvSpPr>
          <p:cNvPr id="4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15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83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834058" y="3455610"/>
            <a:ext cx="748883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Special" pitchFamily="2" charset="-78"/>
              </a:rPr>
              <a:t>Computer Science Department</a:t>
            </a:r>
            <a:endParaRPr lang="ar-SA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Naskh Special" pitchFamily="2" charset="-78"/>
            </a:endParaRPr>
          </a:p>
        </p:txBody>
      </p:sp>
      <p:pic>
        <p:nvPicPr>
          <p:cNvPr id="4098" name="Picture 2" descr="C:\Users\MAx\Desktop\89898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855690" cy="2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89345"/>
              </p:ext>
            </p:extLst>
          </p:nvPr>
        </p:nvGraphicFramePr>
        <p:xfrm>
          <a:off x="1187624" y="692696"/>
          <a:ext cx="2927648" cy="4511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8887"/>
                <a:gridCol w="1582879"/>
                <a:gridCol w="975882"/>
              </a:tblGrid>
              <a:tr h="57849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Computer Science 2013 /First Semester</a:t>
                      </a:r>
                      <a:endParaRPr kumimoji="0" lang="ar-SA" sz="1200" b="1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39256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Student ID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Mulfu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Aloibu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282100001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Alnutaifi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281103904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Hamad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Alshai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281104277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Alkhashmi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281103945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5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AbdulMajeed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Alogoby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281102330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Khaled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Alturigy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281103898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Masaud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281103893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Khalel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281104343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Faisel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281103980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10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Abdulrhaman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Alturiki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281103899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Faris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Alrshidi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281104361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Fahad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Albulihy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271104336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Athyabyl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271104243</a:t>
                      </a:r>
                      <a:endParaRPr lang="ar-SA" sz="1100" dirty="0"/>
                    </a:p>
                  </a:txBody>
                  <a:tcPr/>
                </a:tc>
              </a:tr>
              <a:tr h="239864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Sultan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Alsubiai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271104235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0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23446"/>
              </p:ext>
            </p:extLst>
          </p:nvPr>
        </p:nvGraphicFramePr>
        <p:xfrm>
          <a:off x="5364088" y="1196752"/>
          <a:ext cx="3215680" cy="4608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71893"/>
              </a:tblGrid>
              <a:tr h="638341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Computer </a:t>
                      </a:r>
                      <a:r>
                        <a:rPr lang="en-US" sz="1200" dirty="0" err="1" smtClean="0"/>
                        <a:t>Scinece</a:t>
                      </a:r>
                      <a:r>
                        <a:rPr lang="en-US" sz="1200" baseline="0" dirty="0" smtClean="0"/>
                        <a:t> 2013 / Second </a:t>
                      </a:r>
                      <a:r>
                        <a:rPr lang="en-US" sz="1200" baseline="0" dirty="0" err="1" smtClean="0"/>
                        <a:t>Seme</a:t>
                      </a:r>
                      <a:endParaRPr kumimoji="0" lang="ar-SA" sz="1200" b="1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Student id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Suliman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Alhajab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271101134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Yousef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271104273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Sami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Alonizi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271104348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Abdulaziz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Alhumidi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281100597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5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Ahmad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Alamer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281100640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Ahmad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Abdulmenem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281103909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Ayth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281103910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Fahad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Aljabr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281104015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Foaz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281104023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10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Waleed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281104101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Majed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281104279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Saud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281104289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Mahmoud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Alhabib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281104306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Sager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Alrashadi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281104377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286476"/>
              </p:ext>
            </p:extLst>
          </p:nvPr>
        </p:nvGraphicFramePr>
        <p:xfrm>
          <a:off x="1187624" y="2060848"/>
          <a:ext cx="3235574" cy="15880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91787"/>
              </a:tblGrid>
              <a:tr h="264678"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ar-SA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ar-SA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Suliman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Alshai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en-U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291100188</a:t>
                      </a:r>
                      <a:endParaRPr kumimoji="0" lang="ar-SA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4000"/>
                      </a:schemeClr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Abdulsalm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Almulifi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291100466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Faisel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Alatig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291100782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Musab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Albader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291100941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Abullah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Alfaha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291104419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20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Sulitan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291107122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3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5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30234"/>
              </p:ext>
            </p:extLst>
          </p:nvPr>
        </p:nvGraphicFramePr>
        <p:xfrm>
          <a:off x="5292080" y="1196752"/>
          <a:ext cx="3215680" cy="32851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71893"/>
              </a:tblGrid>
              <a:tr h="638341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Student ID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Almughem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291100157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Sultan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291104209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Abdulaziz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431640181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Abdulaziz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Aljourboa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291102375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5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Ahmad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Alsuhly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291107137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Yaser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282100900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Moath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Alrumaih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291100147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Waleed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Zynah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271104401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Ahmad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Hamdan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281103949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2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838250" y="3284984"/>
            <a:ext cx="748883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Special" pitchFamily="2" charset="-78"/>
              </a:rPr>
              <a:t>Physics Department</a:t>
            </a:r>
            <a:endParaRPr lang="ar-SA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Naskh Special" pitchFamily="2" charset="-78"/>
            </a:endParaRPr>
          </a:p>
        </p:txBody>
      </p:sp>
      <p:pic>
        <p:nvPicPr>
          <p:cNvPr id="2051" name="Picture 3" descr="C:\Users\MAx\Desktop\88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551287" cy="21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54756"/>
              </p:ext>
            </p:extLst>
          </p:nvPr>
        </p:nvGraphicFramePr>
        <p:xfrm>
          <a:off x="971600" y="1124744"/>
          <a:ext cx="3215680" cy="4608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71893"/>
              </a:tblGrid>
              <a:tr h="638341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Physics 2013 / First</a:t>
                      </a:r>
                      <a:r>
                        <a:rPr lang="en-US" sz="1200" baseline="0" dirty="0" smtClean="0"/>
                        <a:t> Semester</a:t>
                      </a:r>
                      <a:endParaRPr kumimoji="0" lang="ar-SA" sz="1200" b="1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kumimoji="0" lang="en-US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ID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Majed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Alouid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291100193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Nader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Aljuraidy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291100175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Alfaleh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291100454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Yousef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Aloube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292101238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5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 Yousef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281104357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Abdulrhamd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Alzonidy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281104278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Ahmad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Alrohkimy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281104307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Abdulaziz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Almoulhem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281104387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Jaza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Alrohkymi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281104282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10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Friaj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302102441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Mohammed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281104300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Muhamad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281104270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Mohamad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281104305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Abdulah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Gazi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271104216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5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228141"/>
              </p:ext>
            </p:extLst>
          </p:nvPr>
        </p:nvGraphicFramePr>
        <p:xfrm>
          <a:off x="5148064" y="1772816"/>
          <a:ext cx="3235574" cy="15880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91787"/>
              </a:tblGrid>
              <a:tr h="264678"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ar-SA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ar-SA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Rashid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Alromy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en-U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291101434</a:t>
                      </a:r>
                      <a:endParaRPr kumimoji="0" lang="ar-SA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4000"/>
                      </a:schemeClr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Ziad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Alrashid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281104281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Fahad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Almolhem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291100471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Aabulah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Alhazmi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271104315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Maziad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Alharis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271104400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20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Mohammed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Alsiaf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271104691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30228"/>
              </p:ext>
            </p:extLst>
          </p:nvPr>
        </p:nvGraphicFramePr>
        <p:xfrm>
          <a:off x="971600" y="1124744"/>
          <a:ext cx="3215680" cy="4608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71893"/>
              </a:tblGrid>
              <a:tr h="638341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Physics</a:t>
                      </a:r>
                      <a:r>
                        <a:rPr lang="en-US" sz="1200" baseline="0" dirty="0" smtClean="0"/>
                        <a:t> 2013 / Second Semester</a:t>
                      </a:r>
                      <a:endParaRPr kumimoji="0" lang="ar-SA" sz="1200" b="1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Mohammed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271104291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Fahad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271104306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Naif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Alomary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271104394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Bader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Alotibi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281103908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5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Faiz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281103992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Humiadan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Alhumidan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281104014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Mohammed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Alaoad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281104365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Faisel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Alrshaidi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291101103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Mohammed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Alrshaidi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291106395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10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Fahad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Althufairy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291106542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Abdulmhesen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Almughm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301107824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Aldohim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301108419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301108636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5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390328" y="2276872"/>
            <a:ext cx="70567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7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15</a:t>
            </a:r>
            <a:endParaRPr lang="ar-SA" dirty="0"/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0643"/>
              </p:ext>
            </p:extLst>
          </p:nvPr>
        </p:nvGraphicFramePr>
        <p:xfrm>
          <a:off x="5231432" y="1052736"/>
          <a:ext cx="3215680" cy="24910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71893"/>
              </a:tblGrid>
              <a:tr h="638341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Physics</a:t>
                      </a:r>
                      <a:r>
                        <a:rPr lang="en-US" sz="1200" baseline="0" dirty="0" smtClean="0"/>
                        <a:t> 2014 / First Semester</a:t>
                      </a:r>
                      <a:endParaRPr kumimoji="0" lang="ar-SA" sz="1200" b="1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Doairish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Alrashdi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281104091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Mohammed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Alohaidan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271104349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Abdulrhman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Aldaoud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281103924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Ahmad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Algashami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281104042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5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Abdulah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Alrhidi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291106343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Mohammed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271104687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7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115616" y="3459078"/>
            <a:ext cx="748883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Special" pitchFamily="2" charset="-78"/>
              </a:rPr>
              <a:t>Mathematic Department</a:t>
            </a:r>
            <a:endParaRPr lang="ar-SA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Naskh Special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18" y="699989"/>
            <a:ext cx="3490428" cy="269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290530"/>
              </p:ext>
            </p:extLst>
          </p:nvPr>
        </p:nvGraphicFramePr>
        <p:xfrm>
          <a:off x="1115616" y="1124744"/>
          <a:ext cx="3215680" cy="46630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71893"/>
              </a:tblGrid>
              <a:tr h="638341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Mathematic</a:t>
                      </a:r>
                      <a:r>
                        <a:rPr lang="en-US" sz="1200" baseline="0" dirty="0" smtClean="0"/>
                        <a:t> 2013 /First Semester</a:t>
                      </a:r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Naif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Abo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Granin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291100456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Suliman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Alfalh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291100453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Ahmad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Alroimy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282100049</a:t>
                      </a:r>
                      <a:endParaRPr lang="ar-SA" sz="1100" dirty="0"/>
                    </a:p>
                  </a:txBody>
                  <a:tcPr/>
                </a:tc>
              </a:tr>
              <a:tr h="319171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Adel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281103824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5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Meshary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Alsadi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282100143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Faisel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282100130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Abulrhamn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Albadah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281103939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Abdulateef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282101158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Turky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Alqurashi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291106415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10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Abdulmehsan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Aljaser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291102644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Meshal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Alsaidy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282100154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Zaid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281104338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Mohammed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282100709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Majed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Alotaibi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272101099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2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96258"/>
              </p:ext>
            </p:extLst>
          </p:nvPr>
        </p:nvGraphicFramePr>
        <p:xfrm>
          <a:off x="5148064" y="1196752"/>
          <a:ext cx="3235574" cy="1323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91787"/>
              </a:tblGrid>
              <a:tr h="264678"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ar-SA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ar-SA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Majed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en-U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281104066</a:t>
                      </a:r>
                      <a:endParaRPr kumimoji="0" lang="ar-SA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4000"/>
                      </a:schemeClr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Faisel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Alshamary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282100120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Fahad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Amutary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271104447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Mebsher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Aloani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271104290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Turky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Alfuraidi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271104346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17603"/>
              </p:ext>
            </p:extLst>
          </p:nvPr>
        </p:nvGraphicFramePr>
        <p:xfrm>
          <a:off x="1043608" y="1052736"/>
          <a:ext cx="3215680" cy="4608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71893"/>
              </a:tblGrid>
              <a:tr h="638341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Mathematic</a:t>
                      </a:r>
                      <a:r>
                        <a:rPr lang="en-US" sz="1200" baseline="0" dirty="0" smtClean="0"/>
                        <a:t> 2013 / Second Semester</a:t>
                      </a:r>
                      <a:endParaRPr kumimoji="0" lang="ar-SA" sz="1200" b="1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Abdulah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Alshamiry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271104648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Khaled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Alfahad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281103897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Mohammed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Alfahad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281104093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281104292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5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Shai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Alhaiy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281104319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Alamor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281104327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Nader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281104340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Mosa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282100121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Meshary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282100122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10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Mamdoh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282100348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282100502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Suliamn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Alfarij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291100442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Jara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Allah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Alfad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291100498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Waleed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Alganem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291100634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79325"/>
              </p:ext>
            </p:extLst>
          </p:nvPr>
        </p:nvGraphicFramePr>
        <p:xfrm>
          <a:off x="5148064" y="1196752"/>
          <a:ext cx="3235574" cy="29114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91787"/>
              </a:tblGrid>
              <a:tr h="264678"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ar-SA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ar-SA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Abdulaziz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Almulifi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en-U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291100749</a:t>
                      </a:r>
                      <a:endParaRPr kumimoji="0" lang="ar-SA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4000"/>
                      </a:schemeClr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Waleed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Alhabrady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291100834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Mamdoh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Alrshidi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291102633</a:t>
                      </a:r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Firas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291107328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Abdullah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Alhamad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292100350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20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Abdulmajed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Alkhashmi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301101946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Sair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301106550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Megren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301106875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Mohammed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Alshemry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301108288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Abdulmajeed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Alsugainy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302100144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25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Yagoub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Aloatiby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431640190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24925"/>
              </p:ext>
            </p:extLst>
          </p:nvPr>
        </p:nvGraphicFramePr>
        <p:xfrm>
          <a:off x="1115616" y="980728"/>
          <a:ext cx="3215680" cy="38144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5179"/>
                <a:gridCol w="1738608"/>
                <a:gridCol w="1071893"/>
              </a:tblGrid>
              <a:tr h="638341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Math 2014 / First Semester</a:t>
                      </a:r>
                      <a:endParaRPr kumimoji="0" lang="ar-SA" sz="1200" b="1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kumimoji="0" lang="ar-S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Kaheld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Almutary</a:t>
                      </a:r>
                      <a:endParaRPr kumimoji="0" lang="ar-S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281104356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2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Moned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Alonizi</a:t>
                      </a:r>
                      <a:endParaRPr kumimoji="0" lang="ar-S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271104238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3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Faisel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ar-S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282100127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4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Adel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ar-S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282100714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5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Osama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Almutary</a:t>
                      </a:r>
                      <a:endParaRPr kumimoji="0" lang="ar-S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291100585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6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Saud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Alfahd</a:t>
                      </a:r>
                      <a:endParaRPr kumimoji="0" lang="ar-S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281103916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7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Khaled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Alturky</a:t>
                      </a:r>
                      <a:endParaRPr kumimoji="0" lang="ar-S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291100423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8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Shaher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Almutari</a:t>
                      </a:r>
                      <a:endParaRPr kumimoji="0" lang="ar-S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281104332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9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Abdulrhman</a:t>
                      </a:r>
                      <a:r>
                        <a:rPr kumimoji="0"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Alharby</a:t>
                      </a:r>
                      <a:endParaRPr kumimoji="0" lang="ar-S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281104273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10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Kamel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Almutary</a:t>
                      </a:r>
                      <a:endParaRPr kumimoji="0" lang="ar-S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281104310</a:t>
                      </a:r>
                      <a:endParaRPr lang="ar-SA" sz="1100" dirty="0"/>
                    </a:p>
                  </a:txBody>
                  <a:tcPr/>
                </a:tc>
              </a:tr>
              <a:tr h="264678">
                <a:tc>
                  <a:txBody>
                    <a:bodyPr/>
                    <a:lstStyle/>
                    <a:p>
                      <a:pPr algn="ctr" rtl="1"/>
                      <a:r>
                        <a:rPr lang="ar-SA" sz="1100" dirty="0" smtClean="0"/>
                        <a:t>11</a:t>
                      </a:r>
                      <a:endParaRPr lang="ar-S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Ahmad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khbar MT" pitchFamily="2" charset="-78"/>
                        </a:rPr>
                        <a:t>Alsybia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 smtClean="0"/>
                        <a:t>281104070</a:t>
                      </a:r>
                      <a:endParaRPr lang="ar-SA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3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4569335" y="6289423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16</a:t>
            </a:r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3528" y="477094"/>
            <a:ext cx="2376264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>
                <a:solidFill>
                  <a:prstClr val="black"/>
                </a:solidFill>
              </a:rPr>
              <a:t>Alumni survey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83569" y="1271360"/>
            <a:ext cx="4032448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Alumni Information</a:t>
            </a:r>
            <a:endParaRPr lang="ar-SA" sz="1000" b="1" dirty="0" smtClean="0">
              <a:solidFill>
                <a:prstClr val="black"/>
              </a:solidFill>
            </a:endParaRPr>
          </a:p>
          <a:p>
            <a:pPr algn="l"/>
            <a:endParaRPr lang="ar-SA" sz="1000" b="1" dirty="0">
              <a:solidFill>
                <a:prstClr val="black"/>
              </a:solidFill>
            </a:endParaRPr>
          </a:p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Name</a:t>
            </a:r>
            <a:endParaRPr lang="ar-SA" sz="1000" b="1" dirty="0">
              <a:solidFill>
                <a:prstClr val="black"/>
              </a:solidFill>
            </a:endParaRPr>
          </a:p>
          <a:p>
            <a:pPr algn="l"/>
            <a:endParaRPr lang="ar-SA" sz="1000" b="1" dirty="0">
              <a:solidFill>
                <a:prstClr val="black"/>
              </a:solidFill>
            </a:endParaRPr>
          </a:p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Department</a:t>
            </a:r>
            <a:endParaRPr lang="ar-SA" sz="1000" b="1" dirty="0">
              <a:solidFill>
                <a:prstClr val="black"/>
              </a:solidFill>
            </a:endParaRPr>
          </a:p>
          <a:p>
            <a:pPr algn="l"/>
            <a:endParaRPr lang="ar-SA" sz="1000" b="1" dirty="0">
              <a:solidFill>
                <a:prstClr val="black"/>
              </a:solidFill>
            </a:endParaRPr>
          </a:p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University ID</a:t>
            </a:r>
            <a:endParaRPr lang="ar-SA" sz="1000" b="1" dirty="0">
              <a:solidFill>
                <a:prstClr val="black"/>
              </a:solidFill>
            </a:endParaRPr>
          </a:p>
          <a:p>
            <a:pPr algn="l"/>
            <a:endParaRPr lang="ar-SA" sz="1000" b="1" dirty="0">
              <a:solidFill>
                <a:prstClr val="black"/>
              </a:solidFill>
            </a:endParaRPr>
          </a:p>
          <a:p>
            <a:pPr algn="l"/>
            <a:endParaRPr lang="ar-SA" sz="1000" b="1" dirty="0">
              <a:solidFill>
                <a:prstClr val="black"/>
              </a:solidFill>
            </a:endParaRPr>
          </a:p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Address</a:t>
            </a:r>
            <a:endParaRPr lang="ar-SA" sz="1000" b="1" dirty="0" smtClean="0">
              <a:solidFill>
                <a:prstClr val="black"/>
              </a:solidFill>
            </a:endParaRPr>
          </a:p>
          <a:p>
            <a:pPr algn="l"/>
            <a:endParaRPr lang="ar-SA" sz="1000" b="1" dirty="0">
              <a:solidFill>
                <a:prstClr val="black"/>
              </a:solidFill>
            </a:endParaRPr>
          </a:p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Email</a:t>
            </a:r>
            <a:endParaRPr lang="ar-SA" sz="1000" b="1" dirty="0" smtClean="0">
              <a:solidFill>
                <a:prstClr val="black"/>
              </a:solidFill>
            </a:endParaRPr>
          </a:p>
          <a:p>
            <a:pPr algn="l"/>
            <a:endParaRPr lang="ar-SA" sz="1000" b="1" dirty="0">
              <a:solidFill>
                <a:prstClr val="black"/>
              </a:solidFill>
            </a:endParaRPr>
          </a:p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Phone</a:t>
            </a:r>
            <a:endParaRPr lang="ar-SA" sz="1000" b="1" dirty="0">
              <a:solidFill>
                <a:prstClr val="black"/>
              </a:solidFill>
            </a:endParaRPr>
          </a:p>
          <a:p>
            <a:pPr algn="l"/>
            <a:endParaRPr lang="en-US" sz="1000" b="1" dirty="0">
              <a:solidFill>
                <a:prstClr val="black"/>
              </a:solidFill>
            </a:endParaRPr>
          </a:p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College level </a:t>
            </a:r>
            <a:endParaRPr lang="ar-SA" sz="1000" b="1" dirty="0">
              <a:solidFill>
                <a:prstClr val="black"/>
              </a:solidFill>
            </a:endParaRPr>
          </a:p>
          <a:p>
            <a:pPr algn="l"/>
            <a:endParaRPr lang="ar-SA" sz="1000" b="1" dirty="0">
              <a:solidFill>
                <a:prstClr val="black"/>
              </a:solidFill>
            </a:endParaRPr>
          </a:p>
          <a:p>
            <a:pPr algn="l"/>
            <a:r>
              <a:rPr lang="en-US" sz="1000" b="1" dirty="0">
                <a:solidFill>
                  <a:prstClr val="black"/>
                </a:solidFill>
              </a:rPr>
              <a:t>Do you want to </a:t>
            </a:r>
            <a:r>
              <a:rPr lang="en-US" sz="1000" b="1" dirty="0" smtClean="0">
                <a:solidFill>
                  <a:prstClr val="black"/>
                </a:solidFill>
              </a:rPr>
              <a:t>your college to contact you  </a:t>
            </a:r>
            <a:r>
              <a:rPr lang="en-US" sz="1000" b="1" dirty="0">
                <a:solidFill>
                  <a:prstClr val="black"/>
                </a:solidFill>
              </a:rPr>
              <a:t>after graduation</a:t>
            </a:r>
            <a:r>
              <a:rPr lang="ar-SA" sz="1000" b="1" dirty="0" smtClean="0">
                <a:solidFill>
                  <a:prstClr val="black"/>
                </a:solidFill>
              </a:rPr>
              <a:t>.</a:t>
            </a:r>
            <a:endParaRPr lang="en-US" sz="1000" b="1" dirty="0">
              <a:solidFill>
                <a:prstClr val="black"/>
              </a:solidFill>
            </a:endParaRPr>
          </a:p>
          <a:p>
            <a:pPr algn="l"/>
            <a:endParaRPr lang="ar-SA" sz="1000" b="1" dirty="0" smtClean="0">
              <a:solidFill>
                <a:prstClr val="black"/>
              </a:solidFill>
            </a:endParaRPr>
          </a:p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      ( )  Yes                                               (  ) No    </a:t>
            </a:r>
          </a:p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   </a:t>
            </a:r>
            <a:endParaRPr lang="ar-SA" sz="1000" b="1" dirty="0">
              <a:solidFill>
                <a:prstClr val="black"/>
              </a:solidFill>
            </a:endParaRPr>
          </a:p>
          <a:p>
            <a:pPr algn="l"/>
            <a:r>
              <a:rPr lang="en-US" sz="1000" b="1" dirty="0" smtClean="0">
                <a:solidFill>
                  <a:prstClr val="black"/>
                </a:solidFill>
              </a:rPr>
              <a:t>If yes what methods of communication do you prefer</a:t>
            </a:r>
            <a:endParaRPr lang="ar-SA" sz="1000" dirty="0" smtClean="0">
              <a:solidFill>
                <a:prstClr val="black"/>
              </a:solidFill>
            </a:endParaRPr>
          </a:p>
          <a:p>
            <a:pPr algn="l"/>
            <a:endParaRPr lang="ar-SA" sz="1000" dirty="0" smtClean="0">
              <a:solidFill>
                <a:prstClr val="black"/>
              </a:solidFill>
            </a:endParaRPr>
          </a:p>
          <a:p>
            <a:pPr algn="l"/>
            <a:endParaRPr lang="ar-SA" sz="1000" dirty="0">
              <a:solidFill>
                <a:prstClr val="black"/>
              </a:solidFill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4950335" y="1278543"/>
            <a:ext cx="0" cy="47427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4950335" y="1125166"/>
            <a:ext cx="4032448" cy="3598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dirty="0" smtClean="0">
                <a:solidFill>
                  <a:prstClr val="black"/>
                </a:solidFill>
              </a:rPr>
              <a:t>Degree Name:</a:t>
            </a:r>
            <a:endParaRPr lang="en-US" sz="9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b="1" dirty="0" smtClean="0">
                <a:solidFill>
                  <a:prstClr val="black"/>
                </a:solidFill>
              </a:rPr>
              <a:t>Did you take any course to improve your skill after graduation</a:t>
            </a:r>
            <a:endParaRPr lang="ar-SA" sz="9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900" b="1" dirty="0">
                <a:solidFill>
                  <a:prstClr val="black"/>
                </a:solidFill>
              </a:rPr>
              <a:t>               </a:t>
            </a:r>
            <a:r>
              <a:rPr lang="en-US" sz="900" b="1" dirty="0" smtClean="0">
                <a:solidFill>
                  <a:prstClr val="black"/>
                </a:solidFill>
              </a:rPr>
              <a:t>No</a:t>
            </a:r>
            <a:r>
              <a:rPr lang="ar-SA" sz="900" b="1" dirty="0" smtClean="0">
                <a:solidFill>
                  <a:prstClr val="black"/>
                </a:solidFill>
              </a:rPr>
              <a:t> </a:t>
            </a:r>
            <a:r>
              <a:rPr lang="ar-SA" sz="900" b="1" dirty="0">
                <a:solidFill>
                  <a:prstClr val="black"/>
                </a:solidFill>
              </a:rPr>
              <a:t>(    </a:t>
            </a:r>
            <a:r>
              <a:rPr lang="ar-SA" sz="900" b="1" dirty="0" smtClean="0">
                <a:solidFill>
                  <a:prstClr val="black"/>
                </a:solidFill>
              </a:rPr>
              <a:t>)</a:t>
            </a:r>
            <a:r>
              <a:rPr lang="en-US" sz="900" b="1" dirty="0" smtClean="0">
                <a:solidFill>
                  <a:prstClr val="black"/>
                </a:solidFill>
              </a:rPr>
              <a:t>                          </a:t>
            </a:r>
            <a:r>
              <a:rPr lang="ar-SA" sz="900" b="1" dirty="0" smtClean="0">
                <a:solidFill>
                  <a:prstClr val="black"/>
                </a:solidFill>
              </a:rPr>
              <a:t> </a:t>
            </a:r>
            <a:r>
              <a:rPr lang="en-US" sz="900" b="1" dirty="0" smtClean="0">
                <a:solidFill>
                  <a:prstClr val="black"/>
                </a:solidFill>
              </a:rPr>
              <a:t>  Yes</a:t>
            </a:r>
            <a:r>
              <a:rPr lang="ar-SA" sz="900" b="1" dirty="0" smtClean="0">
                <a:solidFill>
                  <a:prstClr val="black"/>
                </a:solidFill>
              </a:rPr>
              <a:t> </a:t>
            </a:r>
            <a:r>
              <a:rPr lang="ar-SA" sz="900" b="1" dirty="0">
                <a:solidFill>
                  <a:prstClr val="black"/>
                </a:solidFill>
              </a:rPr>
              <a:t>(     )</a:t>
            </a:r>
          </a:p>
          <a:p>
            <a:pPr>
              <a:lnSpc>
                <a:spcPct val="150000"/>
              </a:lnSpc>
            </a:pPr>
            <a:r>
              <a:rPr lang="en-US" sz="900" b="1" dirty="0" smtClean="0">
                <a:solidFill>
                  <a:prstClr val="black"/>
                </a:solidFill>
              </a:rPr>
              <a:t>If yes what is the course:</a:t>
            </a:r>
            <a:endParaRPr lang="ar-SA" sz="9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b="1" dirty="0" smtClean="0">
                <a:solidFill>
                  <a:prstClr val="black"/>
                </a:solidFill>
              </a:rPr>
              <a:t>Are you currently employed</a:t>
            </a:r>
            <a:endParaRPr lang="ar-SA" sz="9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ar-SA" sz="900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b="1" dirty="0" smtClean="0">
                <a:solidFill>
                  <a:prstClr val="black"/>
                </a:solidFill>
              </a:rPr>
              <a:t>If yes please answer the following questions </a:t>
            </a:r>
            <a:endParaRPr lang="ar-SA" sz="9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b="1" dirty="0" smtClean="0">
                <a:solidFill>
                  <a:prstClr val="black"/>
                </a:solidFill>
              </a:rPr>
              <a:t>Is your job related to your college degree</a:t>
            </a:r>
            <a:r>
              <a:rPr lang="ar-SA" sz="900" b="1" dirty="0" smtClean="0">
                <a:solidFill>
                  <a:prstClr val="black"/>
                </a:solidFill>
              </a:rPr>
              <a:t>؟</a:t>
            </a:r>
            <a:endParaRPr lang="ar-SA" sz="9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900" b="1" dirty="0">
                <a:solidFill>
                  <a:prstClr val="black"/>
                </a:solidFill>
              </a:rPr>
              <a:t>               </a:t>
            </a:r>
            <a:r>
              <a:rPr lang="en-US" sz="900" b="1" dirty="0" smtClean="0">
                <a:solidFill>
                  <a:prstClr val="black"/>
                </a:solidFill>
              </a:rPr>
              <a:t>No</a:t>
            </a:r>
            <a:r>
              <a:rPr lang="ar-SA" sz="900" b="1" dirty="0" smtClean="0">
                <a:solidFill>
                  <a:prstClr val="black"/>
                </a:solidFill>
              </a:rPr>
              <a:t>  </a:t>
            </a:r>
            <a:r>
              <a:rPr lang="ar-SA" sz="900" b="1" dirty="0">
                <a:solidFill>
                  <a:prstClr val="black"/>
                </a:solidFill>
              </a:rPr>
              <a:t>(    ) </a:t>
            </a:r>
            <a:r>
              <a:rPr lang="en-US" sz="900" b="1" dirty="0" smtClean="0">
                <a:solidFill>
                  <a:prstClr val="black"/>
                </a:solidFill>
              </a:rPr>
              <a:t> Ye s                     </a:t>
            </a:r>
            <a:r>
              <a:rPr lang="ar-SA" sz="900" b="1" dirty="0" smtClean="0">
                <a:solidFill>
                  <a:prstClr val="black"/>
                </a:solidFill>
              </a:rPr>
              <a:t>(     </a:t>
            </a:r>
            <a:r>
              <a:rPr lang="ar-SA" sz="900" b="1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solidFill>
                  <a:prstClr val="black"/>
                </a:solidFill>
              </a:rPr>
              <a:t>Are you satisfied </a:t>
            </a:r>
            <a:r>
              <a:rPr lang="en-US" sz="900" b="1" dirty="0" smtClean="0">
                <a:solidFill>
                  <a:prstClr val="black"/>
                </a:solidFill>
              </a:rPr>
              <a:t>with your salary</a:t>
            </a:r>
            <a:r>
              <a:rPr lang="ar-SA" sz="900" b="1" dirty="0" smtClean="0">
                <a:solidFill>
                  <a:prstClr val="black"/>
                </a:solidFill>
              </a:rPr>
              <a:t>؟</a:t>
            </a:r>
            <a:endParaRPr lang="ar-SA" sz="9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900" b="1" dirty="0">
                <a:solidFill>
                  <a:prstClr val="black"/>
                </a:solidFill>
              </a:rPr>
              <a:t>               </a:t>
            </a:r>
            <a:r>
              <a:rPr lang="en-US" sz="900" b="1" dirty="0" smtClean="0">
                <a:solidFill>
                  <a:prstClr val="black"/>
                </a:solidFill>
              </a:rPr>
              <a:t>No</a:t>
            </a:r>
            <a:r>
              <a:rPr lang="ar-SA" sz="900" b="1" dirty="0" smtClean="0">
                <a:solidFill>
                  <a:prstClr val="black"/>
                </a:solidFill>
              </a:rPr>
              <a:t>  </a:t>
            </a:r>
            <a:r>
              <a:rPr lang="ar-SA" sz="900" b="1" dirty="0">
                <a:solidFill>
                  <a:prstClr val="black"/>
                </a:solidFill>
              </a:rPr>
              <a:t>(    )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Yes</a:t>
            </a:r>
            <a:r>
              <a:rPr lang="ar-SA" sz="900" b="1" dirty="0" smtClean="0">
                <a:solidFill>
                  <a:prstClr val="black"/>
                </a:solidFill>
              </a:rPr>
              <a:t>(     </a:t>
            </a:r>
            <a:r>
              <a:rPr lang="ar-SA" sz="900" b="1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900" b="1" dirty="0" smtClean="0">
                <a:solidFill>
                  <a:prstClr val="black"/>
                </a:solidFill>
              </a:rPr>
              <a:t>Are you satisfied with your current  position</a:t>
            </a:r>
            <a:endParaRPr lang="ar-SA" sz="9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b="1" dirty="0" smtClean="0">
                <a:solidFill>
                  <a:prstClr val="black"/>
                </a:solidFill>
              </a:rPr>
              <a:t> No                </a:t>
            </a:r>
            <a:r>
              <a:rPr lang="ar-SA" sz="900" b="1" dirty="0" smtClean="0">
                <a:solidFill>
                  <a:prstClr val="black"/>
                </a:solidFill>
              </a:rPr>
              <a:t> (    )</a:t>
            </a:r>
            <a:r>
              <a:rPr lang="en-US" sz="900" b="1" dirty="0" smtClean="0">
                <a:solidFill>
                  <a:prstClr val="black"/>
                </a:solidFill>
              </a:rPr>
              <a:t>                          </a:t>
            </a:r>
            <a:r>
              <a:rPr lang="ar-SA" sz="900" b="1" dirty="0" smtClean="0">
                <a:solidFill>
                  <a:prstClr val="black"/>
                </a:solidFill>
              </a:rPr>
              <a:t> </a:t>
            </a:r>
            <a:r>
              <a:rPr lang="en-US" sz="900" b="1" dirty="0" smtClean="0">
                <a:solidFill>
                  <a:prstClr val="black"/>
                </a:solidFill>
              </a:rPr>
              <a:t>  Yes</a:t>
            </a:r>
            <a:r>
              <a:rPr lang="ar-SA" sz="900" b="1" dirty="0" smtClean="0">
                <a:solidFill>
                  <a:prstClr val="black"/>
                </a:solidFill>
              </a:rPr>
              <a:t> </a:t>
            </a:r>
            <a:r>
              <a:rPr lang="ar-SA" sz="900" b="1" dirty="0">
                <a:solidFill>
                  <a:prstClr val="black"/>
                </a:solidFill>
              </a:rPr>
              <a:t>(     )</a:t>
            </a:r>
          </a:p>
          <a:p>
            <a:pPr>
              <a:lnSpc>
                <a:spcPct val="150000"/>
              </a:lnSpc>
            </a:pPr>
            <a:r>
              <a:rPr lang="en-US" sz="900" b="1" dirty="0" smtClean="0">
                <a:solidFill>
                  <a:prstClr val="black"/>
                </a:solidFill>
              </a:rPr>
              <a:t>How long have you been employed</a:t>
            </a:r>
            <a:endParaRPr lang="ar-SA" sz="900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ar-SA" sz="900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b="1" dirty="0" smtClean="0">
                <a:solidFill>
                  <a:prstClr val="black"/>
                </a:solidFill>
              </a:rPr>
              <a:t>Additional comments </a:t>
            </a:r>
            <a:endParaRPr lang="ar-SA" sz="9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900" b="1" dirty="0">
                <a:solidFill>
                  <a:prstClr val="black"/>
                </a:solidFill>
              </a:rPr>
              <a:t>       </a:t>
            </a:r>
            <a:endParaRPr lang="ar-SA" sz="9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71600" y="1052736"/>
            <a:ext cx="7062489" cy="496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800" b="1" dirty="0" smtClean="0">
                <a:effectLst/>
                <a:latin typeface="Calibri"/>
                <a:ea typeface="Calibri"/>
                <a:cs typeface="Arial"/>
              </a:rPr>
              <a:t> </a:t>
            </a:r>
            <a:endParaRPr lang="en-US" sz="800" dirty="0" smtClean="0">
              <a:effectLst/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Diwani Simple Striped"/>
              </a:rPr>
              <a:t>In The Name of Allah The Most Gracious The Most Merciful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1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899592" y="1096850"/>
            <a:ext cx="347163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1600" dirty="0">
                <a:solidFill>
                  <a:prstClr val="black"/>
                </a:solidFill>
              </a:rPr>
              <a:t>Problems and obstacles</a:t>
            </a:r>
            <a:endParaRPr lang="ar-SA" sz="1600" dirty="0">
              <a:solidFill>
                <a:prstClr val="black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99592" y="1916832"/>
            <a:ext cx="77048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ar-SA" sz="1200" dirty="0">
                <a:solidFill>
                  <a:prstClr val="black"/>
                </a:solidFill>
                <a:ea typeface="Calibri"/>
                <a:cs typeface="AL-Mohanad Bold"/>
              </a:rPr>
              <a:t>1-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Alumni stop visiting the college after graduation </a:t>
            </a:r>
            <a:r>
              <a:rPr lang="ar-SA" sz="1200" dirty="0" smtClean="0">
                <a:solidFill>
                  <a:prstClr val="black"/>
                </a:solidFill>
                <a:ea typeface="Calibri"/>
                <a:cs typeface="AL-Mohanad Bold"/>
              </a:rPr>
              <a:t>.</a:t>
            </a:r>
            <a:endParaRPr lang="ar-SA" sz="1200" dirty="0">
              <a:solidFill>
                <a:prstClr val="black"/>
              </a:solidFill>
              <a:ea typeface="Calibri"/>
              <a:cs typeface="AL-Mohanad Bold"/>
            </a:endParaRPr>
          </a:p>
          <a:p>
            <a:pPr algn="l" rtl="0">
              <a:lnSpc>
                <a:spcPct val="150000"/>
              </a:lnSpc>
            </a:pPr>
            <a:r>
              <a:rPr lang="ar-SA" sz="1200" dirty="0">
                <a:solidFill>
                  <a:prstClr val="black"/>
                </a:solidFill>
                <a:ea typeface="Calibri"/>
                <a:cs typeface="AL-Mohanad Bold"/>
              </a:rPr>
              <a:t>2-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Alumni works in fields different than their college major which does not help the college in their feedback about their college major  </a:t>
            </a:r>
            <a:r>
              <a:rPr lang="ar-SA" sz="1200" dirty="0" smtClean="0">
                <a:solidFill>
                  <a:prstClr val="black"/>
                </a:solidFill>
                <a:ea typeface="Calibri"/>
                <a:cs typeface="AL-Mohanad Bold"/>
              </a:rPr>
              <a:t>.</a:t>
            </a:r>
            <a:endParaRPr lang="ar-SA" sz="1200" dirty="0">
              <a:solidFill>
                <a:prstClr val="black"/>
              </a:solidFill>
              <a:ea typeface="Calibri"/>
              <a:cs typeface="AL-Mohanad Bold"/>
            </a:endParaRPr>
          </a:p>
          <a:p>
            <a:pPr algn="l" rtl="0">
              <a:lnSpc>
                <a:spcPct val="150000"/>
              </a:lnSpc>
            </a:pPr>
            <a:r>
              <a:rPr lang="ar-SA" sz="1200" dirty="0">
                <a:solidFill>
                  <a:prstClr val="black"/>
                </a:solidFill>
                <a:ea typeface="Calibri"/>
                <a:cs typeface="AL-Mohanad Bold"/>
              </a:rPr>
              <a:t>3- </a:t>
            </a:r>
            <a:r>
              <a:rPr lang="en-US" sz="1200" dirty="0">
                <a:solidFill>
                  <a:prstClr val="black"/>
                </a:solidFill>
                <a:ea typeface="Calibri"/>
                <a:cs typeface="AL-Mohanad Bold"/>
              </a:rPr>
              <a:t>Lack of interest in the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graduate to give their contact </a:t>
            </a:r>
            <a:r>
              <a:rPr lang="en-US" sz="1200" dirty="0">
                <a:solidFill>
                  <a:prstClr val="black"/>
                </a:solidFill>
                <a:ea typeface="Calibri"/>
                <a:cs typeface="AL-Mohanad Bold"/>
              </a:rPr>
              <a:t>information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AL-Mohanad Bold"/>
              </a:rPr>
              <a:t>to the college</a:t>
            </a:r>
            <a:r>
              <a:rPr lang="ar-SA" sz="1200" dirty="0" smtClean="0">
                <a:solidFill>
                  <a:prstClr val="black"/>
                </a:solidFill>
                <a:ea typeface="Calibri"/>
                <a:cs typeface="AL-Mohanad Bold"/>
              </a:rPr>
              <a:t>.</a:t>
            </a:r>
            <a:endParaRPr lang="ar-SA" sz="1200" dirty="0">
              <a:solidFill>
                <a:prstClr val="black"/>
              </a:solidFill>
              <a:ea typeface="Calibri"/>
              <a:cs typeface="AL-Mohanad Bold"/>
            </a:endParaRPr>
          </a:p>
        </p:txBody>
      </p:sp>
      <p:sp>
        <p:nvSpPr>
          <p:cNvPr id="5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17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81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1\سطح المكتب\743hfs87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2" y="1556792"/>
            <a:ext cx="6118745" cy="4150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9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4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7272808" cy="3129462"/>
          </a:xfrm>
        </p:spPr>
        <p:txBody>
          <a:bodyPr/>
          <a:lstStyle/>
          <a:p>
            <a:pPr marL="0" lvl="0" algn="r">
              <a:spcBef>
                <a:spcPts val="0"/>
              </a:spcBef>
              <a:buClrTx/>
            </a:pPr>
            <a:r>
              <a:rPr lang="ar-SA" sz="1800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</a:t>
            </a:r>
            <a:endParaRPr lang="ar-SA" sz="18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748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/>
        </p:nvSpPr>
        <p:spPr>
          <a:xfrm>
            <a:off x="2843808" y="476672"/>
            <a:ext cx="2448272" cy="720080"/>
          </a:xfrm>
          <a:prstGeom prst="horizontalScroll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Index</a:t>
            </a:r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5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67069"/>
              </p:ext>
            </p:extLst>
          </p:nvPr>
        </p:nvGraphicFramePr>
        <p:xfrm>
          <a:off x="1547664" y="1268760"/>
          <a:ext cx="6840760" cy="4246894"/>
        </p:xfrm>
        <a:graphic>
          <a:graphicData uri="http://schemas.openxmlformats.org/drawingml/2006/table">
            <a:tbl>
              <a:tblPr rtl="1" firstRow="1" firstCol="1" bandRow="1">
                <a:tableStyleId>{7DF18680-E054-41AD-8BC1-D1AEF772440D}</a:tableStyleId>
              </a:tblPr>
              <a:tblGrid>
                <a:gridCol w="1196345"/>
                <a:gridCol w="4797838"/>
                <a:gridCol w="846577"/>
              </a:tblGrid>
              <a:tr h="27922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effectLst/>
                        </a:rPr>
                        <a:t>Page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الموضوع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>
                          <a:effectLst/>
                        </a:rPr>
                        <a:t>1</a:t>
                      </a:r>
                      <a:endParaRPr kumimoji="0"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Introduction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</a:rPr>
                        <a:t>1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>
                          <a:effectLst/>
                        </a:rPr>
                        <a:t>2</a:t>
                      </a:r>
                      <a:endParaRPr kumimoji="0"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effectLst/>
                        </a:rPr>
                        <a:t>Unit staff </a:t>
                      </a:r>
                      <a:endParaRPr kumimoji="0"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</a:rPr>
                        <a:t>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Massage</a:t>
                      </a:r>
                      <a:r>
                        <a:rPr kumimoji="0"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unit manager</a:t>
                      </a:r>
                      <a:endParaRPr kumimoji="0"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>
                          <a:effectLst/>
                        </a:rPr>
                        <a:t>3</a:t>
                      </a:r>
                      <a:endParaRPr kumimoji="0"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History and establishment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 smtClean="0">
                          <a:effectLst/>
                        </a:rPr>
                        <a:t>3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>
                          <a:effectLst/>
                        </a:rPr>
                        <a:t>4</a:t>
                      </a:r>
                      <a:endParaRPr kumimoji="0"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Vision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>
                          <a:effectLst/>
                        </a:rPr>
                        <a:t>5</a:t>
                      </a:r>
                      <a:endParaRPr kumimoji="0"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Mission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6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Objective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7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effectLst/>
                        </a:rPr>
                        <a:t>Mechanisms to implement  objectives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8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The Target group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9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Organizational Structure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10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Responsibilities of  unit  manager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11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Scientific coordinator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12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Contact official and follow-up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13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Documentation, statistics and data entry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529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14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Alumni stats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15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effectLst/>
                        </a:rPr>
                        <a:t>Employment rate</a:t>
                      </a:r>
                      <a:endParaRPr kumimoji="0" lang="ar-SA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16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effectLst/>
                        </a:rPr>
                        <a:t>Finding a job</a:t>
                      </a:r>
                      <a:endParaRPr kumimoji="0"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17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Alumni</a:t>
                      </a:r>
                      <a:r>
                        <a:rPr kumimoji="0"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names</a:t>
                      </a:r>
                      <a:endParaRPr kumimoji="0" lang="ar-S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 smtClean="0">
                          <a:effectLst/>
                        </a:rPr>
                        <a:t>13</a:t>
                      </a:r>
                      <a:endParaRPr lang="ar-SA" sz="1000" b="1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529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18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Alumni information card</a:t>
                      </a:r>
                      <a:endParaRPr kumimoji="0" lang="ar-S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 smtClean="0">
                          <a:effectLst/>
                        </a:rPr>
                        <a:t>14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98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000" kern="1200" dirty="0" smtClean="0">
                          <a:effectLst/>
                        </a:rPr>
                        <a:t>19</a:t>
                      </a:r>
                      <a:endParaRPr kumimoji="0" lang="ar-SA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Problems and obstacles</a:t>
                      </a:r>
                      <a:endParaRPr kumimoji="0" lang="ar-SA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 smtClean="0">
                          <a:effectLst/>
                        </a:rPr>
                        <a:t>15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5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3075"/>
            <a:ext cx="7488832" cy="4605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Ax\Desktop\20140505_173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263219" cy="4687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412776"/>
            <a:ext cx="8352928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ar-SA" sz="1200" dirty="0" smtClean="0">
              <a:ea typeface="Calibri"/>
              <a:cs typeface="+mj-cs"/>
            </a:endParaRPr>
          </a:p>
          <a:p>
            <a:pPr>
              <a:spcAft>
                <a:spcPts val="1000"/>
              </a:spcAft>
            </a:pPr>
            <a:endParaRPr lang="ar-SA" sz="1200" dirty="0">
              <a:ea typeface="Calibri"/>
              <a:cs typeface="+mj-cs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1200" dirty="0">
                <a:ea typeface="Calibri"/>
                <a:cs typeface="AL-Mohanad Bold"/>
              </a:rPr>
              <a:t>Praise be to God who created the heavens and the earth, and made darkness and light, prayer and peace on prophet </a:t>
            </a:r>
            <a:r>
              <a:rPr lang="en-US" sz="1200" dirty="0" smtClean="0">
                <a:ea typeface="Calibri"/>
                <a:cs typeface="AL-Mohanad Bold"/>
              </a:rPr>
              <a:t>Muhammad the </a:t>
            </a:r>
            <a:r>
              <a:rPr lang="en-US" sz="1200" dirty="0">
                <a:ea typeface="Calibri"/>
                <a:cs typeface="AL-Mohanad Bold"/>
              </a:rPr>
              <a:t>best of God's </a:t>
            </a:r>
            <a:r>
              <a:rPr lang="en-US" sz="1200" dirty="0" smtClean="0">
                <a:ea typeface="Calibri"/>
                <a:cs typeface="AL-Mohanad Bold"/>
              </a:rPr>
              <a:t>creation: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1200" dirty="0">
                <a:ea typeface="Calibri"/>
                <a:cs typeface="+mj-cs"/>
              </a:rPr>
              <a:t>God Almighty has bestowed blessings on our country </a:t>
            </a:r>
            <a:r>
              <a:rPr lang="en-US" sz="1200" dirty="0" smtClean="0">
                <a:ea typeface="Calibri"/>
                <a:cs typeface="+mj-cs"/>
              </a:rPr>
              <a:t>with the establishment </a:t>
            </a:r>
            <a:r>
              <a:rPr lang="en-US" sz="1200" dirty="0">
                <a:ea typeface="Calibri"/>
                <a:cs typeface="+mj-cs"/>
              </a:rPr>
              <a:t>of educational </a:t>
            </a:r>
            <a:r>
              <a:rPr lang="en-US" sz="1200" dirty="0" smtClean="0">
                <a:ea typeface="Calibri"/>
                <a:cs typeface="+mj-cs"/>
              </a:rPr>
              <a:t>institutions that covers most of the country provinces.  On of these establishment is College of Science in Al-</a:t>
            </a:r>
            <a:r>
              <a:rPr lang="en-US" sz="1200" dirty="0" err="1" smtClean="0">
                <a:ea typeface="Calibri"/>
                <a:cs typeface="+mj-cs"/>
              </a:rPr>
              <a:t>Zulfi</a:t>
            </a:r>
            <a:r>
              <a:rPr lang="en-US" sz="1200" dirty="0" smtClean="0">
                <a:ea typeface="Calibri"/>
                <a:cs typeface="+mj-cs"/>
              </a:rPr>
              <a:t> which has reached its eighth year.  The first batch of graduates was </a:t>
            </a:r>
            <a:r>
              <a:rPr lang="en-US" sz="1200" dirty="0">
                <a:ea typeface="Calibri"/>
                <a:cs typeface="+mj-cs"/>
              </a:rPr>
              <a:t>in 2010. </a:t>
            </a:r>
            <a:r>
              <a:rPr lang="en-US" sz="1200" dirty="0" smtClean="0">
                <a:ea typeface="Calibri"/>
                <a:cs typeface="+mj-cs"/>
              </a:rPr>
              <a:t>By the faith </a:t>
            </a:r>
            <a:r>
              <a:rPr lang="en-US" sz="1200" dirty="0">
                <a:ea typeface="Calibri"/>
                <a:cs typeface="+mj-cs"/>
              </a:rPr>
              <a:t>of </a:t>
            </a:r>
            <a:r>
              <a:rPr lang="en-US" sz="1200" dirty="0" smtClean="0">
                <a:ea typeface="Calibri"/>
                <a:cs typeface="+mj-cs"/>
              </a:rPr>
              <a:t>our university leaders in </a:t>
            </a:r>
            <a:r>
              <a:rPr lang="en-US" sz="1200" dirty="0">
                <a:ea typeface="Calibri"/>
                <a:cs typeface="+mj-cs"/>
              </a:rPr>
              <a:t>general and the Dean of the College, in particular that </a:t>
            </a:r>
            <a:r>
              <a:rPr lang="en-US" sz="1200" dirty="0" smtClean="0">
                <a:ea typeface="Calibri"/>
                <a:cs typeface="+mj-cs"/>
              </a:rPr>
              <a:t>our graduates can be used to develop and improve the educational system the decision  was made to  establish the Alumni Unit. </a:t>
            </a:r>
            <a:r>
              <a:rPr lang="ar-SA" sz="1200" dirty="0">
                <a:ea typeface="Calibri"/>
                <a:cs typeface="+mj-cs"/>
              </a:rPr>
              <a:t> </a:t>
            </a:r>
          </a:p>
          <a:p>
            <a:pPr algn="l" rtl="0">
              <a:spcAft>
                <a:spcPts val="1000"/>
              </a:spcAft>
            </a:pPr>
            <a:r>
              <a:rPr lang="en-US" sz="1200" dirty="0" smtClean="0">
                <a:ea typeface="Calibri"/>
                <a:cs typeface="+mj-cs"/>
              </a:rPr>
              <a:t> Alumni Unit has an significant rule in strengthen </a:t>
            </a:r>
            <a:r>
              <a:rPr lang="en-US" sz="1200" dirty="0">
                <a:ea typeface="Calibri"/>
                <a:cs typeface="+mj-cs"/>
              </a:rPr>
              <a:t>the </a:t>
            </a:r>
            <a:r>
              <a:rPr lang="en-US" sz="1200" dirty="0" smtClean="0">
                <a:ea typeface="Calibri"/>
                <a:cs typeface="+mj-cs"/>
              </a:rPr>
              <a:t>relationship between the college ant the graduates and use their experience in the development of our educational system. </a:t>
            </a:r>
            <a:endParaRPr lang="ar-SA" sz="1200" dirty="0">
              <a:ea typeface="Calibri"/>
              <a:cs typeface="+mj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 smtClean="0">
                <a:ea typeface="Calibri"/>
                <a:cs typeface="AL-Mohanad Bold"/>
              </a:rPr>
              <a:t>                                                                                              </a:t>
            </a:r>
            <a:endParaRPr lang="en-US" sz="1200" b="1" dirty="0">
              <a:ea typeface="Calibri"/>
              <a:cs typeface="AL-Mohanad Bold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762000" cy="36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4" name="شريط إلى الأسفل 3"/>
          <p:cNvSpPr/>
          <p:nvPr/>
        </p:nvSpPr>
        <p:spPr>
          <a:xfrm>
            <a:off x="3347864" y="1113684"/>
            <a:ext cx="2880320" cy="432048"/>
          </a:xfrm>
          <a:prstGeom prst="ribbo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spcAft>
                <a:spcPts val="1000"/>
              </a:spcAft>
            </a:pPr>
            <a:r>
              <a:rPr lang="en-US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ahoma"/>
              </a:rPr>
              <a:t>Introduction</a:t>
            </a:r>
            <a:endParaRPr lang="en-US" sz="1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0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الوحدة الخريجين111111">
  <a:themeElements>
    <a:clrScheme name="الفالح">
      <a:dk1>
        <a:sysClr val="windowText" lastClr="000000"/>
      </a:dk1>
      <a:lt1>
        <a:sysClr val="window" lastClr="FFFFFF"/>
      </a:lt1>
      <a:dk2>
        <a:srgbClr val="494429"/>
      </a:dk2>
      <a:lt2>
        <a:srgbClr val="FFFFFF"/>
      </a:lt2>
      <a:accent1>
        <a:srgbClr val="76923C"/>
      </a:accent1>
      <a:accent2>
        <a:srgbClr val="4F6128"/>
      </a:accent2>
      <a:accent3>
        <a:srgbClr val="76923C"/>
      </a:accent3>
      <a:accent4>
        <a:srgbClr val="A0BD60"/>
      </a:accent4>
      <a:accent5>
        <a:srgbClr val="4F6128"/>
      </a:accent5>
      <a:accent6>
        <a:srgbClr val="586D2C"/>
      </a:accent6>
      <a:hlink>
        <a:srgbClr val="4F6128"/>
      </a:hlink>
      <a:folHlink>
        <a:srgbClr val="3B481E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حضري">
  <a:themeElements>
    <a:clrScheme name="مخصص 3">
      <a:dk1>
        <a:sysClr val="windowText" lastClr="000000"/>
      </a:dk1>
      <a:lt1>
        <a:sysClr val="window" lastClr="FFFFFF"/>
      </a:lt1>
      <a:dk2>
        <a:srgbClr val="494429"/>
      </a:dk2>
      <a:lt2>
        <a:srgbClr val="FFFFFF"/>
      </a:lt2>
      <a:accent1>
        <a:srgbClr val="76923C"/>
      </a:accent1>
      <a:accent2>
        <a:srgbClr val="4F6128"/>
      </a:accent2>
      <a:accent3>
        <a:srgbClr val="9BBB59"/>
      </a:accent3>
      <a:accent4>
        <a:srgbClr val="C3D69B"/>
      </a:accent4>
      <a:accent5>
        <a:srgbClr val="4F6128"/>
      </a:accent5>
      <a:accent6>
        <a:srgbClr val="76923C"/>
      </a:accent6>
      <a:hlink>
        <a:srgbClr val="4F6128"/>
      </a:hlink>
      <a:folHlink>
        <a:srgbClr val="76923C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الجود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حضري">
  <a:themeElements>
    <a:clrScheme name="مخصص 4">
      <a:dk1>
        <a:srgbClr val="FFFFFF"/>
      </a:dk1>
      <a:lt1>
        <a:sysClr val="window" lastClr="FFFFFF"/>
      </a:lt1>
      <a:dk2>
        <a:srgbClr val="494429"/>
      </a:dk2>
      <a:lt2>
        <a:srgbClr val="FFFFFF"/>
      </a:lt2>
      <a:accent1>
        <a:srgbClr val="76923C"/>
      </a:accent1>
      <a:accent2>
        <a:srgbClr val="4F6128"/>
      </a:accent2>
      <a:accent3>
        <a:srgbClr val="9BBB59"/>
      </a:accent3>
      <a:accent4>
        <a:srgbClr val="C3D69B"/>
      </a:accent4>
      <a:accent5>
        <a:srgbClr val="4F6128"/>
      </a:accent5>
      <a:accent6>
        <a:srgbClr val="76923C"/>
      </a:accent6>
      <a:hlink>
        <a:srgbClr val="4F6128"/>
      </a:hlink>
      <a:folHlink>
        <a:srgbClr val="76923C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الفالح">
  <a:themeElements>
    <a:clrScheme name="الفالح">
      <a:dk1>
        <a:sysClr val="windowText" lastClr="000000"/>
      </a:dk1>
      <a:lt1>
        <a:sysClr val="window" lastClr="FFFFFF"/>
      </a:lt1>
      <a:dk2>
        <a:srgbClr val="494429"/>
      </a:dk2>
      <a:lt2>
        <a:srgbClr val="FFFFFF"/>
      </a:lt2>
      <a:accent1>
        <a:srgbClr val="76923C"/>
      </a:accent1>
      <a:accent2>
        <a:srgbClr val="4F6128"/>
      </a:accent2>
      <a:accent3>
        <a:srgbClr val="76923C"/>
      </a:accent3>
      <a:accent4>
        <a:srgbClr val="A0BD60"/>
      </a:accent4>
      <a:accent5>
        <a:srgbClr val="4F6128"/>
      </a:accent5>
      <a:accent6>
        <a:srgbClr val="586D2C"/>
      </a:accent6>
      <a:hlink>
        <a:srgbClr val="4F6128"/>
      </a:hlink>
      <a:folHlink>
        <a:srgbClr val="3B481E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حضري">
  <a:themeElements>
    <a:clrScheme name="مخصص 3">
      <a:dk1>
        <a:sysClr val="windowText" lastClr="000000"/>
      </a:dk1>
      <a:lt1>
        <a:sysClr val="window" lastClr="FFFFFF"/>
      </a:lt1>
      <a:dk2>
        <a:srgbClr val="494429"/>
      </a:dk2>
      <a:lt2>
        <a:srgbClr val="FFFFFF"/>
      </a:lt2>
      <a:accent1>
        <a:srgbClr val="76923C"/>
      </a:accent1>
      <a:accent2>
        <a:srgbClr val="4F6128"/>
      </a:accent2>
      <a:accent3>
        <a:srgbClr val="9BBB59"/>
      </a:accent3>
      <a:accent4>
        <a:srgbClr val="C3D69B"/>
      </a:accent4>
      <a:accent5>
        <a:srgbClr val="4F6128"/>
      </a:accent5>
      <a:accent6>
        <a:srgbClr val="76923C"/>
      </a:accent6>
      <a:hlink>
        <a:srgbClr val="4F6128"/>
      </a:hlink>
      <a:folHlink>
        <a:srgbClr val="76923C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حضري">
  <a:themeElements>
    <a:clrScheme name="مخصص 3">
      <a:dk1>
        <a:sysClr val="windowText" lastClr="000000"/>
      </a:dk1>
      <a:lt1>
        <a:sysClr val="window" lastClr="FFFFFF"/>
      </a:lt1>
      <a:dk2>
        <a:srgbClr val="494429"/>
      </a:dk2>
      <a:lt2>
        <a:srgbClr val="FFFFFF"/>
      </a:lt2>
      <a:accent1>
        <a:srgbClr val="76923C"/>
      </a:accent1>
      <a:accent2>
        <a:srgbClr val="4F6128"/>
      </a:accent2>
      <a:accent3>
        <a:srgbClr val="9BBB59"/>
      </a:accent3>
      <a:accent4>
        <a:srgbClr val="C3D69B"/>
      </a:accent4>
      <a:accent5>
        <a:srgbClr val="4F6128"/>
      </a:accent5>
      <a:accent6>
        <a:srgbClr val="76923C"/>
      </a:accent6>
      <a:hlink>
        <a:srgbClr val="4F6128"/>
      </a:hlink>
      <a:folHlink>
        <a:srgbClr val="76923C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تجاور">
  <a:themeElements>
    <a:clrScheme name="مخصص 9">
      <a:dk1>
        <a:srgbClr val="2F2B20"/>
      </a:dk1>
      <a:lt1>
        <a:srgbClr val="FFFFFF"/>
      </a:lt1>
      <a:dk2>
        <a:srgbClr val="516945"/>
      </a:dk2>
      <a:lt2>
        <a:srgbClr val="DFDCB7"/>
      </a:lt2>
      <a:accent1>
        <a:srgbClr val="5B864A"/>
      </a:accent1>
      <a:accent2>
        <a:srgbClr val="9CBEBD"/>
      </a:accent2>
      <a:accent3>
        <a:srgbClr val="516945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الوحدة الخريجين111111</Template>
  <TotalTime>389</TotalTime>
  <Words>1656</Words>
  <Application>Microsoft Office PowerPoint</Application>
  <PresentationFormat>On-screen Show (4:3)</PresentationFormat>
  <Paragraphs>826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الوحدة الخريجين111111</vt:lpstr>
      <vt:lpstr>حضري</vt:lpstr>
      <vt:lpstr>الجودة</vt:lpstr>
      <vt:lpstr>1_حضري</vt:lpstr>
      <vt:lpstr>1_الفالح</vt:lpstr>
      <vt:lpstr>2_حضري</vt:lpstr>
      <vt:lpstr>4_حضري</vt:lpstr>
      <vt:lpstr>تجاور</vt:lpstr>
      <vt:lpstr>Alumni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دليل وحدة الخريجين</dc:title>
  <dc:creator>sa</dc:creator>
  <cp:lastModifiedBy>dr mohamed</cp:lastModifiedBy>
  <cp:revision>35</cp:revision>
  <cp:lastPrinted>2014-05-05T12:45:14Z</cp:lastPrinted>
  <dcterms:created xsi:type="dcterms:W3CDTF">2014-05-07T05:13:24Z</dcterms:created>
  <dcterms:modified xsi:type="dcterms:W3CDTF">2014-06-03T10:45:44Z</dcterms:modified>
</cp:coreProperties>
</file>