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4" r:id="rId4"/>
    <p:sldId id="265" r:id="rId5"/>
    <p:sldId id="276" r:id="rId6"/>
    <p:sldId id="267" r:id="rId7"/>
    <p:sldId id="268" r:id="rId8"/>
    <p:sldId id="269" r:id="rId9"/>
    <p:sldId id="279" r:id="rId10"/>
    <p:sldId id="270" r:id="rId11"/>
    <p:sldId id="271" r:id="rId12"/>
    <p:sldId id="277" r:id="rId13"/>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r" defTabSz="914400" rtl="1" eaLnBrk="1" latinLnBrk="0" hangingPunct="1">
      <a:defRPr kern="1200">
        <a:solidFill>
          <a:schemeClr val="tx1"/>
        </a:solidFill>
        <a:latin typeface="Arial" pitchFamily="34" charset="0"/>
        <a:ea typeface="+mn-ea"/>
        <a:cs typeface="+mn-cs"/>
      </a:defRPr>
    </a:lvl6pPr>
    <a:lvl7pPr marL="2743200" algn="r" defTabSz="914400" rtl="1" eaLnBrk="1" latinLnBrk="0" hangingPunct="1">
      <a:defRPr kern="1200">
        <a:solidFill>
          <a:schemeClr val="tx1"/>
        </a:solidFill>
        <a:latin typeface="Arial" pitchFamily="34" charset="0"/>
        <a:ea typeface="+mn-ea"/>
        <a:cs typeface="+mn-cs"/>
      </a:defRPr>
    </a:lvl7pPr>
    <a:lvl8pPr marL="3200400" algn="r" defTabSz="914400" rtl="1" eaLnBrk="1" latinLnBrk="0" hangingPunct="1">
      <a:defRPr kern="1200">
        <a:solidFill>
          <a:schemeClr val="tx1"/>
        </a:solidFill>
        <a:latin typeface="Arial" pitchFamily="34" charset="0"/>
        <a:ea typeface="+mn-ea"/>
        <a:cs typeface="+mn-cs"/>
      </a:defRPr>
    </a:lvl8pPr>
    <a:lvl9pPr marL="3657600" algn="r" defTabSz="914400" rtl="1"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النمط الفاتح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النمط الفاتح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C2FFA5D-87B4-456A-9821-1D502468CF0F}" styleName="نمط ذو سمات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A488322-F2BA-4B5B-9748-0D474271808F}" styleName="نمط متوسط 3 - تميي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16DA210-FB5B-4158-B5E0-FEB733F419BA}" styleName="النمط الفاتح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9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A7CB512-F03C-4010-A994-6404173258DB}" type="datetimeFigureOut">
              <a:rPr lang="ar-SA" smtClean="0"/>
              <a:pPr/>
              <a:t>17/07/32</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CB9533B-4882-4D57-A3F1-5CC529CDEBEE}"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3CB9533B-4882-4D57-A3F1-5CC529CDEBEE}" type="slidenum">
              <a:rPr lang="ar-SA" smtClean="0"/>
              <a:pPr/>
              <a:t>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fr-CA"/>
          </a:p>
        </p:txBody>
      </p:sp>
      <p:sp>
        <p:nvSpPr>
          <p:cNvPr id="4" name="Espace réservé de la date 3"/>
          <p:cNvSpPr>
            <a:spLocks noGrp="1"/>
          </p:cNvSpPr>
          <p:nvPr>
            <p:ph type="dt" sz="half" idx="10"/>
          </p:nvPr>
        </p:nvSpPr>
        <p:spPr/>
        <p:txBody>
          <a:bodyPr/>
          <a:lstStyle>
            <a:lvl1pPr>
              <a:defRPr/>
            </a:lvl1pPr>
          </a:lstStyle>
          <a:p>
            <a:pPr>
              <a:defRPr/>
            </a:pPr>
            <a:fld id="{BCEA6BA4-DFB7-4D2F-9325-C5F291DDFDAA}" type="datetimeFigureOut">
              <a:rPr lang="fr-FR"/>
              <a:pPr>
                <a:defRPr/>
              </a:pPr>
              <a:t>18/06/2011</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dirty="0"/>
          </a:p>
        </p:txBody>
      </p:sp>
      <p:sp>
        <p:nvSpPr>
          <p:cNvPr id="6" name="Espace réservé du numéro de diapositive 5"/>
          <p:cNvSpPr>
            <a:spLocks noGrp="1"/>
          </p:cNvSpPr>
          <p:nvPr>
            <p:ph type="sldNum" sz="quarter" idx="12"/>
          </p:nvPr>
        </p:nvSpPr>
        <p:spPr/>
        <p:txBody>
          <a:bodyPr/>
          <a:lstStyle>
            <a:lvl1pPr>
              <a:defRPr/>
            </a:lvl1pPr>
          </a:lstStyle>
          <a:p>
            <a:pPr>
              <a:defRPr/>
            </a:pPr>
            <a:fld id="{8828782D-4F58-4B97-B819-7CED4F7C28CC}" type="slidenum">
              <a:rPr lang="fr-CA"/>
              <a:pPr>
                <a:defRPr/>
              </a:pPr>
              <a:t>‹#›</a:t>
            </a:fld>
            <a:endParaRPr lang="fr-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smtClean="0"/>
              <a:t>انقر لتحرير نمط العنوان الرئيسي</a:t>
            </a:r>
            <a:endParaRPr lang="fr-CA"/>
          </a:p>
        </p:txBody>
      </p:sp>
      <p:sp>
        <p:nvSpPr>
          <p:cNvPr id="3" name="Espace réservé du texte vertical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CA"/>
          </a:p>
        </p:txBody>
      </p:sp>
      <p:sp>
        <p:nvSpPr>
          <p:cNvPr id="4" name="Espace réservé de la date 3"/>
          <p:cNvSpPr>
            <a:spLocks noGrp="1"/>
          </p:cNvSpPr>
          <p:nvPr>
            <p:ph type="dt" sz="half" idx="10"/>
          </p:nvPr>
        </p:nvSpPr>
        <p:spPr/>
        <p:txBody>
          <a:bodyPr/>
          <a:lstStyle>
            <a:lvl1pPr>
              <a:defRPr/>
            </a:lvl1pPr>
          </a:lstStyle>
          <a:p>
            <a:pPr>
              <a:defRPr/>
            </a:pPr>
            <a:fld id="{6D799F65-8CD2-47D6-83C3-D58C47F31682}" type="datetimeFigureOut">
              <a:rPr lang="fr-FR"/>
              <a:pPr>
                <a:defRPr/>
              </a:pPr>
              <a:t>18/06/2011</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dirty="0"/>
          </a:p>
        </p:txBody>
      </p:sp>
      <p:sp>
        <p:nvSpPr>
          <p:cNvPr id="6" name="Espace réservé du numéro de diapositive 5"/>
          <p:cNvSpPr>
            <a:spLocks noGrp="1"/>
          </p:cNvSpPr>
          <p:nvPr>
            <p:ph type="sldNum" sz="quarter" idx="12"/>
          </p:nvPr>
        </p:nvSpPr>
        <p:spPr/>
        <p:txBody>
          <a:bodyPr/>
          <a:lstStyle>
            <a:lvl1pPr>
              <a:defRPr/>
            </a:lvl1pPr>
          </a:lstStyle>
          <a:p>
            <a:pPr>
              <a:defRPr/>
            </a:pPr>
            <a:fld id="{571759FE-9D06-477C-B9F9-427490EE942B}" type="slidenum">
              <a:rPr lang="fr-CA"/>
              <a:pPr>
                <a:defRPr/>
              </a:pPr>
              <a:t>‹#›</a:t>
            </a:fld>
            <a:endParaRPr lang="fr-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CA"/>
          </a:p>
        </p:txBody>
      </p:sp>
      <p:sp>
        <p:nvSpPr>
          <p:cNvPr id="4" name="Espace réservé de la date 3"/>
          <p:cNvSpPr>
            <a:spLocks noGrp="1"/>
          </p:cNvSpPr>
          <p:nvPr>
            <p:ph type="dt" sz="half" idx="10"/>
          </p:nvPr>
        </p:nvSpPr>
        <p:spPr/>
        <p:txBody>
          <a:bodyPr/>
          <a:lstStyle>
            <a:lvl1pPr>
              <a:defRPr/>
            </a:lvl1pPr>
          </a:lstStyle>
          <a:p>
            <a:pPr>
              <a:defRPr/>
            </a:pPr>
            <a:fld id="{86F96748-E7DA-4C5A-B5CA-A485FF1AA626}" type="datetimeFigureOut">
              <a:rPr lang="fr-FR"/>
              <a:pPr>
                <a:defRPr/>
              </a:pPr>
              <a:t>18/06/2011</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dirty="0"/>
          </a:p>
        </p:txBody>
      </p:sp>
      <p:sp>
        <p:nvSpPr>
          <p:cNvPr id="6" name="Espace réservé du numéro de diapositive 5"/>
          <p:cNvSpPr>
            <a:spLocks noGrp="1"/>
          </p:cNvSpPr>
          <p:nvPr>
            <p:ph type="sldNum" sz="quarter" idx="12"/>
          </p:nvPr>
        </p:nvSpPr>
        <p:spPr/>
        <p:txBody>
          <a:bodyPr/>
          <a:lstStyle>
            <a:lvl1pPr>
              <a:defRPr/>
            </a:lvl1pPr>
          </a:lstStyle>
          <a:p>
            <a:pPr>
              <a:defRPr/>
            </a:pPr>
            <a:fld id="{17A1ABC9-13D9-4776-ABE1-90DA36C3B913}" type="slidenum">
              <a:rPr lang="fr-CA"/>
              <a:pPr>
                <a:defRPr/>
              </a:pPr>
              <a:t>‹#›</a:t>
            </a:fld>
            <a:endParaRPr lang="fr-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smtClean="0"/>
              <a:t>انقر لتحرير نمط العنوان الرئيسي</a:t>
            </a:r>
            <a:endParaRPr lang="fr-CA"/>
          </a:p>
        </p:txBody>
      </p:sp>
      <p:sp>
        <p:nvSpPr>
          <p:cNvPr id="3" name="Espace réservé du contenu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CA"/>
          </a:p>
        </p:txBody>
      </p:sp>
      <p:sp>
        <p:nvSpPr>
          <p:cNvPr id="4" name="Espace réservé de la date 3"/>
          <p:cNvSpPr>
            <a:spLocks noGrp="1"/>
          </p:cNvSpPr>
          <p:nvPr>
            <p:ph type="dt" sz="half" idx="10"/>
          </p:nvPr>
        </p:nvSpPr>
        <p:spPr/>
        <p:txBody>
          <a:bodyPr/>
          <a:lstStyle>
            <a:lvl1pPr>
              <a:defRPr/>
            </a:lvl1pPr>
          </a:lstStyle>
          <a:p>
            <a:pPr>
              <a:defRPr/>
            </a:pPr>
            <a:fld id="{873541B1-F9EA-473F-96CB-8C1441F3E707}" type="datetimeFigureOut">
              <a:rPr lang="fr-FR"/>
              <a:pPr>
                <a:defRPr/>
              </a:pPr>
              <a:t>18/06/2011</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dirty="0"/>
          </a:p>
        </p:txBody>
      </p:sp>
      <p:sp>
        <p:nvSpPr>
          <p:cNvPr id="6" name="Espace réservé du numéro de diapositive 5"/>
          <p:cNvSpPr>
            <a:spLocks noGrp="1"/>
          </p:cNvSpPr>
          <p:nvPr>
            <p:ph type="sldNum" sz="quarter" idx="12"/>
          </p:nvPr>
        </p:nvSpPr>
        <p:spPr/>
        <p:txBody>
          <a:bodyPr/>
          <a:lstStyle>
            <a:lvl1pPr>
              <a:defRPr/>
            </a:lvl1pPr>
          </a:lstStyle>
          <a:p>
            <a:pPr>
              <a:defRPr/>
            </a:pPr>
            <a:fld id="{90B44F28-93FB-409B-97FB-A408E3828758}" type="slidenum">
              <a:rPr lang="fr-CA"/>
              <a:pPr>
                <a:defRPr/>
              </a:pPr>
              <a:t>‹#›</a:t>
            </a:fld>
            <a:endParaRPr lang="fr-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Espace réservé de la date 3"/>
          <p:cNvSpPr>
            <a:spLocks noGrp="1"/>
          </p:cNvSpPr>
          <p:nvPr>
            <p:ph type="dt" sz="half" idx="10"/>
          </p:nvPr>
        </p:nvSpPr>
        <p:spPr/>
        <p:txBody>
          <a:bodyPr/>
          <a:lstStyle>
            <a:lvl1pPr>
              <a:defRPr/>
            </a:lvl1pPr>
          </a:lstStyle>
          <a:p>
            <a:pPr>
              <a:defRPr/>
            </a:pPr>
            <a:fld id="{658C1F42-60E2-41B6-9680-16154DD611B9}" type="datetimeFigureOut">
              <a:rPr lang="fr-FR"/>
              <a:pPr>
                <a:defRPr/>
              </a:pPr>
              <a:t>18/06/2011</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dirty="0"/>
          </a:p>
        </p:txBody>
      </p:sp>
      <p:sp>
        <p:nvSpPr>
          <p:cNvPr id="6" name="Espace réservé du numéro de diapositive 5"/>
          <p:cNvSpPr>
            <a:spLocks noGrp="1"/>
          </p:cNvSpPr>
          <p:nvPr>
            <p:ph type="sldNum" sz="quarter" idx="12"/>
          </p:nvPr>
        </p:nvSpPr>
        <p:spPr/>
        <p:txBody>
          <a:bodyPr/>
          <a:lstStyle>
            <a:lvl1pPr>
              <a:defRPr/>
            </a:lvl1pPr>
          </a:lstStyle>
          <a:p>
            <a:pPr>
              <a:defRPr/>
            </a:pPr>
            <a:fld id="{C11747C2-2397-4024-9E80-4E1DC75CB10B}" type="slidenum">
              <a:rPr lang="fr-CA"/>
              <a:pPr>
                <a:defRPr/>
              </a:pPr>
              <a:t>‹#›</a:t>
            </a:fld>
            <a:endParaRPr lang="fr-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smtClean="0"/>
              <a:t>انقر لتحرير نمط العنوان الرئيسي</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CA"/>
          </a:p>
        </p:txBody>
      </p:sp>
      <p:sp>
        <p:nvSpPr>
          <p:cNvPr id="5" name="Espace réservé de la date 3"/>
          <p:cNvSpPr>
            <a:spLocks noGrp="1"/>
          </p:cNvSpPr>
          <p:nvPr>
            <p:ph type="dt" sz="half" idx="10"/>
          </p:nvPr>
        </p:nvSpPr>
        <p:spPr/>
        <p:txBody>
          <a:bodyPr/>
          <a:lstStyle>
            <a:lvl1pPr>
              <a:defRPr/>
            </a:lvl1pPr>
          </a:lstStyle>
          <a:p>
            <a:pPr>
              <a:defRPr/>
            </a:pPr>
            <a:fld id="{C50FAF99-8856-4413-9A4F-2672962C696A}" type="datetimeFigureOut">
              <a:rPr lang="fr-FR"/>
              <a:pPr>
                <a:defRPr/>
              </a:pPr>
              <a:t>18/06/2011</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dirty="0"/>
          </a:p>
        </p:txBody>
      </p:sp>
      <p:sp>
        <p:nvSpPr>
          <p:cNvPr id="7" name="Espace réservé du numéro de diapositive 5"/>
          <p:cNvSpPr>
            <a:spLocks noGrp="1"/>
          </p:cNvSpPr>
          <p:nvPr>
            <p:ph type="sldNum" sz="quarter" idx="12"/>
          </p:nvPr>
        </p:nvSpPr>
        <p:spPr/>
        <p:txBody>
          <a:bodyPr/>
          <a:lstStyle>
            <a:lvl1pPr>
              <a:defRPr/>
            </a:lvl1pPr>
          </a:lstStyle>
          <a:p>
            <a:pPr>
              <a:defRPr/>
            </a:pPr>
            <a:fld id="{BC87EA5F-97FF-4101-A2A9-871C18BC85EE}" type="slidenum">
              <a:rPr lang="fr-CA"/>
              <a:pPr>
                <a:defRPr/>
              </a:pPr>
              <a:t>‹#›</a:t>
            </a:fld>
            <a:endParaRPr lang="fr-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ar-SA" smtClean="0"/>
              <a:t>انقر لتحرير نمط العنوان الرئيسي</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CA"/>
          </a:p>
        </p:txBody>
      </p:sp>
      <p:sp>
        <p:nvSpPr>
          <p:cNvPr id="7" name="Espace réservé de la date 3"/>
          <p:cNvSpPr>
            <a:spLocks noGrp="1"/>
          </p:cNvSpPr>
          <p:nvPr>
            <p:ph type="dt" sz="half" idx="10"/>
          </p:nvPr>
        </p:nvSpPr>
        <p:spPr/>
        <p:txBody>
          <a:bodyPr/>
          <a:lstStyle>
            <a:lvl1pPr>
              <a:defRPr/>
            </a:lvl1pPr>
          </a:lstStyle>
          <a:p>
            <a:pPr>
              <a:defRPr/>
            </a:pPr>
            <a:fld id="{95F34516-4517-49ED-B6AC-B1FE691B47F7}" type="datetimeFigureOut">
              <a:rPr lang="fr-FR"/>
              <a:pPr>
                <a:defRPr/>
              </a:pPr>
              <a:t>18/06/2011</a:t>
            </a:fld>
            <a:endParaRPr lang="fr-CA" dirty="0"/>
          </a:p>
        </p:txBody>
      </p:sp>
      <p:sp>
        <p:nvSpPr>
          <p:cNvPr id="8" name="Espace réservé du pied de page 4"/>
          <p:cNvSpPr>
            <a:spLocks noGrp="1"/>
          </p:cNvSpPr>
          <p:nvPr>
            <p:ph type="ftr" sz="quarter" idx="11"/>
          </p:nvPr>
        </p:nvSpPr>
        <p:spPr/>
        <p:txBody>
          <a:bodyPr/>
          <a:lstStyle>
            <a:lvl1pPr>
              <a:defRPr/>
            </a:lvl1pPr>
          </a:lstStyle>
          <a:p>
            <a:pPr>
              <a:defRPr/>
            </a:pPr>
            <a:endParaRPr lang="fr-CA" dirty="0"/>
          </a:p>
        </p:txBody>
      </p:sp>
      <p:sp>
        <p:nvSpPr>
          <p:cNvPr id="9" name="Espace réservé du numéro de diapositive 5"/>
          <p:cNvSpPr>
            <a:spLocks noGrp="1"/>
          </p:cNvSpPr>
          <p:nvPr>
            <p:ph type="sldNum" sz="quarter" idx="12"/>
          </p:nvPr>
        </p:nvSpPr>
        <p:spPr/>
        <p:txBody>
          <a:bodyPr/>
          <a:lstStyle>
            <a:lvl1pPr>
              <a:defRPr/>
            </a:lvl1pPr>
          </a:lstStyle>
          <a:p>
            <a:pPr>
              <a:defRPr/>
            </a:pPr>
            <a:fld id="{71610016-7C24-446F-93A7-A775F0324614}" type="slidenum">
              <a:rPr lang="fr-CA"/>
              <a:pPr>
                <a:defRPr/>
              </a:pPr>
              <a:t>‹#›</a:t>
            </a:fld>
            <a:endParaRPr lang="fr-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smtClean="0"/>
              <a:t>انقر لتحرير نمط العنوان الرئيسي</a:t>
            </a:r>
            <a:endParaRPr lang="fr-CA"/>
          </a:p>
        </p:txBody>
      </p:sp>
      <p:sp>
        <p:nvSpPr>
          <p:cNvPr id="3" name="Espace réservé de la date 3"/>
          <p:cNvSpPr>
            <a:spLocks noGrp="1"/>
          </p:cNvSpPr>
          <p:nvPr>
            <p:ph type="dt" sz="half" idx="10"/>
          </p:nvPr>
        </p:nvSpPr>
        <p:spPr/>
        <p:txBody>
          <a:bodyPr/>
          <a:lstStyle>
            <a:lvl1pPr>
              <a:defRPr/>
            </a:lvl1pPr>
          </a:lstStyle>
          <a:p>
            <a:pPr>
              <a:defRPr/>
            </a:pPr>
            <a:fld id="{362F6902-2764-4C4E-AB2D-00C4B3E40ABA}" type="datetimeFigureOut">
              <a:rPr lang="fr-FR"/>
              <a:pPr>
                <a:defRPr/>
              </a:pPr>
              <a:t>18/06/2011</a:t>
            </a:fld>
            <a:endParaRPr lang="fr-CA" dirty="0"/>
          </a:p>
        </p:txBody>
      </p:sp>
      <p:sp>
        <p:nvSpPr>
          <p:cNvPr id="4" name="Espace réservé du pied de page 4"/>
          <p:cNvSpPr>
            <a:spLocks noGrp="1"/>
          </p:cNvSpPr>
          <p:nvPr>
            <p:ph type="ftr" sz="quarter" idx="11"/>
          </p:nvPr>
        </p:nvSpPr>
        <p:spPr/>
        <p:txBody>
          <a:bodyPr/>
          <a:lstStyle>
            <a:lvl1pPr>
              <a:defRPr/>
            </a:lvl1pPr>
          </a:lstStyle>
          <a:p>
            <a:pPr>
              <a:defRPr/>
            </a:pPr>
            <a:endParaRPr lang="fr-CA" dirty="0"/>
          </a:p>
        </p:txBody>
      </p:sp>
      <p:sp>
        <p:nvSpPr>
          <p:cNvPr id="5" name="Espace réservé du numéro de diapositive 5"/>
          <p:cNvSpPr>
            <a:spLocks noGrp="1"/>
          </p:cNvSpPr>
          <p:nvPr>
            <p:ph type="sldNum" sz="quarter" idx="12"/>
          </p:nvPr>
        </p:nvSpPr>
        <p:spPr/>
        <p:txBody>
          <a:bodyPr/>
          <a:lstStyle>
            <a:lvl1pPr>
              <a:defRPr/>
            </a:lvl1pPr>
          </a:lstStyle>
          <a:p>
            <a:pPr>
              <a:defRPr/>
            </a:pPr>
            <a:fld id="{01A54E86-1486-4EEE-8D45-2CF53CA3833C}" type="slidenum">
              <a:rPr lang="fr-CA"/>
              <a:pPr>
                <a:defRPr/>
              </a:pPr>
              <a:t>‹#›</a:t>
            </a:fld>
            <a:endParaRPr lang="fr-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06D1A80-9FD1-4DCB-BA65-160E4B65C453}" type="datetimeFigureOut">
              <a:rPr lang="fr-FR"/>
              <a:pPr>
                <a:defRPr/>
              </a:pPr>
              <a:t>18/06/2011</a:t>
            </a:fld>
            <a:endParaRPr lang="fr-CA" dirty="0"/>
          </a:p>
        </p:txBody>
      </p:sp>
      <p:sp>
        <p:nvSpPr>
          <p:cNvPr id="3" name="Espace réservé du pied de page 4"/>
          <p:cNvSpPr>
            <a:spLocks noGrp="1"/>
          </p:cNvSpPr>
          <p:nvPr>
            <p:ph type="ftr" sz="quarter" idx="11"/>
          </p:nvPr>
        </p:nvSpPr>
        <p:spPr/>
        <p:txBody>
          <a:bodyPr/>
          <a:lstStyle>
            <a:lvl1pPr>
              <a:defRPr/>
            </a:lvl1pPr>
          </a:lstStyle>
          <a:p>
            <a:pPr>
              <a:defRPr/>
            </a:pPr>
            <a:endParaRPr lang="fr-CA" dirty="0"/>
          </a:p>
        </p:txBody>
      </p:sp>
      <p:sp>
        <p:nvSpPr>
          <p:cNvPr id="4" name="Espace réservé du numéro de diapositive 5"/>
          <p:cNvSpPr>
            <a:spLocks noGrp="1"/>
          </p:cNvSpPr>
          <p:nvPr>
            <p:ph type="sldNum" sz="quarter" idx="12"/>
          </p:nvPr>
        </p:nvSpPr>
        <p:spPr/>
        <p:txBody>
          <a:bodyPr/>
          <a:lstStyle>
            <a:lvl1pPr>
              <a:defRPr/>
            </a:lvl1pPr>
          </a:lstStyle>
          <a:p>
            <a:pPr>
              <a:defRPr/>
            </a:pPr>
            <a:fld id="{3B0DCDC9-FA01-41F7-8072-AF343CB1485C}" type="slidenum">
              <a:rPr lang="fr-CA"/>
              <a:pPr>
                <a:defRPr/>
              </a:pPr>
              <a:t>‹#›</a:t>
            </a:fld>
            <a:endParaRPr lang="fr-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Espace réservé de la date 3"/>
          <p:cNvSpPr>
            <a:spLocks noGrp="1"/>
          </p:cNvSpPr>
          <p:nvPr>
            <p:ph type="dt" sz="half" idx="10"/>
          </p:nvPr>
        </p:nvSpPr>
        <p:spPr/>
        <p:txBody>
          <a:bodyPr/>
          <a:lstStyle>
            <a:lvl1pPr>
              <a:defRPr/>
            </a:lvl1pPr>
          </a:lstStyle>
          <a:p>
            <a:pPr>
              <a:defRPr/>
            </a:pPr>
            <a:fld id="{817CBFD6-E5E6-42A6-AD00-9325D103011E}" type="datetimeFigureOut">
              <a:rPr lang="fr-FR"/>
              <a:pPr>
                <a:defRPr/>
              </a:pPr>
              <a:t>18/06/2011</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dirty="0"/>
          </a:p>
        </p:txBody>
      </p:sp>
      <p:sp>
        <p:nvSpPr>
          <p:cNvPr id="7" name="Espace réservé du numéro de diapositive 5"/>
          <p:cNvSpPr>
            <a:spLocks noGrp="1"/>
          </p:cNvSpPr>
          <p:nvPr>
            <p:ph type="sldNum" sz="quarter" idx="12"/>
          </p:nvPr>
        </p:nvSpPr>
        <p:spPr/>
        <p:txBody>
          <a:bodyPr/>
          <a:lstStyle>
            <a:lvl1pPr>
              <a:defRPr/>
            </a:lvl1pPr>
          </a:lstStyle>
          <a:p>
            <a:pPr>
              <a:defRPr/>
            </a:pPr>
            <a:fld id="{6DAE4F2C-464B-46B9-8774-8681AB095B8F}" type="slidenum">
              <a:rPr lang="fr-CA"/>
              <a:pPr>
                <a:defRPr/>
              </a:pPr>
              <a:t>‹#›</a:t>
            </a:fld>
            <a:endParaRPr lang="fr-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ar-SA" noProof="0" smtClean="0"/>
              <a:t>انقر فوق الرمز لإضافة صورة</a:t>
            </a:r>
            <a:endParaRPr lang="fr-CA"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Espace réservé de la date 3"/>
          <p:cNvSpPr>
            <a:spLocks noGrp="1"/>
          </p:cNvSpPr>
          <p:nvPr>
            <p:ph type="dt" sz="half" idx="10"/>
          </p:nvPr>
        </p:nvSpPr>
        <p:spPr/>
        <p:txBody>
          <a:bodyPr/>
          <a:lstStyle>
            <a:lvl1pPr>
              <a:defRPr/>
            </a:lvl1pPr>
          </a:lstStyle>
          <a:p>
            <a:pPr>
              <a:defRPr/>
            </a:pPr>
            <a:fld id="{3A45BE71-5C47-40BF-BF3B-0A20905D3455}" type="datetimeFigureOut">
              <a:rPr lang="fr-FR"/>
              <a:pPr>
                <a:defRPr/>
              </a:pPr>
              <a:t>18/06/2011</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dirty="0"/>
          </a:p>
        </p:txBody>
      </p:sp>
      <p:sp>
        <p:nvSpPr>
          <p:cNvPr id="7" name="Espace réservé du numéro de diapositive 5"/>
          <p:cNvSpPr>
            <a:spLocks noGrp="1"/>
          </p:cNvSpPr>
          <p:nvPr>
            <p:ph type="sldNum" sz="quarter" idx="12"/>
          </p:nvPr>
        </p:nvSpPr>
        <p:spPr/>
        <p:txBody>
          <a:bodyPr/>
          <a:lstStyle>
            <a:lvl1pPr>
              <a:defRPr/>
            </a:lvl1pPr>
          </a:lstStyle>
          <a:p>
            <a:pPr>
              <a:defRPr/>
            </a:pPr>
            <a:fld id="{B7498052-B040-41B3-A4B8-BDF349EE5D17}" type="slidenum">
              <a:rPr lang="fr-CA"/>
              <a:pPr>
                <a:defRPr/>
              </a:pPr>
              <a:t>‹#›</a:t>
            </a:fld>
            <a:endParaRPr lang="fr-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0BDFD7D-52E4-401B-800D-45DE4D3C7C28}" type="datetimeFigureOut">
              <a:rPr lang="fr-FR"/>
              <a:pPr>
                <a:defRPr/>
              </a:pPr>
              <a:t>18/06/2011</a:t>
            </a:fld>
            <a:endParaRPr lang="fr-CA"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DB30DF2-B875-4BFF-9E8D-89B277E0CA67}" type="slidenum">
              <a:rPr lang="fr-CA"/>
              <a:pPr>
                <a:defRPr/>
              </a:pPr>
              <a:t>‹#›</a:t>
            </a:fld>
            <a:endParaRPr lang="fr-C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1" fontAlgn="base" hangingPunct="1">
        <a:spcBef>
          <a:spcPct val="0"/>
        </a:spcBef>
        <a:spcAft>
          <a:spcPct val="0"/>
        </a:spcAft>
        <a:defRPr sz="4400" kern="1200">
          <a:solidFill>
            <a:schemeClr val="tx1"/>
          </a:solidFill>
          <a:latin typeface="+mj-lt"/>
          <a:ea typeface="+mj-ea"/>
          <a:cs typeface="+mj-cs"/>
        </a:defRPr>
      </a:lvl1pPr>
      <a:lvl2pPr algn="ctr" rtl="1" eaLnBrk="1" fontAlgn="base" hangingPunct="1">
        <a:spcBef>
          <a:spcPct val="0"/>
        </a:spcBef>
        <a:spcAft>
          <a:spcPct val="0"/>
        </a:spcAft>
        <a:defRPr sz="4400">
          <a:solidFill>
            <a:schemeClr val="tx1"/>
          </a:solidFill>
          <a:latin typeface="Calibri" pitchFamily="34" charset="0"/>
        </a:defRPr>
      </a:lvl2pPr>
      <a:lvl3pPr algn="ctr" rtl="1" eaLnBrk="1" fontAlgn="base" hangingPunct="1">
        <a:spcBef>
          <a:spcPct val="0"/>
        </a:spcBef>
        <a:spcAft>
          <a:spcPct val="0"/>
        </a:spcAft>
        <a:defRPr sz="4400">
          <a:solidFill>
            <a:schemeClr val="tx1"/>
          </a:solidFill>
          <a:latin typeface="Calibri" pitchFamily="34" charset="0"/>
        </a:defRPr>
      </a:lvl3pPr>
      <a:lvl4pPr algn="ctr" rtl="1" eaLnBrk="1" fontAlgn="base" hangingPunct="1">
        <a:spcBef>
          <a:spcPct val="0"/>
        </a:spcBef>
        <a:spcAft>
          <a:spcPct val="0"/>
        </a:spcAft>
        <a:defRPr sz="4400">
          <a:solidFill>
            <a:schemeClr val="tx1"/>
          </a:solidFill>
          <a:latin typeface="Calibri" pitchFamily="34" charset="0"/>
        </a:defRPr>
      </a:lvl4pPr>
      <a:lvl5pPr algn="ctr" rtl="1" eaLnBrk="1" fontAlgn="base" hangingPunct="1">
        <a:spcBef>
          <a:spcPct val="0"/>
        </a:spcBef>
        <a:spcAft>
          <a:spcPct val="0"/>
        </a:spcAft>
        <a:defRPr sz="4400">
          <a:solidFill>
            <a:schemeClr val="tx1"/>
          </a:solidFill>
          <a:latin typeface="Calibri" pitchFamily="34" charset="0"/>
        </a:defRPr>
      </a:lvl5pPr>
      <a:lvl6pPr marL="457200" algn="ctr" rtl="1" eaLnBrk="1" fontAlgn="base" hangingPunct="1">
        <a:spcBef>
          <a:spcPct val="0"/>
        </a:spcBef>
        <a:spcAft>
          <a:spcPct val="0"/>
        </a:spcAft>
        <a:defRPr sz="4400">
          <a:solidFill>
            <a:schemeClr val="tx1"/>
          </a:solidFill>
          <a:latin typeface="Calibri" pitchFamily="34" charset="0"/>
        </a:defRPr>
      </a:lvl6pPr>
      <a:lvl7pPr marL="914400" algn="ctr" rtl="1" eaLnBrk="1" fontAlgn="base" hangingPunct="1">
        <a:spcBef>
          <a:spcPct val="0"/>
        </a:spcBef>
        <a:spcAft>
          <a:spcPct val="0"/>
        </a:spcAft>
        <a:defRPr sz="4400">
          <a:solidFill>
            <a:schemeClr val="tx1"/>
          </a:solidFill>
          <a:latin typeface="Calibri" pitchFamily="34" charset="0"/>
        </a:defRPr>
      </a:lvl7pPr>
      <a:lvl8pPr marL="1371600" algn="ctr" rtl="1" eaLnBrk="1" fontAlgn="base" hangingPunct="1">
        <a:spcBef>
          <a:spcPct val="0"/>
        </a:spcBef>
        <a:spcAft>
          <a:spcPct val="0"/>
        </a:spcAft>
        <a:defRPr sz="4400">
          <a:solidFill>
            <a:schemeClr val="tx1"/>
          </a:solidFill>
          <a:latin typeface="Calibri" pitchFamily="34" charset="0"/>
        </a:defRPr>
      </a:lvl8pPr>
      <a:lvl9pPr marL="1828800" algn="ctr" rtl="1" eaLnBrk="1" fontAlgn="base" hangingPunct="1">
        <a:spcBef>
          <a:spcPct val="0"/>
        </a:spcBef>
        <a:spcAft>
          <a:spcPct val="0"/>
        </a:spcAft>
        <a:defRPr sz="4400">
          <a:solidFill>
            <a:schemeClr val="tx1"/>
          </a:solidFill>
          <a:latin typeface="Calibri" pitchFamily="34" charset="0"/>
        </a:defRPr>
      </a:lvl9pPr>
    </p:titleStyle>
    <p:bodyStyle>
      <a:lvl1pPr marL="342900" indent="-342900" algn="r" rtl="1"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1331640" y="2420888"/>
            <a:ext cx="6836296" cy="1012825"/>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4800" b="1" dirty="0" smtClean="0">
                <a:ln w="11430"/>
                <a:solidFill>
                  <a:schemeClr val="bg2">
                    <a:lumMod val="75000"/>
                  </a:schemeClr>
                </a:solidFill>
                <a:effectLst>
                  <a:glow rad="101600">
                    <a:schemeClr val="accent6">
                      <a:satMod val="175000"/>
                      <a:alpha val="40000"/>
                    </a:schemeClr>
                  </a:glow>
                  <a:outerShdw blurRad="50800" dist="39000" dir="5460000" algn="tl">
                    <a:srgbClr val="000000">
                      <a:alpha val="38000"/>
                    </a:srgbClr>
                  </a:outerShdw>
                </a:effectLst>
              </a:rPr>
              <a:t>عمادة البحث العلمي</a:t>
            </a:r>
            <a:endParaRPr lang="fr-CA" sz="4800" b="1" dirty="0" smtClean="0">
              <a:ln w="11430"/>
              <a:solidFill>
                <a:schemeClr val="bg2">
                  <a:lumMod val="75000"/>
                </a:schemeClr>
              </a:solidFill>
              <a:effectLst>
                <a:glow rad="101600">
                  <a:schemeClr val="accent6">
                    <a:satMod val="175000"/>
                    <a:alpha val="40000"/>
                  </a:schemeClr>
                </a:glow>
                <a:outerShdw blurRad="50800" dist="39000" dir="5460000" algn="tl">
                  <a:srgbClr val="000000">
                    <a:alpha val="38000"/>
                  </a:srgbClr>
                </a:outerShdw>
              </a:effectLst>
            </a:endParaRPr>
          </a:p>
        </p:txBody>
      </p:sp>
      <p:sp>
        <p:nvSpPr>
          <p:cNvPr id="2051" name="Sous-titre 2"/>
          <p:cNvSpPr>
            <a:spLocks noGrp="1"/>
          </p:cNvSpPr>
          <p:nvPr>
            <p:ph type="subTitle" idx="1"/>
          </p:nvPr>
        </p:nvSpPr>
        <p:spPr>
          <a:xfrm>
            <a:off x="899592" y="4029075"/>
            <a:ext cx="7776864" cy="912093"/>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ar-SA" sz="2800" b="1" dirty="0" smtClean="0">
                <a:ln/>
                <a:solidFill>
                  <a:schemeClr val="bg2">
                    <a:lumMod val="75000"/>
                  </a:schemeClr>
                </a:solidFill>
                <a:effectLst>
                  <a:glow rad="139700">
                    <a:schemeClr val="accent6">
                      <a:satMod val="175000"/>
                      <a:alpha val="40000"/>
                    </a:schemeClr>
                  </a:glow>
                </a:effectLst>
              </a:rPr>
              <a:t>ابرز انجازات العمادة للعام الجامعي 1431-1432هـ</a:t>
            </a:r>
            <a:endParaRPr lang="en-US" sz="2800" b="1" dirty="0">
              <a:ln/>
              <a:solidFill>
                <a:schemeClr val="bg2">
                  <a:lumMod val="75000"/>
                </a:schemeClr>
              </a:solidFill>
              <a:effectLst>
                <a:glow rad="139700">
                  <a:schemeClr val="accent6">
                    <a:satMod val="175000"/>
                    <a:alpha val="40000"/>
                  </a:schemeClr>
                </a:glow>
              </a:effectLst>
            </a:endParaRPr>
          </a:p>
        </p:txBody>
      </p:sp>
      <p:pic>
        <p:nvPicPr>
          <p:cNvPr id="2053" name="Picture 5" descr="http://www.al-majmaah.net/inf/newsm/3061.jpg"/>
          <p:cNvPicPr>
            <a:picLocks noChangeAspect="1" noChangeArrowheads="1"/>
          </p:cNvPicPr>
          <p:nvPr/>
        </p:nvPicPr>
        <p:blipFill>
          <a:blip r:embed="rId4" cstate="print">
            <a:lum bright="-29000" contrast="80000"/>
          </a:blip>
          <a:srcRect/>
          <a:stretch>
            <a:fillRect/>
          </a:stretch>
        </p:blipFill>
        <p:spPr bwMode="auto">
          <a:xfrm>
            <a:off x="7020272" y="980728"/>
            <a:ext cx="1422949" cy="10627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39000"/>
            <a:lum/>
          </a:blip>
          <a:srcRect/>
          <a:stretch>
            <a:fillRect t="-17000" b="-17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solidFill>
                  <a:srgbClr val="FF0000"/>
                </a:solidFill>
                <a:effectLst>
                  <a:outerShdw blurRad="50800" dist="39000" dir="5460000" algn="tl">
                    <a:srgbClr val="000000">
                      <a:alpha val="38000"/>
                    </a:srgbClr>
                  </a:outerShdw>
                </a:effectLst>
              </a:rPr>
              <a:t>انجازات العمادة الاخرى في سطور</a:t>
            </a:r>
          </a:p>
        </p:txBody>
      </p:sp>
      <p:sp>
        <p:nvSpPr>
          <p:cNvPr id="3" name="عنصر نائب للمحتوى 2"/>
          <p:cNvSpPr>
            <a:spLocks noGrp="1"/>
          </p:cNvSpPr>
          <p:nvPr>
            <p:ph idx="1"/>
          </p:nvPr>
        </p:nvSpPr>
        <p:spPr>
          <a:xfrm>
            <a:off x="457200" y="1268760"/>
            <a:ext cx="8229600" cy="5112568"/>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r>
              <a:rPr lang="ar-SA" sz="2400" b="1" dirty="0" smtClean="0">
                <a:effectLst>
                  <a:outerShdw blurRad="38100" dist="38100" dir="2700000" algn="tl">
                    <a:srgbClr val="000000">
                      <a:alpha val="43137"/>
                    </a:srgbClr>
                  </a:outerShdw>
                </a:effectLst>
              </a:rPr>
              <a:t>عقد ورش عمل في عدد من كليات الجامعة في المحافظات المختلفة</a:t>
            </a:r>
            <a:r>
              <a:rPr lang="ar-SA" sz="2400" dirty="0" smtClean="0"/>
              <a:t>.</a:t>
            </a:r>
            <a:endParaRPr lang="ar-SA" sz="2400" b="1" dirty="0" smtClean="0">
              <a:effectLst>
                <a:outerShdw blurRad="38100" dist="38100" dir="2700000" algn="tl">
                  <a:srgbClr val="000000">
                    <a:alpha val="43137"/>
                  </a:srgbClr>
                </a:outerShdw>
              </a:effectLst>
            </a:endParaRPr>
          </a:p>
          <a:p>
            <a:pPr algn="just"/>
            <a:r>
              <a:rPr lang="ar-SA" sz="2400" b="1" dirty="0" smtClean="0">
                <a:effectLst>
                  <a:outerShdw blurRad="38100" dist="38100" dir="2700000" algn="tl">
                    <a:srgbClr val="000000">
                      <a:alpha val="43137"/>
                    </a:srgbClr>
                  </a:outerShdw>
                </a:effectLst>
              </a:rPr>
              <a:t>تم مخاطبة شركة سابك للحصول على منحة سابك للابحاث الصناعية والتطبيقية، ولم نحصل على رد بهذا الشان الى الان.</a:t>
            </a:r>
          </a:p>
          <a:p>
            <a:pPr algn="just"/>
            <a:r>
              <a:rPr lang="ar-SA" sz="2400" b="1" dirty="0" smtClean="0">
                <a:effectLst>
                  <a:outerShdw blurRad="38100" dist="38100" dir="2700000" algn="tl">
                    <a:srgbClr val="000000">
                      <a:alpha val="43137"/>
                    </a:srgbClr>
                  </a:outerShdw>
                </a:effectLst>
              </a:rPr>
              <a:t>تم رفع مقترح انشاء مركز الابتكارات والافكار الطلابية المتميزة الى المجلس العلمي ونأمل ان يتم عرضه في مجلس الجامعة القادم.</a:t>
            </a:r>
          </a:p>
          <a:p>
            <a:pPr algn="just"/>
            <a:r>
              <a:rPr lang="ar-SA" sz="2400" b="1" dirty="0" smtClean="0">
                <a:effectLst>
                  <a:outerShdw blurRad="38100" dist="38100" dir="2700000" algn="tl">
                    <a:srgbClr val="000000">
                      <a:alpha val="43137"/>
                    </a:srgbClr>
                  </a:outerShdw>
                </a:effectLst>
              </a:rPr>
              <a:t>تم رفع مقترح جوائز النشر المميز للمتعاقدين لمعالي مدير الجامعة وللمجلس العلمي.</a:t>
            </a:r>
          </a:p>
          <a:p>
            <a:pPr algn="just"/>
            <a:r>
              <a:rPr lang="ar-SA" sz="2400" b="1" dirty="0" smtClean="0">
                <a:effectLst>
                  <a:outerShdw blurRad="38100" dist="38100" dir="2700000" algn="tl">
                    <a:srgbClr val="000000">
                      <a:alpha val="43137"/>
                    </a:srgbClr>
                  </a:outerShdw>
                </a:effectLst>
              </a:rPr>
              <a:t>قام عميد البحث العلمي بزيارة لمدينة الملك عبد العزيز للعلوم والتقنية في  28\2\1432هـ، كما قام فريق مكون من عميد البحث العلمي ومدراء مراكز البحوث بزيارة لجامعة الملك فهد للبترول والمعادن في 23\5\1432هـ.</a:t>
            </a:r>
          </a:p>
          <a:p>
            <a:pPr algn="just"/>
            <a:r>
              <a:rPr lang="ar-SA" sz="2400" b="1" dirty="0" smtClean="0">
                <a:effectLst>
                  <a:outerShdw blurRad="38100" dist="38100" dir="2700000" algn="tl">
                    <a:srgbClr val="000000">
                      <a:alpha val="43137"/>
                    </a:srgbClr>
                  </a:outerShdw>
                </a:effectLst>
              </a:rPr>
              <a:t>حضورالاجتماع التنسيقي السادس والسابع لعمداء البحث العلمي في الجامعات السعودية في مدينة جدة وفي المدينة المنورة وتقديم اوراق عمل في كلا الاجتماعين.</a:t>
            </a:r>
          </a:p>
          <a:p>
            <a:pPr lvl="0"/>
            <a:endParaRPr lang="ar-SA" sz="2400" b="1" dirty="0" smtClean="0">
              <a:ln w="11430"/>
              <a:solidFill>
                <a:schemeClr val="tx1">
                  <a:lumMod val="85000"/>
                  <a:lumOff val="15000"/>
                </a:schemeClr>
              </a:solidFill>
              <a:effectLst>
                <a:outerShdw blurRad="38100" dist="38100" dir="2700000" algn="tl">
                  <a:srgbClr val="000000">
                    <a:alpha val="43137"/>
                  </a:srgbClr>
                </a:outerShdw>
              </a:effectLst>
            </a:endParaRPr>
          </a:p>
          <a:p>
            <a:pPr lvl="0" algn="just">
              <a:buNone/>
            </a:pPr>
            <a:endParaRPr lang="en-US" sz="2400" b="1" dirty="0" smtClean="0">
              <a:ln w="11430"/>
              <a:solidFill>
                <a:schemeClr val="tx1">
                  <a:lumMod val="85000"/>
                  <a:lumOff val="1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to="" calcmode="lin" valueType="num">
                                      <p:cBhvr>
                                        <p:cTn id="27" dur="1" fill="hold"/>
                                        <p:tgtEl>
                                          <p:spTgt spid="3">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to="" calcmode="lin" valueType="num">
                                      <p:cBhvr>
                                        <p:cTn id="32" dur="1" fill="hold"/>
                                        <p:tgtEl>
                                          <p:spTgt spid="3">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to="" calcmode="lin" valueType="num">
                                      <p:cBhvr>
                                        <p:cTn id="37" dur="1" fill="hold"/>
                                        <p:tgtEl>
                                          <p:spTgt spid="3">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39000"/>
            <a:lum/>
          </a:blip>
          <a:srcRect/>
          <a:stretch>
            <a:fillRect t="-17000" b="-17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solidFill>
                  <a:schemeClr val="bg2">
                    <a:lumMod val="50000"/>
                  </a:schemeClr>
                </a:solidFill>
                <a:effectLst>
                  <a:outerShdw blurRad="50800" dist="39000" dir="5460000" algn="tl">
                    <a:srgbClr val="000000">
                      <a:alpha val="38000"/>
                    </a:srgbClr>
                  </a:outerShdw>
                </a:effectLst>
              </a:rPr>
              <a:t>تابع</a:t>
            </a:r>
          </a:p>
        </p:txBody>
      </p:sp>
      <p:sp>
        <p:nvSpPr>
          <p:cNvPr id="3" name="عنصر نائب للمحتوى 2"/>
          <p:cNvSpPr>
            <a:spLocks noGrp="1"/>
          </p:cNvSpPr>
          <p:nvPr>
            <p:ph idx="1"/>
          </p:nvPr>
        </p:nvSpPr>
        <p:spPr>
          <a:xfrm>
            <a:off x="457200" y="1268760"/>
            <a:ext cx="8229600" cy="4857403"/>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r>
              <a:rPr lang="ar-SA" sz="2400" b="1" dirty="0" smtClean="0">
                <a:effectLst>
                  <a:outerShdw blurRad="38100" dist="38100" dir="2700000" algn="tl">
                    <a:srgbClr val="000000">
                      <a:alpha val="43137"/>
                    </a:srgbClr>
                  </a:outerShdw>
                </a:effectLst>
              </a:rPr>
              <a:t>مخاطبة كافة كليات الجامعة بشأن ضرورة رفع مقترحات للعمادة بمراكز ابحاث واعدة، مع تزويدهم بنماذج لمراكز واعدة تمت الموافقة عليها في جامعات اخرى، وتحديد نهاية شهر رجب للرفع بهذه المقترحات.</a:t>
            </a:r>
          </a:p>
          <a:p>
            <a:pPr algn="just"/>
            <a:r>
              <a:rPr lang="ar-SA" sz="2400" b="1" dirty="0" smtClean="0">
                <a:effectLst>
                  <a:outerShdw blurRad="38100" dist="38100" dir="2700000" algn="tl">
                    <a:srgbClr val="000000">
                      <a:alpha val="43137"/>
                    </a:srgbClr>
                  </a:outerShdw>
                </a:effectLst>
              </a:rPr>
              <a:t>لا تزال المحاولات جاريه للحصول على احد برامج الخطة الخمسية الوطنية من مدينة الملك عبد العزيز للعلوم والتقنية ولكن تجاوب المدينة معنا بهذا الشأن ليس بالمستوى المطلوب.</a:t>
            </a:r>
          </a:p>
          <a:p>
            <a:pPr algn="just"/>
            <a:r>
              <a:rPr lang="ar-SA" sz="2400" b="1" dirty="0" smtClean="0">
                <a:ln w="11430"/>
                <a:solidFill>
                  <a:schemeClr val="tx1">
                    <a:lumMod val="85000"/>
                    <a:lumOff val="15000"/>
                  </a:schemeClr>
                </a:solidFill>
                <a:effectLst>
                  <a:outerShdw blurRad="50800" dist="39000" dir="5460000" algn="tl">
                    <a:srgbClr val="000000">
                      <a:alpha val="38000"/>
                    </a:srgbClr>
                  </a:outerShdw>
                </a:effectLst>
              </a:rPr>
              <a:t>اصدار التقويم الاكاديمي للعمادة للعام الجامعي الجامعي 1432-1433هـ.</a:t>
            </a:r>
            <a:endParaRPr lang="en-US" sz="2400" b="1" dirty="0" smtClean="0">
              <a:ln w="11430"/>
              <a:solidFill>
                <a:schemeClr val="tx1">
                  <a:lumMod val="85000"/>
                  <a:lumOff val="15000"/>
                </a:schemeClr>
              </a:solidFill>
              <a:effectLst>
                <a:outerShdw blurRad="50800" dist="39000" dir="5460000" algn="tl">
                  <a:srgbClr val="000000">
                    <a:alpha val="38000"/>
                  </a:srgbClr>
                </a:outerShdw>
              </a:effectLst>
            </a:endParaRPr>
          </a:p>
          <a:p>
            <a:pPr algn="just"/>
            <a:endParaRPr lang="en-US" sz="2400" b="1" dirty="0" smtClean="0">
              <a:effectLst>
                <a:outerShdw blurRad="38100" dist="38100" dir="2700000" algn="tl">
                  <a:srgbClr val="000000">
                    <a:alpha val="43137"/>
                  </a:srgbClr>
                </a:outerShdw>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39000"/>
            <a:lum/>
          </a:blip>
          <a:srcRect/>
          <a:stretch>
            <a:fillRect t="-17000" b="-17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solidFill>
                  <a:schemeClr val="bg2">
                    <a:lumMod val="50000"/>
                  </a:schemeClr>
                </a:solidFill>
                <a:effectLst>
                  <a:outerShdw blurRad="50800" dist="39000" dir="5460000" algn="tl">
                    <a:srgbClr val="000000">
                      <a:alpha val="38000"/>
                    </a:srgbClr>
                  </a:outerShdw>
                </a:effectLst>
              </a:rPr>
              <a:t>استعراض موقع العمادة الالكتروني</a:t>
            </a:r>
          </a:p>
        </p:txBody>
      </p:sp>
      <p:sp>
        <p:nvSpPr>
          <p:cNvPr id="3" name="عنصر نائب للمحتوى 2"/>
          <p:cNvSpPr>
            <a:spLocks noGrp="1"/>
          </p:cNvSpPr>
          <p:nvPr>
            <p:ph idx="1"/>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buNone/>
            </a:pPr>
            <a:endParaRPr lang="ar-SA" sz="2400" dirty="0" smtClean="0"/>
          </a:p>
          <a:p>
            <a:endParaRPr lang="ar-SA" sz="2400" b="1" dirty="0" smtClean="0">
              <a:ln w="11430"/>
              <a:solidFill>
                <a:schemeClr val="tx1">
                  <a:lumMod val="85000"/>
                  <a:lumOff val="15000"/>
                </a:schemeClr>
              </a:solidFill>
              <a:effectLst>
                <a:outerShdw blurRad="50800" dist="39000" dir="5460000" algn="tl">
                  <a:srgbClr val="000000">
                    <a:alpha val="38000"/>
                  </a:srgbClr>
                </a:outerShdw>
              </a:effectLst>
            </a:endParaRPr>
          </a:p>
          <a:p>
            <a:endParaRPr lang="ar-SA" sz="2400" b="1" dirty="0" smtClean="0">
              <a:ln w="11430"/>
              <a:solidFill>
                <a:schemeClr val="tx1">
                  <a:lumMod val="85000"/>
                  <a:lumOff val="15000"/>
                </a:schemeClr>
              </a:solidFill>
              <a:effectLst>
                <a:outerShdw blurRad="50800" dist="39000" dir="5460000" algn="tl">
                  <a:srgbClr val="000000">
                    <a:alpha val="38000"/>
                  </a:srgbClr>
                </a:outerShdw>
              </a:effectLst>
            </a:endParaRPr>
          </a:p>
          <a:p>
            <a:pPr algn="ctr">
              <a:buNone/>
            </a:pPr>
            <a:r>
              <a:rPr lang="ar-SA" sz="2400" b="1" dirty="0" smtClean="0">
                <a:ln w="11430"/>
                <a:solidFill>
                  <a:schemeClr val="tx1">
                    <a:lumMod val="85000"/>
                    <a:lumOff val="15000"/>
                  </a:schemeClr>
                </a:solidFill>
                <a:effectLst>
                  <a:outerShdw blurRad="50800" dist="39000" dir="5460000" algn="tl">
                    <a:srgbClr val="000000">
                      <a:alpha val="38000"/>
                    </a:srgbClr>
                  </a:outerShdw>
                </a:effectLst>
              </a:rPr>
              <a:t>    </a:t>
            </a:r>
            <a:r>
              <a:rPr lang="ar-SA" sz="4000" b="1" dirty="0" smtClean="0">
                <a:ln w="11430"/>
                <a:solidFill>
                  <a:schemeClr val="tx1">
                    <a:lumMod val="85000"/>
                    <a:lumOff val="15000"/>
                  </a:schemeClr>
                </a:solidFill>
                <a:effectLst>
                  <a:outerShdw blurRad="50800" dist="39000" dir="5460000" algn="tl">
                    <a:srgbClr val="000000">
                      <a:alpha val="38000"/>
                    </a:srgbClr>
                  </a:outerShdw>
                </a:effectLst>
              </a:rPr>
              <a:t>وفي الختام نشكركم على حسن الانصات والاستماع</a:t>
            </a:r>
            <a:endParaRPr lang="en-US" sz="4000" b="1" dirty="0" smtClean="0">
              <a:ln w="11430"/>
              <a:solidFill>
                <a:schemeClr val="tx1">
                  <a:lumMod val="85000"/>
                  <a:lumOff val="15000"/>
                </a:schemeClr>
              </a:solidFill>
              <a:effectLst>
                <a:outerShdw blurRad="50800" dist="39000" dir="5460000" algn="tl">
                  <a:srgbClr val="000000">
                    <a:alpha val="38000"/>
                  </a:srgbClr>
                </a:outerShdw>
              </a:effectLst>
            </a:endParaRPr>
          </a:p>
          <a:p>
            <a:endParaRPr lang="ar-SA" sz="2400" b="1" dirty="0" smtClean="0">
              <a:ln w="11430"/>
              <a:solidFill>
                <a:schemeClr val="tx1">
                  <a:lumMod val="85000"/>
                  <a:lumOff val="15000"/>
                </a:schemeClr>
              </a:solidFill>
              <a:effectLst>
                <a:outerShdw blurRad="50800" dist="39000" dir="5460000" algn="tl">
                  <a:srgbClr val="000000">
                    <a:alpha val="38000"/>
                  </a:srgbClr>
                </a:outerShdw>
              </a:effectLst>
            </a:endParaRPr>
          </a:p>
          <a:p>
            <a:pPr algn="l"/>
            <a:r>
              <a:rPr lang="ar-SA" b="1" dirty="0" smtClean="0">
                <a:ln w="11430"/>
                <a:solidFill>
                  <a:schemeClr val="tx1">
                    <a:lumMod val="85000"/>
                    <a:lumOff val="15000"/>
                  </a:schemeClr>
                </a:solidFill>
                <a:effectLst>
                  <a:outerShdw blurRad="50800" dist="39000" dir="5460000" algn="tl">
                    <a:srgbClr val="000000">
                      <a:alpha val="38000"/>
                    </a:srgbClr>
                  </a:outerShdw>
                </a:effectLst>
              </a:rPr>
              <a:t>عميد البحث العلمي</a:t>
            </a:r>
          </a:p>
          <a:p>
            <a:pPr algn="l"/>
            <a:r>
              <a:rPr lang="ar-SA" b="1" dirty="0" smtClean="0">
                <a:ln w="11430"/>
                <a:solidFill>
                  <a:schemeClr val="tx1">
                    <a:lumMod val="85000"/>
                    <a:lumOff val="15000"/>
                  </a:schemeClr>
                </a:solidFill>
                <a:effectLst>
                  <a:outerShdw blurRad="50800" dist="39000" dir="5460000" algn="tl">
                    <a:srgbClr val="000000">
                      <a:alpha val="38000"/>
                    </a:srgbClr>
                  </a:outerShdw>
                </a:effectLst>
              </a:rPr>
              <a:t>د. ابراهيم بن علي اللحيدان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to="" calcmode="lin" valueType="num">
                                      <p:cBhvr>
                                        <p:cTn id="12" dur="1" fill="hold"/>
                                        <p:tgtEl>
                                          <p:spTgt spid="3">
                                            <p:txEl>
                                              <p:pRg st="3" end="3"/>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to="" calcmode="lin" valueType="num">
                                      <p:cBhvr>
                                        <p:cTn id="17" dur="1" fill="hold"/>
                                        <p:tgtEl>
                                          <p:spTgt spid="3">
                                            <p:txEl>
                                              <p:pRg st="5" end="5"/>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to="" calcmode="lin" valueType="num">
                                      <p:cBhvr>
                                        <p:cTn id="22" dur="1" fill="hold"/>
                                        <p:tgtEl>
                                          <p:spTgt spid="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2071688" y="274638"/>
            <a:ext cx="6615112" cy="1143000"/>
          </a:xfrm>
        </p:spPr>
        <p:txBody>
          <a:bodyPr>
            <a:scene3d>
              <a:camera prst="orthographicFront"/>
              <a:lightRig rig="glow" dir="tl">
                <a:rot lat="0" lon="0" rev="5400000"/>
              </a:lightRig>
            </a:scene3d>
            <a:sp3d contourW="12700">
              <a:bevelT w="25400" h="25400"/>
              <a:contourClr>
                <a:schemeClr val="accent6">
                  <a:shade val="73000"/>
                </a:schemeClr>
              </a:contourClr>
            </a:sp3d>
          </a:bodyPr>
          <a:lstStyle/>
          <a:p>
            <a:r>
              <a:rPr lang="ar-SA" b="1" dirty="0" smtClean="0">
                <a:ln w="11430"/>
                <a:solidFill>
                  <a:schemeClr val="bg2">
                    <a:lumMod val="50000"/>
                  </a:schemeClr>
                </a:solidFill>
                <a:effectLst>
                  <a:outerShdw blurRad="80000" dist="40000" dir="5040000" algn="tl">
                    <a:srgbClr val="000000">
                      <a:alpha val="30000"/>
                    </a:srgbClr>
                  </a:outerShdw>
                </a:effectLst>
              </a:rPr>
              <a:t>نبدة مختصرة عن العمادة</a:t>
            </a:r>
            <a:endParaRPr lang="en-US" b="1" dirty="0">
              <a:ln w="11430"/>
              <a:solidFill>
                <a:schemeClr val="bg2">
                  <a:lumMod val="50000"/>
                </a:schemeClr>
              </a:solidFill>
              <a:effectLst>
                <a:outerShdw blurRad="80000" dist="40000" dir="5040000" algn="tl">
                  <a:srgbClr val="000000">
                    <a:alpha val="30000"/>
                  </a:srgbClr>
                </a:outerShdw>
              </a:effectLst>
            </a:endParaRPr>
          </a:p>
        </p:txBody>
      </p:sp>
      <p:sp>
        <p:nvSpPr>
          <p:cNvPr id="3075" name="Espace réservé du contenu 2"/>
          <p:cNvSpPr>
            <a:spLocks noGrp="1"/>
          </p:cNvSpPr>
          <p:nvPr>
            <p:ph idx="1"/>
          </p:nvPr>
        </p:nvSpPr>
        <p:spPr>
          <a:xfrm>
            <a:off x="1907704" y="1600200"/>
            <a:ext cx="6779096" cy="4525963"/>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just"/>
            <a:r>
              <a:rPr lang="ar-SA" b="1" dirty="0" smtClean="0">
                <a:ln/>
                <a:solidFill>
                  <a:schemeClr val="bg2">
                    <a:lumMod val="25000"/>
                  </a:schemeClr>
                </a:solidFill>
              </a:rPr>
              <a:t>تم تفعيل العمادة بشكل فعلي مع تكليف معالي مدير الجامعة لسعادة الدكتور إبراهيم بن علي اللحيدان عميدا لها بتاريخ 1431/11/9هـ.</a:t>
            </a:r>
          </a:p>
          <a:p>
            <a:pPr algn="just"/>
            <a:r>
              <a:rPr lang="ar-SA" b="1" dirty="0" smtClean="0">
                <a:ln/>
                <a:solidFill>
                  <a:schemeClr val="bg2">
                    <a:lumMod val="25000"/>
                  </a:schemeClr>
                </a:solidFill>
              </a:rPr>
              <a:t>بتاريخ 6\1\1432هـ تم تعيين اول موظف بالعمادة على عقد.</a:t>
            </a:r>
          </a:p>
          <a:p>
            <a:pPr algn="just"/>
            <a:r>
              <a:rPr lang="ar-SA" b="1" dirty="0" smtClean="0">
                <a:ln/>
                <a:solidFill>
                  <a:schemeClr val="bg2">
                    <a:lumMod val="25000"/>
                  </a:schemeClr>
                </a:solidFill>
              </a:rPr>
              <a:t>بتاريخ 1\4\1432هـ تم تعيين مستشارا في العمادة.</a:t>
            </a:r>
          </a:p>
          <a:p>
            <a:pPr algn="just">
              <a:buNone/>
            </a:pPr>
            <a:r>
              <a:rPr lang="ar-SA" b="1" dirty="0" smtClean="0">
                <a:ln/>
                <a:solidFill>
                  <a:schemeClr val="bg2">
                    <a:lumMod val="25000"/>
                  </a:schemeClr>
                </a:solidFill>
              </a:rPr>
              <a:t>   </a:t>
            </a:r>
            <a:endParaRPr lang="en-US" b="1" dirty="0">
              <a:ln/>
              <a:solidFill>
                <a:schemeClr val="bg2">
                  <a:lumMod val="25000"/>
                </a:schemeClr>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fade">
                                      <p:cBhvr>
                                        <p:cTn id="12" dur="500"/>
                                        <p:tgtEl>
                                          <p:spTgt spid="30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1" end="1"/>
                                            </p:txEl>
                                          </p:spTgt>
                                        </p:tgtEl>
                                        <p:attrNameLst>
                                          <p:attrName>style.visibility</p:attrName>
                                        </p:attrNameLst>
                                      </p:cBhvr>
                                      <p:to>
                                        <p:strVal val="visible"/>
                                      </p:to>
                                    </p:set>
                                    <p:animEffect transition="in" filter="fade">
                                      <p:cBhvr>
                                        <p:cTn id="17" dur="500"/>
                                        <p:tgtEl>
                                          <p:spTgt spid="30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2" end="2"/>
                                            </p:txEl>
                                          </p:spTgt>
                                        </p:tgtEl>
                                        <p:attrNameLst>
                                          <p:attrName>style.visibility</p:attrName>
                                        </p:attrNameLst>
                                      </p:cBhvr>
                                      <p:to>
                                        <p:strVal val="visible"/>
                                      </p:to>
                                    </p:set>
                                    <p:animEffect transition="in" filter="fade">
                                      <p:cBhvr>
                                        <p:cTn id="22" dur="500"/>
                                        <p:tgtEl>
                                          <p:spTgt spid="30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3" end="3"/>
                                            </p:txEl>
                                          </p:spTgt>
                                        </p:tgtEl>
                                        <p:attrNameLst>
                                          <p:attrName>style.visibility</p:attrName>
                                        </p:attrNameLst>
                                      </p:cBhvr>
                                      <p:to>
                                        <p:strVal val="visible"/>
                                      </p:to>
                                    </p:set>
                                    <p:animEffect transition="in" filter="fade">
                                      <p:cBhvr>
                                        <p:cTn id="27" dur="5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39000"/>
            <a:lum/>
          </a:blip>
          <a:srcRect/>
          <a:stretch>
            <a:fillRect t="-17000" b="-17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242594"/>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6000" b="1" dirty="0" smtClean="0">
                <a:ln w="11430"/>
                <a:solidFill>
                  <a:schemeClr val="bg2">
                    <a:lumMod val="50000"/>
                  </a:schemeClr>
                </a:solidFill>
                <a:effectLst>
                  <a:outerShdw blurRad="50800" dist="39000" dir="5460000" algn="tl">
                    <a:srgbClr val="000000">
                      <a:alpha val="38000"/>
                    </a:srgbClr>
                  </a:outerShdw>
                </a:effectLst>
              </a:rPr>
              <a:t>أبرز </a:t>
            </a:r>
            <a:br>
              <a:rPr lang="ar-SA" sz="6000" b="1" dirty="0" smtClean="0">
                <a:ln w="11430"/>
                <a:solidFill>
                  <a:schemeClr val="bg2">
                    <a:lumMod val="50000"/>
                  </a:schemeClr>
                </a:solidFill>
                <a:effectLst>
                  <a:outerShdw blurRad="50800" dist="39000" dir="5460000" algn="tl">
                    <a:srgbClr val="000000">
                      <a:alpha val="38000"/>
                    </a:srgbClr>
                  </a:outerShdw>
                </a:effectLst>
              </a:rPr>
            </a:br>
            <a:r>
              <a:rPr lang="ar-SA" sz="6000" b="1" dirty="0" smtClean="0">
                <a:ln w="11430"/>
                <a:solidFill>
                  <a:schemeClr val="bg2">
                    <a:lumMod val="50000"/>
                  </a:schemeClr>
                </a:solidFill>
                <a:effectLst>
                  <a:outerShdw blurRad="50800" dist="39000" dir="5460000" algn="tl">
                    <a:srgbClr val="000000">
                      <a:alpha val="38000"/>
                    </a:srgbClr>
                  </a:outerShdw>
                </a:effectLst>
              </a:rPr>
              <a:t>انجازات العمادة </a:t>
            </a:r>
            <a:br>
              <a:rPr lang="ar-SA" sz="6000" b="1" dirty="0" smtClean="0">
                <a:ln w="11430"/>
                <a:solidFill>
                  <a:schemeClr val="bg2">
                    <a:lumMod val="50000"/>
                  </a:schemeClr>
                </a:solidFill>
                <a:effectLst>
                  <a:outerShdw blurRad="50800" dist="39000" dir="5460000" algn="tl">
                    <a:srgbClr val="000000">
                      <a:alpha val="38000"/>
                    </a:srgbClr>
                  </a:outerShdw>
                </a:effectLst>
              </a:rPr>
            </a:br>
            <a:r>
              <a:rPr lang="ar-SA" sz="6000" b="1" dirty="0" smtClean="0">
                <a:ln w="11430"/>
                <a:solidFill>
                  <a:schemeClr val="bg2">
                    <a:lumMod val="50000"/>
                  </a:schemeClr>
                </a:solidFill>
                <a:effectLst>
                  <a:outerShdw blurRad="50800" dist="39000" dir="5460000" algn="tl">
                    <a:srgbClr val="000000">
                      <a:alpha val="38000"/>
                    </a:srgbClr>
                  </a:outerShdw>
                </a:effectLst>
              </a:rPr>
              <a:t>للعام الجامعي 1431-1432هـ</a:t>
            </a:r>
          </a:p>
        </p:txBody>
      </p:sp>
      <p:sp>
        <p:nvSpPr>
          <p:cNvPr id="3" name="عنصر نائب للمحتوى 2"/>
          <p:cNvSpPr>
            <a:spLocks noGrp="1"/>
          </p:cNvSpPr>
          <p:nvPr>
            <p:ph idx="1"/>
          </p:nvPr>
        </p:nvSpPr>
        <p:spPr>
          <a:xfrm flipV="1">
            <a:off x="457200" y="6126162"/>
            <a:ext cx="8229600" cy="45719"/>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lvl="0"/>
            <a:endPar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buNone/>
            </a:pPr>
            <a:endPar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39000"/>
            <a:lum/>
          </a:blip>
          <a:srcRect/>
          <a:stretch>
            <a:fillRect t="-17000" b="-17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solidFill>
                  <a:schemeClr val="bg2">
                    <a:lumMod val="50000"/>
                  </a:schemeClr>
                </a:solidFill>
                <a:effectLst>
                  <a:outerShdw blurRad="50800" dist="39000" dir="5460000" algn="tl">
                    <a:srgbClr val="000000">
                      <a:alpha val="38000"/>
                    </a:srgbClr>
                  </a:outerShdw>
                </a:effectLst>
              </a:rPr>
              <a:t>تفعيل مراكز البحوث الثلاثة في الجامعة</a:t>
            </a:r>
          </a:p>
        </p:txBody>
      </p:sp>
      <p:sp>
        <p:nvSpPr>
          <p:cNvPr id="3" name="عنصر نائب للمحتوى 2"/>
          <p:cNvSpPr>
            <a:spLocks noGrp="1"/>
          </p:cNvSpPr>
          <p:nvPr>
            <p:ph idx="1"/>
          </p:nvPr>
        </p:nvSpPr>
        <p:spPr>
          <a:xfrm>
            <a:off x="467544" y="2276873"/>
            <a:ext cx="8229600" cy="288032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just"/>
            <a:r>
              <a:rPr lang="ar-SA" sz="2400" b="1" dirty="0" smtClean="0">
                <a:ln w="11430"/>
                <a:solidFill>
                  <a:schemeClr val="tx1">
                    <a:lumMod val="85000"/>
                    <a:lumOff val="15000"/>
                  </a:schemeClr>
                </a:solidFill>
                <a:effectLst>
                  <a:outerShdw blurRad="50800" dist="39000" dir="5460000" algn="tl">
                    <a:srgbClr val="000000">
                      <a:alpha val="38000"/>
                    </a:srgbClr>
                  </a:outerShdw>
                </a:effectLst>
              </a:rPr>
              <a:t>تم تجهيز وتأثيث مراكز البحوث الثلاثة وترشيح مدراء ومجالس إدارة لها بالتعاون مع عمداء الكليات وهي كالتالي :</a:t>
            </a:r>
          </a:p>
          <a:p>
            <a:pPr lvl="0">
              <a:buNone/>
            </a:pPr>
            <a:endParaRPr lang="ar-SA" sz="2400" b="1" dirty="0" smtClean="0">
              <a:ln w="11430"/>
              <a:solidFill>
                <a:schemeClr val="tx1">
                  <a:lumMod val="85000"/>
                  <a:lumOff val="15000"/>
                </a:schemeClr>
              </a:solidFill>
              <a:effectLst>
                <a:outerShdw blurRad="50800" dist="39000" dir="5460000" algn="tl">
                  <a:srgbClr val="000000">
                    <a:alpha val="38000"/>
                  </a:srgbClr>
                </a:outerShdw>
              </a:effectLst>
            </a:endParaRPr>
          </a:p>
          <a:p>
            <a:pPr>
              <a:buClr>
                <a:srgbClr val="00B050"/>
              </a:buClr>
              <a:buFont typeface="Wingdings" pitchFamily="2" charset="2"/>
              <a:buChar char="ü"/>
            </a:pPr>
            <a:r>
              <a:rPr lang="ar-SA" sz="2400" b="1" dirty="0" smtClean="0">
                <a:ln w="11430"/>
                <a:solidFill>
                  <a:schemeClr val="tx1">
                    <a:lumMod val="85000"/>
                    <a:lumOff val="15000"/>
                  </a:schemeClr>
                </a:solidFill>
                <a:effectLst>
                  <a:outerShdw blurRad="50800" dist="39000" dir="5460000" algn="tl">
                    <a:srgbClr val="000000">
                      <a:alpha val="38000"/>
                    </a:srgbClr>
                  </a:outerShdw>
                </a:effectLst>
              </a:rPr>
              <a:t>مركز بحوث العلوم الإنسانية والإدارية.</a:t>
            </a:r>
            <a:endParaRPr lang="en-US" sz="2400" b="1" dirty="0" smtClean="0">
              <a:ln w="11430"/>
              <a:solidFill>
                <a:schemeClr val="tx1">
                  <a:lumMod val="85000"/>
                  <a:lumOff val="15000"/>
                </a:schemeClr>
              </a:solidFill>
              <a:effectLst>
                <a:outerShdw blurRad="50800" dist="39000" dir="5460000" algn="tl">
                  <a:srgbClr val="000000">
                    <a:alpha val="38000"/>
                  </a:srgbClr>
                </a:outerShdw>
              </a:effectLst>
            </a:endParaRPr>
          </a:p>
          <a:p>
            <a:pPr>
              <a:buClr>
                <a:srgbClr val="00B050"/>
              </a:buClr>
              <a:buFont typeface="Wingdings" pitchFamily="2" charset="2"/>
              <a:buChar char="ü"/>
            </a:pPr>
            <a:r>
              <a:rPr lang="ar-SA" sz="2400" b="1" dirty="0" smtClean="0">
                <a:ln w="11430"/>
                <a:solidFill>
                  <a:schemeClr val="tx1">
                    <a:lumMod val="85000"/>
                    <a:lumOff val="15000"/>
                  </a:schemeClr>
                </a:solidFill>
                <a:effectLst>
                  <a:outerShdw blurRad="50800" dist="39000" dir="5460000" algn="tl">
                    <a:srgbClr val="000000">
                      <a:alpha val="38000"/>
                    </a:srgbClr>
                  </a:outerShdw>
                </a:effectLst>
              </a:rPr>
              <a:t>مركز بحوث الهندسة والعلوم التطبيقية.</a:t>
            </a:r>
            <a:endParaRPr lang="en-US" sz="2400" b="1" dirty="0" smtClean="0">
              <a:ln w="11430"/>
              <a:solidFill>
                <a:schemeClr val="tx1">
                  <a:lumMod val="85000"/>
                  <a:lumOff val="15000"/>
                </a:schemeClr>
              </a:solidFill>
              <a:effectLst>
                <a:outerShdw blurRad="50800" dist="39000" dir="5460000" algn="tl">
                  <a:srgbClr val="000000">
                    <a:alpha val="38000"/>
                  </a:srgbClr>
                </a:outerShdw>
              </a:effectLst>
            </a:endParaRPr>
          </a:p>
          <a:p>
            <a:pPr>
              <a:buClr>
                <a:srgbClr val="00B050"/>
              </a:buClr>
              <a:buFont typeface="Wingdings" pitchFamily="2" charset="2"/>
              <a:buChar char="ü"/>
            </a:pPr>
            <a:r>
              <a:rPr lang="ar-SA" sz="2400" b="1" dirty="0" smtClean="0">
                <a:ln w="11430"/>
                <a:solidFill>
                  <a:schemeClr val="tx1">
                    <a:lumMod val="85000"/>
                    <a:lumOff val="15000"/>
                  </a:schemeClr>
                </a:solidFill>
                <a:effectLst>
                  <a:outerShdw blurRad="50800" dist="39000" dir="5460000" algn="tl">
                    <a:srgbClr val="000000">
                      <a:alpha val="38000"/>
                    </a:srgbClr>
                  </a:outerShdw>
                </a:effectLst>
              </a:rPr>
              <a:t>مركز بحوث العلوم الصحية والأساسية.</a:t>
            </a:r>
            <a:endParaRPr lang="en-US" sz="2400" b="1" dirty="0" smtClean="0">
              <a:ln w="11430"/>
              <a:solidFill>
                <a:schemeClr val="tx1">
                  <a:lumMod val="85000"/>
                  <a:lumOff val="15000"/>
                </a:schemeClr>
              </a:solidFill>
              <a:effectLst>
                <a:outerShdw blurRad="50800" dist="39000" dir="5460000" algn="tl">
                  <a:srgbClr val="000000">
                    <a:alpha val="38000"/>
                  </a:srgbClr>
                </a:outerShdw>
              </a:effectLst>
            </a:endParaRPr>
          </a:p>
          <a:p>
            <a:endPar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39000"/>
            <a:lum/>
          </a:blip>
          <a:srcRect/>
          <a:stretch>
            <a:fillRect t="-17000" b="-17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solidFill>
                  <a:schemeClr val="bg2">
                    <a:lumMod val="50000"/>
                  </a:schemeClr>
                </a:solidFill>
                <a:effectLst>
                  <a:outerShdw blurRad="50800" dist="39000" dir="5460000" algn="tl">
                    <a:srgbClr val="000000">
                      <a:alpha val="38000"/>
                    </a:srgbClr>
                  </a:outerShdw>
                </a:effectLst>
              </a:rPr>
              <a:t>دعم المشاريع البحثية على مستوى الجامعة</a:t>
            </a:r>
          </a:p>
        </p:txBody>
      </p:sp>
      <p:sp>
        <p:nvSpPr>
          <p:cNvPr id="3" name="عنصر نائب للمحتوى 2"/>
          <p:cNvSpPr>
            <a:spLocks noGrp="1"/>
          </p:cNvSpPr>
          <p:nvPr>
            <p:ph idx="1"/>
          </p:nvPr>
        </p:nvSpPr>
        <p:spPr>
          <a:xfrm>
            <a:off x="467544" y="1196752"/>
            <a:ext cx="8229600" cy="5256584"/>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r>
              <a:rPr lang="ar-SA" sz="2400" b="1" dirty="0" smtClean="0">
                <a:ln w="11430"/>
                <a:solidFill>
                  <a:schemeClr val="tx1">
                    <a:lumMod val="85000"/>
                    <a:lumOff val="15000"/>
                  </a:schemeClr>
                </a:solidFill>
                <a:effectLst>
                  <a:outerShdw blurRad="50800" dist="39000" dir="5460000" algn="tl">
                    <a:srgbClr val="000000">
                      <a:alpha val="38000"/>
                    </a:srgbClr>
                  </a:outerShdw>
                </a:effectLst>
              </a:rPr>
              <a:t>قامت العمادة بتجهيز النماذج اللازمة وتطوير موقعها الالكتروني بحيث يتم التقديم الكترونيا، حيث يستطيع كل عضو هيئة تدريس معرفة حالة طلبه في اي وقت.</a:t>
            </a:r>
          </a:p>
          <a:p>
            <a:pPr algn="just"/>
            <a:r>
              <a:rPr lang="ar-SA" sz="2400" b="1" dirty="0" smtClean="0">
                <a:ln w="11430"/>
                <a:solidFill>
                  <a:schemeClr val="tx1">
                    <a:lumMod val="85000"/>
                    <a:lumOff val="15000"/>
                  </a:schemeClr>
                </a:solidFill>
                <a:effectLst>
                  <a:outerShdw blurRad="50800" dist="39000" dir="5460000" algn="tl">
                    <a:srgbClr val="000000">
                      <a:alpha val="38000"/>
                    </a:srgbClr>
                  </a:outerShdw>
                </a:effectLst>
              </a:rPr>
              <a:t>تمت عملية التقييم للمشاريع البحثية من قبل مراكز البحوث الثلاثة وتم قبول 59 مشروعا بحثيا بتكلفة اجمالية تصل الى حوالى مليونين ريال.</a:t>
            </a:r>
          </a:p>
          <a:p>
            <a:pPr algn="just"/>
            <a:r>
              <a:rPr lang="ar-SA" sz="2400" b="1" dirty="0" smtClean="0">
                <a:ln w="11430"/>
                <a:solidFill>
                  <a:schemeClr val="tx1">
                    <a:lumMod val="85000"/>
                    <a:lumOff val="15000"/>
                  </a:schemeClr>
                </a:solidFill>
                <a:effectLst>
                  <a:outerShdw blurRad="50800" dist="39000" dir="5460000" algn="tl">
                    <a:srgbClr val="000000">
                      <a:alpha val="38000"/>
                    </a:srgbClr>
                  </a:outerShdw>
                </a:effectLst>
              </a:rPr>
              <a:t>كان هدف العمادة هذا العام من عملية الدعم هو ارسال رسالة قوية وواضحة لكافة اعضاء هيئة التدريس على استعداد الجامعة للدعم لنشر ثقافة البحث العلمي وتحفيز اعضاء هيئة التدريس على القيام بمشاريع بحثية.</a:t>
            </a:r>
          </a:p>
          <a:p>
            <a:pPr algn="just"/>
            <a:r>
              <a:rPr lang="ar-SA" sz="2400" b="1" dirty="0" smtClean="0">
                <a:ln w="11430"/>
                <a:solidFill>
                  <a:schemeClr val="tx1">
                    <a:lumMod val="85000"/>
                    <a:lumOff val="15000"/>
                  </a:schemeClr>
                </a:solidFill>
                <a:effectLst>
                  <a:outerShdw blurRad="50800" dist="39000" dir="5460000" algn="tl">
                    <a:srgbClr val="000000">
                      <a:alpha val="38000"/>
                    </a:srgbClr>
                  </a:outerShdw>
                </a:effectLst>
              </a:rPr>
              <a:t>قام وكيل الجامعة للدراسات العليا والبحث العلمي برعاية حفل مبسط لتدشين توقيع عقود تلك المشاريع.</a:t>
            </a:r>
          </a:p>
          <a:p>
            <a:pPr algn="just"/>
            <a:r>
              <a:rPr lang="ar-SA" sz="2400" b="1" dirty="0" smtClean="0">
                <a:ln w="11430"/>
                <a:solidFill>
                  <a:schemeClr val="tx1">
                    <a:lumMod val="85000"/>
                    <a:lumOff val="15000"/>
                  </a:schemeClr>
                </a:solidFill>
                <a:effectLst>
                  <a:outerShdw blurRad="50800" dist="39000" dir="5460000" algn="tl">
                    <a:srgbClr val="000000">
                      <a:alpha val="38000"/>
                    </a:srgbClr>
                  </a:outerShdw>
                </a:effectLst>
              </a:rPr>
              <a:t>سوف يقوم مجلس عمادة البحث العلمي بوضع ضوابط اضافية تضمن بمشيئة الله جودة المشاريع المدعومة للاعوام القادمة بعد ان تم نشر ثقافة الدعم هذا العام.</a:t>
            </a:r>
            <a:endParaRPr lang="en-US" sz="2400" b="1" dirty="0" smtClean="0">
              <a:ln w="11430"/>
              <a:solidFill>
                <a:schemeClr val="tx1">
                  <a:lumMod val="85000"/>
                  <a:lumOff val="15000"/>
                </a:schemeClr>
              </a:solidFill>
              <a:effectLst>
                <a:outerShdw blurRad="50800" dist="39000" dir="5460000" algn="tl">
                  <a:srgbClr val="000000">
                    <a:alpha val="38000"/>
                  </a:srgbClr>
                </a:outerShdw>
              </a:effectLst>
            </a:endParaRPr>
          </a:p>
          <a:p>
            <a:endPar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39000"/>
            <a:lum/>
          </a:blip>
          <a:srcRect/>
          <a:stretch>
            <a:fillRect t="-17000" b="-17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50106"/>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solidFill>
                  <a:schemeClr val="bg2">
                    <a:lumMod val="50000"/>
                  </a:schemeClr>
                </a:solidFill>
                <a:effectLst>
                  <a:outerShdw blurRad="50800" dist="39000" dir="5460000" algn="tl">
                    <a:srgbClr val="000000">
                      <a:alpha val="38000"/>
                    </a:srgbClr>
                  </a:outerShdw>
                </a:effectLst>
              </a:rPr>
              <a:t>اصدار العدد الاول من فضاءات البحث العلمي</a:t>
            </a:r>
          </a:p>
        </p:txBody>
      </p:sp>
      <p:sp>
        <p:nvSpPr>
          <p:cNvPr id="3" name="عنصر نائب للمحتوى 2"/>
          <p:cNvSpPr>
            <a:spLocks noGrp="1"/>
          </p:cNvSpPr>
          <p:nvPr>
            <p:ph idx="1"/>
          </p:nvPr>
        </p:nvSpPr>
        <p:spPr>
          <a:xfrm>
            <a:off x="457200" y="1196752"/>
            <a:ext cx="8229600" cy="540060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r>
              <a:rPr lang="ar-SA" sz="2400" dirty="0" smtClean="0">
                <a:ln w="11430"/>
              </a:rPr>
              <a:t>تم في شهر جماد الاول اصدار العدد الاول من نشرة عمادة البحث العلمي باللغتين العربية والانجليزية.</a:t>
            </a:r>
          </a:p>
          <a:p>
            <a:pPr algn="just"/>
            <a:r>
              <a:rPr lang="ar-SA" sz="2400" dirty="0" smtClean="0">
                <a:ln w="11430"/>
              </a:rPr>
              <a:t>تم عرض نسخ باللغتين في مؤتمر ومعرض التعليم العالي الثاني في منتصف شهر جماد الثاني.</a:t>
            </a:r>
          </a:p>
          <a:p>
            <a:pPr algn="just"/>
            <a:r>
              <a:rPr lang="ar-SA" sz="2400" dirty="0" smtClean="0">
                <a:ln w="11430"/>
              </a:rPr>
              <a:t>تم ارسال نسخ منها الى كافة الجامعات في المملكة، كما تم ارسال نسخ لكافة ادارات وكليات الجامعة.</a:t>
            </a:r>
          </a:p>
        </p:txBody>
      </p:sp>
      <p:pic>
        <p:nvPicPr>
          <p:cNvPr id="36866" name="Picture 2" descr="C:\Users\Majmaah Uni\Desktop\موقع الجامعه\فضاءات.jpg"/>
          <p:cNvPicPr>
            <a:picLocks noChangeAspect="1" noChangeArrowheads="1"/>
          </p:cNvPicPr>
          <p:nvPr/>
        </p:nvPicPr>
        <p:blipFill>
          <a:blip r:embed="rId3" cstate="print"/>
          <a:srcRect/>
          <a:stretch>
            <a:fillRect/>
          </a:stretch>
        </p:blipFill>
        <p:spPr bwMode="auto">
          <a:xfrm rot="1000758">
            <a:off x="5830671" y="3825507"/>
            <a:ext cx="1914906" cy="2531270"/>
          </a:xfrm>
          <a:prstGeom prst="rect">
            <a:avLst/>
          </a:prstGeom>
          <a:noFill/>
        </p:spPr>
      </p:pic>
      <p:pic>
        <p:nvPicPr>
          <p:cNvPr id="36867" name="Picture 3" descr="C:\Users\Majmaah Uni\Desktop\موقع الجامعه\Untitled.jpg"/>
          <p:cNvPicPr>
            <a:picLocks noChangeAspect="1" noChangeArrowheads="1"/>
          </p:cNvPicPr>
          <p:nvPr/>
        </p:nvPicPr>
        <p:blipFill>
          <a:blip r:embed="rId4" cstate="print"/>
          <a:srcRect/>
          <a:stretch>
            <a:fillRect/>
          </a:stretch>
        </p:blipFill>
        <p:spPr bwMode="auto">
          <a:xfrm rot="20542592">
            <a:off x="1519795" y="3806778"/>
            <a:ext cx="1934418" cy="2482749"/>
          </a:xfrm>
          <a:prstGeom prst="rect">
            <a:avLst/>
          </a:prstGeom>
          <a:noFill/>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5" presetClass="entr" presetSubtype="0" fill="hold" nodeType="clickEffect">
                                  <p:stCondLst>
                                    <p:cond delay="0"/>
                                  </p:stCondLst>
                                  <p:childTnLst>
                                    <p:set>
                                      <p:cBhvr>
                                        <p:cTn id="32" dur="1" fill="hold">
                                          <p:stCondLst>
                                            <p:cond delay="0"/>
                                          </p:stCondLst>
                                        </p:cTn>
                                        <p:tgtEl>
                                          <p:spTgt spid="36866"/>
                                        </p:tgtEl>
                                        <p:attrNameLst>
                                          <p:attrName>style.visibility</p:attrName>
                                        </p:attrNameLst>
                                      </p:cBhvr>
                                      <p:to>
                                        <p:strVal val="visible"/>
                                      </p:to>
                                    </p:set>
                                    <p:animEffect transition="in" filter="fade">
                                      <p:cBhvr>
                                        <p:cTn id="33" dur="2000"/>
                                        <p:tgtEl>
                                          <p:spTgt spid="36866"/>
                                        </p:tgtEl>
                                      </p:cBhvr>
                                    </p:animEffect>
                                    <p:anim calcmode="lin" valueType="num">
                                      <p:cBhvr>
                                        <p:cTn id="34" dur="2000" fill="hold"/>
                                        <p:tgtEl>
                                          <p:spTgt spid="36866"/>
                                        </p:tgtEl>
                                        <p:attrNameLst>
                                          <p:attrName>style.rotation</p:attrName>
                                        </p:attrNameLst>
                                      </p:cBhvr>
                                      <p:tavLst>
                                        <p:tav tm="0">
                                          <p:val>
                                            <p:fltVal val="720"/>
                                          </p:val>
                                        </p:tav>
                                        <p:tav tm="100000">
                                          <p:val>
                                            <p:fltVal val="0"/>
                                          </p:val>
                                        </p:tav>
                                      </p:tavLst>
                                    </p:anim>
                                    <p:anim calcmode="lin" valueType="num">
                                      <p:cBhvr>
                                        <p:cTn id="35" dur="2000" fill="hold"/>
                                        <p:tgtEl>
                                          <p:spTgt spid="36866"/>
                                        </p:tgtEl>
                                        <p:attrNameLst>
                                          <p:attrName>ppt_h</p:attrName>
                                        </p:attrNameLst>
                                      </p:cBhvr>
                                      <p:tavLst>
                                        <p:tav tm="0">
                                          <p:val>
                                            <p:fltVal val="0"/>
                                          </p:val>
                                        </p:tav>
                                        <p:tav tm="100000">
                                          <p:val>
                                            <p:strVal val="#ppt_h"/>
                                          </p:val>
                                        </p:tav>
                                      </p:tavLst>
                                    </p:anim>
                                    <p:anim calcmode="lin" valueType="num">
                                      <p:cBhvr>
                                        <p:cTn id="36" dur="2000" fill="hold"/>
                                        <p:tgtEl>
                                          <p:spTgt spid="36866"/>
                                        </p:tgtEl>
                                        <p:attrNameLst>
                                          <p:attrName>ppt_w</p:attrName>
                                        </p:attrNameLst>
                                      </p:cBhvr>
                                      <p:tavLst>
                                        <p:tav tm="0">
                                          <p:val>
                                            <p:fltVal val="0"/>
                                          </p:val>
                                        </p:tav>
                                        <p:tav tm="100000">
                                          <p:val>
                                            <p:strVal val="#ppt_w"/>
                                          </p:val>
                                        </p:tav>
                                      </p:tavLst>
                                    </p:anim>
                                  </p:childTnLst>
                                </p:cTn>
                              </p:par>
                              <p:par>
                                <p:cTn id="37" presetID="35" presetClass="entr" presetSubtype="0" fill="hold" nodeType="withEffect">
                                  <p:stCondLst>
                                    <p:cond delay="0"/>
                                  </p:stCondLst>
                                  <p:childTnLst>
                                    <p:set>
                                      <p:cBhvr>
                                        <p:cTn id="38" dur="1" fill="hold">
                                          <p:stCondLst>
                                            <p:cond delay="0"/>
                                          </p:stCondLst>
                                        </p:cTn>
                                        <p:tgtEl>
                                          <p:spTgt spid="36867"/>
                                        </p:tgtEl>
                                        <p:attrNameLst>
                                          <p:attrName>style.visibility</p:attrName>
                                        </p:attrNameLst>
                                      </p:cBhvr>
                                      <p:to>
                                        <p:strVal val="visible"/>
                                      </p:to>
                                    </p:set>
                                    <p:animEffect transition="in" filter="fade">
                                      <p:cBhvr>
                                        <p:cTn id="39" dur="2000"/>
                                        <p:tgtEl>
                                          <p:spTgt spid="36867"/>
                                        </p:tgtEl>
                                      </p:cBhvr>
                                    </p:animEffect>
                                    <p:anim calcmode="lin" valueType="num">
                                      <p:cBhvr>
                                        <p:cTn id="40" dur="2000" fill="hold"/>
                                        <p:tgtEl>
                                          <p:spTgt spid="36867"/>
                                        </p:tgtEl>
                                        <p:attrNameLst>
                                          <p:attrName>style.rotation</p:attrName>
                                        </p:attrNameLst>
                                      </p:cBhvr>
                                      <p:tavLst>
                                        <p:tav tm="0">
                                          <p:val>
                                            <p:fltVal val="720"/>
                                          </p:val>
                                        </p:tav>
                                        <p:tav tm="100000">
                                          <p:val>
                                            <p:fltVal val="0"/>
                                          </p:val>
                                        </p:tav>
                                      </p:tavLst>
                                    </p:anim>
                                    <p:anim calcmode="lin" valueType="num">
                                      <p:cBhvr>
                                        <p:cTn id="41" dur="2000" fill="hold"/>
                                        <p:tgtEl>
                                          <p:spTgt spid="36867"/>
                                        </p:tgtEl>
                                        <p:attrNameLst>
                                          <p:attrName>ppt_h</p:attrName>
                                        </p:attrNameLst>
                                      </p:cBhvr>
                                      <p:tavLst>
                                        <p:tav tm="0">
                                          <p:val>
                                            <p:fltVal val="0"/>
                                          </p:val>
                                        </p:tav>
                                        <p:tav tm="100000">
                                          <p:val>
                                            <p:strVal val="#ppt_h"/>
                                          </p:val>
                                        </p:tav>
                                      </p:tavLst>
                                    </p:anim>
                                    <p:anim calcmode="lin" valueType="num">
                                      <p:cBhvr>
                                        <p:cTn id="42" dur="2000" fill="hold"/>
                                        <p:tgtEl>
                                          <p:spTgt spid="3686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39000"/>
            <a:lum/>
          </a:blip>
          <a:srcRect/>
          <a:stretch>
            <a:fillRect t="-17000" b="-17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solidFill>
                  <a:srgbClr val="FF0000"/>
                </a:solidFill>
                <a:effectLst>
                  <a:outerShdw blurRad="50800" dist="39000" dir="5460000" algn="tl">
                    <a:srgbClr val="000000">
                      <a:alpha val="38000"/>
                    </a:srgbClr>
                  </a:outerShdw>
                </a:effectLst>
              </a:rPr>
              <a:t>جوائز التميز البحثي</a:t>
            </a:r>
          </a:p>
        </p:txBody>
      </p:sp>
      <p:sp>
        <p:nvSpPr>
          <p:cNvPr id="3" name="عنصر نائب للمحتوى 2"/>
          <p:cNvSpPr>
            <a:spLocks noGrp="1"/>
          </p:cNvSpPr>
          <p:nvPr>
            <p:ph idx="1"/>
          </p:nvPr>
        </p:nvSpPr>
        <p:spPr>
          <a:xfrm>
            <a:off x="457200" y="1600201"/>
            <a:ext cx="8229600" cy="398904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just"/>
            <a:r>
              <a:rPr lang="ar-SA" sz="2400" dirty="0" smtClean="0">
                <a:ln w="11430"/>
                <a:solidFill>
                  <a:schemeClr val="tx1">
                    <a:lumMod val="85000"/>
                    <a:lumOff val="15000"/>
                  </a:schemeClr>
                </a:solidFill>
              </a:rPr>
              <a:t>تمت موافقة المجلس العلمي وكذلك مجلس الجامعة في جلسته السابعة في 12\5\1432هـ على تفعيل جوائز التميز.</a:t>
            </a:r>
          </a:p>
          <a:p>
            <a:pPr lvl="0" algn="just"/>
            <a:r>
              <a:rPr lang="ar-SA" sz="2400" dirty="0" smtClean="0"/>
              <a:t>تم فتح باب التقدم </a:t>
            </a:r>
            <a:r>
              <a:rPr lang="ar-SA" sz="2400" dirty="0" err="1" smtClean="0"/>
              <a:t>للترشح</a:t>
            </a:r>
            <a:r>
              <a:rPr lang="ar-SA" sz="2400" dirty="0" smtClean="0"/>
              <a:t> لهذه الجوائز في 5/28/ 1432هـ  ولمدة شهر.</a:t>
            </a:r>
          </a:p>
          <a:p>
            <a:pPr lvl="0" algn="just"/>
            <a:r>
              <a:rPr lang="ar-SA" sz="2400" dirty="0" smtClean="0"/>
              <a:t>تضمنت هذه الجوائز جائزة البحث العلمي المميز بشقيه التطبيقي والإنساني، وجائزة القسم المميز بشقية التطبيقي والإنساني.</a:t>
            </a:r>
          </a:p>
          <a:p>
            <a:pPr lvl="0" algn="just"/>
            <a:r>
              <a:rPr lang="ar-SA" sz="2400" dirty="0" smtClean="0"/>
              <a:t>تم استخدام معايير دقيقة للتقييم تعتمد على تصنيفات عالمية مثل ضرورة أن يكون البحث المميز منشوراً في مجلة مصنفة ضمن </a:t>
            </a:r>
            <a:r>
              <a:rPr lang="en-US" sz="2400" dirty="0" smtClean="0"/>
              <a:t>ISI</a:t>
            </a:r>
            <a:r>
              <a:rPr lang="ar-SA" sz="2400" dirty="0" smtClean="0"/>
              <a:t>.</a:t>
            </a:r>
          </a:p>
          <a:p>
            <a:pPr lvl="0" algn="just"/>
            <a:r>
              <a:rPr lang="ar-SA" sz="2400" dirty="0" smtClean="0">
                <a:ln w="11430"/>
                <a:solidFill>
                  <a:schemeClr val="tx1">
                    <a:lumMod val="85000"/>
                    <a:lumOff val="15000"/>
                  </a:schemeClr>
                </a:solidFill>
                <a:effectLst>
                  <a:outerShdw blurRad="50800" dist="39000" dir="5460000" algn="tl">
                    <a:srgbClr val="000000">
                      <a:alpha val="38000"/>
                    </a:srgbClr>
                  </a:outerShdw>
                </a:effectLst>
              </a:rPr>
              <a:t>تم تشكيل مجلس امانة جوائز التميز لتطوير اليات منح الجوائز واصدار كتيب بهذه الاليات، كما يتولى المجلس تحديد الفائزين بالجوائز المختلفة.</a:t>
            </a:r>
            <a:endParaRPr lang="en-US" sz="2400" dirty="0" smtClean="0">
              <a:ln w="11430"/>
              <a:solidFill>
                <a:schemeClr val="tx1">
                  <a:lumMod val="85000"/>
                  <a:lumOff val="15000"/>
                </a:schemeClr>
              </a:solidFill>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39000"/>
            <a:lum/>
          </a:blip>
          <a:srcRect/>
          <a:stretch>
            <a:fillRect t="-17000" b="-17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solidFill>
                  <a:srgbClr val="FF0000"/>
                </a:solidFill>
                <a:effectLst>
                  <a:outerShdw blurRad="50800" dist="39000" dir="5460000" algn="tl">
                    <a:srgbClr val="000000">
                      <a:alpha val="38000"/>
                    </a:srgbClr>
                  </a:outerShdw>
                </a:effectLst>
              </a:rPr>
              <a:t>إنشاء قواعد بيانات للحصاد العلمي والمحكمين بالجامعة</a:t>
            </a:r>
          </a:p>
        </p:txBody>
      </p:sp>
      <p:sp>
        <p:nvSpPr>
          <p:cNvPr id="3" name="عنصر نائب للمحتوى 2"/>
          <p:cNvSpPr>
            <a:spLocks noGrp="1"/>
          </p:cNvSpPr>
          <p:nvPr>
            <p:ph idx="1"/>
          </p:nvPr>
        </p:nvSpPr>
        <p:spPr>
          <a:xfrm>
            <a:off x="457200" y="2060849"/>
            <a:ext cx="8229600" cy="2736304"/>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r>
              <a:rPr lang="ar-SA" sz="2400" dirty="0" smtClean="0">
                <a:ln w="11430"/>
                <a:solidFill>
                  <a:schemeClr val="tx1">
                    <a:lumMod val="85000"/>
                    <a:lumOff val="15000"/>
                  </a:schemeClr>
                </a:solidFill>
                <a:effectLst>
                  <a:outerShdw blurRad="50800" dist="39000" dir="5460000" algn="tl">
                    <a:srgbClr val="000000">
                      <a:alpha val="38000"/>
                    </a:srgbClr>
                  </a:outerShdw>
                </a:effectLst>
              </a:rPr>
              <a:t>قامت العمادة </a:t>
            </a:r>
            <a:r>
              <a:rPr lang="ar-SA" sz="2400" dirty="0" smtClean="0"/>
              <a:t>بإنشاء قاعدة بيانات للحصاد العلمي لأعضاء هيئة التدريس يشتمل على الابحاث العلمية والمؤتمرات والندوات وتأليف وترجمة الكتب والمقالات العلمية.</a:t>
            </a:r>
          </a:p>
          <a:p>
            <a:pPr algn="just"/>
            <a:r>
              <a:rPr lang="ar-SA" sz="2400" dirty="0" smtClean="0">
                <a:ln w="11430"/>
                <a:solidFill>
                  <a:schemeClr val="tx1">
                    <a:lumMod val="85000"/>
                    <a:lumOff val="15000"/>
                  </a:schemeClr>
                </a:solidFill>
              </a:rPr>
              <a:t>قامت العمادة ايضا </a:t>
            </a:r>
            <a:r>
              <a:rPr lang="ar-SA" sz="2400" dirty="0" smtClean="0"/>
              <a:t>بإنشاء قاعدة بيانات للمحكمين في الجامعة.</a:t>
            </a:r>
          </a:p>
          <a:p>
            <a:pPr algn="just"/>
            <a:r>
              <a:rPr lang="ar-SA" sz="2400" dirty="0" smtClean="0">
                <a:ln w="11430"/>
                <a:solidFill>
                  <a:schemeClr val="tx1">
                    <a:lumMod val="85000"/>
                    <a:lumOff val="15000"/>
                  </a:schemeClr>
                </a:solidFill>
              </a:rPr>
              <a:t>هذه القواعد ليس لها قيمة بدون قيام اعضاء هيئة التدريس بتعبئة بياناتهم وهذا يتطلب تعاون عمداء الكليات وعمادة تقنية المعلومات.</a:t>
            </a:r>
            <a:endParaRPr lang="en-US" sz="2400" dirty="0" smtClean="0">
              <a:ln w="11430"/>
              <a:solidFill>
                <a:schemeClr val="tx1">
                  <a:lumMod val="85000"/>
                  <a:lumOff val="15000"/>
                </a:schemeClr>
              </a:solidFill>
            </a:endParaRPr>
          </a:p>
          <a:p>
            <a:pPr lvl="0">
              <a:buNone/>
            </a:pPr>
            <a:endParaRPr lang="ar-SA" sz="2400" b="1" dirty="0" smtClean="0">
              <a:ln w="11430"/>
              <a:solidFill>
                <a:schemeClr val="tx1">
                  <a:lumMod val="85000"/>
                  <a:lumOff val="15000"/>
                </a:schemeClr>
              </a:solidFill>
              <a:effectLst>
                <a:outerShdw blurRad="50800" dist="39000" dir="5460000" algn="tl">
                  <a:srgbClr val="000000">
                    <a:alpha val="38000"/>
                  </a:srgbClr>
                </a:outerShdw>
              </a:effectLst>
            </a:endParaRPr>
          </a:p>
          <a:p>
            <a:pPr lvl="0" algn="just">
              <a:buNone/>
            </a:pPr>
            <a:r>
              <a:rPr lang="ar-SA" sz="2400" dirty="0" smtClean="0"/>
              <a:t>    </a:t>
            </a:r>
          </a:p>
          <a:p>
            <a:pPr lvl="0" algn="just">
              <a:buNone/>
            </a:pPr>
            <a:endParaRPr lang="en-US" sz="2400" b="1" dirty="0" smtClean="0">
              <a:ln w="11430"/>
              <a:solidFill>
                <a:schemeClr val="tx1">
                  <a:lumMod val="85000"/>
                  <a:lumOff val="15000"/>
                </a:schemeClr>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39000"/>
            <a:lum/>
          </a:blip>
          <a:srcRect/>
          <a:stretch>
            <a:fillRect t="-17000" b="-17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solidFill>
                  <a:srgbClr val="FF0000"/>
                </a:solidFill>
                <a:effectLst>
                  <a:outerShdw blurRad="50800" dist="39000" dir="5460000" algn="tl">
                    <a:srgbClr val="000000">
                      <a:alpha val="38000"/>
                    </a:srgbClr>
                  </a:outerShdw>
                </a:effectLst>
              </a:rPr>
              <a:t>تحديد الاولويات البحثية للعام القادم</a:t>
            </a:r>
          </a:p>
        </p:txBody>
      </p:sp>
      <p:sp>
        <p:nvSpPr>
          <p:cNvPr id="3" name="عنصر نائب للمحتوى 2"/>
          <p:cNvSpPr>
            <a:spLocks noGrp="1"/>
          </p:cNvSpPr>
          <p:nvPr>
            <p:ph idx="1"/>
          </p:nvPr>
        </p:nvSpPr>
        <p:spPr>
          <a:xfrm>
            <a:off x="457200" y="2132856"/>
            <a:ext cx="8229600" cy="3384376"/>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r>
              <a:rPr lang="ar-SA" sz="2400" dirty="0" smtClean="0">
                <a:ln w="11430"/>
                <a:solidFill>
                  <a:schemeClr val="tx1">
                    <a:lumMod val="85000"/>
                    <a:lumOff val="15000"/>
                  </a:schemeClr>
                </a:solidFill>
                <a:effectLst>
                  <a:outerShdw blurRad="50800" dist="39000" dir="5460000" algn="tl">
                    <a:srgbClr val="000000">
                      <a:alpha val="38000"/>
                    </a:srgbClr>
                  </a:outerShdw>
                </a:effectLst>
              </a:rPr>
              <a:t>تم ارسال خطابات من العمادة لمعظم الدوائر الحكومية في المحافظات التي تخدمها الجامعة بالاضافة الى الغرفة التجارية للتعرف على ابرز الظواهر والمشاكل التي تحتاج الى بحث ودراسة، وقد كان تفاعل هذه الجهات مميز في الرد على الخطابات وفي تثمين الدور الذي تقوم</a:t>
            </a:r>
            <a:endParaRPr lang="ar-SA" sz="2400" dirty="0" smtClean="0"/>
          </a:p>
          <a:p>
            <a:pPr algn="just"/>
            <a:r>
              <a:rPr lang="ar-SA" sz="2400" dirty="0" smtClean="0">
                <a:ln w="11430"/>
                <a:solidFill>
                  <a:schemeClr val="tx1">
                    <a:lumMod val="85000"/>
                    <a:lumOff val="15000"/>
                  </a:schemeClr>
                </a:solidFill>
                <a:effectLst>
                  <a:outerShdw blurRad="38100" dist="38100" dir="2700000" algn="tl">
                    <a:srgbClr val="000000">
                      <a:alpha val="43137"/>
                    </a:srgbClr>
                  </a:outerShdw>
                </a:effectLst>
              </a:rPr>
              <a:t>تم مخاطبة الكليات بضرورة تحديد الاولويات البحثية للاقسام العلمية وارسال تلك الاولويات للعمادة</a:t>
            </a:r>
            <a:r>
              <a:rPr lang="ar-SA" sz="2400" dirty="0" smtClean="0"/>
              <a:t>.</a:t>
            </a:r>
          </a:p>
          <a:p>
            <a:pPr algn="just"/>
            <a:r>
              <a:rPr lang="ar-SA" sz="2400" dirty="0" smtClean="0">
                <a:ln w="11430"/>
                <a:solidFill>
                  <a:schemeClr val="tx1">
                    <a:lumMod val="85000"/>
                    <a:lumOff val="15000"/>
                  </a:schemeClr>
                </a:solidFill>
                <a:effectLst>
                  <a:outerShdw blurRad="38100" dist="38100" dir="2700000" algn="tl">
                    <a:srgbClr val="000000">
                      <a:alpha val="43137"/>
                    </a:srgbClr>
                  </a:outerShdw>
                </a:effectLst>
              </a:rPr>
              <a:t>تم ارسال الاولويات لمراكز الابحاث المختصة لتحديد الاولويات للعام القادم ورفعها لمجلس عمادة البحث العلمي لاقرارها.</a:t>
            </a:r>
            <a:endParaRPr lang="ar-SA" sz="2400" dirty="0" smtClean="0">
              <a:ln w="11430"/>
              <a:solidFill>
                <a:schemeClr val="tx1">
                  <a:lumMod val="85000"/>
                  <a:lumOff val="15000"/>
                </a:schemeClr>
              </a:solidFill>
            </a:endParaRPr>
          </a:p>
          <a:p>
            <a:pPr algn="just"/>
            <a:endParaRPr lang="en-US" sz="2400" dirty="0" smtClean="0">
              <a:ln w="11430"/>
              <a:solidFill>
                <a:schemeClr val="tx1">
                  <a:lumMod val="85000"/>
                  <a:lumOff val="15000"/>
                </a:schemeClr>
              </a:solidFill>
            </a:endParaRPr>
          </a:p>
          <a:p>
            <a:pPr lvl="0">
              <a:buNone/>
            </a:pPr>
            <a:endParaRPr lang="ar-SA" sz="2400" b="1" dirty="0" smtClean="0">
              <a:ln w="11430"/>
              <a:solidFill>
                <a:schemeClr val="tx1">
                  <a:lumMod val="85000"/>
                  <a:lumOff val="15000"/>
                </a:schemeClr>
              </a:solidFill>
              <a:effectLst>
                <a:outerShdw blurRad="50800" dist="39000" dir="5460000" algn="tl">
                  <a:srgbClr val="000000">
                    <a:alpha val="38000"/>
                  </a:srgbClr>
                </a:outerShdw>
              </a:effectLst>
            </a:endParaRPr>
          </a:p>
          <a:p>
            <a:pPr lvl="0" algn="just">
              <a:buNone/>
            </a:pPr>
            <a:r>
              <a:rPr lang="ar-SA" sz="2400" dirty="0" smtClean="0"/>
              <a:t>    </a:t>
            </a:r>
          </a:p>
          <a:p>
            <a:pPr lvl="0" algn="just">
              <a:buNone/>
            </a:pPr>
            <a:endParaRPr lang="en-US" sz="2400" b="1" dirty="0" smtClean="0">
              <a:ln w="11430"/>
              <a:solidFill>
                <a:schemeClr val="tx1">
                  <a:lumMod val="85000"/>
                  <a:lumOff val="15000"/>
                </a:schemeClr>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13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138</Template>
  <TotalTime>1361</TotalTime>
  <Words>746</Words>
  <Application>Microsoft Office PowerPoint</Application>
  <PresentationFormat>عرض على الشاشة (3:4)‏</PresentationFormat>
  <Paragraphs>63</Paragraphs>
  <Slides>12</Slides>
  <Notes>1</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138</vt:lpstr>
      <vt:lpstr>عمادة البحث العلمي</vt:lpstr>
      <vt:lpstr>نبدة مختصرة عن العمادة</vt:lpstr>
      <vt:lpstr>أبرز  انجازات العمادة  للعام الجامعي 1431-1432هـ</vt:lpstr>
      <vt:lpstr>تفعيل مراكز البحوث الثلاثة في الجامعة</vt:lpstr>
      <vt:lpstr>دعم المشاريع البحثية على مستوى الجامعة</vt:lpstr>
      <vt:lpstr>اصدار العدد الاول من فضاءات البحث العلمي</vt:lpstr>
      <vt:lpstr>جوائز التميز البحثي</vt:lpstr>
      <vt:lpstr>إنشاء قواعد بيانات للحصاد العلمي والمحكمين بالجامعة</vt:lpstr>
      <vt:lpstr>تحديد الاولويات البحثية للعام القادم</vt:lpstr>
      <vt:lpstr>انجازات العمادة الاخرى في سطور</vt:lpstr>
      <vt:lpstr>تابع</vt:lpstr>
      <vt:lpstr>استعراض موقع العمادة الالكتروني</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عمادة البحث العلمي</dc:title>
  <dc:creator>Majmaah Uni</dc:creator>
  <cp:lastModifiedBy>Majmaah Uni</cp:lastModifiedBy>
  <cp:revision>73</cp:revision>
  <dcterms:created xsi:type="dcterms:W3CDTF">2011-06-14T20:51:06Z</dcterms:created>
  <dcterms:modified xsi:type="dcterms:W3CDTF">2011-06-18T19:21:43Z</dcterms:modified>
</cp:coreProperties>
</file>