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9"/>
  </p:notesMasterIdLst>
  <p:handoutMasterIdLst>
    <p:handoutMasterId r:id="rId140"/>
  </p:handoutMasterIdLst>
  <p:sldIdLst>
    <p:sldId id="256" r:id="rId2"/>
    <p:sldId id="479" r:id="rId3"/>
    <p:sldId id="260" r:id="rId4"/>
    <p:sldId id="261" r:id="rId5"/>
    <p:sldId id="262" r:id="rId6"/>
    <p:sldId id="266" r:id="rId7"/>
    <p:sldId id="267"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9" r:id="rId36"/>
    <p:sldId id="301" r:id="rId37"/>
    <p:sldId id="452" r:id="rId38"/>
    <p:sldId id="464" r:id="rId39"/>
    <p:sldId id="465" r:id="rId40"/>
    <p:sldId id="327" r:id="rId41"/>
    <p:sldId id="329" r:id="rId42"/>
    <p:sldId id="471" r:id="rId43"/>
    <p:sldId id="331" r:id="rId44"/>
    <p:sldId id="332" r:id="rId45"/>
    <p:sldId id="335" r:id="rId46"/>
    <p:sldId id="336" r:id="rId47"/>
    <p:sldId id="337" r:id="rId48"/>
    <p:sldId id="338" r:id="rId49"/>
    <p:sldId id="339" r:id="rId50"/>
    <p:sldId id="340" r:id="rId51"/>
    <p:sldId id="341"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8" r:id="rId67"/>
    <p:sldId id="359" r:id="rId68"/>
    <p:sldId id="361" r:id="rId69"/>
    <p:sldId id="362" r:id="rId70"/>
    <p:sldId id="363" r:id="rId71"/>
    <p:sldId id="364" r:id="rId72"/>
    <p:sldId id="365" r:id="rId73"/>
    <p:sldId id="369" r:id="rId74"/>
    <p:sldId id="370" r:id="rId75"/>
    <p:sldId id="371" r:id="rId76"/>
    <p:sldId id="372" r:id="rId77"/>
    <p:sldId id="373" r:id="rId78"/>
    <p:sldId id="374" r:id="rId79"/>
    <p:sldId id="375" r:id="rId80"/>
    <p:sldId id="376" r:id="rId81"/>
    <p:sldId id="377" r:id="rId82"/>
    <p:sldId id="378" r:id="rId83"/>
    <p:sldId id="379" r:id="rId84"/>
    <p:sldId id="466" r:id="rId85"/>
    <p:sldId id="380" r:id="rId86"/>
    <p:sldId id="385" r:id="rId87"/>
    <p:sldId id="386" r:id="rId88"/>
    <p:sldId id="388" r:id="rId89"/>
    <p:sldId id="389" r:id="rId90"/>
    <p:sldId id="390" r:id="rId91"/>
    <p:sldId id="392" r:id="rId92"/>
    <p:sldId id="393" r:id="rId93"/>
    <p:sldId id="467" r:id="rId94"/>
    <p:sldId id="468" r:id="rId95"/>
    <p:sldId id="396" r:id="rId96"/>
    <p:sldId id="397" r:id="rId97"/>
    <p:sldId id="398" r:id="rId98"/>
    <p:sldId id="399" r:id="rId99"/>
    <p:sldId id="400" r:id="rId100"/>
    <p:sldId id="469" r:id="rId101"/>
    <p:sldId id="401" r:id="rId102"/>
    <p:sldId id="402" r:id="rId103"/>
    <p:sldId id="403" r:id="rId104"/>
    <p:sldId id="404" r:id="rId105"/>
    <p:sldId id="406" r:id="rId106"/>
    <p:sldId id="407" r:id="rId107"/>
    <p:sldId id="409" r:id="rId108"/>
    <p:sldId id="410" r:id="rId109"/>
    <p:sldId id="412" r:id="rId110"/>
    <p:sldId id="453" r:id="rId111"/>
    <p:sldId id="454" r:id="rId112"/>
    <p:sldId id="415" r:id="rId113"/>
    <p:sldId id="418" r:id="rId114"/>
    <p:sldId id="470" r:id="rId115"/>
    <p:sldId id="420" r:id="rId116"/>
    <p:sldId id="421" r:id="rId117"/>
    <p:sldId id="422" r:id="rId118"/>
    <p:sldId id="424" r:id="rId119"/>
    <p:sldId id="426" r:id="rId120"/>
    <p:sldId id="427" r:id="rId121"/>
    <p:sldId id="460" r:id="rId122"/>
    <p:sldId id="472" r:id="rId123"/>
    <p:sldId id="473" r:id="rId124"/>
    <p:sldId id="436" r:id="rId125"/>
    <p:sldId id="437" r:id="rId126"/>
    <p:sldId id="438" r:id="rId127"/>
    <p:sldId id="440" r:id="rId128"/>
    <p:sldId id="474" r:id="rId129"/>
    <p:sldId id="475" r:id="rId130"/>
    <p:sldId id="476" r:id="rId131"/>
    <p:sldId id="445" r:id="rId132"/>
    <p:sldId id="446" r:id="rId133"/>
    <p:sldId id="447" r:id="rId134"/>
    <p:sldId id="448" r:id="rId135"/>
    <p:sldId id="449" r:id="rId136"/>
    <p:sldId id="477" r:id="rId137"/>
    <p:sldId id="478" r:id="rId1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defTabSz="457200"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F13E72A6-F1CE-9A44-92E1-BCD7317752E8}" type="datetime1">
              <a:rPr lang="en-US"/>
              <a:pPr>
                <a:defRPr/>
              </a:pPr>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03440264-03AB-7A44-911E-26A2AEFC15F4}" type="slidenum">
              <a:rPr lang="en-US"/>
              <a:pPr>
                <a:defRPr/>
              </a:pPr>
              <a:t>‹#›</a:t>
            </a:fld>
            <a:endParaRPr lang="en-US"/>
          </a:p>
        </p:txBody>
      </p:sp>
    </p:spTree>
    <p:extLst>
      <p:ext uri="{BB962C8B-B14F-4D97-AF65-F5344CB8AC3E}">
        <p14:creationId xmlns:p14="http://schemas.microsoft.com/office/powerpoint/2010/main" val="14664016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EB352ED9-E653-9A47-B7A3-C5AB53D5C0B6}" type="datetime1">
              <a:rPr lang="en-US"/>
              <a:pPr>
                <a:defRPr/>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460DBBD1-181E-744E-89E7-45F0EE4D9123}" type="slidenum">
              <a:rPr lang="en-US"/>
              <a:pPr>
                <a:defRPr/>
              </a:pPr>
              <a:t>‹#›</a:t>
            </a:fld>
            <a:endParaRPr lang="en-US"/>
          </a:p>
        </p:txBody>
      </p:sp>
    </p:spTree>
    <p:extLst>
      <p:ext uri="{BB962C8B-B14F-4D97-AF65-F5344CB8AC3E}">
        <p14:creationId xmlns:p14="http://schemas.microsoft.com/office/powerpoint/2010/main" val="1518453811"/>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fontAlgn="base">
      <a:spcBef>
        <a:spcPct val="30000"/>
      </a:spcBef>
      <a:spcAft>
        <a:spcPct val="0"/>
      </a:spcAft>
      <a:defRPr sz="1200" kern="1200">
        <a:solidFill>
          <a:schemeClr val="tx1"/>
        </a:solidFill>
        <a:latin typeface="+mn-lt"/>
        <a:ea typeface="ＭＳ Ｐゴシック"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B7B8CCC-C6F6-C744-8767-7124C04F432F}"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B0C4763A-EFD4-7742-8F31-9C2F9300C28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6CDEEB-0315-E64A-962D-B94AA3A20008}"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44887004-E5E5-6642-9C91-F2E102A03E8F}"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260568-3727-E744-9DC3-F092D60BBC91}"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76C17DF0-9E2E-E045-840A-782E3E137E6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spcBef>
                <a:spcPts val="600"/>
              </a:spcBef>
              <a:spcAft>
                <a:spcPts val="600"/>
              </a:spcAft>
              <a:buFont typeface="Wingdings" charset="2"/>
              <a:buChar char="²"/>
              <a:defRPr sz="2400">
                <a:solidFill>
                  <a:srgbClr val="46424D"/>
                </a:solidFill>
                <a:latin typeface="Arial"/>
                <a:cs typeface="Arial"/>
              </a:defRPr>
            </a:lvl1pPr>
            <a:lvl2pPr>
              <a:spcBef>
                <a:spcPts val="300"/>
              </a:spcBef>
              <a:spcAft>
                <a:spcPts val="300"/>
              </a:spcAft>
              <a:buFont typeface="Wingdings" charset="2"/>
              <a:buChar char="§"/>
              <a:defRPr sz="2000">
                <a:solidFill>
                  <a:srgbClr val="46424D"/>
                </a:solidFill>
                <a:latin typeface="Arial"/>
                <a:cs typeface="Arial"/>
              </a:defRPr>
            </a:lvl2pPr>
            <a:lvl3pPr>
              <a:defRPr sz="1800">
                <a:solidFill>
                  <a:srgbClr val="46424D"/>
                </a:solidFill>
                <a:latin typeface="Arial"/>
                <a:cs typeface="Arial"/>
              </a:defRPr>
            </a:lvl3pPr>
            <a:lvl4pPr>
              <a:defRPr sz="1800">
                <a:solidFill>
                  <a:srgbClr val="46424D"/>
                </a:solidFill>
                <a:latin typeface="Arial"/>
                <a:cs typeface="Arial"/>
              </a:defRPr>
            </a:lvl4pPr>
            <a:lvl5pPr>
              <a:defRPr sz="1800">
                <a:solidFill>
                  <a:srgbClr val="46424D"/>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904E52A-2476-1340-A5C3-5A2D80BAD226}"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25F70CE-84E9-D04C-9B15-10C693AA0F2A}"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C7F83E1-178D-8C43-BF4A-AE3EB8F3FFD3}" type="datetime1">
              <a:rPr lang="en-US" smtClean="0"/>
              <a:pPr>
                <a:defRPr/>
              </a:pPr>
              <a:t>2/27/2015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6" name="Slide Number Placeholder 5"/>
          <p:cNvSpPr>
            <a:spLocks noGrp="1"/>
          </p:cNvSpPr>
          <p:nvPr>
            <p:ph type="sldNum" sz="quarter" idx="12"/>
          </p:nvPr>
        </p:nvSpPr>
        <p:spPr/>
        <p:txBody>
          <a:bodyPr/>
          <a:lstStyle>
            <a:lvl1pPr>
              <a:defRPr/>
            </a:lvl1pPr>
          </a:lstStyle>
          <a:p>
            <a:pPr>
              <a:defRPr/>
            </a:pPr>
            <a:fld id="{87BA459C-C1F9-AB4D-8E61-68C53B56A06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3490DA-C9DF-CB45-8664-ABF7A824EA6C}"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9AFB4A4D-A64F-7740-9E0E-188E9BA474F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DDC695B-01A5-4C45-BEA1-8984F49CB2EF}" type="datetime1">
              <a:rPr lang="en-US" smtClean="0"/>
              <a:pPr>
                <a:defRPr/>
              </a:pPr>
              <a:t>2/27/2015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9" name="Slide Number Placeholder 5"/>
          <p:cNvSpPr>
            <a:spLocks noGrp="1"/>
          </p:cNvSpPr>
          <p:nvPr>
            <p:ph type="sldNum" sz="quarter" idx="12"/>
          </p:nvPr>
        </p:nvSpPr>
        <p:spPr/>
        <p:txBody>
          <a:bodyPr/>
          <a:lstStyle>
            <a:lvl1pPr>
              <a:defRPr/>
            </a:lvl1pPr>
          </a:lstStyle>
          <a:p>
            <a:pPr>
              <a:defRPr/>
            </a:pPr>
            <a:fld id="{8DAA6009-9928-FF4C-9FC0-9A5BA7AB80B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A413090-8E42-D147-A70A-C9AE1F079D69}" type="datetime1">
              <a:rPr lang="en-US" smtClean="0"/>
              <a:pPr>
                <a:defRPr/>
              </a:pPr>
              <a:t>2/27/2015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5" name="Slide Number Placeholder 5"/>
          <p:cNvSpPr>
            <a:spLocks noGrp="1"/>
          </p:cNvSpPr>
          <p:nvPr>
            <p:ph type="sldNum" sz="quarter" idx="12"/>
          </p:nvPr>
        </p:nvSpPr>
        <p:spPr/>
        <p:txBody>
          <a:bodyPr/>
          <a:lstStyle>
            <a:lvl1pPr>
              <a:defRPr/>
            </a:lvl1pPr>
          </a:lstStyle>
          <a:p>
            <a:pPr>
              <a:defRPr/>
            </a:pPr>
            <a:fld id="{7DCDB1BE-A08E-2A4A-80F9-ED5208CC27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5D02FA-23E5-9145-8D5A-9638243413AD}" type="datetime1">
              <a:rPr lang="en-US" smtClean="0"/>
              <a:pPr>
                <a:defRPr/>
              </a:pPr>
              <a:t>2/27/2015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4" name="Slide Number Placeholder 5"/>
          <p:cNvSpPr>
            <a:spLocks noGrp="1"/>
          </p:cNvSpPr>
          <p:nvPr>
            <p:ph type="sldNum" sz="quarter" idx="12"/>
          </p:nvPr>
        </p:nvSpPr>
        <p:spPr/>
        <p:txBody>
          <a:bodyPr/>
          <a:lstStyle>
            <a:lvl1pPr>
              <a:defRPr/>
            </a:lvl1pPr>
          </a:lstStyle>
          <a:p>
            <a:pPr>
              <a:defRPr/>
            </a:pPr>
            <a:fld id="{2CA09BA1-70B4-4A48-A4C4-6DB291E465C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02FC95B-596E-0D40-A740-F50075B914A9}"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AC48FB37-48D1-0F43-9835-C4ADFC9E29C1}"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500769-F39E-4A4D-A4CE-92D09FFFECC9}" type="datetime1">
              <a:rPr lang="en-US" smtClean="0"/>
              <a:pPr>
                <a:defRPr/>
              </a:pPr>
              <a:t>2/27/2015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Chapter 4 Requirements engineering</a:t>
            </a:r>
            <a:endParaRPr lang="en-US"/>
          </a:p>
        </p:txBody>
      </p:sp>
      <p:sp>
        <p:nvSpPr>
          <p:cNvPr id="7" name="Slide Number Placeholder 5"/>
          <p:cNvSpPr>
            <a:spLocks noGrp="1"/>
          </p:cNvSpPr>
          <p:nvPr>
            <p:ph type="sldNum" sz="quarter" idx="12"/>
          </p:nvPr>
        </p:nvSpPr>
        <p:spPr/>
        <p:txBody>
          <a:bodyPr/>
          <a:lstStyle>
            <a:lvl1pPr>
              <a:defRPr/>
            </a:lvl1pPr>
          </a:lstStyle>
          <a:p>
            <a:pPr>
              <a:defRPr/>
            </a:pPr>
            <a:fld id="{32B5C7A3-6224-2444-BEEE-16F152F7EB8A}"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29323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0C440C91-0FBE-0F48-8DA2-B770B0FEE374}" type="datetime1">
              <a:rPr lang="en-US" smtClean="0"/>
              <a:pPr>
                <a:defRPr/>
              </a:pPr>
              <a:t>2/27/2015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Chapter 4 Requirements engineering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4606AE16-8D53-A649-9482-7C8DBD7175B3}" type="slidenum">
              <a:rPr lang="en-US" smtClean="0"/>
              <a:pPr>
                <a:defRPr/>
              </a:pPr>
              <a:t>‹#›</a:t>
            </a:fld>
            <a:endParaRPr lang="en-US"/>
          </a:p>
        </p:txBody>
      </p:sp>
      <p:pic>
        <p:nvPicPr>
          <p:cNvPr id="7" name="Picture 6" descr="Cover.jpg"/>
          <p:cNvPicPr>
            <a:picLocks noChangeAspect="1"/>
          </p:cNvPicPr>
          <p:nvPr/>
        </p:nvPicPr>
        <p:blipFill>
          <a:blip r:embed="rId13"/>
          <a:stretch>
            <a:fillRect/>
          </a:stretch>
        </p:blipFill>
        <p:spPr>
          <a:xfrm>
            <a:off x="7750432" y="287213"/>
            <a:ext cx="923795" cy="1143000"/>
          </a:xfrm>
          <a:prstGeom prst="rect">
            <a:avLst/>
          </a:prstGeom>
        </p:spPr>
      </p:pic>
      <p:cxnSp>
        <p:nvCxnSpPr>
          <p:cNvPr id="9" name="Straight Connector 8"/>
          <p:cNvCxnSpPr/>
          <p:nvPr/>
        </p:nvCxnSpPr>
        <p:spPr>
          <a:xfrm>
            <a:off x="457200" y="1419226"/>
            <a:ext cx="7305805" cy="1588"/>
          </a:xfrm>
          <a:prstGeom prst="line">
            <a:avLst/>
          </a:prstGeom>
          <a:ln>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457200" rtl="0" eaLnBrk="1" fontAlgn="base" hangingPunct="1">
        <a:spcBef>
          <a:spcPct val="0"/>
        </a:spcBef>
        <a:spcAft>
          <a:spcPct val="0"/>
        </a:spcAft>
        <a:defRPr sz="2400" b="1" u="none" kern="1200">
          <a:solidFill>
            <a:srgbClr val="46424D"/>
          </a:solidFill>
          <a:latin typeface="Arial"/>
          <a:ea typeface="ＭＳ Ｐゴシック" charset="-128"/>
          <a:cs typeface="Arial"/>
        </a:defRPr>
      </a:lvl1pPr>
      <a:lvl2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www.youtube.com/watch?v=4u_u_4_U1Cg" TargetMode="External"/><Relationship Id="rId3" Type="http://schemas.openxmlformats.org/officeDocument/2006/relationships/hyperlink" Target="https://www.youtube.com/watch?v=krsvQHIGhvc&amp;list=PLFBDD6A0A26D05D77&amp;index=3" TargetMode="External"/><Relationship Id="rId7" Type="http://schemas.openxmlformats.org/officeDocument/2006/relationships/hyperlink" Target="https://www.youtube.com/watch?v=7TZL6CB1-b8" TargetMode="External"/><Relationship Id="rId2" Type="http://schemas.openxmlformats.org/officeDocument/2006/relationships/hyperlink" Target="https://www.youtube.com/watch?v=wEr6mwquPLY&amp;index=4&amp;list=PLFBDD6A0A26D05D77" TargetMode="External"/><Relationship Id="rId1" Type="http://schemas.openxmlformats.org/officeDocument/2006/relationships/slideLayout" Target="../slideLayouts/slideLayout2.xml"/><Relationship Id="rId6" Type="http://schemas.openxmlformats.org/officeDocument/2006/relationships/hyperlink" Target="https://www.youtube.com/watch?v=zHokvz4fRGY" TargetMode="External"/><Relationship Id="rId5" Type="http://schemas.openxmlformats.org/officeDocument/2006/relationships/hyperlink" Target="https://www.youtube.com/watch?v=KA4rRnihLII" TargetMode="External"/><Relationship Id="rId4" Type="http://schemas.openxmlformats.org/officeDocument/2006/relationships/hyperlink" Target="https://www.youtube.com/watch?v=6RMOPD15Pa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4.emf"/><Relationship Id="rId4" Type="http://schemas.openxmlformats.org/officeDocument/2006/relationships/oleObject" Target="../embeddings/Microsoft_Word_97_-_2003_Document1.doc"/></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642910" y="2130425"/>
            <a:ext cx="7772400" cy="2084393"/>
          </a:xfrm>
        </p:spPr>
        <p:txBody>
          <a:bodyPr/>
          <a:lstStyle/>
          <a:p>
            <a:pPr algn="ctr" eaLnBrk="1" hangingPunct="1"/>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
            </a:r>
            <a:br>
              <a:rPr lang="en-US" dirty="0" smtClean="0">
                <a:solidFill>
                  <a:schemeClr val="tx1"/>
                </a:solidFill>
              </a:rPr>
            </a:br>
            <a:r>
              <a:rPr lang="en-US" sz="2800" dirty="0" smtClean="0">
                <a:solidFill>
                  <a:schemeClr val="tx1"/>
                </a:solidFill>
              </a:rPr>
              <a:t>Chapter </a:t>
            </a:r>
            <a:r>
              <a:rPr lang="en-GB" sz="2800" dirty="0" smtClean="0">
                <a:solidFill>
                  <a:schemeClr val="tx1"/>
                </a:solidFill>
              </a:rPr>
              <a:t>3</a:t>
            </a:r>
            <a:r>
              <a:rPr lang="en-US" sz="2800" dirty="0" smtClean="0">
                <a:solidFill>
                  <a:schemeClr val="tx1"/>
                </a:solidFill>
              </a:rPr>
              <a:t> – Requirements Engineering</a:t>
            </a:r>
          </a:p>
        </p:txBody>
      </p:sp>
      <p:sp>
        <p:nvSpPr>
          <p:cNvPr id="4" name="Slide Number Placeholder 3"/>
          <p:cNvSpPr>
            <a:spLocks noGrp="1"/>
          </p:cNvSpPr>
          <p:nvPr>
            <p:ph type="sldNum" sz="quarter" idx="12"/>
          </p:nvPr>
        </p:nvSpPr>
        <p:spPr/>
        <p:txBody>
          <a:bodyPr/>
          <a:lstStyle/>
          <a:p>
            <a:pPr>
              <a:defRPr/>
            </a:pPr>
            <a:fld id="{B0C4763A-EFD4-7742-8F31-9C2F9300C28A}"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normAutofit/>
          </a:bodyPr>
          <a:lstStyle/>
          <a:p>
            <a:pPr>
              <a:defRPr/>
            </a:pPr>
            <a:r>
              <a:rPr lang="en-US" dirty="0" smtClean="0">
                <a:solidFill>
                  <a:schemeClr val="tx1"/>
                </a:solidFill>
              </a:rPr>
              <a:t>Functional Requirements for the MHC-PMS</a:t>
            </a:r>
            <a:endParaRPr lang="en-US" dirty="0">
              <a:solidFill>
                <a:schemeClr val="tx1"/>
              </a:solidFill>
            </a:endParaRPr>
          </a:p>
        </p:txBody>
      </p:sp>
      <p:sp>
        <p:nvSpPr>
          <p:cNvPr id="33795" name="Rectangle 3"/>
          <p:cNvSpPr>
            <a:spLocks noGrp="1" noChangeArrowheads="1"/>
          </p:cNvSpPr>
          <p:nvPr>
            <p:ph idx="1"/>
          </p:nvPr>
        </p:nvSpPr>
        <p:spPr>
          <a:xfrm>
            <a:off x="457200" y="1903433"/>
            <a:ext cx="8229600" cy="4525963"/>
          </a:xfrm>
        </p:spPr>
        <p:txBody>
          <a:bodyPr/>
          <a:lstStyle/>
          <a:p>
            <a:pPr>
              <a:lnSpc>
                <a:spcPct val="150000"/>
              </a:lnSpc>
            </a:pPr>
            <a:r>
              <a:rPr lang="en-US" dirty="0" smtClean="0">
                <a:solidFill>
                  <a:schemeClr val="tx1"/>
                </a:solidFill>
                <a:cs typeface="Tahoma" pitchFamily="34" charset="0"/>
              </a:rPr>
              <a:t>A user shall be able to search the appointments lists for all clinics.</a:t>
            </a:r>
            <a:endParaRPr lang="en-GB" dirty="0" smtClean="0">
              <a:solidFill>
                <a:schemeClr val="tx1"/>
              </a:solidFill>
              <a:cs typeface="Tahoma" pitchFamily="34" charset="0"/>
            </a:endParaRPr>
          </a:p>
          <a:p>
            <a:pPr>
              <a:lnSpc>
                <a:spcPct val="150000"/>
              </a:lnSpc>
            </a:pPr>
            <a:r>
              <a:rPr lang="en-US" dirty="0" smtClean="0">
                <a:solidFill>
                  <a:schemeClr val="tx1"/>
                </a:solidFill>
                <a:cs typeface="Tahoma" pitchFamily="34" charset="0"/>
              </a:rPr>
              <a:t>The system shall generate each day, for each clinic, a list of patients who are expected to attend appointments that day. </a:t>
            </a:r>
            <a:endParaRPr lang="en-GB" dirty="0" smtClean="0">
              <a:solidFill>
                <a:schemeClr val="tx1"/>
              </a:solidFill>
              <a:cs typeface="Tahoma" pitchFamily="34" charset="0"/>
            </a:endParaRPr>
          </a:p>
          <a:p>
            <a:pPr>
              <a:lnSpc>
                <a:spcPct val="150000"/>
              </a:lnSpc>
            </a:pPr>
            <a:r>
              <a:rPr lang="en-US" dirty="0" smtClean="0">
                <a:solidFill>
                  <a:schemeClr val="tx1"/>
                </a:solidFill>
                <a:cs typeface="Tahoma" pitchFamily="34" charset="0"/>
              </a:rPr>
              <a:t>Each staff member using the system shall be uniquely identified by his or her 8-digit employee number.</a:t>
            </a:r>
          </a:p>
        </p:txBody>
      </p:sp>
      <p:sp>
        <p:nvSpPr>
          <p:cNvPr id="337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294EA79-B513-4AAA-8AA9-2C7CC3789385}" type="slidenum">
              <a:rPr lang="en-US" smtClean="0"/>
              <a:pPr/>
              <a:t>10</a:t>
            </a:fld>
            <a:endParaRPr lang="en-US" dirty="0" smtClean="0"/>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noGrp="1"/>
          </p:cNvSpPr>
          <p:nvPr>
            <p:ph type="title"/>
          </p:nvPr>
        </p:nvSpPr>
        <p:spPr/>
        <p:txBody>
          <a:bodyPr>
            <a:normAutofit/>
          </a:bodyPr>
          <a:lstStyle/>
          <a:p>
            <a:pPr>
              <a:defRPr/>
            </a:pPr>
            <a:r>
              <a:rPr lang="en-US" dirty="0" smtClean="0">
                <a:solidFill>
                  <a:schemeClr val="tx1"/>
                </a:solidFill>
              </a:rPr>
              <a:t>Example Requirements for the Insulin Pump Software System</a:t>
            </a:r>
          </a:p>
        </p:txBody>
      </p:sp>
      <p:graphicFrame>
        <p:nvGraphicFramePr>
          <p:cNvPr id="4" name="Table 3"/>
          <p:cNvGraphicFramePr>
            <a:graphicFrameLocks noGrp="1"/>
          </p:cNvGraphicFramePr>
          <p:nvPr/>
        </p:nvGraphicFramePr>
        <p:xfrm>
          <a:off x="1428728" y="2214554"/>
          <a:ext cx="6096000" cy="3383280"/>
        </p:xfrm>
        <a:graphic>
          <a:graphicData uri="http://schemas.openxmlformats.org/drawingml/2006/table">
            <a:tbl>
              <a:tblPr firstRow="1" bandRow="1">
                <a:tableStyleId>{69CF1AB2-1976-4502-BF36-3FF5EA218861}</a:tableStyleId>
              </a:tblPr>
              <a:tblGrid>
                <a:gridCol w="6096000"/>
              </a:tblGrid>
              <a:tr h="370840">
                <a:tc>
                  <a:txBody>
                    <a:bodyPr/>
                    <a:lstStyle/>
                    <a:p>
                      <a:r>
                        <a:rPr lang="en-GB" sz="1800" b="0" kern="1200" dirty="0" smtClean="0"/>
                        <a:t>3.2 The system shall measure the blood sugar and deliver insulin, if required, every 10 minutes.</a:t>
                      </a:r>
                      <a:r>
                        <a:rPr lang="en-GB" sz="1800" b="0" i="1" kern="1200" dirty="0" smtClean="0"/>
                        <a:t> (Changes in blood sugar are relatively slow so more frequent measurement is unnecessary; less frequent measurement could lead to unnecessarily high sugar levels.)</a:t>
                      </a:r>
                    </a:p>
                    <a:p>
                      <a:endParaRPr lang="en-GB" sz="1800" b="0" kern="1200" dirty="0" smtClean="0"/>
                    </a:p>
                    <a:p>
                      <a:r>
                        <a:rPr lang="en-GB" sz="1800" b="0" kern="1200" dirty="0" smtClean="0"/>
                        <a:t>3.6 The system shall run a self-test routine every minute with the conditions to be tested and the associated actions defined in Table 1.</a:t>
                      </a:r>
                      <a:r>
                        <a:rPr lang="en-GB" sz="1800" b="0" i="1" kern="1200" dirty="0" smtClean="0"/>
                        <a:t> (A self-test routine can discover hardware and software problems and alert the user to the fact the normal operation may be impossible.)</a:t>
                      </a:r>
                    </a:p>
                    <a:p>
                      <a:endParaRPr lang="en-US" dirty="0"/>
                    </a:p>
                  </a:txBody>
                  <a:tcPr/>
                </a:tc>
              </a:tr>
            </a:tbl>
          </a:graphicData>
        </a:graphic>
      </p:graphicFrame>
      <p:sp>
        <p:nvSpPr>
          <p:cNvPr id="7476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91E1341-37CF-4FEE-8EB1-6EA0BDCF2DFC}" type="slidenum">
              <a:rPr lang="en-US" smtClean="0"/>
              <a:pPr/>
              <a:t>100</a:t>
            </a:fld>
            <a:endParaRPr lang="en-US" smtClean="0"/>
          </a:p>
        </p:txBody>
      </p:sp>
      <p:sp>
        <p:nvSpPr>
          <p:cNvPr id="74762"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US" smtClean="0"/>
              <a:t>Chapter 4 Requirements engineering</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533400"/>
            <a:ext cx="7562848" cy="685800"/>
          </a:xfrm>
        </p:spPr>
        <p:txBody>
          <a:bodyPr>
            <a:noAutofit/>
          </a:bodyPr>
          <a:lstStyle/>
          <a:p>
            <a:pPr>
              <a:defRPr/>
            </a:pPr>
            <a:r>
              <a:rPr lang="en-GB" dirty="0" smtClean="0">
                <a:solidFill>
                  <a:schemeClr val="tx1"/>
                </a:solidFill>
                <a:latin typeface="Arial" pitchFamily="34" charset="0"/>
                <a:cs typeface="Arial" pitchFamily="34" charset="0"/>
              </a:rPr>
              <a:t>SRS Document</a:t>
            </a:r>
            <a:endParaRPr lang="en-GB" dirty="0">
              <a:solidFill>
                <a:schemeClr val="tx1"/>
              </a:solidFill>
              <a:latin typeface="Arial" pitchFamily="34" charset="0"/>
              <a:cs typeface="Arial" pitchFamily="34" charset="0"/>
            </a:endParaRPr>
          </a:p>
        </p:txBody>
      </p:sp>
      <p:sp>
        <p:nvSpPr>
          <p:cNvPr id="50179" name="Content Placeholder 2"/>
          <p:cNvSpPr>
            <a:spLocks noGrp="1"/>
          </p:cNvSpPr>
          <p:nvPr>
            <p:ph idx="1"/>
          </p:nvPr>
        </p:nvSpPr>
        <p:spPr>
          <a:xfrm>
            <a:off x="533400" y="1831977"/>
            <a:ext cx="7610500" cy="4311667"/>
          </a:xfrm>
        </p:spPr>
        <p:txBody>
          <a:bodyPr/>
          <a:lstStyle/>
          <a:p>
            <a:pPr>
              <a:lnSpc>
                <a:spcPct val="200000"/>
              </a:lnSpc>
            </a:pPr>
            <a:r>
              <a:rPr lang="en-GB" dirty="0" smtClean="0">
                <a:solidFill>
                  <a:schemeClr val="tx1"/>
                </a:solidFill>
                <a:latin typeface="Arial" pitchFamily="34" charset="0"/>
                <a:cs typeface="Arial" pitchFamily="34" charset="0"/>
              </a:rPr>
              <a:t>The IEEE and U.S. Department of Defence have proposed a candidate format for representing the SRS.</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The general outline of the SRS document is as follows:</a:t>
            </a:r>
          </a:p>
        </p:txBody>
      </p:sp>
      <p:sp>
        <p:nvSpPr>
          <p:cNvPr id="501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2F26DD8-A9D3-48B0-B173-8CD5BFFE9DBD}" type="slidenum">
              <a:rPr lang="ar-SA" altLang="en-US" smtClean="0"/>
              <a:pPr/>
              <a:t>101</a:t>
            </a:fld>
            <a:endParaRPr lang="en-GB" altLang="en-US" smtClean="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515800"/>
            <a:ext cx="7848600" cy="657664"/>
          </a:xfrm>
        </p:spPr>
        <p:txBody>
          <a:bodyPr>
            <a:noAutofit/>
          </a:bodyPr>
          <a:lstStyle/>
          <a:p>
            <a:pPr>
              <a:defRPr/>
            </a:pPr>
            <a:r>
              <a:rPr lang="en-GB" dirty="0" smtClean="0">
                <a:solidFill>
                  <a:schemeClr val="tx1"/>
                </a:solidFill>
              </a:rPr>
              <a:t>Organization of an SRS Document</a:t>
            </a:r>
            <a:endParaRPr lang="en-GB" dirty="0">
              <a:solidFill>
                <a:schemeClr val="tx1"/>
              </a:solidFill>
              <a:latin typeface="+mn-lt"/>
            </a:endParaRPr>
          </a:p>
        </p:txBody>
      </p:sp>
      <p:sp>
        <p:nvSpPr>
          <p:cNvPr id="51203" name="Content Placeholder 2"/>
          <p:cNvSpPr>
            <a:spLocks noGrp="1"/>
          </p:cNvSpPr>
          <p:nvPr>
            <p:ph idx="1"/>
          </p:nvPr>
        </p:nvSpPr>
        <p:spPr>
          <a:xfrm>
            <a:off x="571528" y="1785926"/>
            <a:ext cx="8001000" cy="4357718"/>
          </a:xfrm>
        </p:spPr>
        <p:txBody>
          <a:bodyPr/>
          <a:lstStyle/>
          <a:p>
            <a:pPr>
              <a:lnSpc>
                <a:spcPct val="150000"/>
              </a:lnSpc>
              <a:buFont typeface="Wingdings 2" pitchFamily="18" charset="2"/>
              <a:buNone/>
            </a:pPr>
            <a:r>
              <a:rPr lang="en-GB" b="1" dirty="0" smtClean="0">
                <a:solidFill>
                  <a:schemeClr val="tx1"/>
                </a:solidFill>
                <a:latin typeface="Arial" pitchFamily="34" charset="0"/>
                <a:cs typeface="Arial" pitchFamily="34" charset="0"/>
              </a:rPr>
              <a:t>1. Introduction</a:t>
            </a:r>
          </a:p>
          <a:p>
            <a:pPr>
              <a:lnSpc>
                <a:spcPct val="150000"/>
              </a:lnSpc>
              <a:buFont typeface="Wingdings 2" pitchFamily="18" charset="2"/>
              <a:buNone/>
            </a:pPr>
            <a:r>
              <a:rPr lang="en-GB" dirty="0" smtClean="0">
                <a:solidFill>
                  <a:schemeClr val="tx1"/>
                </a:solidFill>
                <a:latin typeface="Arial" pitchFamily="34" charset="0"/>
                <a:cs typeface="Arial" pitchFamily="34" charset="0"/>
              </a:rPr>
              <a:t>		1.1 Purpose</a:t>
            </a:r>
          </a:p>
          <a:p>
            <a:pPr>
              <a:lnSpc>
                <a:spcPct val="150000"/>
              </a:lnSpc>
              <a:buFont typeface="Wingdings 2" pitchFamily="18" charset="2"/>
              <a:buNone/>
            </a:pPr>
            <a:r>
              <a:rPr lang="en-GB" dirty="0" smtClean="0">
                <a:solidFill>
                  <a:schemeClr val="tx1"/>
                </a:solidFill>
                <a:latin typeface="Arial" pitchFamily="34" charset="0"/>
                <a:cs typeface="Arial" pitchFamily="34" charset="0"/>
              </a:rPr>
              <a:t>		1.2 Scope</a:t>
            </a:r>
          </a:p>
          <a:p>
            <a:pPr>
              <a:lnSpc>
                <a:spcPct val="150000"/>
              </a:lnSpc>
              <a:buFont typeface="Wingdings 2" pitchFamily="18" charset="2"/>
              <a:buNone/>
            </a:pPr>
            <a:r>
              <a:rPr lang="en-GB" dirty="0" smtClean="0">
                <a:solidFill>
                  <a:schemeClr val="tx1"/>
                </a:solidFill>
                <a:latin typeface="Arial" pitchFamily="34" charset="0"/>
                <a:cs typeface="Arial" pitchFamily="34" charset="0"/>
              </a:rPr>
              <a:t>		1.3 Definitions, Acronyms, and Abbreviations</a:t>
            </a:r>
          </a:p>
          <a:p>
            <a:pPr>
              <a:lnSpc>
                <a:spcPct val="150000"/>
              </a:lnSpc>
              <a:buFont typeface="Wingdings 2" pitchFamily="18" charset="2"/>
              <a:buNone/>
            </a:pPr>
            <a:r>
              <a:rPr lang="en-GB" dirty="0" smtClean="0">
                <a:solidFill>
                  <a:schemeClr val="tx1"/>
                </a:solidFill>
                <a:latin typeface="Arial" pitchFamily="34" charset="0"/>
                <a:cs typeface="Arial" pitchFamily="34" charset="0"/>
              </a:rPr>
              <a:t>		1.4 References</a:t>
            </a:r>
          </a:p>
          <a:p>
            <a:pPr>
              <a:lnSpc>
                <a:spcPct val="150000"/>
              </a:lnSpc>
              <a:buFont typeface="Wingdings 2" pitchFamily="18" charset="2"/>
              <a:buNone/>
            </a:pPr>
            <a:r>
              <a:rPr lang="en-GB" dirty="0" smtClean="0">
                <a:solidFill>
                  <a:schemeClr val="tx1"/>
                </a:solidFill>
                <a:latin typeface="Arial" pitchFamily="34" charset="0"/>
                <a:cs typeface="Arial" pitchFamily="34" charset="0"/>
              </a:rPr>
              <a:t>		1.5 Overview</a:t>
            </a:r>
          </a:p>
        </p:txBody>
      </p:sp>
      <p:sp>
        <p:nvSpPr>
          <p:cNvPr id="512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F2AAC81-DF1A-47F8-89FF-DFCC438C49F1}" type="slidenum">
              <a:rPr lang="ar-SA" altLang="en-US" smtClean="0"/>
              <a:pPr/>
              <a:t>102</a:t>
            </a:fld>
            <a:endParaRPr lang="en-GB" altLang="en-US" smtClean="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14" y="500042"/>
            <a:ext cx="7848600" cy="657664"/>
          </a:xfrm>
        </p:spPr>
        <p:txBody>
          <a:bodyPr>
            <a:noAutofit/>
          </a:bodyPr>
          <a:lstStyle/>
          <a:p>
            <a:pPr>
              <a:defRPr/>
            </a:pPr>
            <a:r>
              <a:rPr lang="en-GB" dirty="0" smtClean="0">
                <a:solidFill>
                  <a:schemeClr val="tx1"/>
                </a:solidFill>
              </a:rPr>
              <a:t> Organization of an SRS Document</a:t>
            </a:r>
            <a:endParaRPr lang="en-GB" dirty="0">
              <a:solidFill>
                <a:schemeClr val="tx1"/>
              </a:solidFill>
              <a:latin typeface="+mn-lt"/>
            </a:endParaRPr>
          </a:p>
        </p:txBody>
      </p:sp>
      <p:sp>
        <p:nvSpPr>
          <p:cNvPr id="52227" name="Content Placeholder 2"/>
          <p:cNvSpPr>
            <a:spLocks noGrp="1"/>
          </p:cNvSpPr>
          <p:nvPr>
            <p:ph idx="1"/>
          </p:nvPr>
        </p:nvSpPr>
        <p:spPr>
          <a:xfrm>
            <a:off x="571528" y="1757370"/>
            <a:ext cx="8001000" cy="4457712"/>
          </a:xfrm>
        </p:spPr>
        <p:txBody>
          <a:bodyPr/>
          <a:lstStyle/>
          <a:p>
            <a:pPr>
              <a:buFont typeface="Wingdings 2" pitchFamily="18" charset="2"/>
              <a:buNone/>
            </a:pPr>
            <a:r>
              <a:rPr lang="en-GB" b="1" dirty="0" smtClean="0">
                <a:solidFill>
                  <a:schemeClr val="tx1"/>
                </a:solidFill>
                <a:cs typeface="Tahoma" pitchFamily="34" charset="0"/>
              </a:rPr>
              <a:t>2. </a:t>
            </a:r>
            <a:r>
              <a:rPr lang="en-GB" b="1" i="1" dirty="0" smtClean="0">
                <a:solidFill>
                  <a:schemeClr val="tx1"/>
                </a:solidFill>
                <a:cs typeface="Tahoma" pitchFamily="34" charset="0"/>
              </a:rPr>
              <a:t>The Overall Description</a:t>
            </a:r>
            <a:endParaRPr lang="en-GB" b="1" dirty="0" smtClean="0">
              <a:solidFill>
                <a:schemeClr val="tx1"/>
              </a:solidFill>
              <a:cs typeface="Tahoma" pitchFamily="34" charset="0"/>
            </a:endParaRPr>
          </a:p>
          <a:p>
            <a:pPr>
              <a:buFont typeface="Wingdings 2" pitchFamily="18" charset="2"/>
              <a:buNone/>
            </a:pPr>
            <a:r>
              <a:rPr lang="en-GB" dirty="0" smtClean="0">
                <a:solidFill>
                  <a:schemeClr val="tx1"/>
                </a:solidFill>
                <a:cs typeface="Tahoma" pitchFamily="34" charset="0"/>
              </a:rPr>
              <a:t>	   2.1 Product Perspective</a:t>
            </a:r>
          </a:p>
          <a:p>
            <a:pPr>
              <a:buFont typeface="Wingdings 2" pitchFamily="18" charset="2"/>
              <a:buNone/>
            </a:pPr>
            <a:r>
              <a:rPr lang="en-GB" dirty="0" smtClean="0">
                <a:solidFill>
                  <a:schemeClr val="tx1"/>
                </a:solidFill>
                <a:cs typeface="Tahoma" pitchFamily="34" charset="0"/>
              </a:rPr>
              <a:t>		   2.1.1  System Interfaces</a:t>
            </a:r>
          </a:p>
          <a:p>
            <a:pPr>
              <a:buFont typeface="Wingdings 2" pitchFamily="18" charset="2"/>
              <a:buNone/>
            </a:pPr>
            <a:r>
              <a:rPr lang="en-GB" dirty="0" smtClean="0">
                <a:solidFill>
                  <a:schemeClr val="tx1"/>
                </a:solidFill>
                <a:cs typeface="Tahoma" pitchFamily="34" charset="0"/>
              </a:rPr>
              <a:t>		   2.1.2  Interfaces</a:t>
            </a:r>
          </a:p>
          <a:p>
            <a:pPr>
              <a:buFont typeface="Wingdings 2" pitchFamily="18" charset="2"/>
              <a:buNone/>
            </a:pPr>
            <a:r>
              <a:rPr lang="en-GB" dirty="0" smtClean="0">
                <a:solidFill>
                  <a:schemeClr val="tx1"/>
                </a:solidFill>
                <a:cs typeface="Tahoma" pitchFamily="34" charset="0"/>
              </a:rPr>
              <a:t>		   2.1.3  Hardware Interfaces</a:t>
            </a:r>
          </a:p>
          <a:p>
            <a:pPr>
              <a:buFont typeface="Wingdings 2" pitchFamily="18" charset="2"/>
              <a:buNone/>
            </a:pPr>
            <a:r>
              <a:rPr lang="en-GB" dirty="0" smtClean="0">
                <a:solidFill>
                  <a:schemeClr val="tx1"/>
                </a:solidFill>
                <a:cs typeface="Tahoma" pitchFamily="34" charset="0"/>
              </a:rPr>
              <a:t>		   2.1.4  Software Interfaces</a:t>
            </a:r>
          </a:p>
          <a:p>
            <a:pPr>
              <a:buFont typeface="Wingdings 2" pitchFamily="18" charset="2"/>
              <a:buNone/>
            </a:pPr>
            <a:r>
              <a:rPr lang="en-GB" dirty="0" smtClean="0">
                <a:solidFill>
                  <a:schemeClr val="tx1"/>
                </a:solidFill>
                <a:cs typeface="Tahoma" pitchFamily="34" charset="0"/>
              </a:rPr>
              <a:t>		   2.1.5  Communications Interfaces</a:t>
            </a:r>
          </a:p>
          <a:p>
            <a:pPr>
              <a:buFont typeface="Wingdings 2" pitchFamily="18" charset="2"/>
              <a:buNone/>
            </a:pPr>
            <a:r>
              <a:rPr lang="en-GB" dirty="0" smtClean="0">
                <a:solidFill>
                  <a:schemeClr val="tx1"/>
                </a:solidFill>
                <a:cs typeface="Tahoma" pitchFamily="34" charset="0"/>
              </a:rPr>
              <a:t>		   2.1.6  Memory Constraints</a:t>
            </a:r>
          </a:p>
          <a:p>
            <a:pPr>
              <a:buFont typeface="Wingdings 2" pitchFamily="18" charset="2"/>
              <a:buNone/>
            </a:pPr>
            <a:r>
              <a:rPr lang="en-GB" dirty="0" smtClean="0">
                <a:solidFill>
                  <a:schemeClr val="tx1"/>
                </a:solidFill>
                <a:cs typeface="Tahoma" pitchFamily="34" charset="0"/>
              </a:rPr>
              <a:t>		   2.1.7  Operations</a:t>
            </a:r>
            <a:endParaRPr lang="en-GB" dirty="0" smtClean="0">
              <a:solidFill>
                <a:schemeClr val="tx1"/>
              </a:solidFill>
              <a:latin typeface="Rockwell" pitchFamily="18" charset="0"/>
              <a:cs typeface="Tahoma" pitchFamily="34" charset="0"/>
            </a:endParaRPr>
          </a:p>
        </p:txBody>
      </p:sp>
      <p:sp>
        <p:nvSpPr>
          <p:cNvPr id="522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D31696-BF63-41F4-9588-6BF2F4900BE8}" type="slidenum">
              <a:rPr lang="ar-SA" altLang="en-US" smtClean="0"/>
              <a:pPr/>
              <a:t>103</a:t>
            </a:fld>
            <a:endParaRPr lang="en-GB" altLang="en-US" smtClean="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054" y="443844"/>
            <a:ext cx="7772400" cy="742532"/>
          </a:xfrm>
        </p:spPr>
        <p:txBody>
          <a:bodyPr/>
          <a:lstStyle/>
          <a:p>
            <a:pPr>
              <a:defRPr/>
            </a:pPr>
            <a:r>
              <a:rPr lang="en-GB" dirty="0" smtClean="0">
                <a:solidFill>
                  <a:schemeClr val="tx1"/>
                </a:solidFill>
                <a:latin typeface="Arial" pitchFamily="34" charset="0"/>
                <a:cs typeface="Arial" pitchFamily="34" charset="0"/>
              </a:rPr>
              <a:t>Benefits  of  SRS</a:t>
            </a:r>
            <a:endParaRPr lang="en-GB" dirty="0">
              <a:solidFill>
                <a:schemeClr val="tx1"/>
              </a:solidFill>
              <a:latin typeface="Arial" pitchFamily="34" charset="0"/>
              <a:cs typeface="Arial" pitchFamily="34" charset="0"/>
            </a:endParaRPr>
          </a:p>
        </p:txBody>
      </p:sp>
      <p:sp>
        <p:nvSpPr>
          <p:cNvPr id="53251" name="Content Placeholder 2"/>
          <p:cNvSpPr>
            <a:spLocks noGrp="1"/>
          </p:cNvSpPr>
          <p:nvPr>
            <p:ph idx="1"/>
          </p:nvPr>
        </p:nvSpPr>
        <p:spPr>
          <a:xfrm>
            <a:off x="581052" y="1674516"/>
            <a:ext cx="7848600" cy="4800600"/>
          </a:xfrm>
        </p:spPr>
        <p:txBody>
          <a:bodyPr/>
          <a:lstStyle/>
          <a:p>
            <a:pPr>
              <a:lnSpc>
                <a:spcPct val="130000"/>
              </a:lnSpc>
            </a:pPr>
            <a:r>
              <a:rPr lang="en-GB" dirty="0" smtClean="0">
                <a:solidFill>
                  <a:schemeClr val="tx1"/>
                </a:solidFill>
                <a:latin typeface="Arial" pitchFamily="34" charset="0"/>
                <a:cs typeface="Arial" pitchFamily="34" charset="0"/>
              </a:rPr>
              <a:t>Establish the basis for agreement between the customers and the suppliers on what the software product is to do.</a:t>
            </a:r>
          </a:p>
          <a:p>
            <a:pPr>
              <a:lnSpc>
                <a:spcPct val="130000"/>
              </a:lnSpc>
            </a:pPr>
            <a:r>
              <a:rPr lang="en-GB" dirty="0" smtClean="0">
                <a:solidFill>
                  <a:schemeClr val="tx1"/>
                </a:solidFill>
                <a:latin typeface="Arial" pitchFamily="34" charset="0"/>
                <a:cs typeface="Arial" pitchFamily="34" charset="0"/>
              </a:rPr>
              <a:t>Reduce the development effort.</a:t>
            </a:r>
          </a:p>
          <a:p>
            <a:pPr>
              <a:lnSpc>
                <a:spcPct val="130000"/>
              </a:lnSpc>
            </a:pPr>
            <a:r>
              <a:rPr lang="en-GB" dirty="0" smtClean="0">
                <a:solidFill>
                  <a:schemeClr val="tx1"/>
                </a:solidFill>
                <a:latin typeface="Arial" pitchFamily="34" charset="0"/>
                <a:cs typeface="Arial" pitchFamily="34" charset="0"/>
              </a:rPr>
              <a:t>Provide a basis for estimating costs and schedules.</a:t>
            </a:r>
          </a:p>
          <a:p>
            <a:pPr>
              <a:lnSpc>
                <a:spcPct val="130000"/>
              </a:lnSpc>
            </a:pPr>
            <a:r>
              <a:rPr lang="en-GB" dirty="0" smtClean="0">
                <a:solidFill>
                  <a:schemeClr val="tx1"/>
                </a:solidFill>
                <a:latin typeface="Arial" pitchFamily="34" charset="0"/>
                <a:cs typeface="Arial" pitchFamily="34" charset="0"/>
              </a:rPr>
              <a:t>Provide a baseline for validation and verification.</a:t>
            </a:r>
          </a:p>
          <a:p>
            <a:pPr>
              <a:lnSpc>
                <a:spcPct val="130000"/>
              </a:lnSpc>
            </a:pPr>
            <a:r>
              <a:rPr lang="en-GB" dirty="0" smtClean="0">
                <a:solidFill>
                  <a:schemeClr val="tx1"/>
                </a:solidFill>
                <a:latin typeface="Arial" pitchFamily="34" charset="0"/>
                <a:cs typeface="Arial" pitchFamily="34" charset="0"/>
              </a:rPr>
              <a:t>Facilitate transfer.</a:t>
            </a:r>
          </a:p>
          <a:p>
            <a:pPr>
              <a:lnSpc>
                <a:spcPct val="130000"/>
              </a:lnSpc>
            </a:pPr>
            <a:r>
              <a:rPr lang="en-GB" dirty="0" smtClean="0">
                <a:solidFill>
                  <a:schemeClr val="tx1"/>
                </a:solidFill>
                <a:latin typeface="Arial" pitchFamily="34" charset="0"/>
                <a:cs typeface="Arial" pitchFamily="34" charset="0"/>
              </a:rPr>
              <a:t>Serves as a basis for enhancement.</a:t>
            </a:r>
          </a:p>
        </p:txBody>
      </p:sp>
      <p:sp>
        <p:nvSpPr>
          <p:cNvPr id="532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8BA16E6-5AB5-4820-8960-549A999339D1}" type="slidenum">
              <a:rPr lang="ar-SA" altLang="en-US" smtClean="0"/>
              <a:pPr/>
              <a:t>104</a:t>
            </a:fld>
            <a:endParaRPr lang="en-GB" altLang="en-US" smtClean="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500026"/>
            <a:ext cx="7772400" cy="714396"/>
          </a:xfrm>
        </p:spPr>
        <p:txBody>
          <a:bodyPr>
            <a:noAutofit/>
          </a:bodyPr>
          <a:lstStyle/>
          <a:p>
            <a:pPr>
              <a:defRPr/>
            </a:pPr>
            <a:r>
              <a:rPr lang="en-GB" dirty="0" smtClean="0">
                <a:solidFill>
                  <a:schemeClr val="tx1"/>
                </a:solidFill>
              </a:rPr>
              <a:t>SRS  Components</a:t>
            </a:r>
            <a:endParaRPr lang="en-GB" dirty="0">
              <a:solidFill>
                <a:schemeClr val="tx1"/>
              </a:solidFill>
              <a:latin typeface="+mn-lt"/>
            </a:endParaRPr>
          </a:p>
        </p:txBody>
      </p:sp>
      <p:sp>
        <p:nvSpPr>
          <p:cNvPr id="552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F58DC21-7688-4B53-B9CD-008C1E04777D}" type="slidenum">
              <a:rPr lang="ar-SA" altLang="en-US" smtClean="0"/>
              <a:pPr/>
              <a:t>105</a:t>
            </a:fld>
            <a:endParaRPr lang="en-GB" altLang="en-US" smtClean="0"/>
          </a:p>
        </p:txBody>
      </p:sp>
      <p:pic>
        <p:nvPicPr>
          <p:cNvPr id="55300" name="Content Placeholder 4"/>
          <p:cNvPicPr>
            <a:picLocks noGrp="1"/>
          </p:cNvPicPr>
          <p:nvPr>
            <p:ph idx="1"/>
          </p:nvPr>
        </p:nvPicPr>
        <p:blipFill>
          <a:blip r:embed="rId2"/>
          <a:srcRect/>
          <a:stretch>
            <a:fillRect/>
          </a:stretch>
        </p:blipFill>
        <p:spPr>
          <a:xfrm>
            <a:off x="1000100" y="2357430"/>
            <a:ext cx="6635768" cy="3324236"/>
          </a:xfrm>
        </p:spPr>
      </p:pic>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14" y="357166"/>
            <a:ext cx="7848600" cy="962464"/>
          </a:xfrm>
        </p:spPr>
        <p:txBody>
          <a:bodyPr>
            <a:noAutofit/>
          </a:bodyPr>
          <a:lstStyle/>
          <a:p>
            <a:pPr>
              <a:defRPr/>
            </a:pPr>
            <a:r>
              <a:rPr lang="en-GB" dirty="0" smtClean="0">
                <a:solidFill>
                  <a:schemeClr val="tx1"/>
                </a:solidFill>
              </a:rPr>
              <a:t>What Wording is Appropriate in SRS ?</a:t>
            </a:r>
            <a:endParaRPr lang="en-GB" dirty="0">
              <a:solidFill>
                <a:schemeClr val="tx1"/>
              </a:solidFill>
              <a:latin typeface="+mn-lt"/>
            </a:endParaRPr>
          </a:p>
        </p:txBody>
      </p:sp>
      <p:sp>
        <p:nvSpPr>
          <p:cNvPr id="56323" name="Content Placeholder 2"/>
          <p:cNvSpPr>
            <a:spLocks noGrp="1"/>
          </p:cNvSpPr>
          <p:nvPr>
            <p:ph idx="1"/>
          </p:nvPr>
        </p:nvSpPr>
        <p:spPr>
          <a:xfrm>
            <a:off x="457200" y="1885952"/>
            <a:ext cx="7901014" cy="4400568"/>
          </a:xfrm>
        </p:spPr>
        <p:txBody>
          <a:bodyPr/>
          <a:lstStyle/>
          <a:p>
            <a:pPr>
              <a:lnSpc>
                <a:spcPct val="120000"/>
              </a:lnSpc>
            </a:pPr>
            <a:r>
              <a:rPr lang="en-GB" dirty="0" smtClean="0">
                <a:solidFill>
                  <a:schemeClr val="tx1"/>
                </a:solidFill>
                <a:latin typeface="Arial" pitchFamily="34" charset="0"/>
                <a:cs typeface="Arial" pitchFamily="34" charset="0"/>
              </a:rPr>
              <a:t>Invent and use a standard format for all requirements.</a:t>
            </a:r>
          </a:p>
          <a:p>
            <a:pPr>
              <a:lnSpc>
                <a:spcPct val="120000"/>
              </a:lnSpc>
            </a:pPr>
            <a:r>
              <a:rPr lang="en-GB" dirty="0" smtClean="0">
                <a:solidFill>
                  <a:schemeClr val="tx1"/>
                </a:solidFill>
                <a:latin typeface="Arial" pitchFamily="34" charset="0"/>
                <a:cs typeface="Arial" pitchFamily="34" charset="0"/>
              </a:rPr>
              <a:t>Use language in a consistent way.</a:t>
            </a:r>
          </a:p>
          <a:p>
            <a:pPr>
              <a:lnSpc>
                <a:spcPct val="120000"/>
              </a:lnSpc>
            </a:pPr>
            <a:r>
              <a:rPr lang="en-GB" dirty="0" smtClean="0">
                <a:solidFill>
                  <a:schemeClr val="tx1"/>
                </a:solidFill>
                <a:latin typeface="Arial" pitchFamily="34" charset="0"/>
                <a:cs typeface="Arial" pitchFamily="34" charset="0"/>
              </a:rPr>
              <a:t>Use “shall” for mandatory requirements.</a:t>
            </a:r>
          </a:p>
          <a:p>
            <a:pPr>
              <a:lnSpc>
                <a:spcPct val="120000"/>
              </a:lnSpc>
            </a:pPr>
            <a:r>
              <a:rPr lang="en-GB" dirty="0" smtClean="0">
                <a:solidFill>
                  <a:schemeClr val="tx1"/>
                </a:solidFill>
                <a:latin typeface="Arial" pitchFamily="34" charset="0"/>
                <a:cs typeface="Arial" pitchFamily="34" charset="0"/>
              </a:rPr>
              <a:t>Use “should” for desirable requirements.</a:t>
            </a:r>
          </a:p>
          <a:p>
            <a:pPr>
              <a:lnSpc>
                <a:spcPct val="120000"/>
              </a:lnSpc>
            </a:pPr>
            <a:r>
              <a:rPr lang="en-GB" dirty="0" smtClean="0">
                <a:solidFill>
                  <a:schemeClr val="tx1"/>
                </a:solidFill>
                <a:latin typeface="Arial" pitchFamily="34" charset="0"/>
                <a:cs typeface="Arial" pitchFamily="34" charset="0"/>
              </a:rPr>
              <a:t>Use text highlighting to identify key parts of the requirement.</a:t>
            </a:r>
          </a:p>
          <a:p>
            <a:pPr>
              <a:lnSpc>
                <a:spcPct val="120000"/>
              </a:lnSpc>
            </a:pPr>
            <a:r>
              <a:rPr lang="en-GB" dirty="0" smtClean="0">
                <a:solidFill>
                  <a:schemeClr val="tx1"/>
                </a:solidFill>
                <a:latin typeface="Arial" pitchFamily="34" charset="0"/>
                <a:cs typeface="Arial" pitchFamily="34" charset="0"/>
              </a:rPr>
              <a:t>Avoid the use of technical language unless it is warranted.</a:t>
            </a:r>
          </a:p>
        </p:txBody>
      </p:sp>
      <p:sp>
        <p:nvSpPr>
          <p:cNvPr id="563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DE6456B-74EC-486D-8514-65BF1A0FD81C}" type="slidenum">
              <a:rPr lang="ar-SA" altLang="en-US" smtClean="0"/>
              <a:pPr/>
              <a:t>106</a:t>
            </a:fld>
            <a:endParaRPr lang="en-GB" altLang="en-US" smtClean="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14" y="500026"/>
            <a:ext cx="7548586" cy="714396"/>
          </a:xfrm>
        </p:spPr>
        <p:txBody>
          <a:bodyPr>
            <a:noAutofit/>
          </a:bodyPr>
          <a:lstStyle/>
          <a:p>
            <a:pPr>
              <a:defRPr/>
            </a:pPr>
            <a:r>
              <a:rPr lang="en-GB" dirty="0" smtClean="0">
                <a:solidFill>
                  <a:schemeClr val="tx1"/>
                </a:solidFill>
              </a:rPr>
              <a:t>Bad Requirements</a:t>
            </a:r>
            <a:endParaRPr lang="en-GB" dirty="0">
              <a:solidFill>
                <a:schemeClr val="tx1"/>
              </a:solidFill>
              <a:latin typeface="+mn-lt"/>
            </a:endParaRPr>
          </a:p>
        </p:txBody>
      </p:sp>
      <p:sp>
        <p:nvSpPr>
          <p:cNvPr id="58371" name="Content Placeholder 2"/>
          <p:cNvSpPr>
            <a:spLocks noGrp="1"/>
          </p:cNvSpPr>
          <p:nvPr>
            <p:ph idx="1"/>
          </p:nvPr>
        </p:nvSpPr>
        <p:spPr>
          <a:xfrm>
            <a:off x="571528" y="1676408"/>
            <a:ext cx="8001000" cy="4681550"/>
          </a:xfrm>
        </p:spPr>
        <p:txBody>
          <a:bodyPr/>
          <a:lstStyle/>
          <a:p>
            <a:pPr>
              <a:lnSpc>
                <a:spcPct val="200000"/>
              </a:lnSpc>
            </a:pPr>
            <a:r>
              <a:rPr lang="en-GB" dirty="0" smtClean="0">
                <a:solidFill>
                  <a:schemeClr val="tx1"/>
                </a:solidFill>
                <a:latin typeface="Arial" pitchFamily="34" charset="0"/>
                <a:cs typeface="Arial" pitchFamily="34" charset="0"/>
              </a:rPr>
              <a:t>The systems shall be completely reliable.</a:t>
            </a:r>
          </a:p>
          <a:p>
            <a:pPr>
              <a:lnSpc>
                <a:spcPct val="200000"/>
              </a:lnSpc>
            </a:pPr>
            <a:r>
              <a:rPr lang="en-GB" dirty="0" smtClean="0">
                <a:solidFill>
                  <a:schemeClr val="tx1"/>
                </a:solidFill>
                <a:latin typeface="Arial" pitchFamily="34" charset="0"/>
                <a:cs typeface="Arial" pitchFamily="34" charset="0"/>
              </a:rPr>
              <a:t>The system shall be modular.</a:t>
            </a:r>
          </a:p>
          <a:p>
            <a:pPr>
              <a:lnSpc>
                <a:spcPct val="200000"/>
              </a:lnSpc>
            </a:pPr>
            <a:r>
              <a:rPr lang="en-GB" dirty="0" smtClean="0">
                <a:solidFill>
                  <a:schemeClr val="tx1"/>
                </a:solidFill>
                <a:latin typeface="Arial" pitchFamily="34" charset="0"/>
                <a:cs typeface="Arial" pitchFamily="34" charset="0"/>
              </a:rPr>
              <a:t>The system shall be maintainable.</a:t>
            </a:r>
          </a:p>
          <a:p>
            <a:pPr>
              <a:lnSpc>
                <a:spcPct val="200000"/>
              </a:lnSpc>
            </a:pPr>
            <a:r>
              <a:rPr lang="en-GB" dirty="0" smtClean="0">
                <a:solidFill>
                  <a:schemeClr val="tx1"/>
                </a:solidFill>
                <a:latin typeface="Arial" pitchFamily="34" charset="0"/>
                <a:cs typeface="Arial" pitchFamily="34" charset="0"/>
              </a:rPr>
              <a:t>The system </a:t>
            </a:r>
            <a:r>
              <a:rPr lang="en-US" dirty="0" smtClean="0">
                <a:solidFill>
                  <a:schemeClr val="tx1"/>
                </a:solidFill>
                <a:latin typeface="Arial" pitchFamily="34" charset="0"/>
                <a:cs typeface="Arial" pitchFamily="34" charset="0"/>
              </a:rPr>
              <a:t>shall </a:t>
            </a:r>
            <a:r>
              <a:rPr lang="en-GB" dirty="0" smtClean="0">
                <a:solidFill>
                  <a:schemeClr val="tx1"/>
                </a:solidFill>
                <a:latin typeface="Arial" pitchFamily="34" charset="0"/>
                <a:cs typeface="Arial" pitchFamily="34" charset="0"/>
              </a:rPr>
              <a:t>be fast.</a:t>
            </a:r>
          </a:p>
          <a:p>
            <a:pPr>
              <a:lnSpc>
                <a:spcPct val="200000"/>
              </a:lnSpc>
            </a:pPr>
            <a:r>
              <a:rPr lang="en-GB" dirty="0" smtClean="0">
                <a:solidFill>
                  <a:schemeClr val="tx1"/>
                </a:solidFill>
                <a:latin typeface="Arial" pitchFamily="34" charset="0"/>
                <a:cs typeface="Arial" pitchFamily="34" charset="0"/>
              </a:rPr>
              <a:t>Errors shall be less than 99%.</a:t>
            </a:r>
          </a:p>
        </p:txBody>
      </p:sp>
      <p:sp>
        <p:nvSpPr>
          <p:cNvPr id="583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B40625C-8A52-48FA-91CD-37B8C6582DC2}" type="slidenum">
              <a:rPr lang="ar-SA" altLang="en-US" smtClean="0"/>
              <a:pPr/>
              <a:t>107</a:t>
            </a:fld>
            <a:endParaRPr lang="en-GB" altLang="en-US" smtClean="0"/>
          </a:p>
        </p:txBody>
      </p:sp>
    </p:spTree>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7620000" cy="804882"/>
          </a:xfrm>
        </p:spPr>
        <p:txBody>
          <a:bodyPr>
            <a:noAutofit/>
          </a:bodyPr>
          <a:lstStyle/>
          <a:p>
            <a:pPr>
              <a:defRPr/>
            </a:pPr>
            <a:r>
              <a:rPr lang="en-GB" dirty="0" smtClean="0">
                <a:solidFill>
                  <a:schemeClr val="tx1"/>
                </a:solidFill>
              </a:rPr>
              <a:t>Good Requirements</a:t>
            </a:r>
            <a:endParaRPr lang="en-GB" dirty="0">
              <a:solidFill>
                <a:schemeClr val="tx1"/>
              </a:solidFill>
              <a:latin typeface="+mn-lt"/>
            </a:endParaRPr>
          </a:p>
        </p:txBody>
      </p:sp>
      <p:sp>
        <p:nvSpPr>
          <p:cNvPr id="59395" name="Content Placeholder 2"/>
          <p:cNvSpPr>
            <a:spLocks noGrp="1"/>
          </p:cNvSpPr>
          <p:nvPr>
            <p:ph idx="1"/>
          </p:nvPr>
        </p:nvSpPr>
        <p:spPr>
          <a:xfrm>
            <a:off x="528662" y="1900246"/>
            <a:ext cx="7543800" cy="4457712"/>
          </a:xfrm>
        </p:spPr>
        <p:txBody>
          <a:bodyPr/>
          <a:lstStyle/>
          <a:p>
            <a:pPr>
              <a:lnSpc>
                <a:spcPct val="110000"/>
              </a:lnSpc>
            </a:pPr>
            <a:r>
              <a:rPr lang="en-GB" dirty="0" smtClean="0">
                <a:solidFill>
                  <a:schemeClr val="tx1"/>
                </a:solidFill>
                <a:latin typeface="Arial" pitchFamily="34" charset="0"/>
                <a:cs typeface="Arial" pitchFamily="34" charset="0"/>
              </a:rPr>
              <a:t>Response times for all actions will be less than 100 </a:t>
            </a:r>
            <a:r>
              <a:rPr lang="en-GB" dirty="0" err="1" smtClean="0">
                <a:solidFill>
                  <a:schemeClr val="tx1"/>
                </a:solidFill>
                <a:latin typeface="Arial" pitchFamily="34" charset="0"/>
                <a:cs typeface="Arial" pitchFamily="34" charset="0"/>
              </a:rPr>
              <a:t>ms.</a:t>
            </a:r>
            <a:endParaRPr lang="en-GB" dirty="0" smtClean="0">
              <a:solidFill>
                <a:schemeClr val="tx1"/>
              </a:solidFill>
              <a:latin typeface="Arial" pitchFamily="34" charset="0"/>
              <a:cs typeface="Arial" pitchFamily="34" charset="0"/>
            </a:endParaRPr>
          </a:p>
          <a:p>
            <a:pPr>
              <a:lnSpc>
                <a:spcPct val="110000"/>
              </a:lnSpc>
            </a:pPr>
            <a:r>
              <a:rPr lang="en-GB" dirty="0" smtClean="0">
                <a:solidFill>
                  <a:schemeClr val="tx1"/>
                </a:solidFill>
                <a:latin typeface="Arial" pitchFamily="34" charset="0"/>
                <a:cs typeface="Arial" pitchFamily="34" charset="0"/>
              </a:rPr>
              <a:t>The cyclomatic complexity of each module shall be in the range of 10 to 40.</a:t>
            </a:r>
          </a:p>
          <a:p>
            <a:pPr>
              <a:lnSpc>
                <a:spcPct val="110000"/>
              </a:lnSpc>
            </a:pPr>
            <a:r>
              <a:rPr lang="en-GB" dirty="0" smtClean="0">
                <a:solidFill>
                  <a:schemeClr val="tx1"/>
                </a:solidFill>
                <a:latin typeface="Arial" pitchFamily="34" charset="0"/>
                <a:cs typeface="Arial" pitchFamily="34" charset="0"/>
              </a:rPr>
              <a:t>95% of the transactions shall be processed in less than 1 s.</a:t>
            </a:r>
          </a:p>
          <a:p>
            <a:pPr>
              <a:lnSpc>
                <a:spcPct val="110000"/>
              </a:lnSpc>
            </a:pPr>
            <a:r>
              <a:rPr lang="en-GB" dirty="0" smtClean="0">
                <a:solidFill>
                  <a:schemeClr val="tx1"/>
                </a:solidFill>
                <a:latin typeface="Arial" pitchFamily="34" charset="0"/>
                <a:cs typeface="Arial" pitchFamily="34" charset="0"/>
              </a:rPr>
              <a:t>An operator shall not have to wait for the transaction to complete.</a:t>
            </a:r>
          </a:p>
          <a:p>
            <a:pPr>
              <a:lnSpc>
                <a:spcPct val="110000"/>
              </a:lnSpc>
            </a:pPr>
            <a:r>
              <a:rPr lang="en-GB" dirty="0" smtClean="0">
                <a:solidFill>
                  <a:schemeClr val="tx1"/>
                </a:solidFill>
                <a:latin typeface="Arial" pitchFamily="34" charset="0"/>
                <a:cs typeface="Arial" pitchFamily="34" charset="0"/>
              </a:rPr>
              <a:t>MTBF shall be 100 hours of continuous operation.</a:t>
            </a:r>
          </a:p>
        </p:txBody>
      </p:sp>
      <p:sp>
        <p:nvSpPr>
          <p:cNvPr id="593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E43BCBA-2642-4BF7-9FE0-B83DAF4AAFDC}" type="slidenum">
              <a:rPr lang="ar-SA" altLang="en-US" smtClean="0"/>
              <a:pPr/>
              <a:t>108</a:t>
            </a:fld>
            <a:endParaRPr lang="en-GB" altLang="en-US" smtClean="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500042"/>
            <a:ext cx="7543824" cy="652482"/>
          </a:xfrm>
        </p:spPr>
        <p:txBody>
          <a:bodyPr>
            <a:noAutofit/>
          </a:bodyPr>
          <a:lstStyle/>
          <a:p>
            <a:pPr>
              <a:defRPr/>
            </a:pPr>
            <a:r>
              <a:rPr lang="en-GB" dirty="0" smtClean="0">
                <a:solidFill>
                  <a:schemeClr val="tx1"/>
                </a:solidFill>
              </a:rPr>
              <a:t>SRS Common Errors </a:t>
            </a:r>
            <a:endParaRPr lang="en-GB" dirty="0">
              <a:solidFill>
                <a:schemeClr val="tx1"/>
              </a:solidFill>
              <a:latin typeface="+mn-lt"/>
            </a:endParaRPr>
          </a:p>
        </p:txBody>
      </p:sp>
      <p:sp>
        <p:nvSpPr>
          <p:cNvPr id="61443" name="Content Placeholder 2"/>
          <p:cNvSpPr>
            <a:spLocks noGrp="1"/>
          </p:cNvSpPr>
          <p:nvPr>
            <p:ph idx="1"/>
          </p:nvPr>
        </p:nvSpPr>
        <p:spPr>
          <a:xfrm>
            <a:off x="500090" y="1633558"/>
            <a:ext cx="8001000" cy="4724400"/>
          </a:xfrm>
        </p:spPr>
        <p:txBody>
          <a:bodyPr/>
          <a:lstStyle/>
          <a:p>
            <a:pPr>
              <a:lnSpc>
                <a:spcPct val="250000"/>
              </a:lnSpc>
            </a:pPr>
            <a:r>
              <a:rPr lang="en-GB" dirty="0" smtClean="0">
                <a:solidFill>
                  <a:schemeClr val="tx1"/>
                </a:solidFill>
                <a:latin typeface="Arial" pitchFamily="34" charset="0"/>
                <a:cs typeface="Arial" pitchFamily="34" charset="0"/>
              </a:rPr>
              <a:t>  Omission.</a:t>
            </a:r>
          </a:p>
          <a:p>
            <a:pPr>
              <a:lnSpc>
                <a:spcPct val="250000"/>
              </a:lnSpc>
            </a:pPr>
            <a:r>
              <a:rPr lang="en-GB" dirty="0" smtClean="0">
                <a:solidFill>
                  <a:schemeClr val="tx1"/>
                </a:solidFill>
                <a:latin typeface="Arial" pitchFamily="34" charset="0"/>
                <a:cs typeface="Arial" pitchFamily="34" charset="0"/>
              </a:rPr>
              <a:t>  Inconsistency.</a:t>
            </a:r>
          </a:p>
          <a:p>
            <a:pPr>
              <a:lnSpc>
                <a:spcPct val="250000"/>
              </a:lnSpc>
            </a:pPr>
            <a:r>
              <a:rPr lang="en-GB" dirty="0" smtClean="0">
                <a:solidFill>
                  <a:schemeClr val="tx1"/>
                </a:solidFill>
                <a:latin typeface="Arial" pitchFamily="34" charset="0"/>
                <a:cs typeface="Arial" pitchFamily="34" charset="0"/>
              </a:rPr>
              <a:t>  Incorrect  Fact.</a:t>
            </a:r>
          </a:p>
          <a:p>
            <a:pPr>
              <a:lnSpc>
                <a:spcPct val="250000"/>
              </a:lnSpc>
            </a:pPr>
            <a:r>
              <a:rPr lang="en-GB" dirty="0" smtClean="0">
                <a:solidFill>
                  <a:schemeClr val="tx1"/>
                </a:solidFill>
                <a:latin typeface="Arial" pitchFamily="34" charset="0"/>
                <a:cs typeface="Arial" pitchFamily="34" charset="0"/>
              </a:rPr>
              <a:t>  Ambiguity.</a:t>
            </a:r>
          </a:p>
        </p:txBody>
      </p:sp>
      <p:sp>
        <p:nvSpPr>
          <p:cNvPr id="614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CCA1511-8AC3-4DCB-85F7-054E1A22252F}" type="slidenum">
              <a:rPr lang="ar-SA" altLang="en-US" smtClean="0"/>
              <a:pPr/>
              <a:t>109</a:t>
            </a:fld>
            <a:endParaRPr lang="en-GB" altLang="en-US" smtClean="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GB" dirty="0">
                <a:solidFill>
                  <a:schemeClr val="tx1"/>
                </a:solidFill>
              </a:rPr>
              <a:t>Requirements </a:t>
            </a:r>
            <a:r>
              <a:rPr lang="en-GB" dirty="0" smtClean="0">
                <a:solidFill>
                  <a:schemeClr val="tx1"/>
                </a:solidFill>
              </a:rPr>
              <a:t>Imprecision</a:t>
            </a:r>
            <a:endParaRPr lang="en-GB" dirty="0">
              <a:solidFill>
                <a:schemeClr val="tx1"/>
              </a:solidFill>
            </a:endParaRPr>
          </a:p>
        </p:txBody>
      </p:sp>
      <p:sp>
        <p:nvSpPr>
          <p:cNvPr id="34819" name="Rectangle 3"/>
          <p:cNvSpPr>
            <a:spLocks noGrp="1" noChangeArrowheads="1"/>
          </p:cNvSpPr>
          <p:nvPr>
            <p:ph idx="1"/>
          </p:nvPr>
        </p:nvSpPr>
        <p:spPr>
          <a:xfrm>
            <a:off x="457200" y="1831995"/>
            <a:ext cx="8229600" cy="4525963"/>
          </a:xfrm>
        </p:spPr>
        <p:txBody>
          <a:bodyPr/>
          <a:lstStyle/>
          <a:p>
            <a:pPr>
              <a:lnSpc>
                <a:spcPct val="130000"/>
              </a:lnSpc>
            </a:pPr>
            <a:r>
              <a:rPr lang="en-GB" dirty="0" smtClean="0">
                <a:solidFill>
                  <a:schemeClr val="tx1"/>
                </a:solidFill>
                <a:cs typeface="Tahoma" pitchFamily="34" charset="0"/>
              </a:rPr>
              <a:t>Problems arise when requirements are not precisely stated.</a:t>
            </a:r>
          </a:p>
          <a:p>
            <a:pPr>
              <a:lnSpc>
                <a:spcPct val="130000"/>
              </a:lnSpc>
            </a:pPr>
            <a:r>
              <a:rPr lang="en-GB" dirty="0" smtClean="0">
                <a:solidFill>
                  <a:schemeClr val="tx1"/>
                </a:solidFill>
                <a:cs typeface="Tahoma" pitchFamily="34" charset="0"/>
              </a:rPr>
              <a:t>Ambiguous requirements may be interpreted in different ways by developers and users.</a:t>
            </a:r>
          </a:p>
          <a:p>
            <a:pPr>
              <a:lnSpc>
                <a:spcPct val="130000"/>
              </a:lnSpc>
            </a:pPr>
            <a:r>
              <a:rPr lang="en-GB" dirty="0" smtClean="0">
                <a:solidFill>
                  <a:schemeClr val="tx1"/>
                </a:solidFill>
                <a:cs typeface="Tahoma" pitchFamily="34" charset="0"/>
              </a:rPr>
              <a:t>Consider the term ‘search’ in requirement 1</a:t>
            </a:r>
          </a:p>
          <a:p>
            <a:pPr lvl="1">
              <a:lnSpc>
                <a:spcPct val="130000"/>
              </a:lnSpc>
            </a:pPr>
            <a:r>
              <a:rPr lang="en-GB" dirty="0" smtClean="0">
                <a:solidFill>
                  <a:schemeClr val="tx1"/>
                </a:solidFill>
                <a:cs typeface="Tahoma" pitchFamily="34" charset="0"/>
              </a:rPr>
              <a:t>User intention – search for a patient name across all appointments in all clinics;</a:t>
            </a:r>
          </a:p>
          <a:p>
            <a:pPr lvl="1">
              <a:lnSpc>
                <a:spcPct val="130000"/>
              </a:lnSpc>
            </a:pPr>
            <a:r>
              <a:rPr lang="en-GB" dirty="0" smtClean="0">
                <a:solidFill>
                  <a:schemeClr val="tx1"/>
                </a:solidFill>
                <a:cs typeface="Tahoma" pitchFamily="34" charset="0"/>
              </a:rPr>
              <a:t>Developer interpretation – search for a patient name in an individual clinic. User chooses clinic then search.</a:t>
            </a:r>
          </a:p>
        </p:txBody>
      </p:sp>
      <p:sp>
        <p:nvSpPr>
          <p:cNvPr id="348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847142B-F4F6-4C4F-84E6-9AAB7CD545EB}" type="slidenum">
              <a:rPr lang="en-US" smtClean="0"/>
              <a:pPr/>
              <a:t>11</a:t>
            </a:fld>
            <a:endParaRPr lang="en-US" dirty="0" smtClean="0"/>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504788"/>
            <a:ext cx="7472386" cy="709634"/>
          </a:xfrm>
        </p:spPr>
        <p:txBody>
          <a:bodyPr/>
          <a:lstStyle/>
          <a:p>
            <a:pPr>
              <a:defRPr/>
            </a:pPr>
            <a:r>
              <a:rPr lang="en-GB" dirty="0" smtClean="0">
                <a:solidFill>
                  <a:schemeClr val="tx1"/>
                </a:solidFill>
                <a:latin typeface="Arial" pitchFamily="34" charset="0"/>
                <a:cs typeface="Arial" pitchFamily="34" charset="0"/>
              </a:rPr>
              <a:t>Requirements Review</a:t>
            </a:r>
            <a:endParaRPr lang="en-GB" dirty="0">
              <a:solidFill>
                <a:schemeClr val="tx1"/>
              </a:solidFill>
              <a:latin typeface="Arial" pitchFamily="34" charset="0"/>
              <a:cs typeface="Arial" pitchFamily="34" charset="0"/>
            </a:endParaRPr>
          </a:p>
        </p:txBody>
      </p:sp>
      <p:sp>
        <p:nvSpPr>
          <p:cNvPr id="34819" name="Content Placeholder 2"/>
          <p:cNvSpPr>
            <a:spLocks noGrp="1"/>
          </p:cNvSpPr>
          <p:nvPr>
            <p:ph idx="1"/>
          </p:nvPr>
        </p:nvSpPr>
        <p:spPr>
          <a:xfrm>
            <a:off x="600076" y="1571612"/>
            <a:ext cx="7972452" cy="4676788"/>
          </a:xfrm>
        </p:spPr>
        <p:txBody>
          <a:bodyPr/>
          <a:lstStyle/>
          <a:p>
            <a:pPr>
              <a:lnSpc>
                <a:spcPct val="150000"/>
              </a:lnSpc>
              <a:defRPr/>
            </a:pPr>
            <a:r>
              <a:rPr lang="en-GB" sz="3600" b="1" dirty="0" smtClean="0">
                <a:solidFill>
                  <a:schemeClr val="accent1">
                    <a:lumMod val="50000"/>
                  </a:schemeClr>
                </a:solidFill>
                <a:latin typeface="Rockwell" pitchFamily="18" charset="0"/>
                <a:cs typeface="Tahoma" pitchFamily="34" charset="0"/>
              </a:rPr>
              <a:t> </a:t>
            </a:r>
            <a:r>
              <a:rPr lang="en-GB" b="1" dirty="0" smtClean="0">
                <a:solidFill>
                  <a:schemeClr val="tx1"/>
                </a:solidFill>
                <a:latin typeface="Arial" pitchFamily="34" charset="0"/>
                <a:cs typeface="Arial" pitchFamily="34" charset="0"/>
              </a:rPr>
              <a:t>Informal Review</a:t>
            </a:r>
          </a:p>
          <a:p>
            <a:pPr>
              <a:lnSpc>
                <a:spcPct val="150000"/>
              </a:lnSpc>
              <a:defRPr/>
            </a:pPr>
            <a:r>
              <a:rPr lang="en-GB" sz="3600" b="1" dirty="0" smtClean="0">
                <a:solidFill>
                  <a:schemeClr val="accent1">
                    <a:lumMod val="50000"/>
                  </a:schemeClr>
                </a:solidFill>
                <a:latin typeface="Rockwell" pitchFamily="18" charset="0"/>
                <a:cs typeface="Tahoma" pitchFamily="34" charset="0"/>
              </a:rPr>
              <a:t> </a:t>
            </a:r>
            <a:r>
              <a:rPr lang="en-GB" b="1" dirty="0" smtClean="0">
                <a:solidFill>
                  <a:schemeClr val="tx1"/>
                </a:solidFill>
                <a:latin typeface="Arial" pitchFamily="34" charset="0"/>
                <a:cs typeface="Arial" pitchFamily="34" charset="0"/>
              </a:rPr>
              <a:t>Formal Review</a:t>
            </a:r>
          </a:p>
          <a:p>
            <a:pPr lvl="1">
              <a:lnSpc>
                <a:spcPct val="150000"/>
              </a:lnSpc>
              <a:buFont typeface="Wingdings" pitchFamily="2" charset="2"/>
              <a:buChar char="Ø"/>
              <a:defRPr/>
            </a:pPr>
            <a:r>
              <a:rPr lang="en-US" sz="2800" b="1" dirty="0" smtClean="0">
                <a:solidFill>
                  <a:schemeClr val="tx1"/>
                </a:solidFill>
                <a:latin typeface="Rockwell" pitchFamily="18" charset="0"/>
                <a:cs typeface="Tahoma" pitchFamily="34" charset="0"/>
              </a:rPr>
              <a:t>   </a:t>
            </a:r>
            <a:r>
              <a:rPr lang="en-GB" dirty="0" smtClean="0">
                <a:solidFill>
                  <a:schemeClr val="tx1"/>
                </a:solidFill>
                <a:latin typeface="Arial" pitchFamily="34" charset="0"/>
                <a:cs typeface="Arial" pitchFamily="34" charset="0"/>
              </a:rPr>
              <a:t>Verifiability.</a:t>
            </a:r>
          </a:p>
          <a:p>
            <a:pPr lvl="1">
              <a:lnSpc>
                <a:spcPct val="150000"/>
              </a:lnSpc>
              <a:buFont typeface="Wingdings" pitchFamily="2" charset="2"/>
              <a:buChar char="Ø"/>
              <a:defRPr/>
            </a:pPr>
            <a:r>
              <a:rPr lang="en-GB" sz="2800"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Comprehensibility.</a:t>
            </a:r>
          </a:p>
          <a:p>
            <a:pPr lvl="1">
              <a:lnSpc>
                <a:spcPct val="150000"/>
              </a:lnSpc>
              <a:buFont typeface="Wingdings" pitchFamily="2" charset="2"/>
              <a:buChar char="Ø"/>
              <a:defRPr/>
            </a:pPr>
            <a:r>
              <a:rPr lang="en-GB" sz="2800"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Traceability.</a:t>
            </a:r>
          </a:p>
          <a:p>
            <a:pPr lvl="1">
              <a:lnSpc>
                <a:spcPct val="150000"/>
              </a:lnSpc>
              <a:buFont typeface="Wingdings" pitchFamily="2" charset="2"/>
              <a:buChar char="Ø"/>
              <a:defRPr/>
            </a:pPr>
            <a:r>
              <a:rPr lang="en-GB" sz="2800"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Adaptability.</a:t>
            </a:r>
          </a:p>
        </p:txBody>
      </p:sp>
      <p:sp>
        <p:nvSpPr>
          <p:cNvPr id="809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43A6AA5-B86E-4B15-8C73-CD6A32CFAE54}" type="slidenum">
              <a:rPr lang="ar-SA" altLang="en-US" smtClean="0"/>
              <a:pPr/>
              <a:t>110</a:t>
            </a:fld>
            <a:endParaRPr lang="en-GB" altLang="en-US" smtClean="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38" y="452422"/>
            <a:ext cx="7543800" cy="762000"/>
          </a:xfrm>
        </p:spPr>
        <p:txBody>
          <a:bodyPr/>
          <a:lstStyle/>
          <a:p>
            <a:pPr>
              <a:defRPr/>
            </a:pPr>
            <a:r>
              <a:rPr lang="en-GB" dirty="0" smtClean="0">
                <a:solidFill>
                  <a:schemeClr val="tx1"/>
                </a:solidFill>
                <a:latin typeface="Arial" pitchFamily="34" charset="0"/>
                <a:cs typeface="Arial" pitchFamily="34" charset="0"/>
              </a:rPr>
              <a:t>Requirements Review</a:t>
            </a:r>
            <a:endParaRPr lang="en-GB" dirty="0">
              <a:solidFill>
                <a:schemeClr val="tx1"/>
              </a:solidFill>
              <a:latin typeface="Arial" pitchFamily="34" charset="0"/>
              <a:cs typeface="Arial" pitchFamily="34" charset="0"/>
            </a:endParaRPr>
          </a:p>
        </p:txBody>
      </p:sp>
      <p:sp>
        <p:nvSpPr>
          <p:cNvPr id="81923" name="Content Placeholder 2"/>
          <p:cNvSpPr>
            <a:spLocks noGrp="1"/>
          </p:cNvSpPr>
          <p:nvPr>
            <p:ph idx="1"/>
          </p:nvPr>
        </p:nvSpPr>
        <p:spPr>
          <a:xfrm>
            <a:off x="457200" y="1819284"/>
            <a:ext cx="7772400" cy="4538674"/>
          </a:xfrm>
        </p:spPr>
        <p:txBody>
          <a:bodyPr/>
          <a:lstStyle/>
          <a:p>
            <a:pPr>
              <a:lnSpc>
                <a:spcPct val="170000"/>
              </a:lnSpc>
            </a:pPr>
            <a:r>
              <a:rPr lang="en-GB" dirty="0" smtClean="0">
                <a:solidFill>
                  <a:schemeClr val="tx1"/>
                </a:solidFill>
                <a:latin typeface="Arial" pitchFamily="34" charset="0"/>
                <a:cs typeface="Arial" pitchFamily="34" charset="0"/>
              </a:rPr>
              <a:t>Contradictions, errors, and omissions in the requirements should be pointed out during the review and formally recorded.</a:t>
            </a:r>
          </a:p>
          <a:p>
            <a:pPr>
              <a:lnSpc>
                <a:spcPct val="170000"/>
              </a:lnSpc>
            </a:pPr>
            <a:endParaRPr lang="en-GB" sz="2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It is then up to the users, the system procurer, and the system developer to negotiate a solution to these identified problems.</a:t>
            </a:r>
          </a:p>
        </p:txBody>
      </p:sp>
      <p:sp>
        <p:nvSpPr>
          <p:cNvPr id="819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1B15CD4-BE18-4585-BD43-74849E9A7D22}" type="slidenum">
              <a:rPr lang="ar-SA" altLang="en-US" smtClean="0"/>
              <a:pPr/>
              <a:t>111</a:t>
            </a:fld>
            <a:endParaRPr lang="en-GB" altLang="en-US" smtClean="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81042" y="428604"/>
            <a:ext cx="7662858" cy="871558"/>
          </a:xfrm>
        </p:spPr>
        <p:txBody>
          <a:bodyPr>
            <a:normAutofit/>
          </a:bodyPr>
          <a:lstStyle/>
          <a:p>
            <a:pPr>
              <a:defRPr/>
            </a:pPr>
            <a:r>
              <a:rPr lang="en-GB" dirty="0">
                <a:solidFill>
                  <a:schemeClr val="tx1"/>
                </a:solidFill>
              </a:rPr>
              <a:t>Requirements </a:t>
            </a:r>
            <a:r>
              <a:rPr lang="en-GB" dirty="0" smtClean="0">
                <a:solidFill>
                  <a:schemeClr val="tx1"/>
                </a:solidFill>
              </a:rPr>
              <a:t>Validation Techniques</a:t>
            </a:r>
            <a:endParaRPr lang="en-GB" dirty="0">
              <a:solidFill>
                <a:schemeClr val="tx1"/>
              </a:solidFill>
            </a:endParaRPr>
          </a:p>
        </p:txBody>
      </p:sp>
      <p:sp>
        <p:nvSpPr>
          <p:cNvPr id="64515" name="Rectangle 3"/>
          <p:cNvSpPr>
            <a:spLocks noGrp="1" noChangeArrowheads="1"/>
          </p:cNvSpPr>
          <p:nvPr>
            <p:ph type="body" idx="1"/>
          </p:nvPr>
        </p:nvSpPr>
        <p:spPr>
          <a:xfrm>
            <a:off x="457200" y="1857364"/>
            <a:ext cx="8229600" cy="4340225"/>
          </a:xfrm>
        </p:spPr>
        <p:txBody>
          <a:bodyPr/>
          <a:lstStyle/>
          <a:p>
            <a:pPr>
              <a:lnSpc>
                <a:spcPct val="170000"/>
              </a:lnSpc>
            </a:pPr>
            <a:r>
              <a:rPr lang="en-GB" dirty="0" smtClean="0">
                <a:solidFill>
                  <a:schemeClr val="tx1"/>
                </a:solidFill>
                <a:cs typeface="Tahoma" pitchFamily="34" charset="0"/>
              </a:rPr>
              <a:t>Requirements reviews</a:t>
            </a:r>
          </a:p>
          <a:p>
            <a:pPr lvl="1">
              <a:lnSpc>
                <a:spcPct val="170000"/>
              </a:lnSpc>
            </a:pPr>
            <a:r>
              <a:rPr lang="en-GB" dirty="0" smtClean="0">
                <a:solidFill>
                  <a:schemeClr val="tx1"/>
                </a:solidFill>
                <a:cs typeface="Tahoma" pitchFamily="34" charset="0"/>
              </a:rPr>
              <a:t>Systematic manual analysis of the requirements.</a:t>
            </a:r>
          </a:p>
          <a:p>
            <a:pPr>
              <a:lnSpc>
                <a:spcPct val="170000"/>
              </a:lnSpc>
            </a:pPr>
            <a:r>
              <a:rPr lang="en-GB" dirty="0" smtClean="0">
                <a:solidFill>
                  <a:schemeClr val="tx1"/>
                </a:solidFill>
                <a:cs typeface="Tahoma" pitchFamily="34" charset="0"/>
              </a:rPr>
              <a:t>Prototyping</a:t>
            </a:r>
          </a:p>
          <a:p>
            <a:pPr lvl="1">
              <a:lnSpc>
                <a:spcPct val="170000"/>
              </a:lnSpc>
            </a:pPr>
            <a:r>
              <a:rPr lang="en-GB" dirty="0" smtClean="0">
                <a:solidFill>
                  <a:schemeClr val="tx1"/>
                </a:solidFill>
                <a:cs typeface="Tahoma" pitchFamily="34" charset="0"/>
              </a:rPr>
              <a:t>Using an executable model of the system to check requirements.</a:t>
            </a:r>
          </a:p>
          <a:p>
            <a:pPr>
              <a:lnSpc>
                <a:spcPct val="170000"/>
              </a:lnSpc>
            </a:pPr>
            <a:r>
              <a:rPr lang="en-GB" dirty="0" smtClean="0">
                <a:solidFill>
                  <a:schemeClr val="tx1"/>
                </a:solidFill>
                <a:cs typeface="Tahoma" pitchFamily="34" charset="0"/>
              </a:rPr>
              <a:t>Test-case generation</a:t>
            </a:r>
          </a:p>
          <a:p>
            <a:pPr lvl="1">
              <a:lnSpc>
                <a:spcPct val="170000"/>
              </a:lnSpc>
            </a:pPr>
            <a:r>
              <a:rPr lang="en-GB" dirty="0" smtClean="0">
                <a:solidFill>
                  <a:schemeClr val="tx1"/>
                </a:solidFill>
                <a:cs typeface="Tahoma" pitchFamily="34" charset="0"/>
              </a:rPr>
              <a:t>Developing tests for requirements to check testability.</a:t>
            </a:r>
          </a:p>
        </p:txBody>
      </p:sp>
      <p:sp>
        <p:nvSpPr>
          <p:cNvPr id="645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B6AD4EF-1D03-4FCD-B9D5-E450527ADDA1}" type="slidenum">
              <a:rPr lang="en-US" smtClean="0"/>
              <a:pPr/>
              <a:t>112</a:t>
            </a:fld>
            <a:endParaRPr lang="en-US" smtClean="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28" y="541000"/>
            <a:ext cx="7848600" cy="676736"/>
          </a:xfrm>
        </p:spPr>
        <p:txBody>
          <a:bodyPr>
            <a:noAutofit/>
          </a:bodyPr>
          <a:lstStyle/>
          <a:p>
            <a:pPr>
              <a:defRPr/>
            </a:pPr>
            <a:r>
              <a:rPr lang="en-GB" dirty="0" smtClean="0">
                <a:solidFill>
                  <a:schemeClr val="tx1"/>
                </a:solidFill>
              </a:rPr>
              <a:t>Requirements Validation</a:t>
            </a:r>
            <a:endParaRPr lang="en-GB" dirty="0">
              <a:solidFill>
                <a:schemeClr val="tx1"/>
              </a:solidFill>
              <a:latin typeface="+mn-lt"/>
            </a:endParaRPr>
          </a:p>
        </p:txBody>
      </p:sp>
      <p:sp>
        <p:nvSpPr>
          <p:cNvPr id="67587" name="Content Placeholder 2"/>
          <p:cNvSpPr>
            <a:spLocks noGrp="1"/>
          </p:cNvSpPr>
          <p:nvPr>
            <p:ph idx="1"/>
          </p:nvPr>
        </p:nvSpPr>
        <p:spPr>
          <a:xfrm>
            <a:off x="428652" y="1887844"/>
            <a:ext cx="8001000" cy="4357718"/>
          </a:xfrm>
        </p:spPr>
        <p:txBody>
          <a:bodyPr/>
          <a:lstStyle/>
          <a:p>
            <a:pPr>
              <a:lnSpc>
                <a:spcPct val="170000"/>
              </a:lnSpc>
            </a:pPr>
            <a:r>
              <a:rPr lang="en-GB" dirty="0" smtClean="0">
                <a:solidFill>
                  <a:schemeClr val="tx1"/>
                </a:solidFill>
                <a:latin typeface="Arial" pitchFamily="34" charset="0"/>
                <a:cs typeface="Arial" pitchFamily="34" charset="0"/>
              </a:rPr>
              <a:t>Requirements review is a review by a group of people.</a:t>
            </a:r>
          </a:p>
          <a:p>
            <a:pPr>
              <a:lnSpc>
                <a:spcPct val="170000"/>
              </a:lnSpc>
            </a:pPr>
            <a:endParaRPr lang="en-GB" sz="2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The review group should include the author of the requirements document, someone who understands the needs of the client, a person of the design team, and the person(s) responsible for maintaining the requirements document</a:t>
            </a:r>
          </a:p>
        </p:txBody>
      </p:sp>
      <p:sp>
        <p:nvSpPr>
          <p:cNvPr id="675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0BCD420-88EE-4242-80C9-0B693D8AA8CC}" type="slidenum">
              <a:rPr lang="ar-SA" altLang="en-US" smtClean="0"/>
              <a:pPr/>
              <a:t>113</a:t>
            </a:fld>
            <a:endParaRPr lang="en-GB" altLang="en-US" smtClean="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28" y="571480"/>
            <a:ext cx="7848600" cy="676736"/>
          </a:xfrm>
        </p:spPr>
        <p:txBody>
          <a:bodyPr>
            <a:noAutofit/>
          </a:bodyPr>
          <a:lstStyle/>
          <a:p>
            <a:pPr>
              <a:defRPr/>
            </a:pPr>
            <a:r>
              <a:rPr lang="en-GB" dirty="0" smtClean="0">
                <a:solidFill>
                  <a:schemeClr val="tx1"/>
                </a:solidFill>
              </a:rPr>
              <a:t>Requirements Validation</a:t>
            </a:r>
            <a:endParaRPr lang="en-GB" dirty="0">
              <a:solidFill>
                <a:schemeClr val="tx1"/>
              </a:solidFill>
              <a:latin typeface="+mn-lt"/>
            </a:endParaRPr>
          </a:p>
        </p:txBody>
      </p:sp>
      <p:sp>
        <p:nvSpPr>
          <p:cNvPr id="67587" name="Content Placeholder 2"/>
          <p:cNvSpPr>
            <a:spLocks noGrp="1"/>
          </p:cNvSpPr>
          <p:nvPr>
            <p:ph idx="1"/>
          </p:nvPr>
        </p:nvSpPr>
        <p:spPr>
          <a:xfrm>
            <a:off x="428652" y="1785926"/>
            <a:ext cx="8001000" cy="4357718"/>
          </a:xfrm>
        </p:spPr>
        <p:txBody>
          <a:bodyPr/>
          <a:lstStyle/>
          <a:p>
            <a:pPr>
              <a:lnSpc>
                <a:spcPct val="300000"/>
              </a:lnSpc>
            </a:pPr>
            <a:r>
              <a:rPr lang="en-GB" dirty="0" smtClean="0">
                <a:solidFill>
                  <a:schemeClr val="tx1"/>
                </a:solidFill>
                <a:latin typeface="Arial" pitchFamily="34" charset="0"/>
                <a:cs typeface="Arial" pitchFamily="34" charset="0"/>
              </a:rPr>
              <a:t>It is also good practice to include some people not directly involved with product development, like a software quality engineer.</a:t>
            </a:r>
          </a:p>
        </p:txBody>
      </p:sp>
      <p:sp>
        <p:nvSpPr>
          <p:cNvPr id="675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0BCD420-88EE-4242-80C9-0B693D8AA8CC}" type="slidenum">
              <a:rPr lang="ar-SA" altLang="en-US" smtClean="0"/>
              <a:pPr/>
              <a:t>114</a:t>
            </a:fld>
            <a:endParaRPr lang="en-GB" altLang="en-US" smtClean="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28" y="551996"/>
            <a:ext cx="7924800" cy="733864"/>
          </a:xfrm>
        </p:spPr>
        <p:txBody>
          <a:bodyPr>
            <a:noAutofit/>
          </a:bodyPr>
          <a:lstStyle/>
          <a:p>
            <a:pPr>
              <a:defRPr/>
            </a:pPr>
            <a:r>
              <a:rPr lang="en-GB" dirty="0" smtClean="0">
                <a:solidFill>
                  <a:schemeClr val="tx1"/>
                </a:solidFill>
              </a:rPr>
              <a:t>Checklists Used in Reviews</a:t>
            </a:r>
            <a:endParaRPr lang="en-GB" dirty="0">
              <a:solidFill>
                <a:schemeClr val="tx1"/>
              </a:solidFill>
              <a:latin typeface="+mn-lt"/>
            </a:endParaRPr>
          </a:p>
        </p:txBody>
      </p:sp>
      <p:sp>
        <p:nvSpPr>
          <p:cNvPr id="69635" name="Content Placeholder 2"/>
          <p:cNvSpPr>
            <a:spLocks noGrp="1"/>
          </p:cNvSpPr>
          <p:nvPr>
            <p:ph idx="1"/>
          </p:nvPr>
        </p:nvSpPr>
        <p:spPr>
          <a:xfrm>
            <a:off x="457200" y="1704010"/>
            <a:ext cx="7848600" cy="4500594"/>
          </a:xfrm>
        </p:spPr>
        <p:txBody>
          <a:bodyPr/>
          <a:lstStyle/>
          <a:p>
            <a:pPr>
              <a:lnSpc>
                <a:spcPct val="180000"/>
              </a:lnSpc>
            </a:pPr>
            <a:r>
              <a:rPr lang="en-GB" dirty="0" smtClean="0">
                <a:solidFill>
                  <a:schemeClr val="tx1"/>
                </a:solidFill>
                <a:latin typeface="Arial" pitchFamily="34" charset="0"/>
                <a:cs typeface="Arial" pitchFamily="34" charset="0"/>
              </a:rPr>
              <a:t>Have the response times of functions been specified?</a:t>
            </a:r>
          </a:p>
          <a:p>
            <a:pPr>
              <a:lnSpc>
                <a:spcPct val="180000"/>
              </a:lnSpc>
            </a:pPr>
            <a:r>
              <a:rPr lang="en-GB" dirty="0" smtClean="0">
                <a:solidFill>
                  <a:schemeClr val="tx1"/>
                </a:solidFill>
                <a:latin typeface="Arial" pitchFamily="34" charset="0"/>
                <a:cs typeface="Arial" pitchFamily="34" charset="0"/>
              </a:rPr>
              <a:t>Have all the hardware, external software, and data interfaces been defined?</a:t>
            </a:r>
          </a:p>
          <a:p>
            <a:pPr>
              <a:lnSpc>
                <a:spcPct val="180000"/>
              </a:lnSpc>
            </a:pPr>
            <a:r>
              <a:rPr lang="en-GB" dirty="0" smtClean="0">
                <a:solidFill>
                  <a:schemeClr val="tx1"/>
                </a:solidFill>
                <a:latin typeface="Arial" pitchFamily="34" charset="0"/>
                <a:cs typeface="Arial" pitchFamily="34" charset="0"/>
              </a:rPr>
              <a:t>Have all the functions required by the client been specified?</a:t>
            </a:r>
          </a:p>
          <a:p>
            <a:pPr>
              <a:lnSpc>
                <a:spcPct val="180000"/>
              </a:lnSpc>
            </a:pPr>
            <a:r>
              <a:rPr lang="en-GB" dirty="0" smtClean="0">
                <a:solidFill>
                  <a:schemeClr val="tx1"/>
                </a:solidFill>
                <a:latin typeface="Arial" pitchFamily="34" charset="0"/>
                <a:cs typeface="Arial" pitchFamily="34" charset="0"/>
              </a:rPr>
              <a:t>Is each requirement testable?</a:t>
            </a:r>
          </a:p>
        </p:txBody>
      </p:sp>
      <p:sp>
        <p:nvSpPr>
          <p:cNvPr id="6963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BFC20F6-B998-4051-8C24-D63E8D9E8BA3}" type="slidenum">
              <a:rPr lang="ar-SA" altLang="en-US" smtClean="0"/>
              <a:pPr/>
              <a:t>115</a:t>
            </a:fld>
            <a:endParaRPr lang="en-GB" altLang="en-US" smtClean="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551996"/>
            <a:ext cx="7543824" cy="733864"/>
          </a:xfrm>
        </p:spPr>
        <p:txBody>
          <a:bodyPr>
            <a:noAutofit/>
          </a:bodyPr>
          <a:lstStyle/>
          <a:p>
            <a:pPr>
              <a:defRPr/>
            </a:pPr>
            <a:r>
              <a:rPr lang="en-GB" dirty="0" smtClean="0">
                <a:solidFill>
                  <a:schemeClr val="tx1"/>
                </a:solidFill>
              </a:rPr>
              <a:t>Checklists Used in Reviews</a:t>
            </a:r>
            <a:endParaRPr lang="en-GB" dirty="0">
              <a:solidFill>
                <a:schemeClr val="tx1"/>
              </a:solidFill>
              <a:latin typeface="+mn-lt"/>
            </a:endParaRPr>
          </a:p>
        </p:txBody>
      </p:sp>
      <p:sp>
        <p:nvSpPr>
          <p:cNvPr id="70659" name="Content Placeholder 2"/>
          <p:cNvSpPr>
            <a:spLocks noGrp="1"/>
          </p:cNvSpPr>
          <p:nvPr>
            <p:ph idx="1"/>
          </p:nvPr>
        </p:nvSpPr>
        <p:spPr>
          <a:xfrm>
            <a:off x="457200" y="1714488"/>
            <a:ext cx="8001000" cy="4357718"/>
          </a:xfrm>
        </p:spPr>
        <p:txBody>
          <a:bodyPr/>
          <a:lstStyle/>
          <a:p>
            <a:pPr>
              <a:lnSpc>
                <a:spcPct val="200000"/>
              </a:lnSpc>
            </a:pPr>
            <a:r>
              <a:rPr lang="en-GB" dirty="0" smtClean="0">
                <a:solidFill>
                  <a:schemeClr val="tx1"/>
                </a:solidFill>
                <a:latin typeface="Arial" pitchFamily="34" charset="0"/>
                <a:cs typeface="Arial" pitchFamily="34" charset="0"/>
              </a:rPr>
              <a:t>Is the initial state of the system defined?</a:t>
            </a:r>
          </a:p>
          <a:p>
            <a:pPr>
              <a:lnSpc>
                <a:spcPct val="200000"/>
              </a:lnSpc>
            </a:pPr>
            <a:r>
              <a:rPr lang="en-GB" dirty="0" smtClean="0">
                <a:solidFill>
                  <a:schemeClr val="tx1"/>
                </a:solidFill>
                <a:latin typeface="Arial" pitchFamily="34" charset="0"/>
                <a:cs typeface="Arial" pitchFamily="34" charset="0"/>
              </a:rPr>
              <a:t>Are the responses to exceptional conditions specified?</a:t>
            </a:r>
          </a:p>
          <a:p>
            <a:pPr>
              <a:lnSpc>
                <a:spcPct val="200000"/>
              </a:lnSpc>
            </a:pPr>
            <a:r>
              <a:rPr lang="en-GB" dirty="0" smtClean="0">
                <a:solidFill>
                  <a:schemeClr val="tx1"/>
                </a:solidFill>
                <a:latin typeface="Arial" pitchFamily="34" charset="0"/>
                <a:cs typeface="Arial" pitchFamily="34" charset="0"/>
              </a:rPr>
              <a:t>Does the requirement contain restrictions that can be controlled by the designer?</a:t>
            </a:r>
          </a:p>
          <a:p>
            <a:pPr>
              <a:lnSpc>
                <a:spcPct val="200000"/>
              </a:lnSpc>
            </a:pPr>
            <a:r>
              <a:rPr lang="en-GB" dirty="0" smtClean="0">
                <a:solidFill>
                  <a:schemeClr val="tx1"/>
                </a:solidFill>
                <a:latin typeface="Arial" pitchFamily="34" charset="0"/>
                <a:cs typeface="Arial" pitchFamily="34" charset="0"/>
              </a:rPr>
              <a:t>Are possible future modifications specified?</a:t>
            </a:r>
          </a:p>
        </p:txBody>
      </p:sp>
      <p:sp>
        <p:nvSpPr>
          <p:cNvPr id="706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0CABBBC-8022-41CD-8C24-9590B5DD19F4}" type="slidenum">
              <a:rPr lang="ar-SA" altLang="en-US" smtClean="0"/>
              <a:pPr/>
              <a:t>116</a:t>
            </a:fld>
            <a:endParaRPr lang="en-GB" altLang="en-US" smtClean="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56" y="372406"/>
            <a:ext cx="7472386" cy="962464"/>
          </a:xfrm>
        </p:spPr>
        <p:txBody>
          <a:bodyPr>
            <a:noAutofit/>
          </a:bodyPr>
          <a:lstStyle/>
          <a:p>
            <a:pPr>
              <a:defRPr/>
            </a:pPr>
            <a:r>
              <a:rPr lang="en-GB" dirty="0" smtClean="0">
                <a:solidFill>
                  <a:schemeClr val="tx1"/>
                </a:solidFill>
              </a:rPr>
              <a:t>Requirements Validation</a:t>
            </a:r>
            <a:endParaRPr lang="en-GB" dirty="0">
              <a:solidFill>
                <a:schemeClr val="tx1"/>
              </a:solidFill>
              <a:latin typeface="+mn-lt"/>
            </a:endParaRPr>
          </a:p>
        </p:txBody>
      </p:sp>
      <p:sp>
        <p:nvSpPr>
          <p:cNvPr id="71683" name="Content Placeholder 2"/>
          <p:cNvSpPr>
            <a:spLocks noGrp="1"/>
          </p:cNvSpPr>
          <p:nvPr>
            <p:ph idx="1"/>
          </p:nvPr>
        </p:nvSpPr>
        <p:spPr>
          <a:xfrm>
            <a:off x="457200" y="1901846"/>
            <a:ext cx="7848600" cy="4527550"/>
          </a:xfrm>
        </p:spPr>
        <p:txBody>
          <a:bodyPr/>
          <a:lstStyle/>
          <a:p>
            <a:pPr>
              <a:lnSpc>
                <a:spcPct val="130000"/>
              </a:lnSpc>
            </a:pPr>
            <a:r>
              <a:rPr lang="en-GB" dirty="0" smtClean="0">
                <a:solidFill>
                  <a:schemeClr val="tx1"/>
                </a:solidFill>
                <a:latin typeface="Arial" pitchFamily="34" charset="0"/>
                <a:cs typeface="Arial" pitchFamily="34" charset="0"/>
              </a:rPr>
              <a:t>If the requirements are written in a formal specification language, then it is possible to have tools to verify some properties of requirements.</a:t>
            </a:r>
          </a:p>
          <a:p>
            <a:pPr>
              <a:lnSpc>
                <a:spcPct val="130000"/>
              </a:lnSpc>
            </a:pPr>
            <a:r>
              <a:rPr lang="en-GB" dirty="0" smtClean="0">
                <a:solidFill>
                  <a:schemeClr val="tx1"/>
                </a:solidFill>
                <a:latin typeface="Arial" pitchFamily="34" charset="0"/>
                <a:cs typeface="Arial" pitchFamily="34" charset="0"/>
              </a:rPr>
              <a:t>These tools cannot directly check for external completeness.</a:t>
            </a:r>
          </a:p>
          <a:p>
            <a:pPr>
              <a:lnSpc>
                <a:spcPct val="130000"/>
              </a:lnSpc>
            </a:pPr>
            <a:r>
              <a:rPr lang="en-GB" dirty="0" smtClean="0">
                <a:solidFill>
                  <a:schemeClr val="tx1"/>
                </a:solidFill>
                <a:latin typeface="Arial" pitchFamily="34" charset="0"/>
                <a:cs typeface="Arial" pitchFamily="34" charset="0"/>
              </a:rPr>
              <a:t>For this reason, requirements reviews are needed even if the requirements are specified through a tool or are in a formal notation.</a:t>
            </a:r>
          </a:p>
        </p:txBody>
      </p:sp>
      <p:sp>
        <p:nvSpPr>
          <p:cNvPr id="716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9E9755-4407-4A7C-BD3C-7681B0D1151F}" type="slidenum">
              <a:rPr lang="ar-SA" altLang="en-US" smtClean="0"/>
              <a:pPr/>
              <a:t>117</a:t>
            </a:fld>
            <a:endParaRPr lang="en-GB" altLang="en-US" smtClean="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0042"/>
            <a:ext cx="7848600" cy="724324"/>
          </a:xfrm>
        </p:spPr>
        <p:txBody>
          <a:bodyPr>
            <a:noAutofit/>
          </a:bodyPr>
          <a:lstStyle/>
          <a:p>
            <a:pPr>
              <a:defRPr/>
            </a:pPr>
            <a:r>
              <a:rPr lang="en-GB" dirty="0" smtClean="0">
                <a:solidFill>
                  <a:schemeClr val="tx1"/>
                </a:solidFill>
              </a:rPr>
              <a:t>  Can SRS be Automatically Checked for Quality?</a:t>
            </a:r>
            <a:endParaRPr lang="en-GB" dirty="0">
              <a:solidFill>
                <a:schemeClr val="tx1"/>
              </a:solidFill>
            </a:endParaRPr>
          </a:p>
        </p:txBody>
      </p:sp>
      <p:sp>
        <p:nvSpPr>
          <p:cNvPr id="73731" name="Content Placeholder 2"/>
          <p:cNvSpPr>
            <a:spLocks noGrp="1"/>
          </p:cNvSpPr>
          <p:nvPr>
            <p:ph idx="1"/>
          </p:nvPr>
        </p:nvSpPr>
        <p:spPr>
          <a:xfrm>
            <a:off x="457200" y="1828808"/>
            <a:ext cx="8001000" cy="4386274"/>
          </a:xfrm>
        </p:spPr>
        <p:txBody>
          <a:bodyPr/>
          <a:lstStyle/>
          <a:p>
            <a:pPr>
              <a:lnSpc>
                <a:spcPct val="150000"/>
              </a:lnSpc>
            </a:pPr>
            <a:r>
              <a:rPr lang="en-GB" dirty="0" smtClean="0">
                <a:solidFill>
                  <a:schemeClr val="tx1"/>
                </a:solidFill>
                <a:latin typeface="Arial" pitchFamily="34" charset="0"/>
                <a:cs typeface="Arial" pitchFamily="34" charset="0"/>
              </a:rPr>
              <a:t>Simple tools can been developed to perform spelling and grammar checking, flagging of key words that may be ambiguous (e.g., “fast,” “reliable”).</a:t>
            </a:r>
          </a:p>
          <a:p>
            <a:pPr>
              <a:lnSpc>
                <a:spcPct val="150000"/>
              </a:lnSpc>
            </a:pPr>
            <a:endParaRPr lang="en-GB" sz="1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Identification of missing requirements (e.g., search for the phrase “to be determined”), and overly complex sentences (like this one, which can indicate unclear requirements).</a:t>
            </a:r>
          </a:p>
        </p:txBody>
      </p:sp>
      <p:sp>
        <p:nvSpPr>
          <p:cNvPr id="737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6B195B9-4A3D-488B-BF02-B71C0FD558BD}" type="slidenum">
              <a:rPr lang="ar-SA" altLang="en-US" smtClean="0"/>
              <a:pPr/>
              <a:t>118</a:t>
            </a:fld>
            <a:endParaRPr lang="en-GB" altLang="en-US" smtClean="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9136"/>
            <a:ext cx="7848600" cy="876724"/>
          </a:xfrm>
        </p:spPr>
        <p:txBody>
          <a:bodyPr>
            <a:noAutofit/>
          </a:bodyPr>
          <a:lstStyle/>
          <a:p>
            <a:pPr>
              <a:defRPr/>
            </a:pPr>
            <a:r>
              <a:rPr lang="en-GB" dirty="0" smtClean="0">
                <a:solidFill>
                  <a:schemeClr val="tx1"/>
                </a:solidFill>
              </a:rPr>
              <a:t>  Can SRS be Automatically Checked for Quality?</a:t>
            </a:r>
            <a:endParaRPr lang="en-GB" dirty="0">
              <a:solidFill>
                <a:schemeClr val="tx1"/>
              </a:solidFill>
            </a:endParaRPr>
          </a:p>
        </p:txBody>
      </p:sp>
      <p:sp>
        <p:nvSpPr>
          <p:cNvPr id="66563" name="Content Placeholder 2"/>
          <p:cNvSpPr>
            <a:spLocks noGrp="1"/>
          </p:cNvSpPr>
          <p:nvPr>
            <p:ph idx="1"/>
          </p:nvPr>
        </p:nvSpPr>
        <p:spPr>
          <a:xfrm>
            <a:off x="533400" y="1814514"/>
            <a:ext cx="7772400" cy="4329130"/>
          </a:xfrm>
        </p:spPr>
        <p:txBody>
          <a:bodyPr/>
          <a:lstStyle/>
          <a:p>
            <a:pPr>
              <a:lnSpc>
                <a:spcPct val="200000"/>
              </a:lnSpc>
              <a:defRPr/>
            </a:pPr>
            <a:r>
              <a:rPr lang="en-GB" dirty="0" smtClean="0">
                <a:solidFill>
                  <a:schemeClr val="tx1"/>
                </a:solidFill>
                <a:latin typeface="Arial" pitchFamily="34" charset="0"/>
                <a:cs typeface="Arial" pitchFamily="34" charset="0"/>
              </a:rPr>
              <a:t>There is a free downloadable tool from NASA, the Automated Requirement Measurement (ARM) tool.</a:t>
            </a:r>
          </a:p>
          <a:p>
            <a:pPr>
              <a:lnSpc>
                <a:spcPct val="200000"/>
              </a:lnSpc>
              <a:defRPr/>
            </a:pPr>
            <a:endParaRPr lang="en-GB" sz="4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This tool measures the “goodness” of a requirements specification.</a:t>
            </a:r>
          </a:p>
        </p:txBody>
      </p:sp>
      <p:sp>
        <p:nvSpPr>
          <p:cNvPr id="757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7BB5A39-C78F-4E9D-A2CA-DB67020B9C3E}" type="slidenum">
              <a:rPr lang="ar-SA" altLang="en-US" smtClean="0"/>
              <a:pPr/>
              <a:t>119</a:t>
            </a:fld>
            <a:endParaRPr lang="en-GB" altLang="en-US"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a:defRPr/>
            </a:pPr>
            <a:r>
              <a:rPr lang="en-GB" dirty="0">
                <a:solidFill>
                  <a:schemeClr val="tx1"/>
                </a:solidFill>
              </a:rPr>
              <a:t>Requirements </a:t>
            </a:r>
            <a:r>
              <a:rPr lang="en-GB" dirty="0" smtClean="0">
                <a:solidFill>
                  <a:schemeClr val="tx1"/>
                </a:solidFill>
              </a:rPr>
              <a:t>Completeness </a:t>
            </a:r>
            <a:r>
              <a:rPr lang="en-GB" dirty="0">
                <a:solidFill>
                  <a:schemeClr val="tx1"/>
                </a:solidFill>
              </a:rPr>
              <a:t>and </a:t>
            </a:r>
            <a:r>
              <a:rPr lang="en-GB" dirty="0" smtClean="0">
                <a:solidFill>
                  <a:schemeClr val="tx1"/>
                </a:solidFill>
              </a:rPr>
              <a:t>Consistency</a:t>
            </a:r>
            <a:endParaRPr lang="en-GB" dirty="0">
              <a:solidFill>
                <a:schemeClr val="tx1"/>
              </a:solidFill>
            </a:endParaRPr>
          </a:p>
        </p:txBody>
      </p:sp>
      <p:sp>
        <p:nvSpPr>
          <p:cNvPr id="35843" name="Rectangle 3"/>
          <p:cNvSpPr>
            <a:spLocks noGrp="1" noChangeArrowheads="1"/>
          </p:cNvSpPr>
          <p:nvPr>
            <p:ph idx="1"/>
          </p:nvPr>
        </p:nvSpPr>
        <p:spPr>
          <a:xfrm>
            <a:off x="457200" y="1831995"/>
            <a:ext cx="8229600" cy="4525963"/>
          </a:xfrm>
        </p:spPr>
        <p:txBody>
          <a:bodyPr/>
          <a:lstStyle/>
          <a:p>
            <a:pPr>
              <a:lnSpc>
                <a:spcPct val="130000"/>
              </a:lnSpc>
            </a:pPr>
            <a:r>
              <a:rPr lang="en-GB" dirty="0" smtClean="0">
                <a:solidFill>
                  <a:schemeClr val="tx1"/>
                </a:solidFill>
                <a:cs typeface="Tahoma" pitchFamily="34" charset="0"/>
              </a:rPr>
              <a:t>In principle, requirements should be both complete and consistent.</a:t>
            </a:r>
          </a:p>
          <a:p>
            <a:pPr>
              <a:lnSpc>
                <a:spcPct val="130000"/>
              </a:lnSpc>
            </a:pPr>
            <a:r>
              <a:rPr lang="en-GB" dirty="0" smtClean="0">
                <a:solidFill>
                  <a:schemeClr val="tx1"/>
                </a:solidFill>
                <a:cs typeface="Tahoma" pitchFamily="34" charset="0"/>
              </a:rPr>
              <a:t>Complete</a:t>
            </a:r>
            <a:r>
              <a:rPr lang="en-US" dirty="0" smtClean="0">
                <a:solidFill>
                  <a:schemeClr val="tx1"/>
                </a:solidFill>
                <a:cs typeface="Tahoma" pitchFamily="34" charset="0"/>
              </a:rPr>
              <a:t> (internal – external)</a:t>
            </a:r>
            <a:endParaRPr lang="en-GB" dirty="0" smtClean="0">
              <a:solidFill>
                <a:schemeClr val="tx1"/>
              </a:solidFill>
              <a:cs typeface="Tahoma" pitchFamily="34" charset="0"/>
            </a:endParaRPr>
          </a:p>
          <a:p>
            <a:pPr lvl="1">
              <a:lnSpc>
                <a:spcPct val="130000"/>
              </a:lnSpc>
            </a:pPr>
            <a:r>
              <a:rPr lang="en-GB" sz="2400" dirty="0" smtClean="0">
                <a:solidFill>
                  <a:schemeClr val="tx1"/>
                </a:solidFill>
                <a:cs typeface="Tahoma" pitchFamily="34" charset="0"/>
              </a:rPr>
              <a:t>They should include descriptions of all facilities required.</a:t>
            </a:r>
          </a:p>
          <a:p>
            <a:pPr>
              <a:lnSpc>
                <a:spcPct val="130000"/>
              </a:lnSpc>
            </a:pPr>
            <a:r>
              <a:rPr lang="en-GB" dirty="0" smtClean="0">
                <a:solidFill>
                  <a:schemeClr val="tx1"/>
                </a:solidFill>
                <a:cs typeface="Tahoma" pitchFamily="34" charset="0"/>
              </a:rPr>
              <a:t>Consistent</a:t>
            </a:r>
          </a:p>
          <a:p>
            <a:pPr lvl="1">
              <a:lnSpc>
                <a:spcPct val="130000"/>
              </a:lnSpc>
            </a:pPr>
            <a:r>
              <a:rPr lang="en-GB" sz="2400" dirty="0" smtClean="0">
                <a:solidFill>
                  <a:schemeClr val="tx1"/>
                </a:solidFill>
                <a:cs typeface="Tahoma" pitchFamily="34" charset="0"/>
              </a:rPr>
              <a:t>There should be no contradictions in the descriptions of the system facilities.</a:t>
            </a:r>
          </a:p>
        </p:txBody>
      </p:sp>
      <p:sp>
        <p:nvSpPr>
          <p:cNvPr id="358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1CEAD0A-A565-445D-8380-767872F1A8B9}" type="slidenum">
              <a:rPr lang="en-US" smtClean="0"/>
              <a:pPr/>
              <a:t>12</a:t>
            </a:fld>
            <a:endParaRPr lang="en-US" dirty="0" smtClean="0"/>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14" y="381000"/>
            <a:ext cx="7696200" cy="904860"/>
          </a:xfrm>
        </p:spPr>
        <p:txBody>
          <a:bodyPr>
            <a:noAutofit/>
          </a:bodyPr>
          <a:lstStyle/>
          <a:p>
            <a:pPr>
              <a:defRPr/>
            </a:pPr>
            <a:r>
              <a:rPr lang="en-GB" dirty="0" smtClean="0">
                <a:solidFill>
                  <a:schemeClr val="tx1"/>
                </a:solidFill>
              </a:rPr>
              <a:t>How does the Tool Measure</a:t>
            </a:r>
            <a:br>
              <a:rPr lang="en-GB" dirty="0" smtClean="0">
                <a:solidFill>
                  <a:schemeClr val="tx1"/>
                </a:solidFill>
              </a:rPr>
            </a:br>
            <a:r>
              <a:rPr lang="en-GB" dirty="0" smtClean="0">
                <a:solidFill>
                  <a:schemeClr val="tx1"/>
                </a:solidFill>
              </a:rPr>
              <a:t>the Size of Requirements?</a:t>
            </a:r>
            <a:endParaRPr lang="en-GB" dirty="0">
              <a:solidFill>
                <a:schemeClr val="tx1"/>
              </a:solidFill>
            </a:endParaRPr>
          </a:p>
        </p:txBody>
      </p:sp>
      <p:sp>
        <p:nvSpPr>
          <p:cNvPr id="76803" name="Content Placeholder 2"/>
          <p:cNvSpPr>
            <a:spLocks noGrp="1"/>
          </p:cNvSpPr>
          <p:nvPr>
            <p:ph idx="1"/>
          </p:nvPr>
        </p:nvSpPr>
        <p:spPr>
          <a:xfrm>
            <a:off x="533400" y="1609732"/>
            <a:ext cx="7772400" cy="4676788"/>
          </a:xfrm>
        </p:spPr>
        <p:txBody>
          <a:bodyPr/>
          <a:lstStyle/>
          <a:p>
            <a:pPr>
              <a:lnSpc>
                <a:spcPct val="120000"/>
              </a:lnSpc>
            </a:pPr>
            <a:r>
              <a:rPr lang="en-GB" dirty="0" smtClean="0">
                <a:solidFill>
                  <a:schemeClr val="tx1"/>
                </a:solidFill>
                <a:latin typeface="Arial" pitchFamily="34" charset="0"/>
                <a:cs typeface="Arial" pitchFamily="34" charset="0"/>
              </a:rPr>
              <a:t>Size of requirements can be measured in terms of lines of text, number of paragraphs, and certain ratios of key words, which can indicate level of detail or conciseness.</a:t>
            </a:r>
          </a:p>
          <a:p>
            <a:pPr>
              <a:lnSpc>
                <a:spcPct val="120000"/>
              </a:lnSpc>
            </a:pPr>
            <a:r>
              <a:rPr lang="en-GB" dirty="0" smtClean="0">
                <a:solidFill>
                  <a:schemeClr val="tx1"/>
                </a:solidFill>
                <a:latin typeface="Rockwell" pitchFamily="18" charset="0"/>
                <a:cs typeface="Tahoma" pitchFamily="34" charset="0"/>
              </a:rPr>
              <a:t>	       </a:t>
            </a:r>
            <a:r>
              <a:rPr lang="en-GB" dirty="0" smtClean="0">
                <a:solidFill>
                  <a:schemeClr val="tx1"/>
                </a:solidFill>
                <a:latin typeface="Arial" pitchFamily="34" charset="0"/>
                <a:cs typeface="Arial" pitchFamily="34" charset="0"/>
              </a:rPr>
              <a:t>Pyramidal	      Hourglass 	      Diamond </a:t>
            </a:r>
            <a:endParaRPr lang="en-US" dirty="0" smtClean="0">
              <a:solidFill>
                <a:schemeClr val="tx1"/>
              </a:solidFill>
              <a:latin typeface="Arial" pitchFamily="34" charset="0"/>
              <a:cs typeface="Arial" pitchFamily="34" charset="0"/>
            </a:endParaRPr>
          </a:p>
          <a:p>
            <a:pPr>
              <a:lnSpc>
                <a:spcPct val="120000"/>
              </a:lnSpc>
              <a:buNone/>
            </a:pPr>
            <a:endParaRPr lang="en-GB" dirty="0" smtClean="0">
              <a:solidFill>
                <a:schemeClr val="tx1"/>
              </a:solidFill>
              <a:latin typeface="Arial" pitchFamily="34" charset="0"/>
              <a:cs typeface="Arial" pitchFamily="34" charset="0"/>
            </a:endParaRPr>
          </a:p>
        </p:txBody>
      </p:sp>
      <p:sp>
        <p:nvSpPr>
          <p:cNvPr id="768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6DCD2D3-EDD7-4E85-A505-C0330B79AAE3}" type="slidenum">
              <a:rPr lang="ar-SA" altLang="en-US" smtClean="0"/>
              <a:pPr/>
              <a:t>120</a:t>
            </a:fld>
            <a:endParaRPr lang="en-GB" altLang="en-US" smtClean="0"/>
          </a:p>
        </p:txBody>
      </p:sp>
      <p:pic>
        <p:nvPicPr>
          <p:cNvPr id="5" name="Content Placeholder 4"/>
          <p:cNvPicPr>
            <a:picLocks/>
          </p:cNvPicPr>
          <p:nvPr/>
        </p:nvPicPr>
        <p:blipFill>
          <a:blip r:embed="rId2"/>
          <a:srcRect/>
          <a:stretch>
            <a:fillRect/>
          </a:stretch>
        </p:blipFill>
        <p:spPr bwMode="auto">
          <a:xfrm>
            <a:off x="1019180" y="4110062"/>
            <a:ext cx="7196158" cy="239077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290" y="504788"/>
            <a:ext cx="7924800" cy="638196"/>
          </a:xfrm>
        </p:spPr>
        <p:txBody>
          <a:bodyPr/>
          <a:lstStyle/>
          <a:p>
            <a:pPr>
              <a:defRPr/>
            </a:pPr>
            <a:r>
              <a:rPr lang="en-GB" dirty="0" smtClean="0">
                <a:solidFill>
                  <a:schemeClr val="tx1"/>
                </a:solidFill>
                <a:latin typeface="Arial" pitchFamily="34" charset="0"/>
                <a:cs typeface="Arial" pitchFamily="34" charset="0"/>
              </a:rPr>
              <a:t>Requirements Management</a:t>
            </a:r>
            <a:endParaRPr lang="en-GB" dirty="0">
              <a:solidFill>
                <a:schemeClr val="tx1"/>
              </a:solidFill>
              <a:latin typeface="Arial" pitchFamily="34" charset="0"/>
              <a:cs typeface="Arial" pitchFamily="34" charset="0"/>
            </a:endParaRPr>
          </a:p>
        </p:txBody>
      </p:sp>
      <p:sp>
        <p:nvSpPr>
          <p:cNvPr id="36867" name="Content Placeholder 2"/>
          <p:cNvSpPr>
            <a:spLocks noGrp="1"/>
          </p:cNvSpPr>
          <p:nvPr>
            <p:ph idx="1"/>
          </p:nvPr>
        </p:nvSpPr>
        <p:spPr>
          <a:xfrm>
            <a:off x="457200" y="1571612"/>
            <a:ext cx="7848600" cy="4610112"/>
          </a:xfrm>
        </p:spPr>
        <p:txBody>
          <a:bodyPr/>
          <a:lstStyle/>
          <a:p>
            <a:pPr>
              <a:lnSpc>
                <a:spcPct val="250000"/>
              </a:lnSpc>
              <a:defRPr/>
            </a:pPr>
            <a:r>
              <a:rPr lang="en-GB" dirty="0" smtClean="0">
                <a:solidFill>
                  <a:schemeClr val="tx1"/>
                </a:solidFill>
                <a:latin typeface="Arial" pitchFamily="34" charset="0"/>
                <a:cs typeface="Arial" pitchFamily="34" charset="0"/>
              </a:rPr>
              <a:t>Is defined as a systematic approach to eliciting, organizing, and documenting the requirements of the system, and a process that establishes and maintains agreement between the customer and project team on the changing requirements of the system.</a:t>
            </a:r>
          </a:p>
        </p:txBody>
      </p:sp>
      <p:sp>
        <p:nvSpPr>
          <p:cNvPr id="829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F090129-543A-44B9-B27B-5407410EB6D2}" type="slidenum">
              <a:rPr lang="ar-SA" altLang="en-US" smtClean="0"/>
              <a:pPr/>
              <a:t>121</a:t>
            </a:fld>
            <a:endParaRPr lang="en-GB" altLang="en-US" smtClean="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156" y="382884"/>
            <a:ext cx="7293232" cy="917596"/>
          </a:xfrm>
        </p:spPr>
        <p:txBody>
          <a:bodyPr/>
          <a:lstStyle/>
          <a:p>
            <a:pPr>
              <a:defRPr/>
            </a:pPr>
            <a:r>
              <a:rPr lang="en-US" dirty="0" smtClean="0">
                <a:solidFill>
                  <a:schemeClr val="tx1"/>
                </a:solidFill>
              </a:rPr>
              <a:t>Requirements Management Planning</a:t>
            </a:r>
            <a:endParaRPr lang="en-US" dirty="0">
              <a:solidFill>
                <a:schemeClr val="tx1"/>
              </a:solidFill>
            </a:endParaRPr>
          </a:p>
        </p:txBody>
      </p:sp>
      <p:sp>
        <p:nvSpPr>
          <p:cNvPr id="82947" name="Content Placeholder 2"/>
          <p:cNvSpPr>
            <a:spLocks noGrp="1"/>
          </p:cNvSpPr>
          <p:nvPr>
            <p:ph idx="1"/>
          </p:nvPr>
        </p:nvSpPr>
        <p:spPr>
          <a:xfrm>
            <a:off x="304800" y="1622094"/>
            <a:ext cx="8686800" cy="4856176"/>
          </a:xfrm>
        </p:spPr>
        <p:txBody>
          <a:bodyPr/>
          <a:lstStyle/>
          <a:p>
            <a:r>
              <a:rPr lang="en-US" dirty="0" smtClean="0">
                <a:solidFill>
                  <a:schemeClr val="tx1"/>
                </a:solidFill>
                <a:cs typeface="Tahoma" pitchFamily="34" charset="0"/>
              </a:rPr>
              <a:t>Establishes the level of requirements management detail that is required.</a:t>
            </a:r>
          </a:p>
          <a:p>
            <a:r>
              <a:rPr lang="en-US" dirty="0" smtClean="0">
                <a:solidFill>
                  <a:schemeClr val="tx1"/>
                </a:solidFill>
                <a:cs typeface="Tahoma" pitchFamily="34" charset="0"/>
              </a:rPr>
              <a:t>Requirements management decisions:</a:t>
            </a:r>
          </a:p>
          <a:p>
            <a:pPr lvl="1"/>
            <a:r>
              <a:rPr lang="en-US" b="1" i="1" dirty="0" smtClean="0">
                <a:solidFill>
                  <a:schemeClr val="tx1"/>
                </a:solidFill>
                <a:cs typeface="Tahoma" pitchFamily="34" charset="0"/>
              </a:rPr>
              <a:t>Requirements identification:</a:t>
            </a:r>
            <a:r>
              <a:rPr lang="en-US" i="1" dirty="0" smtClean="0">
                <a:solidFill>
                  <a:schemeClr val="tx1"/>
                </a:solidFill>
                <a:cs typeface="Tahoma" pitchFamily="34" charset="0"/>
              </a:rPr>
              <a:t> </a:t>
            </a:r>
            <a:r>
              <a:rPr lang="en-US" dirty="0" smtClean="0">
                <a:solidFill>
                  <a:schemeClr val="tx1"/>
                </a:solidFill>
                <a:cs typeface="Tahoma" pitchFamily="34" charset="0"/>
              </a:rPr>
              <a:t>Each requirement must be uniquely identified so that it can be cross-referenced with other requirements. </a:t>
            </a:r>
            <a:endParaRPr lang="en-GB" dirty="0" smtClean="0">
              <a:solidFill>
                <a:schemeClr val="tx1"/>
              </a:solidFill>
              <a:cs typeface="Tahoma" pitchFamily="34" charset="0"/>
            </a:endParaRPr>
          </a:p>
          <a:p>
            <a:pPr lvl="1"/>
            <a:r>
              <a:rPr lang="en-US" b="1" i="1" dirty="0" smtClean="0">
                <a:solidFill>
                  <a:schemeClr val="tx1"/>
                </a:solidFill>
                <a:cs typeface="Tahoma" pitchFamily="34" charset="0"/>
              </a:rPr>
              <a:t>A change management process: </a:t>
            </a:r>
            <a:r>
              <a:rPr lang="en-US" dirty="0" smtClean="0">
                <a:solidFill>
                  <a:schemeClr val="tx1"/>
                </a:solidFill>
                <a:cs typeface="Tahoma" pitchFamily="34" charset="0"/>
              </a:rPr>
              <a:t>This is the set of activities that assess the impact and cost of changes (this process is discussed in more detail in the following section).</a:t>
            </a:r>
            <a:endParaRPr lang="en-GB" dirty="0" smtClean="0">
              <a:solidFill>
                <a:schemeClr val="tx1"/>
              </a:solidFill>
              <a:cs typeface="Tahoma" pitchFamily="34" charset="0"/>
            </a:endParaRPr>
          </a:p>
          <a:p>
            <a:pPr lvl="1"/>
            <a:r>
              <a:rPr lang="en-US" b="1" i="1" dirty="0" smtClean="0">
                <a:solidFill>
                  <a:schemeClr val="tx1"/>
                </a:solidFill>
                <a:cs typeface="Tahoma" pitchFamily="34" charset="0"/>
              </a:rPr>
              <a:t>Traceability policies:</a:t>
            </a:r>
            <a:r>
              <a:rPr lang="en-US" i="1" dirty="0" smtClean="0">
                <a:solidFill>
                  <a:schemeClr val="tx1"/>
                </a:solidFill>
                <a:cs typeface="Tahoma" pitchFamily="34" charset="0"/>
              </a:rPr>
              <a:t> </a:t>
            </a:r>
            <a:r>
              <a:rPr lang="en-US" dirty="0" smtClean="0">
                <a:solidFill>
                  <a:schemeClr val="tx1"/>
                </a:solidFill>
                <a:cs typeface="Tahoma" pitchFamily="34" charset="0"/>
              </a:rPr>
              <a:t>These policies define the relationships between each requirement and between the requirements and the system design (and sources) that should be recorded.</a:t>
            </a:r>
            <a:endParaRPr lang="en-GB" dirty="0" smtClean="0">
              <a:solidFill>
                <a:schemeClr val="tx1"/>
              </a:solidFill>
              <a:cs typeface="Tahoma" pitchFamily="34" charset="0"/>
            </a:endParaRPr>
          </a:p>
          <a:p>
            <a:pPr lvl="1"/>
            <a:r>
              <a:rPr lang="en-US" b="1" i="1" dirty="0" smtClean="0">
                <a:solidFill>
                  <a:schemeClr val="tx1"/>
                </a:solidFill>
                <a:cs typeface="Tahoma" pitchFamily="34" charset="0"/>
              </a:rPr>
              <a:t>Tool support: </a:t>
            </a:r>
            <a:r>
              <a:rPr lang="en-US" dirty="0" smtClean="0">
                <a:solidFill>
                  <a:schemeClr val="tx1"/>
                </a:solidFill>
                <a:cs typeface="Tahoma" pitchFamily="34" charset="0"/>
              </a:rPr>
              <a:t>Tools that may be used range from specialist requirements management systems to spreadsheets and simple database systems.</a:t>
            </a:r>
            <a:endParaRPr lang="en-GB" dirty="0" smtClean="0">
              <a:solidFill>
                <a:schemeClr val="tx1"/>
              </a:solidFill>
              <a:cs typeface="Tahoma" pitchFamily="34" charset="0"/>
            </a:endParaRPr>
          </a:p>
        </p:txBody>
      </p:sp>
      <p:sp>
        <p:nvSpPr>
          <p:cNvPr id="8294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DD500E-4DDF-4067-9123-8728824A8B38}" type="slidenum">
              <a:rPr lang="en-US" smtClean="0"/>
              <a:pPr/>
              <a:t>122</a:t>
            </a:fld>
            <a:endParaRPr lang="en-US" smtClean="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16" y="357166"/>
            <a:ext cx="7293232" cy="917596"/>
          </a:xfrm>
        </p:spPr>
        <p:txBody>
          <a:bodyPr/>
          <a:lstStyle/>
          <a:p>
            <a:pPr>
              <a:defRPr/>
            </a:pPr>
            <a:r>
              <a:rPr lang="en-US" dirty="0" smtClean="0">
                <a:solidFill>
                  <a:schemeClr val="tx1"/>
                </a:solidFill>
              </a:rPr>
              <a:t>Requirements Change Management</a:t>
            </a:r>
            <a:endParaRPr lang="en-US" dirty="0">
              <a:solidFill>
                <a:schemeClr val="tx1"/>
              </a:solidFill>
            </a:endParaRPr>
          </a:p>
        </p:txBody>
      </p:sp>
      <p:sp>
        <p:nvSpPr>
          <p:cNvPr id="83971" name="Content Placeholder 2"/>
          <p:cNvSpPr>
            <a:spLocks noGrp="1"/>
          </p:cNvSpPr>
          <p:nvPr>
            <p:ph idx="1"/>
          </p:nvPr>
        </p:nvSpPr>
        <p:spPr>
          <a:xfrm>
            <a:off x="457200" y="1622443"/>
            <a:ext cx="8229600" cy="4525963"/>
          </a:xfrm>
        </p:spPr>
        <p:txBody>
          <a:bodyPr/>
          <a:lstStyle/>
          <a:p>
            <a:r>
              <a:rPr lang="en-US" dirty="0" smtClean="0">
                <a:solidFill>
                  <a:schemeClr val="tx1"/>
                </a:solidFill>
                <a:cs typeface="Tahoma" pitchFamily="34" charset="0"/>
              </a:rPr>
              <a:t>Steps for deciding if a requirements change should be accepted:</a:t>
            </a:r>
          </a:p>
          <a:p>
            <a:pPr lvl="1"/>
            <a:r>
              <a:rPr lang="en-US" b="1" i="1" dirty="0" smtClean="0">
                <a:solidFill>
                  <a:schemeClr val="tx1"/>
                </a:solidFill>
                <a:cs typeface="Tahoma" pitchFamily="34" charset="0"/>
              </a:rPr>
              <a:t>Problem analysis and change specification</a:t>
            </a:r>
          </a:p>
          <a:p>
            <a:pPr lvl="2"/>
            <a:r>
              <a:rPr lang="en-US" dirty="0" smtClean="0">
                <a:solidFill>
                  <a:schemeClr val="tx1"/>
                </a:solidFill>
                <a:cs typeface="Tahoma" pitchFamily="34" charset="0"/>
              </a:rPr>
              <a:t>During this stage, the problem or the change proposal is analyzed to check that it is valid. This analysis is fed back to the change requestor who may respond with a more specific requirements change proposal, or decide to withdraw the request.</a:t>
            </a:r>
            <a:endParaRPr lang="en-GB" dirty="0" smtClean="0">
              <a:solidFill>
                <a:schemeClr val="tx1"/>
              </a:solidFill>
              <a:cs typeface="Tahoma" pitchFamily="34" charset="0"/>
            </a:endParaRPr>
          </a:p>
          <a:p>
            <a:pPr lvl="1"/>
            <a:r>
              <a:rPr lang="en-US" b="1" i="1" dirty="0" smtClean="0">
                <a:solidFill>
                  <a:schemeClr val="tx1"/>
                </a:solidFill>
                <a:cs typeface="Tahoma" pitchFamily="34" charset="0"/>
              </a:rPr>
              <a:t>Change analysis and costing</a:t>
            </a:r>
          </a:p>
          <a:p>
            <a:pPr lvl="2"/>
            <a:r>
              <a:rPr lang="en-US" dirty="0" smtClean="0">
                <a:solidFill>
                  <a:schemeClr val="tx1"/>
                </a:solidFill>
                <a:cs typeface="Tahoma" pitchFamily="34" charset="0"/>
              </a:rPr>
              <a:t>The effect of the proposed change is assessed using traceability information and general knowledge of the system requirements. Once this analysis is completed, a decision is made whether or not to proceed with the requirements change.</a:t>
            </a:r>
            <a:endParaRPr lang="en-GB" dirty="0" smtClean="0">
              <a:solidFill>
                <a:schemeClr val="tx1"/>
              </a:solidFill>
              <a:cs typeface="Tahoma" pitchFamily="34" charset="0"/>
            </a:endParaRPr>
          </a:p>
          <a:p>
            <a:pPr lvl="1"/>
            <a:r>
              <a:rPr lang="en-US" b="1" i="1" dirty="0" smtClean="0">
                <a:solidFill>
                  <a:schemeClr val="tx1"/>
                </a:solidFill>
                <a:cs typeface="Tahoma" pitchFamily="34" charset="0"/>
              </a:rPr>
              <a:t>Change implementation</a:t>
            </a:r>
          </a:p>
          <a:p>
            <a:pPr lvl="2"/>
            <a:r>
              <a:rPr lang="en-US" dirty="0" smtClean="0">
                <a:solidFill>
                  <a:schemeClr val="tx1"/>
                </a:solidFill>
                <a:cs typeface="Tahoma" pitchFamily="34" charset="0"/>
              </a:rPr>
              <a:t>The requirements document and, where necessary, the system design and implementation, are modified.</a:t>
            </a:r>
          </a:p>
        </p:txBody>
      </p:sp>
      <p:sp>
        <p:nvSpPr>
          <p:cNvPr id="8397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E671FC3-2DEA-463A-9C46-AD859FB1D997}" type="slidenum">
              <a:rPr lang="en-US" smtClean="0"/>
              <a:pPr/>
              <a:t>123</a:t>
            </a:fld>
            <a:endParaRPr lang="en-US" smtClean="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500042"/>
            <a:ext cx="7472386" cy="719158"/>
          </a:xfrm>
        </p:spPr>
        <p:txBody>
          <a:bodyPr>
            <a:noAutofit/>
          </a:bodyPr>
          <a:lstStyle/>
          <a:p>
            <a:pPr>
              <a:defRPr/>
            </a:pPr>
            <a:r>
              <a:rPr lang="en-GB" dirty="0" smtClean="0">
                <a:solidFill>
                  <a:schemeClr val="tx1"/>
                </a:solidFill>
              </a:rPr>
              <a:t>SRS Readability</a:t>
            </a:r>
            <a:endParaRPr lang="en-GB" dirty="0">
              <a:solidFill>
                <a:schemeClr val="tx1"/>
              </a:solidFill>
            </a:endParaRPr>
          </a:p>
        </p:txBody>
      </p:sp>
      <p:sp>
        <p:nvSpPr>
          <p:cNvPr id="86019" name="Content Placeholder 2"/>
          <p:cNvSpPr>
            <a:spLocks noGrp="1"/>
          </p:cNvSpPr>
          <p:nvPr>
            <p:ph idx="1"/>
          </p:nvPr>
        </p:nvSpPr>
        <p:spPr>
          <a:xfrm>
            <a:off x="500090" y="1785926"/>
            <a:ext cx="8001000" cy="4467236"/>
          </a:xfrm>
        </p:spPr>
        <p:txBody>
          <a:bodyPr/>
          <a:lstStyle/>
          <a:p>
            <a:pPr>
              <a:lnSpc>
                <a:spcPct val="200000"/>
              </a:lnSpc>
            </a:pPr>
            <a:r>
              <a:rPr lang="en-GB" dirty="0" err="1" smtClean="0">
                <a:solidFill>
                  <a:schemeClr val="tx1"/>
                </a:solidFill>
                <a:latin typeface="Arial" pitchFamily="34" charset="0"/>
                <a:cs typeface="Arial" pitchFamily="34" charset="0"/>
              </a:rPr>
              <a:t>Flesch</a:t>
            </a:r>
            <a:r>
              <a:rPr lang="en-GB" dirty="0" smtClean="0">
                <a:solidFill>
                  <a:schemeClr val="tx1"/>
                </a:solidFill>
                <a:latin typeface="Arial" pitchFamily="34" charset="0"/>
                <a:cs typeface="Arial" pitchFamily="34" charset="0"/>
              </a:rPr>
              <a:t> Reading Ease Index — the number of syllables per word and words per sentence.</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Coleman-</a:t>
            </a:r>
            <a:r>
              <a:rPr lang="en-GB" dirty="0" err="1" smtClean="0">
                <a:solidFill>
                  <a:schemeClr val="tx1"/>
                </a:solidFill>
                <a:latin typeface="Arial" pitchFamily="34" charset="0"/>
                <a:cs typeface="Arial" pitchFamily="34" charset="0"/>
              </a:rPr>
              <a:t>Liau</a:t>
            </a:r>
            <a:r>
              <a:rPr lang="en-GB" dirty="0" smtClean="0">
                <a:solidFill>
                  <a:schemeClr val="tx1"/>
                </a:solidFill>
                <a:latin typeface="Arial" pitchFamily="34" charset="0"/>
                <a:cs typeface="Arial" pitchFamily="34" charset="0"/>
              </a:rPr>
              <a:t> Grade Level Index — uses word length in characters and sentence length in words to determine grade level.</a:t>
            </a:r>
          </a:p>
        </p:txBody>
      </p:sp>
      <p:sp>
        <p:nvSpPr>
          <p:cNvPr id="860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46D3D76-D548-4767-AE76-0B0301D6AB33}" type="slidenum">
              <a:rPr lang="ar-SA" altLang="en-US" smtClean="0"/>
              <a:pPr/>
              <a:t>124</a:t>
            </a:fld>
            <a:endParaRPr lang="en-GB" altLang="en-US" smtClean="0"/>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28604"/>
            <a:ext cx="7548586" cy="886264"/>
          </a:xfrm>
        </p:spPr>
        <p:txBody>
          <a:bodyPr>
            <a:noAutofit/>
          </a:bodyPr>
          <a:lstStyle/>
          <a:p>
            <a:pPr>
              <a:defRPr/>
            </a:pPr>
            <a:r>
              <a:rPr lang="en-GB" dirty="0" err="1" smtClean="0">
                <a:solidFill>
                  <a:schemeClr val="tx1"/>
                </a:solidFill>
                <a:latin typeface="Arial" pitchFamily="34" charset="0"/>
                <a:cs typeface="Arial" pitchFamily="34" charset="0"/>
              </a:rPr>
              <a:t>Flesch</a:t>
            </a:r>
            <a:r>
              <a:rPr lang="en-GB" dirty="0" smtClean="0">
                <a:solidFill>
                  <a:schemeClr val="tx1"/>
                </a:solidFill>
                <a:latin typeface="Arial" pitchFamily="34" charset="0"/>
                <a:cs typeface="Arial" pitchFamily="34" charset="0"/>
              </a:rPr>
              <a:t> Reading Ease Index</a:t>
            </a:r>
            <a:endParaRPr lang="en-GB" dirty="0">
              <a:solidFill>
                <a:schemeClr val="tx1"/>
              </a:solidFill>
              <a:latin typeface="Arial" pitchFamily="34" charset="0"/>
              <a:cs typeface="Arial" pitchFamily="34" charset="0"/>
            </a:endParaRPr>
          </a:p>
        </p:txBody>
      </p:sp>
      <p:sp>
        <p:nvSpPr>
          <p:cNvPr id="870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18B9EA1-DB02-4F34-90E1-E740DA55D764}" type="slidenum">
              <a:rPr lang="ar-SA" altLang="en-US" smtClean="0"/>
              <a:pPr/>
              <a:t>125</a:t>
            </a:fld>
            <a:endParaRPr lang="en-GB" altLang="en-US" smtClean="0"/>
          </a:p>
        </p:txBody>
      </p:sp>
      <p:pic>
        <p:nvPicPr>
          <p:cNvPr id="87044" name="Content Placeholder 4" descr="http://upload.wikimedia.org/math/4/e/0/4e00010b3dbb079fb3c8ab74482b9bef.png"/>
          <p:cNvPicPr>
            <a:picLocks noGrp="1"/>
          </p:cNvPicPr>
          <p:nvPr>
            <p:ph idx="1"/>
          </p:nvPr>
        </p:nvPicPr>
        <p:blipFill>
          <a:blip r:embed="rId2"/>
          <a:srcRect/>
          <a:stretch>
            <a:fillRect/>
          </a:stretch>
        </p:blipFill>
        <p:spPr>
          <a:xfrm>
            <a:off x="1000100" y="1762115"/>
            <a:ext cx="6858048" cy="952505"/>
          </a:xfrm>
        </p:spPr>
      </p:pic>
      <p:graphicFrame>
        <p:nvGraphicFramePr>
          <p:cNvPr id="6" name="Table 5"/>
          <p:cNvGraphicFramePr>
            <a:graphicFrameLocks noGrp="1"/>
          </p:cNvGraphicFramePr>
          <p:nvPr/>
        </p:nvGraphicFramePr>
        <p:xfrm>
          <a:off x="1114428" y="2895601"/>
          <a:ext cx="6600844" cy="3511296"/>
        </p:xfrm>
        <a:graphic>
          <a:graphicData uri="http://schemas.openxmlformats.org/drawingml/2006/table">
            <a:tbl>
              <a:tblPr/>
              <a:tblGrid>
                <a:gridCol w="1224119"/>
                <a:gridCol w="5376725"/>
              </a:tblGrid>
              <a:tr h="428588">
                <a:tc>
                  <a:txBody>
                    <a:bodyPr/>
                    <a:lstStyle/>
                    <a:p>
                      <a:pPr algn="ctr">
                        <a:lnSpc>
                          <a:spcPct val="115000"/>
                        </a:lnSpc>
                        <a:spcAft>
                          <a:spcPts val="0"/>
                        </a:spcAft>
                      </a:pPr>
                      <a:r>
                        <a:rPr lang="en-GB" sz="2800" b="1" dirty="0">
                          <a:latin typeface="Times New Roman"/>
                          <a:ea typeface="Times New Roman"/>
                          <a:cs typeface="Arial"/>
                        </a:rPr>
                        <a:t>Score</a:t>
                      </a:r>
                      <a:endParaRPr lang="en-GB" sz="2800" dirty="0">
                        <a:latin typeface="Calibri"/>
                        <a:ea typeface="Times New Roman"/>
                        <a:cs typeface="Arial"/>
                      </a:endParaRPr>
                    </a:p>
                  </a:txBody>
                  <a:tcPr marL="9525" marR="9525" marT="9525" marB="9525" anchor="ctr">
                    <a:lnL>
                      <a:noFill/>
                    </a:lnL>
                    <a:lnR>
                      <a:noFill/>
                    </a:lnR>
                    <a:lnT>
                      <a:noFill/>
                    </a:lnT>
                    <a:lnB>
                      <a:noFill/>
                    </a:lnB>
                  </a:tcPr>
                </a:tc>
                <a:tc>
                  <a:txBody>
                    <a:bodyPr/>
                    <a:lstStyle/>
                    <a:p>
                      <a:pPr algn="ctr">
                        <a:lnSpc>
                          <a:spcPct val="115000"/>
                        </a:lnSpc>
                        <a:spcAft>
                          <a:spcPts val="0"/>
                        </a:spcAft>
                      </a:pPr>
                      <a:r>
                        <a:rPr lang="en-GB" sz="2800" b="1">
                          <a:latin typeface="Times New Roman"/>
                          <a:ea typeface="Times New Roman"/>
                          <a:cs typeface="Arial"/>
                        </a:rPr>
                        <a:t>Notes</a:t>
                      </a:r>
                      <a:endParaRPr lang="en-GB" sz="2800">
                        <a:latin typeface="Calibri"/>
                        <a:ea typeface="Times New Roman"/>
                        <a:cs typeface="Arial"/>
                      </a:endParaRPr>
                    </a:p>
                  </a:txBody>
                  <a:tcPr marL="9525" marR="9525" marT="9525" marB="9525" anchor="ctr">
                    <a:lnL>
                      <a:noFill/>
                    </a:lnL>
                    <a:lnR>
                      <a:noFill/>
                    </a:lnR>
                    <a:lnT>
                      <a:noFill/>
                    </a:lnT>
                    <a:lnB>
                      <a:noFill/>
                    </a:lnB>
                  </a:tcPr>
                </a:tc>
              </a:tr>
              <a:tr h="841161">
                <a:tc>
                  <a:txBody>
                    <a:bodyPr/>
                    <a:lstStyle/>
                    <a:p>
                      <a:pPr>
                        <a:lnSpc>
                          <a:spcPct val="115000"/>
                        </a:lnSpc>
                        <a:spcAft>
                          <a:spcPts val="0"/>
                        </a:spcAft>
                      </a:pPr>
                      <a:r>
                        <a:rPr lang="en-GB" sz="2800" dirty="0">
                          <a:latin typeface="Times New Roman"/>
                          <a:ea typeface="Times New Roman"/>
                          <a:cs typeface="Arial"/>
                        </a:rPr>
                        <a:t>90.0–100.0</a:t>
                      </a:r>
                      <a:endParaRPr lang="en-GB" sz="2800" dirty="0">
                        <a:latin typeface="Calibri"/>
                        <a:ea typeface="Times New Roman"/>
                        <a:cs typeface="Arial"/>
                      </a:endParaRPr>
                    </a:p>
                  </a:txBody>
                  <a:tcPr marL="9525" marR="9525" marT="9525" marB="9525" anchor="ctr">
                    <a:lnL>
                      <a:noFill/>
                    </a:lnL>
                    <a:lnR>
                      <a:noFill/>
                    </a:lnR>
                    <a:lnT>
                      <a:noFill/>
                    </a:lnT>
                    <a:lnB>
                      <a:noFill/>
                    </a:lnB>
                  </a:tcPr>
                </a:tc>
                <a:tc>
                  <a:txBody>
                    <a:bodyPr/>
                    <a:lstStyle/>
                    <a:p>
                      <a:pPr>
                        <a:lnSpc>
                          <a:spcPct val="115000"/>
                        </a:lnSpc>
                        <a:spcAft>
                          <a:spcPts val="0"/>
                        </a:spcAft>
                      </a:pPr>
                      <a:r>
                        <a:rPr lang="en-GB" sz="2800" dirty="0">
                          <a:latin typeface="Times New Roman"/>
                          <a:ea typeface="Times New Roman"/>
                          <a:cs typeface="Arial"/>
                        </a:rPr>
                        <a:t>easily understood by an average 11-year-old student</a:t>
                      </a:r>
                      <a:endParaRPr lang="en-GB" sz="2800" dirty="0">
                        <a:latin typeface="Calibri"/>
                        <a:ea typeface="Times New Roman"/>
                        <a:cs typeface="Arial"/>
                      </a:endParaRPr>
                    </a:p>
                  </a:txBody>
                  <a:tcPr marL="9525" marR="9525" marT="9525" marB="9525" anchor="ctr">
                    <a:lnL>
                      <a:noFill/>
                    </a:lnL>
                    <a:lnR>
                      <a:noFill/>
                    </a:lnR>
                    <a:lnT>
                      <a:noFill/>
                    </a:lnT>
                    <a:lnB>
                      <a:noFill/>
                    </a:lnB>
                  </a:tcPr>
                </a:tc>
              </a:tr>
              <a:tr h="841161">
                <a:tc>
                  <a:txBody>
                    <a:bodyPr/>
                    <a:lstStyle/>
                    <a:p>
                      <a:pPr>
                        <a:lnSpc>
                          <a:spcPct val="115000"/>
                        </a:lnSpc>
                        <a:spcAft>
                          <a:spcPts val="0"/>
                        </a:spcAft>
                      </a:pPr>
                      <a:r>
                        <a:rPr lang="en-GB" sz="2800" dirty="0">
                          <a:latin typeface="Times New Roman"/>
                          <a:ea typeface="Times New Roman"/>
                          <a:cs typeface="Arial"/>
                        </a:rPr>
                        <a:t>60.0–70.0</a:t>
                      </a:r>
                      <a:endParaRPr lang="en-GB" sz="2800" dirty="0">
                        <a:latin typeface="Calibri"/>
                        <a:ea typeface="Times New Roman"/>
                        <a:cs typeface="Arial"/>
                      </a:endParaRPr>
                    </a:p>
                  </a:txBody>
                  <a:tcPr marL="9525" marR="9525" marT="9525" marB="9525" anchor="ctr">
                    <a:lnL>
                      <a:noFill/>
                    </a:lnL>
                    <a:lnR>
                      <a:noFill/>
                    </a:lnR>
                    <a:lnT>
                      <a:noFill/>
                    </a:lnT>
                    <a:lnB>
                      <a:noFill/>
                    </a:lnB>
                  </a:tcPr>
                </a:tc>
                <a:tc>
                  <a:txBody>
                    <a:bodyPr/>
                    <a:lstStyle/>
                    <a:p>
                      <a:pPr>
                        <a:lnSpc>
                          <a:spcPct val="115000"/>
                        </a:lnSpc>
                        <a:spcAft>
                          <a:spcPts val="0"/>
                        </a:spcAft>
                      </a:pPr>
                      <a:r>
                        <a:rPr lang="en-GB" sz="2800" dirty="0">
                          <a:latin typeface="Times New Roman"/>
                          <a:ea typeface="Times New Roman"/>
                          <a:cs typeface="Arial"/>
                        </a:rPr>
                        <a:t>easily understood by 13- to 15-year-old students</a:t>
                      </a:r>
                      <a:endParaRPr lang="en-GB" sz="2800" dirty="0">
                        <a:latin typeface="Calibri"/>
                        <a:ea typeface="Times New Roman"/>
                        <a:cs typeface="Arial"/>
                      </a:endParaRPr>
                    </a:p>
                  </a:txBody>
                  <a:tcPr marL="9525" marR="9525" marT="9525" marB="9525" anchor="ctr">
                    <a:lnL>
                      <a:noFill/>
                    </a:lnL>
                    <a:lnR>
                      <a:noFill/>
                    </a:lnR>
                    <a:lnT>
                      <a:noFill/>
                    </a:lnT>
                    <a:lnB>
                      <a:noFill/>
                    </a:lnB>
                  </a:tcPr>
                </a:tc>
              </a:tr>
              <a:tr h="779944">
                <a:tc>
                  <a:txBody>
                    <a:bodyPr/>
                    <a:lstStyle/>
                    <a:p>
                      <a:pPr>
                        <a:lnSpc>
                          <a:spcPct val="115000"/>
                        </a:lnSpc>
                        <a:spcAft>
                          <a:spcPts val="0"/>
                        </a:spcAft>
                      </a:pPr>
                      <a:r>
                        <a:rPr lang="en-GB" sz="2800">
                          <a:latin typeface="Times New Roman"/>
                          <a:ea typeface="Times New Roman"/>
                          <a:cs typeface="Arial"/>
                        </a:rPr>
                        <a:t>0.0–30.0</a:t>
                      </a:r>
                      <a:endParaRPr lang="en-GB" sz="2800">
                        <a:latin typeface="Calibri"/>
                        <a:ea typeface="Times New Roman"/>
                        <a:cs typeface="Arial"/>
                      </a:endParaRPr>
                    </a:p>
                  </a:txBody>
                  <a:tcPr marL="9525" marR="9525" marT="9525" marB="9525" anchor="ctr">
                    <a:lnL>
                      <a:noFill/>
                    </a:lnL>
                    <a:lnR>
                      <a:noFill/>
                    </a:lnR>
                    <a:lnT>
                      <a:noFill/>
                    </a:lnT>
                    <a:lnB>
                      <a:noFill/>
                    </a:lnB>
                  </a:tcPr>
                </a:tc>
                <a:tc>
                  <a:txBody>
                    <a:bodyPr/>
                    <a:lstStyle/>
                    <a:p>
                      <a:pPr>
                        <a:lnSpc>
                          <a:spcPct val="115000"/>
                        </a:lnSpc>
                        <a:spcAft>
                          <a:spcPts val="0"/>
                        </a:spcAft>
                      </a:pPr>
                      <a:r>
                        <a:rPr lang="en-GB" sz="2800" dirty="0">
                          <a:latin typeface="Times New Roman"/>
                          <a:ea typeface="Times New Roman"/>
                          <a:cs typeface="Arial"/>
                        </a:rPr>
                        <a:t>best understood by university graduates</a:t>
                      </a:r>
                      <a:endParaRPr lang="en-GB" sz="2800" dirty="0">
                        <a:latin typeface="Calibri"/>
                        <a:ea typeface="Times New Roman"/>
                        <a:cs typeface="Arial"/>
                      </a:endParaRPr>
                    </a:p>
                  </a:txBody>
                  <a:tcPr marL="9525" marR="9525" marT="9525" marB="9525" anchor="ctr">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250" y="556240"/>
            <a:ext cx="7419972" cy="619584"/>
          </a:xfrm>
        </p:spPr>
        <p:txBody>
          <a:bodyPr>
            <a:noAutofit/>
          </a:bodyPr>
          <a:lstStyle/>
          <a:p>
            <a:pPr>
              <a:defRPr/>
            </a:pPr>
            <a:r>
              <a:rPr lang="en-GB" dirty="0" smtClean="0">
                <a:solidFill>
                  <a:schemeClr val="tx1"/>
                </a:solidFill>
              </a:rPr>
              <a:t>SRS Readability</a:t>
            </a:r>
            <a:endParaRPr lang="en-GB" dirty="0">
              <a:solidFill>
                <a:schemeClr val="tx1"/>
              </a:solidFill>
            </a:endParaRPr>
          </a:p>
        </p:txBody>
      </p:sp>
      <p:sp>
        <p:nvSpPr>
          <p:cNvPr id="70659" name="Content Placeholder 2"/>
          <p:cNvSpPr>
            <a:spLocks noGrp="1"/>
          </p:cNvSpPr>
          <p:nvPr>
            <p:ph idx="1"/>
          </p:nvPr>
        </p:nvSpPr>
        <p:spPr>
          <a:xfrm>
            <a:off x="509614" y="1855472"/>
            <a:ext cx="7848600" cy="4191016"/>
          </a:xfrm>
        </p:spPr>
        <p:txBody>
          <a:bodyPr/>
          <a:lstStyle/>
          <a:p>
            <a:pPr>
              <a:lnSpc>
                <a:spcPct val="200000"/>
              </a:lnSpc>
              <a:defRPr/>
            </a:pPr>
            <a:r>
              <a:rPr lang="en-GB" dirty="0" smtClean="0">
                <a:solidFill>
                  <a:schemeClr val="tx1"/>
                </a:solidFill>
                <a:latin typeface="Arial" pitchFamily="34" charset="0"/>
                <a:cs typeface="Arial" pitchFamily="34" charset="0"/>
              </a:rPr>
              <a:t>Many of these indicators are calculated by conventional word processors.</a:t>
            </a:r>
          </a:p>
          <a:p>
            <a:pPr>
              <a:lnSpc>
                <a:spcPct val="200000"/>
              </a:lnSpc>
              <a:defRPr/>
            </a:pPr>
            <a:endParaRPr lang="en-GB" sz="2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Organizations can choose an appropriate level for any of these metrics as a standard for software documentation.</a:t>
            </a:r>
          </a:p>
        </p:txBody>
      </p:sp>
      <p:sp>
        <p:nvSpPr>
          <p:cNvPr id="880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53BD4F2-98F2-4B08-9E61-009C5EAEDB69}" type="slidenum">
              <a:rPr lang="ar-SA" altLang="en-US" smtClean="0"/>
              <a:pPr/>
              <a:t>126</a:t>
            </a:fld>
            <a:endParaRPr lang="en-GB" altLang="en-US" smtClean="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533400"/>
            <a:ext cx="7472386" cy="685800"/>
          </a:xfrm>
        </p:spPr>
        <p:txBody>
          <a:bodyPr>
            <a:noAutofit/>
          </a:bodyPr>
          <a:lstStyle/>
          <a:p>
            <a:pPr>
              <a:defRPr/>
            </a:pPr>
            <a:r>
              <a:rPr lang="en-GB" dirty="0" smtClean="0">
                <a:solidFill>
                  <a:schemeClr val="tx1"/>
                </a:solidFill>
              </a:rPr>
              <a:t>Quality Metrics</a:t>
            </a:r>
            <a:endParaRPr lang="en-GB" dirty="0">
              <a:solidFill>
                <a:schemeClr val="tx1"/>
              </a:solidFill>
            </a:endParaRPr>
          </a:p>
        </p:txBody>
      </p:sp>
      <p:sp>
        <p:nvSpPr>
          <p:cNvPr id="90115" name="Content Placeholder 2"/>
          <p:cNvSpPr>
            <a:spLocks noGrp="1"/>
          </p:cNvSpPr>
          <p:nvPr>
            <p:ph idx="1"/>
          </p:nvPr>
        </p:nvSpPr>
        <p:spPr>
          <a:xfrm>
            <a:off x="581052" y="1644036"/>
            <a:ext cx="7848600" cy="4800600"/>
          </a:xfrm>
        </p:spPr>
        <p:txBody>
          <a:bodyPr/>
          <a:lstStyle/>
          <a:p>
            <a:pPr>
              <a:lnSpc>
                <a:spcPct val="140000"/>
              </a:lnSpc>
            </a:pPr>
            <a:r>
              <a:rPr lang="en-GB" dirty="0" smtClean="0">
                <a:solidFill>
                  <a:schemeClr val="tx1"/>
                </a:solidFill>
                <a:latin typeface="Arial" pitchFamily="34" charset="0"/>
                <a:cs typeface="Arial" pitchFamily="34" charset="0"/>
              </a:rPr>
              <a:t>It is important to ensure that the SRS is of good quality.</a:t>
            </a:r>
            <a:endParaRPr lang="ar-SA" dirty="0" smtClean="0">
              <a:solidFill>
                <a:schemeClr val="tx1"/>
              </a:solidFill>
              <a:latin typeface="Arial" pitchFamily="34" charset="0"/>
              <a:cs typeface="Arial" pitchFamily="34" charset="0"/>
            </a:endParaRPr>
          </a:p>
          <a:p>
            <a:pPr>
              <a:lnSpc>
                <a:spcPct val="140000"/>
              </a:lnSpc>
            </a:pPr>
            <a:r>
              <a:rPr lang="en-GB" dirty="0" smtClean="0">
                <a:solidFill>
                  <a:schemeClr val="tx1"/>
                </a:solidFill>
                <a:latin typeface="Arial" pitchFamily="34" charset="0"/>
                <a:cs typeface="Arial" pitchFamily="34" charset="0"/>
              </a:rPr>
              <a:t>For this, some quality metrics are needed that can be used to assess the quality of the SRS.</a:t>
            </a:r>
          </a:p>
          <a:p>
            <a:pPr>
              <a:lnSpc>
                <a:spcPct val="140000"/>
              </a:lnSpc>
              <a:defRPr/>
            </a:pPr>
            <a:r>
              <a:rPr lang="en-GB" dirty="0" smtClean="0">
                <a:solidFill>
                  <a:schemeClr val="tx1"/>
                </a:solidFill>
                <a:latin typeface="Arial" pitchFamily="34" charset="0"/>
                <a:cs typeface="Arial" pitchFamily="34" charset="0"/>
              </a:rPr>
              <a:t>If much fewer than expected errors were detected, it means that either the SRS was of very high quality or the requirement reviews were not careful.</a:t>
            </a:r>
          </a:p>
          <a:p>
            <a:pPr>
              <a:lnSpc>
                <a:spcPct val="140000"/>
              </a:lnSpc>
              <a:defRPr/>
            </a:pPr>
            <a:r>
              <a:rPr lang="en-GB" dirty="0" smtClean="0">
                <a:solidFill>
                  <a:schemeClr val="tx1"/>
                </a:solidFill>
                <a:latin typeface="Arial" pitchFamily="34" charset="0"/>
                <a:cs typeface="Arial" pitchFamily="34" charset="0"/>
              </a:rPr>
              <a:t>Further analysis can reveal the true situation.</a:t>
            </a:r>
          </a:p>
        </p:txBody>
      </p:sp>
      <p:sp>
        <p:nvSpPr>
          <p:cNvPr id="901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2292C3-99B9-4915-89A7-4B35B63C1F47}" type="slidenum">
              <a:rPr lang="ar-SA" altLang="en-US" smtClean="0"/>
              <a:pPr/>
              <a:t>127</a:t>
            </a:fld>
            <a:endParaRPr lang="en-GB" altLang="en-US" smtClean="0"/>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533400"/>
            <a:ext cx="7472386" cy="685800"/>
          </a:xfrm>
        </p:spPr>
        <p:txBody>
          <a:bodyPr>
            <a:noAutofit/>
          </a:bodyPr>
          <a:lstStyle/>
          <a:p>
            <a:pPr>
              <a:defRPr/>
            </a:pPr>
            <a:r>
              <a:rPr lang="en-GB" dirty="0" smtClean="0">
                <a:solidFill>
                  <a:schemeClr val="tx1"/>
                </a:solidFill>
              </a:rPr>
              <a:t>Quality Metrics</a:t>
            </a:r>
            <a:endParaRPr lang="en-GB" dirty="0">
              <a:solidFill>
                <a:schemeClr val="tx1"/>
              </a:solidFill>
            </a:endParaRPr>
          </a:p>
        </p:txBody>
      </p:sp>
      <p:sp>
        <p:nvSpPr>
          <p:cNvPr id="90115" name="Content Placeholder 2"/>
          <p:cNvSpPr>
            <a:spLocks noGrp="1"/>
          </p:cNvSpPr>
          <p:nvPr>
            <p:ph idx="1"/>
          </p:nvPr>
        </p:nvSpPr>
        <p:spPr>
          <a:xfrm>
            <a:off x="509614" y="1744968"/>
            <a:ext cx="7848600" cy="4500594"/>
          </a:xfrm>
        </p:spPr>
        <p:txBody>
          <a:bodyPr/>
          <a:lstStyle/>
          <a:p>
            <a:pPr>
              <a:lnSpc>
                <a:spcPct val="150000"/>
              </a:lnSpc>
            </a:pPr>
            <a:r>
              <a:rPr lang="en-GB" dirty="0" smtClean="0">
                <a:solidFill>
                  <a:schemeClr val="tx1"/>
                </a:solidFill>
                <a:latin typeface="Arial" pitchFamily="34" charset="0"/>
                <a:cs typeface="Arial" pitchFamily="34" charset="0"/>
              </a:rPr>
              <a:t>If too many clerical errors were detected and too few omission type errors were detected, it might mean that the SRS was written poorly or that the requirements review meeting could not focus on "larger issues" and spent too much effort on "minor" issues.</a:t>
            </a:r>
          </a:p>
          <a:p>
            <a:pPr>
              <a:lnSpc>
                <a:spcPct val="150000"/>
              </a:lnSpc>
            </a:pPr>
            <a:endParaRPr lang="en-GB"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Further analysis will reveal the true situation.</a:t>
            </a:r>
          </a:p>
        </p:txBody>
      </p:sp>
      <p:sp>
        <p:nvSpPr>
          <p:cNvPr id="901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2292C3-99B9-4915-89A7-4B35B63C1F47}" type="slidenum">
              <a:rPr lang="ar-SA" altLang="en-US" smtClean="0"/>
              <a:pPr/>
              <a:t>128</a:t>
            </a:fld>
            <a:endParaRPr lang="en-GB" altLang="en-US" smtClean="0"/>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533400"/>
            <a:ext cx="7472386" cy="685800"/>
          </a:xfrm>
        </p:spPr>
        <p:txBody>
          <a:bodyPr>
            <a:noAutofit/>
          </a:bodyPr>
          <a:lstStyle/>
          <a:p>
            <a:pPr>
              <a:defRPr/>
            </a:pPr>
            <a:r>
              <a:rPr lang="en-GB" dirty="0" smtClean="0">
                <a:solidFill>
                  <a:schemeClr val="tx1"/>
                </a:solidFill>
              </a:rPr>
              <a:t>Quality Metrics</a:t>
            </a:r>
            <a:endParaRPr lang="en-GB" dirty="0">
              <a:solidFill>
                <a:schemeClr val="tx1"/>
              </a:solidFill>
            </a:endParaRPr>
          </a:p>
        </p:txBody>
      </p:sp>
      <p:sp>
        <p:nvSpPr>
          <p:cNvPr id="90115" name="Content Placeholder 2"/>
          <p:cNvSpPr>
            <a:spLocks noGrp="1"/>
          </p:cNvSpPr>
          <p:nvPr>
            <p:ph idx="1"/>
          </p:nvPr>
        </p:nvSpPr>
        <p:spPr>
          <a:xfrm>
            <a:off x="518160" y="1802152"/>
            <a:ext cx="7848600" cy="4371972"/>
          </a:xfrm>
        </p:spPr>
        <p:txBody>
          <a:bodyPr/>
          <a:lstStyle/>
          <a:p>
            <a:pPr>
              <a:lnSpc>
                <a:spcPct val="150000"/>
              </a:lnSpc>
            </a:pPr>
            <a:r>
              <a:rPr lang="en-GB" dirty="0" smtClean="0">
                <a:solidFill>
                  <a:schemeClr val="tx1"/>
                </a:solidFill>
                <a:latin typeface="Arial" pitchFamily="34" charset="0"/>
                <a:cs typeface="Arial" pitchFamily="34" charset="0"/>
              </a:rPr>
              <a:t>A large number of errors that reflect ambiguities in the SRS can imply that the problem analysis has not been done properly and many more ambiguities may still exist in the SRS.</a:t>
            </a:r>
          </a:p>
          <a:p>
            <a:pPr>
              <a:lnSpc>
                <a:spcPct val="150000"/>
              </a:lnSpc>
            </a:pPr>
            <a:endParaRPr lang="en-GB"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Some project management decision to control this can then be taken (e.g., build a prototype or do further analysis).</a:t>
            </a:r>
          </a:p>
        </p:txBody>
      </p:sp>
      <p:sp>
        <p:nvSpPr>
          <p:cNvPr id="901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2292C3-99B9-4915-89A7-4B35B63C1F47}" type="slidenum">
              <a:rPr lang="ar-SA" altLang="en-US" smtClean="0"/>
              <a:pPr/>
              <a:t>129</a:t>
            </a:fld>
            <a:endParaRPr lang="en-GB" altLang="en-US"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lIns="90487" tIns="44450" rIns="90487" bIns="44450">
            <a:normAutofit/>
          </a:bodyPr>
          <a:lstStyle/>
          <a:p>
            <a:pPr>
              <a:defRPr/>
            </a:pPr>
            <a:r>
              <a:rPr lang="en-GB" dirty="0" smtClean="0">
                <a:solidFill>
                  <a:schemeClr val="tx1"/>
                </a:solidFill>
              </a:rPr>
              <a:t>Non-Functional Requirements</a:t>
            </a:r>
            <a:endParaRPr lang="en-GB" dirty="0">
              <a:solidFill>
                <a:schemeClr val="tx1"/>
              </a:solidFill>
            </a:endParaRPr>
          </a:p>
        </p:txBody>
      </p:sp>
      <p:sp>
        <p:nvSpPr>
          <p:cNvPr id="36867" name="Rectangle 3"/>
          <p:cNvSpPr>
            <a:spLocks noGrp="1" noChangeArrowheads="1"/>
          </p:cNvSpPr>
          <p:nvPr>
            <p:ph idx="1"/>
          </p:nvPr>
        </p:nvSpPr>
        <p:spPr>
          <a:xfrm>
            <a:off x="457200" y="1765300"/>
            <a:ext cx="8229600" cy="4525963"/>
          </a:xfrm>
        </p:spPr>
        <p:txBody>
          <a:bodyPr lIns="90487" tIns="44450" rIns="90487" bIns="44450"/>
          <a:lstStyle/>
          <a:p>
            <a:pPr>
              <a:lnSpc>
                <a:spcPct val="130000"/>
              </a:lnSpc>
            </a:pPr>
            <a:r>
              <a:rPr lang="en-GB" dirty="0" smtClean="0">
                <a:solidFill>
                  <a:schemeClr val="tx1"/>
                </a:solidFill>
                <a:cs typeface="Tahoma" pitchFamily="34" charset="0"/>
              </a:rPr>
              <a:t>These define system properties and constraints e.g. reliability, response time, storage requirements, etc.</a:t>
            </a:r>
          </a:p>
          <a:p>
            <a:pPr>
              <a:lnSpc>
                <a:spcPct val="130000"/>
              </a:lnSpc>
            </a:pPr>
            <a:endParaRPr lang="en-GB" sz="400" dirty="0" smtClean="0">
              <a:solidFill>
                <a:schemeClr val="tx1"/>
              </a:solidFill>
              <a:cs typeface="Tahoma" pitchFamily="34" charset="0"/>
            </a:endParaRPr>
          </a:p>
          <a:p>
            <a:pPr>
              <a:lnSpc>
                <a:spcPct val="130000"/>
              </a:lnSpc>
            </a:pPr>
            <a:r>
              <a:rPr lang="en-GB" dirty="0" smtClean="0">
                <a:solidFill>
                  <a:schemeClr val="tx1"/>
                </a:solidFill>
                <a:cs typeface="Tahoma" pitchFamily="34" charset="0"/>
              </a:rPr>
              <a:t>Process requirements may also be specified mandating a particular IDE (Integrated Development Environment), programming language or development method.</a:t>
            </a:r>
          </a:p>
          <a:p>
            <a:pPr>
              <a:lnSpc>
                <a:spcPct val="130000"/>
              </a:lnSpc>
            </a:pPr>
            <a:endParaRPr lang="en-GB" sz="400" dirty="0" smtClean="0">
              <a:solidFill>
                <a:schemeClr val="tx1"/>
              </a:solidFill>
              <a:cs typeface="Tahoma" pitchFamily="34" charset="0"/>
            </a:endParaRPr>
          </a:p>
          <a:p>
            <a:pPr>
              <a:lnSpc>
                <a:spcPct val="130000"/>
              </a:lnSpc>
            </a:pPr>
            <a:r>
              <a:rPr lang="en-GB" dirty="0" smtClean="0">
                <a:solidFill>
                  <a:schemeClr val="tx1"/>
                </a:solidFill>
                <a:cs typeface="Tahoma" pitchFamily="34" charset="0"/>
              </a:rPr>
              <a:t>Non-functional requirements may be more critical than functional requirements. If these are not met, the system may be useless.</a:t>
            </a:r>
          </a:p>
        </p:txBody>
      </p:sp>
      <p:sp>
        <p:nvSpPr>
          <p:cNvPr id="368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57518A0-8023-459F-B8F8-6CE7107993BA}" type="slidenum">
              <a:rPr lang="en-US" smtClean="0"/>
              <a:pPr/>
              <a:t>13</a:t>
            </a:fld>
            <a:endParaRPr lang="en-US" dirty="0" smtClean="0"/>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6" y="533400"/>
            <a:ext cx="7472386" cy="685800"/>
          </a:xfrm>
        </p:spPr>
        <p:txBody>
          <a:bodyPr>
            <a:noAutofit/>
          </a:bodyPr>
          <a:lstStyle/>
          <a:p>
            <a:pPr>
              <a:defRPr/>
            </a:pPr>
            <a:r>
              <a:rPr lang="en-GB" dirty="0" smtClean="0">
                <a:solidFill>
                  <a:schemeClr val="tx1"/>
                </a:solidFill>
              </a:rPr>
              <a:t>Quality Metrics</a:t>
            </a:r>
            <a:endParaRPr lang="en-GB" dirty="0">
              <a:solidFill>
                <a:schemeClr val="tx1"/>
              </a:solidFill>
            </a:endParaRPr>
          </a:p>
        </p:txBody>
      </p:sp>
      <p:sp>
        <p:nvSpPr>
          <p:cNvPr id="90115" name="Content Placeholder 2"/>
          <p:cNvSpPr>
            <a:spLocks noGrp="1"/>
          </p:cNvSpPr>
          <p:nvPr>
            <p:ph idx="1"/>
          </p:nvPr>
        </p:nvSpPr>
        <p:spPr>
          <a:xfrm>
            <a:off x="581052" y="1802152"/>
            <a:ext cx="7848600" cy="4514848"/>
          </a:xfrm>
        </p:spPr>
        <p:txBody>
          <a:bodyPr/>
          <a:lstStyle/>
          <a:p>
            <a:pPr>
              <a:lnSpc>
                <a:spcPct val="150000"/>
              </a:lnSpc>
            </a:pPr>
            <a:r>
              <a:rPr lang="en-GB" dirty="0" smtClean="0">
                <a:solidFill>
                  <a:schemeClr val="tx1"/>
                </a:solidFill>
                <a:latin typeface="Arial" pitchFamily="34" charset="0"/>
                <a:cs typeface="Arial" pitchFamily="34" charset="0"/>
              </a:rPr>
              <a:t>From the historical data, a rough estimate of the number of errors that remain in the SRS after the reviews can also be estimated.</a:t>
            </a:r>
          </a:p>
          <a:p>
            <a:pPr>
              <a:lnSpc>
                <a:spcPct val="150000"/>
              </a:lnSpc>
            </a:pPr>
            <a:endParaRPr lang="en-GB"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This can be useful in the rest of the development process as it gives some handle on how many requirement errors should be revealed by quality assurance activities.</a:t>
            </a:r>
          </a:p>
        </p:txBody>
      </p:sp>
      <p:sp>
        <p:nvSpPr>
          <p:cNvPr id="901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2292C3-99B9-4915-89A7-4B35B63C1F47}" type="slidenum">
              <a:rPr lang="ar-SA" altLang="en-US" smtClean="0"/>
              <a:pPr/>
              <a:t>130</a:t>
            </a:fld>
            <a:endParaRPr lang="en-GB" altLang="en-US" smtClean="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604822"/>
            <a:ext cx="7162800" cy="609600"/>
          </a:xfrm>
        </p:spPr>
        <p:txBody>
          <a:bodyPr>
            <a:noAutofit/>
          </a:bodyPr>
          <a:lstStyle/>
          <a:p>
            <a:pPr>
              <a:defRPr/>
            </a:pPr>
            <a:r>
              <a:rPr lang="en-GB" dirty="0" smtClean="0">
                <a:solidFill>
                  <a:schemeClr val="tx1"/>
                </a:solidFill>
              </a:rPr>
              <a:t>Estimating Project Size</a:t>
            </a:r>
            <a:endParaRPr lang="en-GB" dirty="0">
              <a:solidFill>
                <a:schemeClr val="tx1"/>
              </a:solidFill>
            </a:endParaRPr>
          </a:p>
        </p:txBody>
      </p:sp>
      <p:sp>
        <p:nvSpPr>
          <p:cNvPr id="95235" name="Content Placeholder 2"/>
          <p:cNvSpPr>
            <a:spLocks noGrp="1"/>
          </p:cNvSpPr>
          <p:nvPr>
            <p:ph idx="1"/>
          </p:nvPr>
        </p:nvSpPr>
        <p:spPr>
          <a:xfrm>
            <a:off x="519138" y="1816406"/>
            <a:ext cx="7696200" cy="4429156"/>
          </a:xfrm>
        </p:spPr>
        <p:txBody>
          <a:bodyPr/>
          <a:lstStyle/>
          <a:p>
            <a:pPr>
              <a:lnSpc>
                <a:spcPct val="150000"/>
              </a:lnSpc>
            </a:pPr>
            <a:r>
              <a:rPr lang="en-GB" dirty="0" smtClean="0">
                <a:solidFill>
                  <a:schemeClr val="tx1"/>
                </a:solidFill>
                <a:latin typeface="Arial" pitchFamily="34" charset="0"/>
                <a:cs typeface="Arial" pitchFamily="34" charset="0"/>
              </a:rPr>
              <a:t>Most methods for estimating the total effort required for a software project (to decide on schedule, Cost and staffing) depend on the size of the software project.</a:t>
            </a:r>
          </a:p>
          <a:p>
            <a:pPr>
              <a:lnSpc>
                <a:spcPct val="150000"/>
              </a:lnSpc>
            </a:pPr>
            <a:endParaRPr lang="en-GB"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It is difficult to estimate size in advance.</a:t>
            </a:r>
          </a:p>
          <a:p>
            <a:pPr>
              <a:lnSpc>
                <a:spcPct val="150000"/>
              </a:lnSpc>
            </a:pPr>
            <a:endParaRPr lang="en-GB"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We will look at two methods for estimating size.</a:t>
            </a:r>
          </a:p>
        </p:txBody>
      </p:sp>
      <p:sp>
        <p:nvSpPr>
          <p:cNvPr id="9523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3D19C5D-134B-4E7A-B68F-C6EB21A7C07A}" type="slidenum">
              <a:rPr lang="ar-SA" altLang="en-US" smtClean="0"/>
              <a:pPr/>
              <a:t>131</a:t>
            </a:fld>
            <a:endParaRPr lang="en-GB" altLang="en-US" smtClean="0"/>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4822"/>
            <a:ext cx="7543800" cy="609600"/>
          </a:xfrm>
        </p:spPr>
        <p:txBody>
          <a:bodyPr>
            <a:noAutofit/>
          </a:bodyPr>
          <a:lstStyle/>
          <a:p>
            <a:pPr>
              <a:defRPr/>
            </a:pPr>
            <a:r>
              <a:rPr lang="en-GB" dirty="0" smtClean="0">
                <a:solidFill>
                  <a:schemeClr val="tx1"/>
                </a:solidFill>
              </a:rPr>
              <a:t>Wideband-Delphi Estimating</a:t>
            </a:r>
            <a:endParaRPr lang="en-GB" dirty="0">
              <a:solidFill>
                <a:schemeClr val="tx1"/>
              </a:solidFill>
            </a:endParaRPr>
          </a:p>
        </p:txBody>
      </p:sp>
      <p:sp>
        <p:nvSpPr>
          <p:cNvPr id="962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CC5440C-3B06-4864-9673-1F286C377172}" type="slidenum">
              <a:rPr lang="ar-SA" altLang="en-US" smtClean="0"/>
              <a:pPr/>
              <a:t>132</a:t>
            </a:fld>
            <a:endParaRPr lang="en-GB" altLang="en-US" smtClean="0"/>
          </a:p>
        </p:txBody>
      </p:sp>
      <p:pic>
        <p:nvPicPr>
          <p:cNvPr id="96260" name="Picture 2"/>
          <p:cNvPicPr>
            <a:picLocks noGrp="1" noChangeAspect="1" noChangeArrowheads="1"/>
          </p:cNvPicPr>
          <p:nvPr>
            <p:ph idx="1"/>
          </p:nvPr>
        </p:nvPicPr>
        <p:blipFill>
          <a:blip r:embed="rId2"/>
          <a:srcRect/>
          <a:stretch>
            <a:fillRect/>
          </a:stretch>
        </p:blipFill>
        <p:spPr>
          <a:xfrm>
            <a:off x="630556" y="2006651"/>
            <a:ext cx="7972452" cy="4121753"/>
          </a:xfrm>
          <a:noFill/>
        </p:spPr>
      </p:pic>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4822"/>
            <a:ext cx="7772400" cy="609600"/>
          </a:xfrm>
        </p:spPr>
        <p:txBody>
          <a:bodyPr>
            <a:noAutofit/>
          </a:bodyPr>
          <a:lstStyle/>
          <a:p>
            <a:pPr>
              <a:defRPr/>
            </a:pPr>
            <a:r>
              <a:rPr lang="en-GB" dirty="0" smtClean="0">
                <a:solidFill>
                  <a:schemeClr val="tx1"/>
                </a:solidFill>
              </a:rPr>
              <a:t>Standard Component Estimating</a:t>
            </a:r>
            <a:endParaRPr lang="en-GB" dirty="0">
              <a:solidFill>
                <a:schemeClr val="tx1"/>
              </a:solidFill>
            </a:endParaRPr>
          </a:p>
        </p:txBody>
      </p:sp>
      <p:sp>
        <p:nvSpPr>
          <p:cNvPr id="972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4651742-A98A-4E81-A2E9-595543339C80}" type="slidenum">
              <a:rPr lang="ar-SA" altLang="en-US" smtClean="0"/>
              <a:pPr/>
              <a:t>133</a:t>
            </a:fld>
            <a:endParaRPr lang="en-GB" altLang="en-US" smtClean="0"/>
          </a:p>
        </p:txBody>
      </p:sp>
      <p:pic>
        <p:nvPicPr>
          <p:cNvPr id="97284" name="Picture 2"/>
          <p:cNvPicPr>
            <a:picLocks noGrp="1" noChangeAspect="1" noChangeArrowheads="1"/>
          </p:cNvPicPr>
          <p:nvPr>
            <p:ph idx="1"/>
          </p:nvPr>
        </p:nvPicPr>
        <p:blipFill>
          <a:blip r:embed="rId2"/>
          <a:srcRect/>
          <a:stretch>
            <a:fillRect/>
          </a:stretch>
        </p:blipFill>
        <p:spPr>
          <a:xfrm>
            <a:off x="673390" y="2040447"/>
            <a:ext cx="7472386" cy="4062239"/>
          </a:xfrm>
          <a:noFill/>
        </p:spPr>
      </p:pic>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24" y="428604"/>
            <a:ext cx="7543800" cy="886264"/>
          </a:xfrm>
        </p:spPr>
        <p:txBody>
          <a:bodyPr>
            <a:noAutofit/>
          </a:bodyPr>
          <a:lstStyle/>
          <a:p>
            <a:pPr algn="ctr">
              <a:defRPr/>
            </a:pPr>
            <a:r>
              <a:rPr lang="en-GB" dirty="0" smtClean="0">
                <a:solidFill>
                  <a:schemeClr val="tx1"/>
                </a:solidFill>
              </a:rPr>
              <a:t>SRS Document Project</a:t>
            </a:r>
            <a:endParaRPr lang="en-GB" dirty="0">
              <a:solidFill>
                <a:schemeClr val="tx1"/>
              </a:solidFill>
            </a:endParaRPr>
          </a:p>
        </p:txBody>
      </p:sp>
      <p:sp>
        <p:nvSpPr>
          <p:cNvPr id="98307" name="Content Placeholder 2"/>
          <p:cNvSpPr>
            <a:spLocks noGrp="1"/>
          </p:cNvSpPr>
          <p:nvPr>
            <p:ph idx="1"/>
          </p:nvPr>
        </p:nvSpPr>
        <p:spPr>
          <a:xfrm>
            <a:off x="304800" y="1785926"/>
            <a:ext cx="8124852" cy="4500594"/>
          </a:xfrm>
        </p:spPr>
        <p:txBody>
          <a:bodyPr/>
          <a:lstStyle/>
          <a:p>
            <a:pPr algn="r" rtl="1">
              <a:lnSpc>
                <a:spcPct val="150000"/>
              </a:lnSpc>
            </a:pPr>
            <a:r>
              <a:rPr lang="ar-SA" sz="2800" b="1" dirty="0" smtClean="0">
                <a:solidFill>
                  <a:schemeClr val="tx1"/>
                </a:solidFill>
                <a:latin typeface="Angsana New" pitchFamily="18" charset="-34"/>
                <a:cs typeface="Akhbar MT" pitchFamily="2" charset="-78"/>
              </a:rPr>
              <a:t>عمل  </a:t>
            </a:r>
            <a:r>
              <a:rPr lang="en-US" sz="2800" dirty="0" smtClean="0">
                <a:solidFill>
                  <a:schemeClr val="tx1"/>
                </a:solidFill>
                <a:latin typeface="Times New Roman" pitchFamily="18" charset="0"/>
                <a:cs typeface="Times New Roman" pitchFamily="18" charset="0"/>
              </a:rPr>
              <a:t>SRS</a:t>
            </a:r>
            <a:r>
              <a:rPr lang="ar-SA" sz="2800" b="1" dirty="0" smtClean="0">
                <a:solidFill>
                  <a:schemeClr val="tx1"/>
                </a:solidFill>
                <a:latin typeface="Angsana New" pitchFamily="18" charset="-34"/>
                <a:cs typeface="Akhbar MT" pitchFamily="2" charset="-78"/>
              </a:rPr>
              <a:t>  واحد لكل مجموعة في موضوع مشروع شئون الطلاب بالكلية (فقط جزئية تسجيل المقررات في بداية كل فصل دراسي).</a:t>
            </a:r>
          </a:p>
          <a:p>
            <a:pPr algn="r" rtl="1">
              <a:lnSpc>
                <a:spcPct val="150000"/>
              </a:lnSpc>
            </a:pPr>
            <a:r>
              <a:rPr lang="ar-SA" sz="2800" b="1" dirty="0" smtClean="0">
                <a:solidFill>
                  <a:schemeClr val="tx1"/>
                </a:solidFill>
                <a:latin typeface="Angsana New" pitchFamily="18" charset="-34"/>
                <a:cs typeface="Akhbar MT" pitchFamily="2" charset="-78"/>
              </a:rPr>
              <a:t>جميع الطلاب سيسألون في كل جزء مكتوب وفي خطوات تنفيذه.</a:t>
            </a:r>
          </a:p>
          <a:p>
            <a:pPr algn="r" rtl="1">
              <a:lnSpc>
                <a:spcPct val="150000"/>
              </a:lnSpc>
            </a:pPr>
            <a:r>
              <a:rPr lang="ar-SA" sz="2800" b="1" dirty="0" smtClean="0">
                <a:solidFill>
                  <a:schemeClr val="tx1"/>
                </a:solidFill>
                <a:latin typeface="Angsana New" pitchFamily="18" charset="-34"/>
                <a:cs typeface="Akhbar MT" pitchFamily="2" charset="-78"/>
              </a:rPr>
              <a:t>التقيد بالضوابط هو الشرط للحصول على الدرجات.</a:t>
            </a:r>
          </a:p>
          <a:p>
            <a:pPr algn="r" rtl="1">
              <a:lnSpc>
                <a:spcPct val="150000"/>
              </a:lnSpc>
            </a:pPr>
            <a:r>
              <a:rPr lang="ar-SA" sz="2800" b="1" dirty="0" smtClean="0">
                <a:solidFill>
                  <a:schemeClr val="tx1"/>
                </a:solidFill>
                <a:latin typeface="Angsana New" pitchFamily="18" charset="-34"/>
                <a:cs typeface="Akhbar MT" pitchFamily="2" charset="-78"/>
              </a:rPr>
              <a:t>الغلاف يكتب عليه: أسماء الطلاب – اسم المشروع – مدى مساهمة كل طالب ونسبة ساعات عمله بالمشروع بوضوح تام.</a:t>
            </a:r>
            <a:endParaRPr lang="en-US" sz="2800" b="1" dirty="0" smtClean="0">
              <a:solidFill>
                <a:schemeClr val="tx1"/>
              </a:solidFill>
              <a:latin typeface="Angsana New" pitchFamily="18" charset="-34"/>
              <a:cs typeface="Akhbar MT" pitchFamily="2" charset="-78"/>
            </a:endParaRPr>
          </a:p>
        </p:txBody>
      </p:sp>
      <p:sp>
        <p:nvSpPr>
          <p:cNvPr id="983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200268B-0DCD-4A61-B000-5EDD39BE2663}" type="slidenum">
              <a:rPr lang="ar-SA" altLang="en-US" smtClean="0"/>
              <a:pPr/>
              <a:t>134</a:t>
            </a:fld>
            <a:endParaRPr lang="en-GB" altLang="en-US" smtClean="0"/>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7543824" cy="571520"/>
          </a:xfrm>
        </p:spPr>
        <p:txBody>
          <a:bodyPr>
            <a:noAutofit/>
          </a:bodyPr>
          <a:lstStyle/>
          <a:p>
            <a:pPr algn="ctr">
              <a:defRPr/>
            </a:pPr>
            <a:r>
              <a:rPr lang="en-GB" dirty="0" smtClean="0">
                <a:solidFill>
                  <a:schemeClr val="tx1"/>
                </a:solidFill>
              </a:rPr>
              <a:t>SRS Document Project</a:t>
            </a:r>
            <a:endParaRPr lang="en-GB" dirty="0">
              <a:solidFill>
                <a:schemeClr val="tx1"/>
              </a:solidFill>
            </a:endParaRPr>
          </a:p>
        </p:txBody>
      </p:sp>
      <p:sp>
        <p:nvSpPr>
          <p:cNvPr id="99331" name="Content Placeholder 2"/>
          <p:cNvSpPr>
            <a:spLocks noGrp="1"/>
          </p:cNvSpPr>
          <p:nvPr>
            <p:ph idx="1"/>
          </p:nvPr>
        </p:nvSpPr>
        <p:spPr>
          <a:xfrm>
            <a:off x="642910" y="1666900"/>
            <a:ext cx="7901014" cy="4476744"/>
          </a:xfrm>
        </p:spPr>
        <p:txBody>
          <a:bodyPr/>
          <a:lstStyle/>
          <a:p>
            <a:pPr algn="r" rtl="1">
              <a:lnSpc>
                <a:spcPct val="200000"/>
              </a:lnSpc>
            </a:pPr>
            <a:r>
              <a:rPr lang="ar-SA" sz="2800" b="1" dirty="0" smtClean="0">
                <a:solidFill>
                  <a:schemeClr val="tx1"/>
                </a:solidFill>
                <a:latin typeface="Rockwell" pitchFamily="18" charset="0"/>
                <a:cs typeface="Akhbar MT" pitchFamily="2" charset="-78"/>
              </a:rPr>
              <a:t>عمل  </a:t>
            </a:r>
            <a:r>
              <a:rPr lang="en-GB" sz="2800" dirty="0" smtClean="0">
                <a:solidFill>
                  <a:schemeClr val="tx1"/>
                </a:solidFill>
                <a:latin typeface="Rockwell" pitchFamily="18" charset="0"/>
                <a:cs typeface="Akhbar MT" pitchFamily="2" charset="-78"/>
              </a:rPr>
              <a:t>2</a:t>
            </a:r>
            <a:r>
              <a:rPr lang="en-GB" sz="2800" b="1" dirty="0" smtClean="0">
                <a:solidFill>
                  <a:schemeClr val="tx1"/>
                </a:solidFill>
                <a:latin typeface="Rockwell" pitchFamily="18" charset="0"/>
                <a:cs typeface="Akhbar MT" pitchFamily="2" charset="-78"/>
              </a:rPr>
              <a:t> </a:t>
            </a:r>
            <a:r>
              <a:rPr lang="en-GB" sz="2800" dirty="0" smtClean="0">
                <a:solidFill>
                  <a:schemeClr val="tx1"/>
                </a:solidFill>
                <a:latin typeface="Rockwell" pitchFamily="18" charset="0"/>
                <a:cs typeface="Akhbar MT" pitchFamily="2" charset="-78"/>
              </a:rPr>
              <a:t>JAD</a:t>
            </a:r>
            <a:r>
              <a:rPr lang="en-GB" sz="2800" b="1" dirty="0" smtClean="0">
                <a:solidFill>
                  <a:schemeClr val="tx1"/>
                </a:solidFill>
                <a:latin typeface="Rockwell" pitchFamily="18" charset="0"/>
                <a:cs typeface="Akhbar MT" pitchFamily="2" charset="-78"/>
              </a:rPr>
              <a:t> </a:t>
            </a:r>
            <a:r>
              <a:rPr lang="en-GB" sz="2800" dirty="0" smtClean="0">
                <a:solidFill>
                  <a:schemeClr val="tx1"/>
                </a:solidFill>
                <a:latin typeface="Rockwell" pitchFamily="18" charset="0"/>
                <a:cs typeface="Akhbar MT" pitchFamily="2" charset="-78"/>
              </a:rPr>
              <a:t>Sessions</a:t>
            </a:r>
            <a:r>
              <a:rPr lang="ar-SA" sz="2800" b="1" dirty="0" smtClean="0">
                <a:solidFill>
                  <a:schemeClr val="tx1"/>
                </a:solidFill>
                <a:latin typeface="Rockwell" pitchFamily="18" charset="0"/>
                <a:cs typeface="Akhbar MT" pitchFamily="2" charset="-78"/>
              </a:rPr>
              <a:t> على الأقل بمجموع زمن </a:t>
            </a:r>
            <a:r>
              <a:rPr lang="en-GB" sz="2800" dirty="0" smtClean="0">
                <a:solidFill>
                  <a:schemeClr val="tx1"/>
                </a:solidFill>
                <a:latin typeface="Rockwell" pitchFamily="18" charset="0"/>
                <a:cs typeface="Akhbar MT" pitchFamily="2" charset="-78"/>
              </a:rPr>
              <a:t>6</a:t>
            </a:r>
            <a:r>
              <a:rPr lang="ar-SA" sz="2800" b="1" dirty="0" smtClean="0">
                <a:solidFill>
                  <a:schemeClr val="tx1"/>
                </a:solidFill>
                <a:latin typeface="Rockwell" pitchFamily="18" charset="0"/>
                <a:cs typeface="Akhbar MT" pitchFamily="2" charset="-78"/>
              </a:rPr>
              <a:t> ساعات على الأقل بغرض عمل </a:t>
            </a:r>
            <a:r>
              <a:rPr lang="en-GB" sz="2800" dirty="0" smtClean="0">
                <a:solidFill>
                  <a:schemeClr val="tx1"/>
                </a:solidFill>
                <a:latin typeface="Rockwell" pitchFamily="18" charset="0"/>
                <a:cs typeface="Akhbar MT" pitchFamily="2" charset="-78"/>
              </a:rPr>
              <a:t>.</a:t>
            </a:r>
            <a:r>
              <a:rPr lang="en-US" sz="2800" dirty="0" smtClean="0">
                <a:solidFill>
                  <a:schemeClr val="tx1"/>
                </a:solidFill>
                <a:latin typeface="Rockwell" pitchFamily="18" charset="0"/>
                <a:cs typeface="Akhbar MT" pitchFamily="2" charset="-78"/>
              </a:rPr>
              <a:t>Analysis</a:t>
            </a:r>
            <a:endParaRPr lang="ar-SA" sz="2800" dirty="0" smtClean="0">
              <a:solidFill>
                <a:schemeClr val="tx1"/>
              </a:solidFill>
              <a:latin typeface="Rockwell" pitchFamily="18" charset="0"/>
              <a:cs typeface="Akhbar MT" pitchFamily="2" charset="-78"/>
            </a:endParaRPr>
          </a:p>
          <a:p>
            <a:pPr algn="r" rtl="1">
              <a:lnSpc>
                <a:spcPct val="200000"/>
              </a:lnSpc>
            </a:pPr>
            <a:r>
              <a:rPr lang="ar-SA" sz="2800" b="1" dirty="0" smtClean="0">
                <a:solidFill>
                  <a:schemeClr val="tx1"/>
                </a:solidFill>
                <a:latin typeface="Rockwell" pitchFamily="18" charset="0"/>
                <a:cs typeface="Akhbar MT" pitchFamily="2" charset="-78"/>
              </a:rPr>
              <a:t>يتم تسليم كل ما يتعلق </a:t>
            </a:r>
            <a:r>
              <a:rPr lang="ar-SA" sz="2800" b="1" dirty="0" err="1" smtClean="0">
                <a:solidFill>
                  <a:schemeClr val="tx1"/>
                </a:solidFill>
                <a:latin typeface="Rockwell" pitchFamily="18" charset="0"/>
                <a:cs typeface="Akhbar MT" pitchFamily="2" charset="-78"/>
              </a:rPr>
              <a:t>بـ</a:t>
            </a:r>
            <a:r>
              <a:rPr lang="ar-SA" sz="2800" b="1" dirty="0" smtClean="0">
                <a:solidFill>
                  <a:schemeClr val="tx1"/>
                </a:solidFill>
                <a:latin typeface="Rockwell" pitchFamily="18" charset="0"/>
                <a:cs typeface="Akhbar MT" pitchFamily="2" charset="-78"/>
              </a:rPr>
              <a:t> </a:t>
            </a:r>
            <a:r>
              <a:rPr lang="en-GB" sz="2800" dirty="0" smtClean="0">
                <a:solidFill>
                  <a:schemeClr val="tx1"/>
                </a:solidFill>
                <a:latin typeface="Rockwell" pitchFamily="18" charset="0"/>
                <a:cs typeface="Akhbar MT" pitchFamily="2" charset="-78"/>
              </a:rPr>
              <a:t>JAD</a:t>
            </a:r>
            <a:r>
              <a:rPr lang="ar-SA" sz="2800" b="1" dirty="0" smtClean="0">
                <a:solidFill>
                  <a:schemeClr val="tx1"/>
                </a:solidFill>
                <a:latin typeface="Rockwell" pitchFamily="18" charset="0"/>
                <a:cs typeface="Akhbar MT" pitchFamily="2" charset="-78"/>
              </a:rPr>
              <a:t> بصورة منفصلة، بما في ذلك أسماء من لعبوا الأدوار المختلفة ولماذا تم اختيارهم بالذات وتاريخ ووقت كل جلسة وما رشح عنها من مكتوبات وما دار فيها من نقاشات.</a:t>
            </a:r>
            <a:endParaRPr lang="en-GB" sz="2800" b="1" dirty="0" smtClean="0">
              <a:solidFill>
                <a:schemeClr val="tx1"/>
              </a:solidFill>
              <a:latin typeface="Rockwell" pitchFamily="18" charset="0"/>
              <a:cs typeface="Akhbar MT" pitchFamily="2" charset="-78"/>
            </a:endParaRPr>
          </a:p>
        </p:txBody>
      </p:sp>
      <p:sp>
        <p:nvSpPr>
          <p:cNvPr id="993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30203C-71C9-412D-B181-F2EC06D59C74}" type="slidenum">
              <a:rPr lang="ar-SA" altLang="en-US" smtClean="0"/>
              <a:pPr/>
              <a:t>135</a:t>
            </a:fld>
            <a:endParaRPr lang="en-GB" altLang="en-US" smtClean="0"/>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7543824" cy="571520"/>
          </a:xfrm>
        </p:spPr>
        <p:txBody>
          <a:bodyPr>
            <a:noAutofit/>
          </a:bodyPr>
          <a:lstStyle/>
          <a:p>
            <a:pPr algn="ctr">
              <a:defRPr/>
            </a:pPr>
            <a:r>
              <a:rPr lang="en-GB" dirty="0" smtClean="0">
                <a:solidFill>
                  <a:schemeClr val="tx1"/>
                </a:solidFill>
              </a:rPr>
              <a:t>SRS Document Project</a:t>
            </a:r>
            <a:endParaRPr lang="en-GB" dirty="0">
              <a:solidFill>
                <a:schemeClr val="tx1"/>
              </a:solidFill>
            </a:endParaRPr>
          </a:p>
        </p:txBody>
      </p:sp>
      <p:sp>
        <p:nvSpPr>
          <p:cNvPr id="99331" name="Content Placeholder 2"/>
          <p:cNvSpPr>
            <a:spLocks noGrp="1"/>
          </p:cNvSpPr>
          <p:nvPr>
            <p:ph idx="1"/>
          </p:nvPr>
        </p:nvSpPr>
        <p:spPr>
          <a:xfrm>
            <a:off x="642910" y="1881214"/>
            <a:ext cx="7858180" cy="4476744"/>
          </a:xfrm>
        </p:spPr>
        <p:txBody>
          <a:bodyPr/>
          <a:lstStyle/>
          <a:p>
            <a:pPr algn="r" rtl="1">
              <a:lnSpc>
                <a:spcPct val="150000"/>
              </a:lnSpc>
            </a:pPr>
            <a:r>
              <a:rPr lang="ar-SA" sz="2800" b="1" dirty="0" smtClean="0">
                <a:solidFill>
                  <a:schemeClr val="tx1"/>
                </a:solidFill>
                <a:latin typeface="Rockwell" pitchFamily="18" charset="0"/>
                <a:cs typeface="Akhbar MT" pitchFamily="2" charset="-78"/>
              </a:rPr>
              <a:t>أن تحتوي على جميع ما تمت دراسته بالفصل الثالث بلا استثناء، بما في ذلك </a:t>
            </a:r>
            <a:r>
              <a:rPr lang="en-GB" sz="2800" dirty="0" smtClean="0">
                <a:solidFill>
                  <a:schemeClr val="tx1"/>
                </a:solidFill>
                <a:latin typeface="Rockwell" pitchFamily="18" charset="0"/>
                <a:cs typeface="Akhbar MT" pitchFamily="2" charset="-78"/>
              </a:rPr>
              <a:t>Ranking</a:t>
            </a:r>
            <a:r>
              <a:rPr lang="ar-SA" sz="2800" b="1" dirty="0" smtClean="0">
                <a:solidFill>
                  <a:schemeClr val="tx1"/>
                </a:solidFill>
                <a:latin typeface="Rockwell" pitchFamily="18" charset="0"/>
                <a:cs typeface="Akhbar MT" pitchFamily="2" charset="-78"/>
              </a:rPr>
              <a:t>، والكلمات والجمل الخاصة بالدقة وخلافه </a:t>
            </a:r>
            <a:r>
              <a:rPr lang="en-GB" sz="2800" dirty="0" smtClean="0">
                <a:solidFill>
                  <a:schemeClr val="tx1"/>
                </a:solidFill>
                <a:latin typeface="Rockwell" pitchFamily="18" charset="0"/>
                <a:cs typeface="Akhbar MT" pitchFamily="2" charset="-78"/>
              </a:rPr>
              <a:t>Wording</a:t>
            </a:r>
            <a:r>
              <a:rPr lang="ar-SA" sz="2800" b="1" dirty="0" smtClean="0">
                <a:solidFill>
                  <a:schemeClr val="tx1"/>
                </a:solidFill>
                <a:latin typeface="Rockwell" pitchFamily="18" charset="0"/>
                <a:cs typeface="Akhbar MT" pitchFamily="2" charset="-78"/>
              </a:rPr>
              <a:t>، أما ما لا يصح في الغالب الأعمّ إدراجه بالـ  </a:t>
            </a:r>
            <a:r>
              <a:rPr lang="en-GB" sz="2800" dirty="0" smtClean="0">
                <a:solidFill>
                  <a:schemeClr val="tx1"/>
                </a:solidFill>
                <a:latin typeface="Rockwell" pitchFamily="18" charset="0"/>
                <a:cs typeface="Akhbar MT" pitchFamily="2" charset="-78"/>
              </a:rPr>
              <a:t>SRS</a:t>
            </a:r>
            <a:r>
              <a:rPr lang="ar-SA" sz="2800" b="1" dirty="0" smtClean="0">
                <a:solidFill>
                  <a:schemeClr val="tx1"/>
                </a:solidFill>
                <a:latin typeface="Rockwell" pitchFamily="18" charset="0"/>
                <a:cs typeface="Akhbar MT" pitchFamily="2" charset="-78"/>
              </a:rPr>
              <a:t> مما يستخدم في </a:t>
            </a:r>
            <a:r>
              <a:rPr lang="ar-SA" sz="2800" b="1" dirty="0" err="1" smtClean="0">
                <a:solidFill>
                  <a:schemeClr val="tx1"/>
                </a:solidFill>
                <a:latin typeface="Rockwell" pitchFamily="18" charset="0"/>
                <a:cs typeface="Akhbar MT" pitchFamily="2" charset="-78"/>
              </a:rPr>
              <a:t>الـ</a:t>
            </a:r>
            <a:r>
              <a:rPr lang="ar-SA" sz="2800" b="1" dirty="0" smtClean="0">
                <a:solidFill>
                  <a:schemeClr val="tx1"/>
                </a:solidFill>
                <a:latin typeface="Rockwell" pitchFamily="18" charset="0"/>
                <a:cs typeface="Akhbar MT" pitchFamily="2" charset="-78"/>
              </a:rPr>
              <a:t> </a:t>
            </a:r>
            <a:r>
              <a:rPr lang="en-GB" sz="2800" dirty="0" smtClean="0">
                <a:solidFill>
                  <a:schemeClr val="tx1"/>
                </a:solidFill>
                <a:latin typeface="Rockwell" pitchFamily="18" charset="0"/>
                <a:cs typeface="Akhbar MT" pitchFamily="2" charset="-78"/>
              </a:rPr>
              <a:t>Analysis</a:t>
            </a:r>
            <a:r>
              <a:rPr lang="ar-SA" sz="2800" b="1" dirty="0" smtClean="0">
                <a:solidFill>
                  <a:schemeClr val="tx1"/>
                </a:solidFill>
                <a:latin typeface="Rockwell" pitchFamily="18" charset="0"/>
                <a:cs typeface="Akhbar MT" pitchFamily="2" charset="-78"/>
              </a:rPr>
              <a:t> يتم تسليمه أيضا شكل منفصل (مثل </a:t>
            </a:r>
            <a:r>
              <a:rPr lang="en-GB" sz="2800" dirty="0" smtClean="0">
                <a:solidFill>
                  <a:schemeClr val="tx1"/>
                </a:solidFill>
                <a:latin typeface="Rockwell" pitchFamily="18" charset="0"/>
                <a:cs typeface="Akhbar MT" pitchFamily="2" charset="-78"/>
              </a:rPr>
              <a:t>DFD</a:t>
            </a:r>
            <a:r>
              <a:rPr lang="ar-SA" sz="2800" b="1" dirty="0" smtClean="0">
                <a:solidFill>
                  <a:schemeClr val="tx1"/>
                </a:solidFill>
                <a:latin typeface="Rockwell" pitchFamily="18" charset="0"/>
                <a:cs typeface="Akhbar MT" pitchFamily="2" charset="-78"/>
              </a:rPr>
              <a:t>).</a:t>
            </a:r>
          </a:p>
          <a:p>
            <a:pPr algn="r" rtl="1">
              <a:lnSpc>
                <a:spcPct val="150000"/>
              </a:lnSpc>
            </a:pPr>
            <a:r>
              <a:rPr lang="ar-SA" sz="2800" b="1" dirty="0" smtClean="0">
                <a:solidFill>
                  <a:schemeClr val="tx1"/>
                </a:solidFill>
                <a:latin typeface="Rockwell" pitchFamily="18" charset="0"/>
                <a:cs typeface="Akhbar MT" pitchFamily="2" charset="-78"/>
              </a:rPr>
              <a:t>عمل </a:t>
            </a:r>
            <a:r>
              <a:rPr lang="en-US" sz="2800" dirty="0" smtClean="0">
                <a:solidFill>
                  <a:schemeClr val="tx1"/>
                </a:solidFill>
                <a:latin typeface="Rockwell" pitchFamily="18" charset="0"/>
                <a:cs typeface="Akhbar MT" pitchFamily="2" charset="-78"/>
              </a:rPr>
              <a:t>SRS</a:t>
            </a:r>
            <a:r>
              <a:rPr lang="en-US" sz="2800" b="1" dirty="0" smtClean="0">
                <a:solidFill>
                  <a:schemeClr val="tx1"/>
                </a:solidFill>
                <a:latin typeface="Rockwell" pitchFamily="18" charset="0"/>
                <a:cs typeface="Akhbar MT" pitchFamily="2" charset="-78"/>
              </a:rPr>
              <a:t> </a:t>
            </a:r>
            <a:r>
              <a:rPr lang="en-US" sz="2800" dirty="0" smtClean="0">
                <a:solidFill>
                  <a:schemeClr val="tx1"/>
                </a:solidFill>
                <a:latin typeface="Rockwell" pitchFamily="18" charset="0"/>
                <a:cs typeface="Akhbar MT" pitchFamily="2" charset="-78"/>
              </a:rPr>
              <a:t>Validation</a:t>
            </a:r>
            <a:r>
              <a:rPr lang="ar-SA" sz="2800" b="1" dirty="0" smtClean="0">
                <a:solidFill>
                  <a:schemeClr val="tx1"/>
                </a:solidFill>
                <a:latin typeface="Rockwell" pitchFamily="18" charset="0"/>
                <a:cs typeface="Akhbar MT" pitchFamily="2" charset="-78"/>
              </a:rPr>
              <a:t> وتسليم كل ما تم فيه من إجراءات وما اكتشف من أخطاء مكتوبا، مع توضيح تشكيلة الفريق صاحب كل دور فيه.</a:t>
            </a:r>
            <a:endParaRPr lang="en-GB" sz="2800" b="1" dirty="0" smtClean="0">
              <a:solidFill>
                <a:schemeClr val="tx1"/>
              </a:solidFill>
              <a:latin typeface="Rockwell" pitchFamily="18" charset="0"/>
              <a:cs typeface="Akhbar MT" pitchFamily="2" charset="-78"/>
            </a:endParaRPr>
          </a:p>
        </p:txBody>
      </p:sp>
      <p:sp>
        <p:nvSpPr>
          <p:cNvPr id="993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30203C-71C9-412D-B181-F2EC06D59C74}" type="slidenum">
              <a:rPr lang="ar-SA" altLang="en-US" smtClean="0"/>
              <a:pPr/>
              <a:t>136</a:t>
            </a:fld>
            <a:endParaRPr lang="en-GB" altLang="en-US" smtClean="0"/>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7543824" cy="571520"/>
          </a:xfrm>
        </p:spPr>
        <p:txBody>
          <a:bodyPr>
            <a:noAutofit/>
          </a:bodyPr>
          <a:lstStyle/>
          <a:p>
            <a:pPr algn="ctr">
              <a:defRPr/>
            </a:pPr>
            <a:r>
              <a:rPr lang="en-GB" dirty="0" smtClean="0">
                <a:solidFill>
                  <a:schemeClr val="tx1"/>
                </a:solidFill>
              </a:rPr>
              <a:t>SRS Document Project</a:t>
            </a:r>
            <a:endParaRPr lang="en-GB" dirty="0">
              <a:solidFill>
                <a:schemeClr val="tx1"/>
              </a:solidFill>
            </a:endParaRPr>
          </a:p>
        </p:txBody>
      </p:sp>
      <p:sp>
        <p:nvSpPr>
          <p:cNvPr id="99331" name="Content Placeholder 2"/>
          <p:cNvSpPr>
            <a:spLocks noGrp="1"/>
          </p:cNvSpPr>
          <p:nvPr>
            <p:ph idx="1"/>
          </p:nvPr>
        </p:nvSpPr>
        <p:spPr>
          <a:xfrm>
            <a:off x="500034" y="1952652"/>
            <a:ext cx="8001056" cy="4262430"/>
          </a:xfrm>
        </p:spPr>
        <p:txBody>
          <a:bodyPr/>
          <a:lstStyle/>
          <a:p>
            <a:pPr algn="r" rtl="1">
              <a:lnSpc>
                <a:spcPct val="120000"/>
              </a:lnSpc>
            </a:pPr>
            <a:r>
              <a:rPr lang="ar-SA" sz="2800" b="1" dirty="0" smtClean="0">
                <a:solidFill>
                  <a:schemeClr val="tx1"/>
                </a:solidFill>
                <a:latin typeface="Rockwell" pitchFamily="18" charset="0"/>
                <a:cs typeface="Akhbar MT" pitchFamily="2" charset="-78"/>
              </a:rPr>
              <a:t>ما هو </a:t>
            </a:r>
            <a:r>
              <a:rPr lang="ar-SA" sz="2800" b="1" dirty="0" err="1" smtClean="0">
                <a:solidFill>
                  <a:schemeClr val="tx1"/>
                </a:solidFill>
                <a:latin typeface="Rockwell" pitchFamily="18" charset="0"/>
                <a:cs typeface="Akhbar MT" pitchFamily="2" charset="-78"/>
              </a:rPr>
              <a:t>الــ</a:t>
            </a:r>
            <a:r>
              <a:rPr lang="ar-SA" sz="2800" b="1" dirty="0" smtClean="0">
                <a:solidFill>
                  <a:schemeClr val="tx1"/>
                </a:solidFill>
                <a:latin typeface="Rockwell" pitchFamily="18" charset="0"/>
                <a:cs typeface="Akhbar MT" pitchFamily="2" charset="-78"/>
              </a:rPr>
              <a:t>   </a:t>
            </a:r>
            <a:r>
              <a:rPr lang="en-US" sz="2800" dirty="0" smtClean="0">
                <a:solidFill>
                  <a:schemeClr val="tx1"/>
                </a:solidFill>
                <a:latin typeface="Rockwell" pitchFamily="18" charset="0"/>
                <a:cs typeface="+mn-cs"/>
              </a:rPr>
              <a:t>Process</a:t>
            </a:r>
            <a:r>
              <a:rPr lang="en-US" sz="2800" b="1" dirty="0" smtClean="0">
                <a:solidFill>
                  <a:schemeClr val="tx1"/>
                </a:solidFill>
                <a:latin typeface="Rockwell" pitchFamily="18" charset="0"/>
                <a:cs typeface="+mn-cs"/>
              </a:rPr>
              <a:t> </a:t>
            </a:r>
            <a:r>
              <a:rPr lang="en-US" sz="2800" dirty="0" smtClean="0">
                <a:solidFill>
                  <a:schemeClr val="tx1"/>
                </a:solidFill>
                <a:latin typeface="Rockwell" pitchFamily="18" charset="0"/>
                <a:cs typeface="+mn-cs"/>
              </a:rPr>
              <a:t>Model</a:t>
            </a:r>
            <a:r>
              <a:rPr lang="ar-SA" sz="2800" b="1" dirty="0" smtClean="0">
                <a:solidFill>
                  <a:schemeClr val="tx1"/>
                </a:solidFill>
                <a:latin typeface="Rockwell" pitchFamily="18" charset="0"/>
                <a:cs typeface="+mn-cs"/>
              </a:rPr>
              <a:t> </a:t>
            </a:r>
            <a:r>
              <a:rPr lang="ar-SA" sz="2800" b="1" dirty="0" smtClean="0">
                <a:solidFill>
                  <a:schemeClr val="tx1"/>
                </a:solidFill>
                <a:latin typeface="Rockwell" pitchFamily="18" charset="0"/>
                <a:cs typeface="Akhbar MT" pitchFamily="2" charset="-78"/>
              </a:rPr>
              <a:t>الذي ستستخدمه؟</a:t>
            </a:r>
          </a:p>
          <a:p>
            <a:pPr algn="r" rtl="1">
              <a:lnSpc>
                <a:spcPct val="120000"/>
              </a:lnSpc>
            </a:pPr>
            <a:r>
              <a:rPr lang="ar-SA" sz="2800" b="1" dirty="0" smtClean="0">
                <a:solidFill>
                  <a:schemeClr val="tx1"/>
                </a:solidFill>
                <a:latin typeface="Rockwell" pitchFamily="18" charset="0"/>
                <a:cs typeface="Akhbar MT" pitchFamily="2" charset="-78"/>
              </a:rPr>
              <a:t>عمل </a:t>
            </a:r>
            <a:r>
              <a:rPr lang="en-US" sz="2800" dirty="0" smtClean="0">
                <a:solidFill>
                  <a:schemeClr val="tx1"/>
                </a:solidFill>
                <a:latin typeface="Rockwell" pitchFamily="18" charset="0"/>
                <a:cs typeface="Akhbar MT" pitchFamily="2" charset="-78"/>
              </a:rPr>
              <a:t>Checklist</a:t>
            </a:r>
            <a:r>
              <a:rPr lang="ar-SA" sz="2800" b="1" dirty="0" smtClean="0">
                <a:solidFill>
                  <a:schemeClr val="tx1"/>
                </a:solidFill>
                <a:latin typeface="Rockwell" pitchFamily="18" charset="0"/>
                <a:cs typeface="Akhbar MT" pitchFamily="2" charset="-78"/>
              </a:rPr>
              <a:t> خاصة بعملية </a:t>
            </a:r>
            <a:r>
              <a:rPr lang="ar-SA" sz="2800" b="1" dirty="0" err="1" smtClean="0">
                <a:solidFill>
                  <a:schemeClr val="tx1"/>
                </a:solidFill>
                <a:latin typeface="Rockwell" pitchFamily="18" charset="0"/>
                <a:cs typeface="Akhbar MT" pitchFamily="2" charset="-78"/>
              </a:rPr>
              <a:t>الــ</a:t>
            </a:r>
            <a:r>
              <a:rPr lang="ar-SA" sz="2800" b="1" dirty="0" smtClean="0">
                <a:solidFill>
                  <a:schemeClr val="tx1"/>
                </a:solidFill>
                <a:latin typeface="Rockwell" pitchFamily="18" charset="0"/>
                <a:cs typeface="Akhbar MT" pitchFamily="2" charset="-78"/>
              </a:rPr>
              <a:t> </a:t>
            </a:r>
            <a:r>
              <a:rPr lang="en-US" sz="2800" dirty="0" smtClean="0">
                <a:solidFill>
                  <a:schemeClr val="tx1"/>
                </a:solidFill>
                <a:latin typeface="Rockwell" pitchFamily="18" charset="0"/>
                <a:cs typeface="Akhbar MT" pitchFamily="2" charset="-78"/>
              </a:rPr>
              <a:t>Review</a:t>
            </a:r>
            <a:r>
              <a:rPr lang="ar-SA" sz="2800" b="1" dirty="0" smtClean="0">
                <a:solidFill>
                  <a:schemeClr val="tx1"/>
                </a:solidFill>
                <a:latin typeface="Rockwell" pitchFamily="18" charset="0"/>
                <a:cs typeface="Akhbar MT" pitchFamily="2" charset="-78"/>
              </a:rPr>
              <a:t> وإرفاقها مع </a:t>
            </a:r>
            <a:r>
              <a:rPr lang="ar-SA" sz="2800" b="1" dirty="0" err="1" smtClean="0">
                <a:solidFill>
                  <a:schemeClr val="tx1"/>
                </a:solidFill>
                <a:latin typeface="Rockwell" pitchFamily="18" charset="0"/>
                <a:cs typeface="Akhbar MT" pitchFamily="2" charset="-78"/>
              </a:rPr>
              <a:t>الـ</a:t>
            </a:r>
            <a:r>
              <a:rPr lang="ar-SA" sz="2800" b="1" dirty="0" smtClean="0">
                <a:solidFill>
                  <a:schemeClr val="tx1"/>
                </a:solidFill>
                <a:latin typeface="Rockwell" pitchFamily="18" charset="0"/>
                <a:cs typeface="Akhbar MT" pitchFamily="2" charset="-78"/>
              </a:rPr>
              <a:t>  </a:t>
            </a:r>
            <a:r>
              <a:rPr lang="en-US" sz="2800" dirty="0" smtClean="0">
                <a:solidFill>
                  <a:schemeClr val="tx1"/>
                </a:solidFill>
                <a:latin typeface="Rockwell" pitchFamily="18" charset="0"/>
                <a:cs typeface="Akhbar MT" pitchFamily="2" charset="-78"/>
              </a:rPr>
              <a:t>SRS</a:t>
            </a:r>
            <a:r>
              <a:rPr lang="ar-SA" sz="2800" b="1" dirty="0" smtClean="0">
                <a:solidFill>
                  <a:schemeClr val="tx1"/>
                </a:solidFill>
                <a:latin typeface="Rockwell" pitchFamily="18" charset="0"/>
                <a:cs typeface="Akhbar MT" pitchFamily="2" charset="-78"/>
              </a:rPr>
              <a:t>، مع عمل 2 جلسات بمجموع 4 ساعات على الأقل لعملية المراجعة هذه، وكتابة ما رشح عنها بالتفصيل وإرفاقه مع المطلوب.</a:t>
            </a:r>
          </a:p>
          <a:p>
            <a:pPr algn="r" rtl="1">
              <a:lnSpc>
                <a:spcPct val="120000"/>
              </a:lnSpc>
            </a:pPr>
            <a:r>
              <a:rPr lang="ar-SA" sz="2800" b="1" dirty="0" smtClean="0">
                <a:solidFill>
                  <a:schemeClr val="tx1"/>
                </a:solidFill>
                <a:latin typeface="Rockwell" pitchFamily="18" charset="0"/>
                <a:cs typeface="Akhbar MT" pitchFamily="2" charset="-78"/>
              </a:rPr>
              <a:t>الاسترشاد بأحسن ما في النماذج المرفقة.</a:t>
            </a:r>
          </a:p>
          <a:p>
            <a:pPr algn="r" rtl="1">
              <a:lnSpc>
                <a:spcPct val="120000"/>
              </a:lnSpc>
            </a:pPr>
            <a:r>
              <a:rPr lang="ar-SA" sz="2800" b="1" dirty="0" smtClean="0">
                <a:solidFill>
                  <a:schemeClr val="tx1"/>
                </a:solidFill>
                <a:latin typeface="Rockwell" pitchFamily="18" charset="0"/>
                <a:cs typeface="Akhbar MT" pitchFamily="2" charset="-78"/>
              </a:rPr>
              <a:t>إرفاق صورة من هذه البنود المذكورة هنا وعمل علامة  </a:t>
            </a:r>
            <a:r>
              <a:rPr lang="ar-SA" sz="2800" b="1" dirty="0" smtClean="0">
                <a:solidFill>
                  <a:schemeClr val="tx1"/>
                </a:solidFill>
                <a:latin typeface="Algerian" pitchFamily="82" charset="0"/>
                <a:cs typeface="Akhbar MT" pitchFamily="2" charset="-78"/>
              </a:rPr>
              <a:t>√</a:t>
            </a:r>
            <a:r>
              <a:rPr lang="ar-SA" sz="2800" b="1" dirty="0" smtClean="0">
                <a:solidFill>
                  <a:schemeClr val="tx1"/>
                </a:solidFill>
                <a:latin typeface="Rockwell" pitchFamily="18" charset="0"/>
                <a:cs typeface="Akhbar MT" pitchFamily="2" charset="-78"/>
              </a:rPr>
              <a:t> أمام الأجزاء التي تم إنجازها.</a:t>
            </a:r>
            <a:endParaRPr lang="en-US" sz="2800" b="1" dirty="0" smtClean="0">
              <a:solidFill>
                <a:schemeClr val="tx1"/>
              </a:solidFill>
              <a:latin typeface="Rockwell" pitchFamily="18" charset="0"/>
              <a:cs typeface="Akhbar MT" pitchFamily="2" charset="-78"/>
            </a:endParaRPr>
          </a:p>
        </p:txBody>
      </p:sp>
      <p:sp>
        <p:nvSpPr>
          <p:cNvPr id="993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030203C-71C9-412D-B181-F2EC06D59C74}" type="slidenum">
              <a:rPr lang="ar-SA" altLang="en-US" smtClean="0"/>
              <a:pPr/>
              <a:t>137</a:t>
            </a:fld>
            <a:endParaRPr lang="en-GB" alt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eaLnBrk="1" hangingPunct="1">
              <a:defRPr/>
            </a:pPr>
            <a:r>
              <a:rPr lang="en-US" dirty="0" smtClean="0">
                <a:solidFill>
                  <a:schemeClr val="tx1"/>
                </a:solidFill>
              </a:rPr>
              <a:t>Types of Non-Functional Requirement</a:t>
            </a:r>
          </a:p>
        </p:txBody>
      </p:sp>
      <p:sp>
        <p:nvSpPr>
          <p:cNvPr id="3789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5FFEB3E-36CF-4692-AE71-31C9B3644953}" type="slidenum">
              <a:rPr lang="en-US" smtClean="0"/>
              <a:pPr/>
              <a:t>14</a:t>
            </a:fld>
            <a:endParaRPr lang="en-US" dirty="0" smtClean="0"/>
          </a:p>
        </p:txBody>
      </p:sp>
      <p:pic>
        <p:nvPicPr>
          <p:cNvPr id="217091" name="Picture 3"/>
          <p:cNvPicPr>
            <a:picLocks noChangeAspect="1" noChangeArrowheads="1"/>
          </p:cNvPicPr>
          <p:nvPr/>
        </p:nvPicPr>
        <p:blipFill>
          <a:blip r:embed="rId2"/>
          <a:srcRect/>
          <a:stretch>
            <a:fillRect/>
          </a:stretch>
        </p:blipFill>
        <p:spPr bwMode="auto">
          <a:xfrm>
            <a:off x="214282" y="1571612"/>
            <a:ext cx="8643998" cy="48535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tx1"/>
                </a:solidFill>
              </a:rPr>
              <a:t>Non-Functional Requirements Implementation</a:t>
            </a:r>
            <a:endParaRPr lang="en-US" dirty="0">
              <a:solidFill>
                <a:schemeClr val="tx1"/>
              </a:solidFill>
            </a:endParaRPr>
          </a:p>
        </p:txBody>
      </p:sp>
      <p:sp>
        <p:nvSpPr>
          <p:cNvPr id="38915" name="Content Placeholder 2"/>
          <p:cNvSpPr>
            <a:spLocks noGrp="1"/>
          </p:cNvSpPr>
          <p:nvPr>
            <p:ph idx="1"/>
          </p:nvPr>
        </p:nvSpPr>
        <p:spPr>
          <a:xfrm>
            <a:off x="457200" y="1857364"/>
            <a:ext cx="8229600" cy="4525963"/>
          </a:xfrm>
        </p:spPr>
        <p:txBody>
          <a:bodyPr/>
          <a:lstStyle/>
          <a:p>
            <a:r>
              <a:rPr lang="en-US" dirty="0" smtClean="0">
                <a:solidFill>
                  <a:schemeClr val="tx1"/>
                </a:solidFill>
                <a:cs typeface="Tahoma" pitchFamily="34" charset="0"/>
              </a:rPr>
              <a:t>Non-functional requirements may affect the overall architecture of a system rather than the individual components.</a:t>
            </a:r>
          </a:p>
          <a:p>
            <a:pPr lvl="1"/>
            <a:r>
              <a:rPr lang="en-US" dirty="0" smtClean="0">
                <a:solidFill>
                  <a:schemeClr val="tx1"/>
                </a:solidFill>
                <a:cs typeface="Tahoma" pitchFamily="34" charset="0"/>
              </a:rPr>
              <a:t>For example, to ensure that performance requirements are met, you may have to organize the system to minimize communications between components.</a:t>
            </a:r>
            <a:endParaRPr lang="en-GB" dirty="0" smtClean="0">
              <a:solidFill>
                <a:schemeClr val="tx1"/>
              </a:solidFill>
              <a:cs typeface="Tahoma" pitchFamily="34" charset="0"/>
            </a:endParaRPr>
          </a:p>
          <a:p>
            <a:r>
              <a:rPr lang="en-US" dirty="0" smtClean="0">
                <a:solidFill>
                  <a:schemeClr val="tx1"/>
                </a:solidFill>
                <a:cs typeface="Tahoma" pitchFamily="34" charset="0"/>
              </a:rPr>
              <a:t>A single non-functional requirement, such as a security requirement, may generate a number of related functional requirements that define system services that are required.</a:t>
            </a:r>
          </a:p>
          <a:p>
            <a:pPr lvl="1"/>
            <a:r>
              <a:rPr lang="en-US" dirty="0" smtClean="0">
                <a:solidFill>
                  <a:schemeClr val="tx1"/>
                </a:solidFill>
                <a:cs typeface="Tahoma" pitchFamily="34" charset="0"/>
              </a:rPr>
              <a:t>It may also generate requirements that restrict existing requirements. </a:t>
            </a:r>
          </a:p>
        </p:txBody>
      </p:sp>
      <p:sp>
        <p:nvSpPr>
          <p:cNvPr id="389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DF38B3B-8C88-49BA-9B36-39B9B57A3537}" type="slidenum">
              <a:rPr lang="en-US" smtClean="0"/>
              <a:pPr/>
              <a:t>15</a:t>
            </a:fld>
            <a:endParaRPr lang="en-US"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lIns="90487" tIns="44450" rIns="90487" bIns="44450">
            <a:normAutofit/>
          </a:bodyPr>
          <a:lstStyle/>
          <a:p>
            <a:pPr>
              <a:defRPr/>
            </a:pPr>
            <a:r>
              <a:rPr lang="en-GB" dirty="0" smtClean="0">
                <a:solidFill>
                  <a:schemeClr val="tx1"/>
                </a:solidFill>
              </a:rPr>
              <a:t>Non-Functional Classifications</a:t>
            </a:r>
            <a:endParaRPr lang="en-GB" dirty="0">
              <a:solidFill>
                <a:schemeClr val="tx1"/>
              </a:solidFill>
            </a:endParaRPr>
          </a:p>
        </p:txBody>
      </p:sp>
      <p:sp>
        <p:nvSpPr>
          <p:cNvPr id="39939" name="Rectangle 3"/>
          <p:cNvSpPr>
            <a:spLocks noGrp="1" noChangeArrowheads="1"/>
          </p:cNvSpPr>
          <p:nvPr>
            <p:ph idx="1"/>
          </p:nvPr>
        </p:nvSpPr>
        <p:spPr>
          <a:xfrm>
            <a:off x="457200" y="1714488"/>
            <a:ext cx="8229600" cy="4525962"/>
          </a:xfrm>
        </p:spPr>
        <p:txBody>
          <a:bodyPr lIns="90487" tIns="44450" rIns="90487" bIns="44450"/>
          <a:lstStyle/>
          <a:p>
            <a:pPr>
              <a:lnSpc>
                <a:spcPct val="110000"/>
              </a:lnSpc>
            </a:pPr>
            <a:r>
              <a:rPr lang="en-GB" sz="2400" dirty="0" smtClean="0">
                <a:solidFill>
                  <a:schemeClr val="tx1"/>
                </a:solidFill>
                <a:cs typeface="Tahoma" pitchFamily="34" charset="0"/>
              </a:rPr>
              <a:t>Product requirements</a:t>
            </a:r>
          </a:p>
          <a:p>
            <a:pPr lvl="1">
              <a:lnSpc>
                <a:spcPct val="110000"/>
              </a:lnSpc>
            </a:pPr>
            <a:r>
              <a:rPr lang="en-GB" sz="2000" dirty="0" smtClean="0">
                <a:solidFill>
                  <a:schemeClr val="tx1"/>
                </a:solidFill>
                <a:cs typeface="Tahoma" pitchFamily="34" charset="0"/>
              </a:rPr>
              <a:t>Requirements which specify that the delivered product must behave in a particular way e.g. execution speed, reliability, etc.</a:t>
            </a:r>
          </a:p>
          <a:p>
            <a:pPr>
              <a:lnSpc>
                <a:spcPct val="110000"/>
              </a:lnSpc>
            </a:pPr>
            <a:r>
              <a:rPr lang="en-GB" sz="2400" dirty="0" smtClean="0">
                <a:solidFill>
                  <a:schemeClr val="tx1"/>
                </a:solidFill>
                <a:cs typeface="Tahoma" pitchFamily="34" charset="0"/>
              </a:rPr>
              <a:t>Organisational requirements</a:t>
            </a:r>
          </a:p>
          <a:p>
            <a:pPr lvl="1">
              <a:lnSpc>
                <a:spcPct val="110000"/>
              </a:lnSpc>
            </a:pPr>
            <a:r>
              <a:rPr lang="en-GB" sz="2000" dirty="0" smtClean="0">
                <a:solidFill>
                  <a:schemeClr val="tx1"/>
                </a:solidFill>
                <a:cs typeface="Tahoma" pitchFamily="34" charset="0"/>
              </a:rPr>
              <a:t>Requirements which are a consequence of organisational policies and procedures e.g. process standards used, implementation requirements, etc.</a:t>
            </a:r>
          </a:p>
          <a:p>
            <a:pPr>
              <a:lnSpc>
                <a:spcPct val="110000"/>
              </a:lnSpc>
            </a:pPr>
            <a:r>
              <a:rPr lang="en-GB" sz="2400" dirty="0" smtClean="0">
                <a:solidFill>
                  <a:schemeClr val="tx1"/>
                </a:solidFill>
                <a:cs typeface="Tahoma" pitchFamily="34" charset="0"/>
              </a:rPr>
              <a:t>External requirements</a:t>
            </a:r>
          </a:p>
          <a:p>
            <a:pPr lvl="1">
              <a:lnSpc>
                <a:spcPct val="110000"/>
              </a:lnSpc>
            </a:pPr>
            <a:r>
              <a:rPr lang="en-GB" sz="2000" dirty="0" smtClean="0">
                <a:solidFill>
                  <a:schemeClr val="tx1"/>
                </a:solidFill>
                <a:cs typeface="Tahoma" pitchFamily="34" charset="0"/>
              </a:rPr>
              <a:t>Requirements which arise from factors which are external to the system and its development process e.g. interoperability requirements, legislative requirements, etc.</a:t>
            </a:r>
          </a:p>
        </p:txBody>
      </p:sp>
      <p:sp>
        <p:nvSpPr>
          <p:cNvPr id="3994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7411B5F-A7BD-4A92-8064-2C632173F7BE}" type="slidenum">
              <a:rPr lang="en-US" smtClean="0"/>
              <a:pPr/>
              <a:t>16</a:t>
            </a:fld>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1"/>
          <p:cNvSpPr>
            <a:spLocks noGrp="1"/>
          </p:cNvSpPr>
          <p:nvPr>
            <p:ph type="title"/>
          </p:nvPr>
        </p:nvSpPr>
        <p:spPr/>
        <p:txBody>
          <a:bodyPr>
            <a:normAutofit/>
          </a:bodyPr>
          <a:lstStyle/>
          <a:p>
            <a:pPr eaLnBrk="1" hangingPunct="1">
              <a:defRPr/>
            </a:pPr>
            <a:r>
              <a:rPr lang="en-US" dirty="0" smtClean="0">
                <a:solidFill>
                  <a:schemeClr val="tx1"/>
                </a:solidFill>
              </a:rPr>
              <a:t>Examples of Non-Functional Requirements in the MHC-PMS</a:t>
            </a:r>
          </a:p>
        </p:txBody>
      </p:sp>
      <p:graphicFrame>
        <p:nvGraphicFramePr>
          <p:cNvPr id="4" name="Table 3"/>
          <p:cNvGraphicFramePr>
            <a:graphicFrameLocks noGrp="1"/>
          </p:cNvGraphicFramePr>
          <p:nvPr/>
        </p:nvGraphicFramePr>
        <p:xfrm>
          <a:off x="1076348" y="1857364"/>
          <a:ext cx="6781800" cy="4495800"/>
        </p:xfrm>
        <a:graphic>
          <a:graphicData uri="http://schemas.openxmlformats.org/drawingml/2006/table">
            <a:tbl>
              <a:tblPr firstRow="1" bandRow="1">
                <a:tableStyleId>{69CF1AB2-1976-4502-BF36-3FF5EA218861}</a:tableStyleId>
              </a:tblPr>
              <a:tblGrid>
                <a:gridCol w="6781800"/>
              </a:tblGrid>
              <a:tr h="4495800">
                <a:tc>
                  <a:txBody>
                    <a:bodyPr/>
                    <a:lstStyle/>
                    <a:p>
                      <a:r>
                        <a:rPr lang="en-GB" sz="1800" b="1" kern="1200" dirty="0" smtClean="0"/>
                        <a:t>Product requirement</a:t>
                      </a:r>
                    </a:p>
                    <a:p>
                      <a:r>
                        <a:rPr lang="en-GB" sz="1800" b="0" kern="1200" dirty="0" smtClean="0"/>
                        <a:t>The MHC-PMS shall be available to all clinics during normal working hours (Mon–Fri, 0830–17.30). Downtime within normal working hours shall not exceed five seconds in any one day.</a:t>
                      </a:r>
                    </a:p>
                    <a:p>
                      <a:endParaRPr lang="en-GB" sz="1800" b="0" kern="1200" dirty="0" smtClean="0"/>
                    </a:p>
                    <a:p>
                      <a:r>
                        <a:rPr lang="en-GB" sz="1800" b="1" kern="1200" dirty="0" smtClean="0"/>
                        <a:t>Organizational requirement</a:t>
                      </a:r>
                      <a:r>
                        <a:rPr lang="en-GB" sz="1800" b="0" kern="1200" dirty="0" smtClean="0"/>
                        <a:t/>
                      </a:r>
                      <a:br>
                        <a:rPr lang="en-GB" sz="1800" b="0" kern="1200" dirty="0" smtClean="0"/>
                      </a:br>
                      <a:r>
                        <a:rPr lang="en-GB" sz="1800" b="0" kern="1200" dirty="0" smtClean="0"/>
                        <a:t>Users of the MHC-PMS system shall authenticate themselves using their health authority identity card.</a:t>
                      </a:r>
                    </a:p>
                    <a:p>
                      <a:endParaRPr lang="en-GB" sz="1800" b="0" kern="1200" dirty="0" smtClean="0"/>
                    </a:p>
                    <a:p>
                      <a:r>
                        <a:rPr lang="en-GB" sz="1800" b="1" kern="1200" dirty="0" smtClean="0"/>
                        <a:t>External requirement</a:t>
                      </a:r>
                      <a:r>
                        <a:rPr lang="en-GB" sz="1800" b="0" kern="1200" dirty="0" smtClean="0"/>
                        <a:t/>
                      </a:r>
                      <a:br>
                        <a:rPr lang="en-GB" sz="1800" b="0" kern="1200" dirty="0" smtClean="0"/>
                      </a:br>
                      <a:r>
                        <a:rPr lang="en-GB" sz="1800" b="0" kern="1200" dirty="0" smtClean="0"/>
                        <a:t>The system shall implement patient privacy provisions as set out in HStan-03-2006-priv. </a:t>
                      </a:r>
                    </a:p>
                    <a:p>
                      <a:endParaRPr lang="en-US" b="0" dirty="0"/>
                    </a:p>
                  </a:txBody>
                  <a:tcPr/>
                </a:tc>
              </a:tr>
            </a:tbl>
          </a:graphicData>
        </a:graphic>
      </p:graphicFrame>
      <p:sp>
        <p:nvSpPr>
          <p:cNvPr id="4096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7F19CF3-4BEE-48A8-8E3C-BAFBFBF6674C}" type="slidenum">
              <a:rPr lang="en-US" smtClean="0"/>
              <a:pPr/>
              <a:t>17</a:t>
            </a:fld>
            <a:endParaRPr lang="en-US" dirty="0"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64916" y="274638"/>
            <a:ext cx="7293232" cy="1143000"/>
          </a:xfrm>
        </p:spPr>
        <p:txBody>
          <a:bodyPr/>
          <a:lstStyle/>
          <a:p>
            <a:pPr>
              <a:defRPr/>
            </a:pPr>
            <a:r>
              <a:rPr lang="en-GB" dirty="0">
                <a:solidFill>
                  <a:schemeClr val="tx1"/>
                </a:solidFill>
              </a:rPr>
              <a:t>Goals and </a:t>
            </a:r>
            <a:r>
              <a:rPr lang="en-GB" dirty="0" smtClean="0">
                <a:solidFill>
                  <a:schemeClr val="tx1"/>
                </a:solidFill>
              </a:rPr>
              <a:t>Requirements</a:t>
            </a:r>
            <a:endParaRPr lang="en-GB" dirty="0">
              <a:solidFill>
                <a:schemeClr val="tx1"/>
              </a:solidFill>
            </a:endParaRPr>
          </a:p>
        </p:txBody>
      </p:sp>
      <p:sp>
        <p:nvSpPr>
          <p:cNvPr id="41987" name="Rectangle 3"/>
          <p:cNvSpPr>
            <a:spLocks noGrp="1" noChangeArrowheads="1"/>
          </p:cNvSpPr>
          <p:nvPr>
            <p:ph type="body" idx="1"/>
          </p:nvPr>
        </p:nvSpPr>
        <p:spPr>
          <a:xfrm>
            <a:off x="457200" y="1714500"/>
            <a:ext cx="7900988" cy="4186238"/>
          </a:xfrm>
        </p:spPr>
        <p:txBody>
          <a:bodyPr/>
          <a:lstStyle/>
          <a:p>
            <a:r>
              <a:rPr lang="en-GB" sz="2400" dirty="0" smtClean="0">
                <a:solidFill>
                  <a:schemeClr val="tx1"/>
                </a:solidFill>
                <a:cs typeface="Tahoma" pitchFamily="34" charset="0"/>
              </a:rPr>
              <a:t>Non-functional requirements may be very difficult to state precisely and imprecise requirements may be difficult to verify. </a:t>
            </a:r>
          </a:p>
          <a:p>
            <a:r>
              <a:rPr lang="en-GB" sz="2400" dirty="0" smtClean="0">
                <a:solidFill>
                  <a:schemeClr val="tx1"/>
                </a:solidFill>
                <a:cs typeface="Tahoma" pitchFamily="34" charset="0"/>
              </a:rPr>
              <a:t>Goal</a:t>
            </a:r>
          </a:p>
          <a:p>
            <a:pPr lvl="1"/>
            <a:r>
              <a:rPr lang="en-GB" sz="2000" dirty="0" smtClean="0">
                <a:solidFill>
                  <a:schemeClr val="tx1"/>
                </a:solidFill>
                <a:cs typeface="Tahoma" pitchFamily="34" charset="0"/>
              </a:rPr>
              <a:t>A general intention of the user such as ease of use.</a:t>
            </a:r>
          </a:p>
          <a:p>
            <a:r>
              <a:rPr lang="en-GB" sz="2400" dirty="0" smtClean="0">
                <a:solidFill>
                  <a:schemeClr val="tx1"/>
                </a:solidFill>
                <a:cs typeface="Tahoma" pitchFamily="34" charset="0"/>
              </a:rPr>
              <a:t>Verifiable non-functional requirement</a:t>
            </a:r>
          </a:p>
          <a:p>
            <a:pPr lvl="1"/>
            <a:r>
              <a:rPr lang="en-GB" sz="2000" dirty="0" smtClean="0">
                <a:solidFill>
                  <a:schemeClr val="tx1"/>
                </a:solidFill>
                <a:cs typeface="Tahoma" pitchFamily="34" charset="0"/>
              </a:rPr>
              <a:t>A statement using some measure that can be objectively tested.</a:t>
            </a:r>
          </a:p>
          <a:p>
            <a:r>
              <a:rPr lang="en-GB" sz="2400" dirty="0" smtClean="0">
                <a:solidFill>
                  <a:schemeClr val="tx1"/>
                </a:solidFill>
                <a:cs typeface="Tahoma" pitchFamily="34" charset="0"/>
              </a:rPr>
              <a:t>Goals are helpful to developers as they convey the intentions of the system users.</a:t>
            </a:r>
          </a:p>
        </p:txBody>
      </p:sp>
      <p:sp>
        <p:nvSpPr>
          <p:cNvPr id="4198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F8DC380-77BB-4713-82AA-1F3E338DE59A}" type="slidenum">
              <a:rPr lang="en-US" smtClean="0"/>
              <a:pPr/>
              <a:t>18</a:t>
            </a:fld>
            <a:endParaRPr lang="en-US"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16" y="274638"/>
            <a:ext cx="7293232" cy="1143000"/>
          </a:xfrm>
        </p:spPr>
        <p:txBody>
          <a:bodyPr/>
          <a:lstStyle/>
          <a:p>
            <a:pPr>
              <a:defRPr/>
            </a:pPr>
            <a:r>
              <a:rPr lang="en-US" dirty="0" smtClean="0">
                <a:solidFill>
                  <a:schemeClr val="tx1"/>
                </a:solidFill>
              </a:rPr>
              <a:t>Usability Requirements</a:t>
            </a:r>
            <a:endParaRPr lang="en-US" dirty="0">
              <a:solidFill>
                <a:schemeClr val="tx1"/>
              </a:solidFill>
            </a:endParaRPr>
          </a:p>
        </p:txBody>
      </p:sp>
      <p:sp>
        <p:nvSpPr>
          <p:cNvPr id="43011" name="Content Placeholder 2"/>
          <p:cNvSpPr>
            <a:spLocks noGrp="1"/>
          </p:cNvSpPr>
          <p:nvPr>
            <p:ph idx="1"/>
          </p:nvPr>
        </p:nvSpPr>
        <p:spPr>
          <a:xfrm>
            <a:off x="457200" y="1689119"/>
            <a:ext cx="8229600" cy="4525963"/>
          </a:xfrm>
        </p:spPr>
        <p:txBody>
          <a:bodyPr/>
          <a:lstStyle/>
          <a:p>
            <a:pPr>
              <a:lnSpc>
                <a:spcPct val="150000"/>
              </a:lnSpc>
            </a:pPr>
            <a:r>
              <a:rPr lang="en-US" dirty="0" smtClean="0">
                <a:solidFill>
                  <a:schemeClr val="tx1"/>
                </a:solidFill>
                <a:cs typeface="Tahoma" pitchFamily="34" charset="0"/>
              </a:rPr>
              <a:t>The system should be easy to use by medical staff and should be organized in such a way that user errors are minimized. (Goal)</a:t>
            </a:r>
          </a:p>
          <a:p>
            <a:pPr>
              <a:lnSpc>
                <a:spcPct val="150000"/>
              </a:lnSpc>
            </a:pPr>
            <a:r>
              <a:rPr lang="en-US" dirty="0" smtClean="0">
                <a:solidFill>
                  <a:schemeClr val="tx1"/>
                </a:solidFill>
                <a:cs typeface="Tahoma" pitchFamily="34" charset="0"/>
              </a:rPr>
              <a:t>Medical staff shall be able to use all the system functions after four hours of training. After this training, the average number of errors made by experienced users shall not exceed two per hour of system use. (Testable non-functional requirement)</a:t>
            </a:r>
            <a:endParaRPr lang="en-GB" dirty="0" smtClean="0">
              <a:solidFill>
                <a:schemeClr val="tx1"/>
              </a:solidFill>
              <a:cs typeface="Tahoma" pitchFamily="34" charset="0"/>
            </a:endParaRPr>
          </a:p>
        </p:txBody>
      </p:sp>
      <p:sp>
        <p:nvSpPr>
          <p:cNvPr id="4301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9F86B8-D5BA-44E6-B260-7CE6CB1B061A}" type="slidenum">
              <a:rPr lang="en-US" smtClean="0"/>
              <a:pPr/>
              <a:t>19</a:t>
            </a:fld>
            <a:endParaRPr lang="en-US"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solidFill>
                  <a:schemeClr val="tx1"/>
                </a:solidFill>
              </a:rPr>
              <a:t>Video Tutorials</a:t>
            </a:r>
            <a:endParaRPr lang="en-US" sz="3600" dirty="0">
              <a:solidFill>
                <a:schemeClr val="tx1"/>
              </a:solidFill>
            </a:endParaRPr>
          </a:p>
        </p:txBody>
      </p:sp>
      <p:sp>
        <p:nvSpPr>
          <p:cNvPr id="3" name="Content Placeholder 2"/>
          <p:cNvSpPr>
            <a:spLocks noGrp="1"/>
          </p:cNvSpPr>
          <p:nvPr>
            <p:ph idx="1"/>
          </p:nvPr>
        </p:nvSpPr>
        <p:spPr>
          <a:xfrm>
            <a:off x="804890" y="1828816"/>
            <a:ext cx="7696200" cy="4573254"/>
          </a:xfrm>
        </p:spPr>
        <p:txBody>
          <a:bodyPr/>
          <a:lstStyle/>
          <a:p>
            <a:pPr>
              <a:lnSpc>
                <a:spcPct val="114000"/>
              </a:lnSpc>
              <a:buNone/>
            </a:pPr>
            <a:r>
              <a:rPr lang="en-GB" sz="2800" b="1" u="sng" dirty="0" smtClean="0">
                <a:hlinkClick r:id="rId2"/>
              </a:rPr>
              <a:t>Software Requirements Engineering</a:t>
            </a:r>
            <a:endParaRPr lang="en-GB" sz="2800" dirty="0" smtClean="0"/>
          </a:p>
          <a:p>
            <a:pPr>
              <a:lnSpc>
                <a:spcPct val="114000"/>
              </a:lnSpc>
              <a:buNone/>
            </a:pPr>
            <a:r>
              <a:rPr lang="en-GB" sz="2800" b="1" u="sng" dirty="0" smtClean="0">
                <a:hlinkClick r:id="rId3"/>
              </a:rPr>
              <a:t>Software Requirements and Design</a:t>
            </a:r>
            <a:endParaRPr lang="en-GB" sz="2800" dirty="0" smtClean="0"/>
          </a:p>
          <a:p>
            <a:pPr>
              <a:lnSpc>
                <a:spcPct val="114000"/>
              </a:lnSpc>
              <a:buNone/>
            </a:pPr>
            <a:r>
              <a:rPr lang="en-GB" sz="2800" b="1" u="sng" dirty="0" smtClean="0">
                <a:hlinkClick r:id="rId4"/>
              </a:rPr>
              <a:t>JAD Sessions</a:t>
            </a:r>
            <a:endParaRPr lang="en-GB" sz="2800" dirty="0" smtClean="0"/>
          </a:p>
          <a:p>
            <a:pPr>
              <a:lnSpc>
                <a:spcPct val="114000"/>
              </a:lnSpc>
              <a:buNone/>
            </a:pPr>
            <a:r>
              <a:rPr lang="en-GB" sz="2800" b="1" u="sng" dirty="0" smtClean="0">
                <a:hlinkClick r:id="rId5"/>
              </a:rPr>
              <a:t>Data Flow Diagrams</a:t>
            </a:r>
            <a:endParaRPr lang="en-GB" sz="2800" dirty="0" smtClean="0"/>
          </a:p>
          <a:p>
            <a:pPr>
              <a:lnSpc>
                <a:spcPct val="114000"/>
              </a:lnSpc>
              <a:buNone/>
            </a:pPr>
            <a:r>
              <a:rPr lang="en-GB" sz="2800" b="1" u="sng" dirty="0" smtClean="0">
                <a:hlinkClick r:id="rId6"/>
              </a:rPr>
              <a:t>Decision Tables</a:t>
            </a:r>
            <a:endParaRPr lang="en-GB" sz="2800" dirty="0" smtClean="0"/>
          </a:p>
          <a:p>
            <a:pPr>
              <a:lnSpc>
                <a:spcPct val="114000"/>
              </a:lnSpc>
              <a:buNone/>
            </a:pPr>
            <a:r>
              <a:rPr lang="en-GB" sz="2800" b="1" u="sng" dirty="0" smtClean="0">
                <a:hlinkClick r:id="rId7"/>
              </a:rPr>
              <a:t>Use Case Diagrams</a:t>
            </a:r>
            <a:endParaRPr lang="en-GB" sz="2800" dirty="0" smtClean="0"/>
          </a:p>
          <a:p>
            <a:pPr>
              <a:lnSpc>
                <a:spcPct val="114000"/>
              </a:lnSpc>
              <a:buNone/>
            </a:pPr>
            <a:r>
              <a:rPr lang="en-GB" sz="2800" b="1" u="sng" dirty="0" smtClean="0">
                <a:hlinkClick r:id="rId8"/>
              </a:rPr>
              <a:t>Sequence Diagrams</a:t>
            </a:r>
            <a:endParaRPr lang="en-GB" sz="2800" dirty="0" smtClean="0"/>
          </a:p>
        </p:txBody>
      </p:sp>
      <p:sp>
        <p:nvSpPr>
          <p:cNvPr id="5" name="Slide Number Placeholder 4"/>
          <p:cNvSpPr>
            <a:spLocks noGrp="1"/>
          </p:cNvSpPr>
          <p:nvPr>
            <p:ph type="sldNum" sz="quarter" idx="12"/>
          </p:nvPr>
        </p:nvSpPr>
        <p:spPr/>
        <p:txBody>
          <a:bodyPr/>
          <a:lstStyle/>
          <a:p>
            <a:pPr>
              <a:defRPr/>
            </a:pPr>
            <a:fld id="{6A4D3DC4-9E7F-1C47-B729-896D53019E3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defRPr/>
            </a:pPr>
            <a:r>
              <a:rPr lang="en-US" dirty="0" smtClean="0">
                <a:solidFill>
                  <a:schemeClr val="tx1"/>
                </a:solidFill>
              </a:rPr>
              <a:t>Metrics for Specifying Non-Functional Requirements</a:t>
            </a:r>
          </a:p>
        </p:txBody>
      </p:sp>
      <p:graphicFrame>
        <p:nvGraphicFramePr>
          <p:cNvPr id="4" name="Table 3"/>
          <p:cNvGraphicFramePr>
            <a:graphicFrameLocks noGrp="1"/>
          </p:cNvGraphicFramePr>
          <p:nvPr/>
        </p:nvGraphicFramePr>
        <p:xfrm>
          <a:off x="714348" y="1600200"/>
          <a:ext cx="7620000" cy="4876800"/>
        </p:xfrm>
        <a:graphic>
          <a:graphicData uri="http://schemas.openxmlformats.org/drawingml/2006/table">
            <a:tbl>
              <a:tblPr/>
              <a:tblGrid>
                <a:gridCol w="2952750"/>
                <a:gridCol w="4667250"/>
              </a:tblGrid>
              <a:tr h="397418">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Property</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a:ea typeface="Times New Roman" charset="0"/>
                          <a:cs typeface="Arial"/>
                        </a:rPr>
                        <a:t>Measure</a:t>
                      </a:r>
                    </a:p>
                  </a:txBody>
                  <a:tcPr marL="73025" marR="73025" marT="9144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0000"/>
                          </a:solidFill>
                          <a:effectLst/>
                          <a:latin typeface="Arial"/>
                          <a:ea typeface="Times New Roman" charset="0"/>
                          <a:cs typeface="Arial"/>
                        </a:rPr>
                        <a:t>Speed</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Processed transactions/second</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User/event response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Screen refresh time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Size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Mbytes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ROM chips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Ease of use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Training time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help frames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88043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Reliability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Mean time to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unavailability</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Rate of failure occurrence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Availability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84781">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Robustness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Time to restart after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events causing failure</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Probability of data corruption on failure</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89129">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Portability</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Percentage of target dependent statements</a:t>
                      </a:r>
                    </a:p>
                    <a:p>
                      <a:pPr marL="0" marR="0" lvl="0" indent="0" algn="just" defTabSz="4572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rgbClr val="000000"/>
                          </a:solidFill>
                          <a:effectLst/>
                          <a:latin typeface="Arial"/>
                          <a:ea typeface="Times New Roman" charset="0"/>
                          <a:cs typeface="Arial"/>
                        </a:rPr>
                        <a:t>Number of target systems</a:t>
                      </a:r>
                    </a:p>
                  </a:txBody>
                  <a:tcPr marL="73025" marR="73025" marT="0" marB="9144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44061"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BBA1A19-EECF-4D66-924B-19BDFE7885B0}" type="slidenum">
              <a:rPr lang="en-US" smtClean="0"/>
              <a:pPr/>
              <a:t>20</a:t>
            </a:fld>
            <a:endParaRPr lang="en-US" dirty="0" smtClean="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defRPr/>
            </a:pPr>
            <a:r>
              <a:rPr lang="en-GB" dirty="0">
                <a:solidFill>
                  <a:schemeClr val="tx1"/>
                </a:solidFill>
              </a:rPr>
              <a:t>Domain </a:t>
            </a:r>
            <a:r>
              <a:rPr lang="en-GB" dirty="0" smtClean="0">
                <a:solidFill>
                  <a:schemeClr val="tx1"/>
                </a:solidFill>
              </a:rPr>
              <a:t>Requirements</a:t>
            </a:r>
            <a:endParaRPr lang="en-GB" dirty="0">
              <a:solidFill>
                <a:schemeClr val="tx1"/>
              </a:solidFill>
            </a:endParaRPr>
          </a:p>
        </p:txBody>
      </p:sp>
      <p:sp>
        <p:nvSpPr>
          <p:cNvPr id="45059" name="Rectangle 3"/>
          <p:cNvSpPr>
            <a:spLocks noGrp="1" noChangeArrowheads="1"/>
          </p:cNvSpPr>
          <p:nvPr>
            <p:ph type="body" idx="1"/>
          </p:nvPr>
        </p:nvSpPr>
        <p:spPr>
          <a:xfrm>
            <a:off x="457200" y="1785926"/>
            <a:ext cx="7972425" cy="4525963"/>
          </a:xfrm>
        </p:spPr>
        <p:txBody>
          <a:bodyPr/>
          <a:lstStyle/>
          <a:p>
            <a:pPr>
              <a:lnSpc>
                <a:spcPct val="130000"/>
              </a:lnSpc>
            </a:pPr>
            <a:r>
              <a:rPr lang="en-GB" dirty="0" smtClean="0">
                <a:solidFill>
                  <a:schemeClr val="tx1"/>
                </a:solidFill>
                <a:cs typeface="Tahoma" pitchFamily="34" charset="0"/>
              </a:rPr>
              <a:t>The system’s operational domain imposes requirements on the system.</a:t>
            </a:r>
          </a:p>
          <a:p>
            <a:pPr lvl="1">
              <a:lnSpc>
                <a:spcPct val="130000"/>
              </a:lnSpc>
            </a:pPr>
            <a:r>
              <a:rPr lang="en-GB" dirty="0" smtClean="0">
                <a:solidFill>
                  <a:schemeClr val="tx1"/>
                </a:solidFill>
                <a:cs typeface="Tahoma" pitchFamily="34" charset="0"/>
              </a:rPr>
              <a:t>For example, a train control system has to take into account the braking characteristics in different weather conditions.</a:t>
            </a:r>
          </a:p>
          <a:p>
            <a:pPr>
              <a:lnSpc>
                <a:spcPct val="130000"/>
              </a:lnSpc>
            </a:pPr>
            <a:r>
              <a:rPr lang="en-GB" dirty="0" smtClean="0">
                <a:solidFill>
                  <a:schemeClr val="tx1"/>
                </a:solidFill>
                <a:cs typeface="Tahoma" pitchFamily="34" charset="0"/>
              </a:rPr>
              <a:t>Domain requirements be new functional requirements, constraints on existing requirements or define specific computations.</a:t>
            </a:r>
          </a:p>
          <a:p>
            <a:pPr>
              <a:lnSpc>
                <a:spcPct val="130000"/>
              </a:lnSpc>
            </a:pPr>
            <a:r>
              <a:rPr lang="en-GB" dirty="0" smtClean="0">
                <a:solidFill>
                  <a:schemeClr val="tx1"/>
                </a:solidFill>
                <a:cs typeface="Tahoma" pitchFamily="34" charset="0"/>
              </a:rPr>
              <a:t>If domain requirements are not satisfied, the system may be unworkable.</a:t>
            </a:r>
          </a:p>
        </p:txBody>
      </p:sp>
      <p:sp>
        <p:nvSpPr>
          <p:cNvPr id="450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2201B9C-9148-456D-99EB-D786E169998C}" type="slidenum">
              <a:rPr lang="en-US" smtClean="0"/>
              <a:pPr/>
              <a:t>21</a:t>
            </a:fld>
            <a:endParaRPr lang="en-US"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Grp="1" noChangeArrowheads="1"/>
          </p:cNvSpPr>
          <p:nvPr>
            <p:ph type="title"/>
          </p:nvPr>
        </p:nvSpPr>
        <p:spPr/>
        <p:txBody>
          <a:bodyPr/>
          <a:lstStyle/>
          <a:p>
            <a:pPr>
              <a:defRPr/>
            </a:pPr>
            <a:r>
              <a:rPr lang="en-GB" dirty="0" smtClean="0">
                <a:solidFill>
                  <a:schemeClr val="tx1"/>
                </a:solidFill>
              </a:rPr>
              <a:t>Train Protection System</a:t>
            </a:r>
            <a:endParaRPr lang="en-GB" dirty="0">
              <a:solidFill>
                <a:schemeClr val="tx1"/>
              </a:solidFill>
            </a:endParaRPr>
          </a:p>
        </p:txBody>
      </p:sp>
      <p:sp>
        <p:nvSpPr>
          <p:cNvPr id="46083" name="Rectangle 6"/>
          <p:cNvSpPr>
            <a:spLocks noGrp="1" noChangeArrowheads="1"/>
          </p:cNvSpPr>
          <p:nvPr>
            <p:ph type="body" idx="1"/>
          </p:nvPr>
        </p:nvSpPr>
        <p:spPr>
          <a:xfrm>
            <a:off x="457200" y="1831996"/>
            <a:ext cx="8043863" cy="4525962"/>
          </a:xfrm>
        </p:spPr>
        <p:txBody>
          <a:bodyPr/>
          <a:lstStyle/>
          <a:p>
            <a:pPr>
              <a:lnSpc>
                <a:spcPct val="120000"/>
              </a:lnSpc>
            </a:pPr>
            <a:r>
              <a:rPr lang="en-GB" dirty="0" smtClean="0">
                <a:solidFill>
                  <a:schemeClr val="tx1"/>
                </a:solidFill>
                <a:cs typeface="Tahoma" pitchFamily="34" charset="0"/>
              </a:rPr>
              <a:t>This is a domain requirement for a train protection system:</a:t>
            </a:r>
          </a:p>
          <a:p>
            <a:pPr>
              <a:lnSpc>
                <a:spcPct val="120000"/>
              </a:lnSpc>
            </a:pPr>
            <a:r>
              <a:rPr lang="en-GB" dirty="0" smtClean="0">
                <a:solidFill>
                  <a:schemeClr val="tx1"/>
                </a:solidFill>
                <a:cs typeface="Tahoma" pitchFamily="34" charset="0"/>
              </a:rPr>
              <a:t>The deceleration of the train shall be computed as:</a:t>
            </a:r>
          </a:p>
          <a:p>
            <a:pPr lvl="1">
              <a:lnSpc>
                <a:spcPct val="120000"/>
              </a:lnSpc>
            </a:pPr>
            <a:r>
              <a:rPr lang="en-GB" dirty="0" err="1" smtClean="0">
                <a:solidFill>
                  <a:schemeClr val="tx1"/>
                </a:solidFill>
                <a:cs typeface="Tahoma" pitchFamily="34" charset="0"/>
              </a:rPr>
              <a:t>Dtrain</a:t>
            </a:r>
            <a:r>
              <a:rPr lang="en-GB" dirty="0" smtClean="0">
                <a:solidFill>
                  <a:schemeClr val="tx1"/>
                </a:solidFill>
                <a:cs typeface="Tahoma" pitchFamily="34" charset="0"/>
              </a:rPr>
              <a:t> = </a:t>
            </a:r>
            <a:r>
              <a:rPr lang="en-GB" dirty="0" err="1" smtClean="0">
                <a:solidFill>
                  <a:schemeClr val="tx1"/>
                </a:solidFill>
                <a:cs typeface="Tahoma" pitchFamily="34" charset="0"/>
              </a:rPr>
              <a:t>Dcontrol</a:t>
            </a:r>
            <a:r>
              <a:rPr lang="en-GB" dirty="0" smtClean="0">
                <a:solidFill>
                  <a:schemeClr val="tx1"/>
                </a:solidFill>
                <a:cs typeface="Tahoma" pitchFamily="34" charset="0"/>
              </a:rPr>
              <a:t> + </a:t>
            </a:r>
            <a:r>
              <a:rPr lang="en-GB" dirty="0" err="1" smtClean="0">
                <a:solidFill>
                  <a:schemeClr val="tx1"/>
                </a:solidFill>
                <a:cs typeface="Tahoma" pitchFamily="34" charset="0"/>
              </a:rPr>
              <a:t>Dgradient</a:t>
            </a:r>
            <a:r>
              <a:rPr lang="en-GB" dirty="0" smtClean="0">
                <a:solidFill>
                  <a:schemeClr val="tx1"/>
                </a:solidFill>
                <a:cs typeface="Tahoma" pitchFamily="34" charset="0"/>
              </a:rPr>
              <a:t>.</a:t>
            </a:r>
          </a:p>
          <a:p>
            <a:pPr lvl="1">
              <a:lnSpc>
                <a:spcPct val="120000"/>
              </a:lnSpc>
            </a:pPr>
            <a:r>
              <a:rPr lang="en-GB" dirty="0" smtClean="0">
                <a:solidFill>
                  <a:schemeClr val="tx1"/>
                </a:solidFill>
                <a:cs typeface="Tahoma" pitchFamily="34" charset="0"/>
              </a:rPr>
              <a:t>where </a:t>
            </a:r>
            <a:r>
              <a:rPr lang="en-GB" dirty="0" err="1" smtClean="0">
                <a:solidFill>
                  <a:schemeClr val="tx1"/>
                </a:solidFill>
                <a:cs typeface="Tahoma" pitchFamily="34" charset="0"/>
              </a:rPr>
              <a:t>Dgradient</a:t>
            </a:r>
            <a:r>
              <a:rPr lang="en-GB" dirty="0" smtClean="0">
                <a:solidFill>
                  <a:schemeClr val="tx1"/>
                </a:solidFill>
                <a:cs typeface="Tahoma" pitchFamily="34" charset="0"/>
              </a:rPr>
              <a:t> is 9.81ms2 * compensated gradient/alpha and where the values of 9.81ms2 /alpha are known for different types of train.</a:t>
            </a:r>
          </a:p>
          <a:p>
            <a:pPr>
              <a:lnSpc>
                <a:spcPct val="120000"/>
              </a:lnSpc>
            </a:pPr>
            <a:r>
              <a:rPr lang="en-GB" dirty="0" smtClean="0">
                <a:solidFill>
                  <a:schemeClr val="tx1"/>
                </a:solidFill>
                <a:cs typeface="Tahoma" pitchFamily="34" charset="0"/>
              </a:rPr>
              <a:t>It is difficult for a non-specialist to understand the implications of this and how it interacts with other requirements.</a:t>
            </a:r>
          </a:p>
        </p:txBody>
      </p:sp>
      <p:sp>
        <p:nvSpPr>
          <p:cNvPr id="46084"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6C645BF-305F-4EBA-9292-0768258627E4}" type="slidenum">
              <a:rPr lang="en-US" smtClean="0"/>
              <a:pPr/>
              <a:t>22</a:t>
            </a:fld>
            <a:endParaRPr lang="en-US"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a:bodyPr>
          <a:lstStyle/>
          <a:p>
            <a:pPr>
              <a:defRPr/>
            </a:pPr>
            <a:r>
              <a:rPr lang="en-GB" dirty="0">
                <a:solidFill>
                  <a:schemeClr val="tx1"/>
                </a:solidFill>
              </a:rPr>
              <a:t>Domain R</a:t>
            </a:r>
            <a:r>
              <a:rPr lang="en-GB" dirty="0" smtClean="0">
                <a:solidFill>
                  <a:schemeClr val="tx1"/>
                </a:solidFill>
              </a:rPr>
              <a:t>equirements Problems</a:t>
            </a:r>
            <a:endParaRPr lang="en-GB" dirty="0"/>
          </a:p>
        </p:txBody>
      </p:sp>
      <p:sp>
        <p:nvSpPr>
          <p:cNvPr id="47107" name="Rectangle 3"/>
          <p:cNvSpPr>
            <a:spLocks noGrp="1" noChangeArrowheads="1"/>
          </p:cNvSpPr>
          <p:nvPr>
            <p:ph type="body" idx="1"/>
          </p:nvPr>
        </p:nvSpPr>
        <p:spPr>
          <a:xfrm>
            <a:off x="457200" y="1760557"/>
            <a:ext cx="8229600" cy="4525963"/>
          </a:xfrm>
        </p:spPr>
        <p:txBody>
          <a:bodyPr/>
          <a:lstStyle/>
          <a:p>
            <a:pPr>
              <a:lnSpc>
                <a:spcPct val="150000"/>
              </a:lnSpc>
            </a:pPr>
            <a:r>
              <a:rPr lang="en-GB" dirty="0" smtClean="0">
                <a:solidFill>
                  <a:schemeClr val="tx1"/>
                </a:solidFill>
                <a:cs typeface="Tahoma" pitchFamily="34" charset="0"/>
              </a:rPr>
              <a:t>Understandability</a:t>
            </a:r>
          </a:p>
          <a:p>
            <a:pPr lvl="1">
              <a:lnSpc>
                <a:spcPct val="150000"/>
              </a:lnSpc>
            </a:pPr>
            <a:r>
              <a:rPr lang="en-GB" dirty="0" smtClean="0">
                <a:solidFill>
                  <a:schemeClr val="tx1"/>
                </a:solidFill>
                <a:cs typeface="Tahoma" pitchFamily="34" charset="0"/>
              </a:rPr>
              <a:t>Requirements are expressed in the language of the application domain;</a:t>
            </a:r>
          </a:p>
          <a:p>
            <a:pPr lvl="1">
              <a:lnSpc>
                <a:spcPct val="150000"/>
              </a:lnSpc>
            </a:pPr>
            <a:r>
              <a:rPr lang="en-GB" dirty="0" smtClean="0">
                <a:solidFill>
                  <a:schemeClr val="tx1"/>
                </a:solidFill>
                <a:cs typeface="Tahoma" pitchFamily="34" charset="0"/>
              </a:rPr>
              <a:t>This is often not understood by software engineers developing the system.</a:t>
            </a:r>
          </a:p>
          <a:p>
            <a:pPr>
              <a:lnSpc>
                <a:spcPct val="150000"/>
              </a:lnSpc>
            </a:pPr>
            <a:r>
              <a:rPr lang="en-GB" dirty="0" smtClean="0">
                <a:solidFill>
                  <a:schemeClr val="tx1"/>
                </a:solidFill>
                <a:cs typeface="Tahoma" pitchFamily="34" charset="0"/>
              </a:rPr>
              <a:t>Implicitness</a:t>
            </a:r>
          </a:p>
          <a:p>
            <a:pPr lvl="1">
              <a:lnSpc>
                <a:spcPct val="150000"/>
              </a:lnSpc>
            </a:pPr>
            <a:r>
              <a:rPr lang="en-GB" dirty="0" smtClean="0">
                <a:solidFill>
                  <a:schemeClr val="tx1"/>
                </a:solidFill>
                <a:cs typeface="Tahoma" pitchFamily="34" charset="0"/>
              </a:rPr>
              <a:t>Domain specialists understand the area so well that they do not think of making the domain requirements explicit.</a:t>
            </a:r>
          </a:p>
        </p:txBody>
      </p:sp>
      <p:sp>
        <p:nvSpPr>
          <p:cNvPr id="471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FD0D710-8551-42E9-BC8A-5D04F87D928E}" type="slidenum">
              <a:rPr lang="en-US" smtClean="0"/>
              <a:pPr/>
              <a:t>23</a:t>
            </a:fld>
            <a:endParaRPr lang="en-US"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94130"/>
            <a:ext cx="7691462" cy="947928"/>
          </a:xfrm>
        </p:spPr>
        <p:txBody>
          <a:bodyPr/>
          <a:lstStyle/>
          <a:p>
            <a:pPr>
              <a:defRPr/>
            </a:pPr>
            <a:r>
              <a:rPr lang="en-GB" dirty="0" smtClean="0">
                <a:solidFill>
                  <a:schemeClr val="tx1"/>
                </a:solidFill>
              </a:rPr>
              <a:t>Requirements Engineering Process</a:t>
            </a:r>
            <a:endParaRPr lang="en-GB" dirty="0">
              <a:solidFill>
                <a:schemeClr val="tx1"/>
              </a:solidFill>
            </a:endParaRPr>
          </a:p>
        </p:txBody>
      </p:sp>
      <p:sp>
        <p:nvSpPr>
          <p:cNvPr id="48131" name="Content Placeholder 2"/>
          <p:cNvSpPr>
            <a:spLocks noGrp="1"/>
          </p:cNvSpPr>
          <p:nvPr>
            <p:ph idx="1"/>
          </p:nvPr>
        </p:nvSpPr>
        <p:spPr>
          <a:xfrm>
            <a:off x="457200" y="1946297"/>
            <a:ext cx="8229600" cy="4340223"/>
          </a:xfrm>
        </p:spPr>
        <p:txBody>
          <a:bodyPr/>
          <a:lstStyle/>
          <a:p>
            <a:pPr>
              <a:lnSpc>
                <a:spcPct val="200000"/>
              </a:lnSpc>
            </a:pPr>
            <a:r>
              <a:rPr lang="en-GB" dirty="0" smtClean="0">
                <a:solidFill>
                  <a:schemeClr val="tx1"/>
                </a:solidFill>
                <a:latin typeface="Arial" pitchFamily="34" charset="0"/>
                <a:cs typeface="Arial" pitchFamily="34" charset="0"/>
              </a:rPr>
              <a:t>The requirements are gathered from various sources.</a:t>
            </a:r>
          </a:p>
          <a:p>
            <a:pPr>
              <a:lnSpc>
                <a:spcPct val="200000"/>
              </a:lnSpc>
            </a:pPr>
            <a:endParaRPr lang="en-GB" sz="8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The sources are:</a:t>
            </a:r>
          </a:p>
          <a:p>
            <a:pPr>
              <a:lnSpc>
                <a:spcPct val="200000"/>
              </a:lnSpc>
              <a:buFont typeface="Wingdings 2" pitchFamily="18" charset="2"/>
              <a:buNone/>
            </a:pPr>
            <a:r>
              <a:rPr lang="en-GB" dirty="0" smtClean="0">
                <a:solidFill>
                  <a:schemeClr val="tx1"/>
                </a:solidFill>
                <a:latin typeface="Arial" pitchFamily="34" charset="0"/>
                <a:cs typeface="Arial" pitchFamily="34" charset="0"/>
              </a:rPr>
              <a:t>	Customer (Initiator)  -  End Users  -  Primary Users  -  Secondary Users  -  Stakeholders.</a:t>
            </a:r>
          </a:p>
        </p:txBody>
      </p:sp>
      <p:sp>
        <p:nvSpPr>
          <p:cNvPr id="481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757C611-2749-43C7-96F8-6FC76D18AC20}" type="slidenum">
              <a:rPr lang="ar-SA" altLang="en-US" smtClean="0"/>
              <a:pPr/>
              <a:t>24</a:t>
            </a:fld>
            <a:endParaRPr lang="en-GB" alt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884"/>
            <a:ext cx="7400948" cy="981286"/>
          </a:xfrm>
        </p:spPr>
        <p:txBody>
          <a:bodyPr/>
          <a:lstStyle/>
          <a:p>
            <a:pPr>
              <a:defRPr/>
            </a:pPr>
            <a:r>
              <a:rPr lang="en-GB" dirty="0" smtClean="0">
                <a:solidFill>
                  <a:schemeClr val="tx1"/>
                </a:solidFill>
              </a:rPr>
              <a:t>Process of Requirements Engineering</a:t>
            </a:r>
            <a:endParaRPr lang="en-GB" dirty="0">
              <a:solidFill>
                <a:schemeClr val="tx1"/>
              </a:solidFill>
              <a:latin typeface="Arial" pitchFamily="34" charset="0"/>
              <a:cs typeface="Arial" pitchFamily="34" charset="0"/>
            </a:endParaRPr>
          </a:p>
        </p:txBody>
      </p:sp>
      <p:sp>
        <p:nvSpPr>
          <p:cNvPr id="491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DC76F08-8EB0-4554-AB18-D3AF6C80CD28}" type="slidenum">
              <a:rPr lang="ar-SA" altLang="en-US" smtClean="0"/>
              <a:pPr/>
              <a:t>25</a:t>
            </a:fld>
            <a:endParaRPr lang="en-GB" altLang="en-US" smtClean="0"/>
          </a:p>
        </p:txBody>
      </p:sp>
      <p:pic>
        <p:nvPicPr>
          <p:cNvPr id="49156" name="Picture 2"/>
          <p:cNvPicPr>
            <a:picLocks noGrp="1" noChangeAspect="1" noChangeArrowheads="1"/>
          </p:cNvPicPr>
          <p:nvPr>
            <p:ph idx="1"/>
          </p:nvPr>
        </p:nvPicPr>
        <p:blipFill>
          <a:blip r:embed="rId2"/>
          <a:srcRect/>
          <a:stretch>
            <a:fillRect/>
          </a:stretch>
        </p:blipFill>
        <p:spPr>
          <a:xfrm>
            <a:off x="381000" y="1981200"/>
            <a:ext cx="8153400" cy="4267200"/>
          </a:xfr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0312"/>
            <a:ext cx="8229600" cy="1252728"/>
          </a:xfrm>
        </p:spPr>
        <p:txBody>
          <a:bodyPr/>
          <a:lstStyle/>
          <a:p>
            <a:pPr>
              <a:defRPr/>
            </a:pPr>
            <a:r>
              <a:rPr lang="en-GB" dirty="0" smtClean="0">
                <a:solidFill>
                  <a:schemeClr val="tx1"/>
                </a:solidFill>
                <a:latin typeface="Arial" pitchFamily="34" charset="0"/>
                <a:cs typeface="Arial" pitchFamily="34" charset="0"/>
              </a:rPr>
              <a:t>Process Model of Elicitation and Analysis</a:t>
            </a:r>
            <a:endParaRPr lang="en-GB" dirty="0">
              <a:solidFill>
                <a:schemeClr val="tx1"/>
              </a:solidFill>
              <a:latin typeface="Arial" pitchFamily="34" charset="0"/>
              <a:cs typeface="Arial" pitchFamily="34" charset="0"/>
            </a:endParaRPr>
          </a:p>
        </p:txBody>
      </p:sp>
      <p:sp>
        <p:nvSpPr>
          <p:cNvPr id="501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B8B08A7-7E71-4D94-80D6-10B38D168938}" type="slidenum">
              <a:rPr lang="ar-SA" altLang="en-US" smtClean="0"/>
              <a:pPr/>
              <a:t>26</a:t>
            </a:fld>
            <a:endParaRPr lang="en-GB" altLang="en-US" smtClean="0"/>
          </a:p>
        </p:txBody>
      </p:sp>
      <p:pic>
        <p:nvPicPr>
          <p:cNvPr id="50180" name="Picture 2"/>
          <p:cNvPicPr>
            <a:picLocks noGrp="1" noChangeAspect="1" noChangeArrowheads="1"/>
          </p:cNvPicPr>
          <p:nvPr>
            <p:ph idx="1"/>
          </p:nvPr>
        </p:nvPicPr>
        <p:blipFill>
          <a:blip r:embed="rId2"/>
          <a:srcRect/>
          <a:stretch>
            <a:fillRect/>
          </a:stretch>
        </p:blipFill>
        <p:spPr>
          <a:xfrm>
            <a:off x="228600" y="1846263"/>
            <a:ext cx="8305800" cy="4630737"/>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96200" cy="681022"/>
          </a:xfrm>
        </p:spPr>
        <p:txBody>
          <a:bodyPr/>
          <a:lstStyle/>
          <a:p>
            <a:pPr>
              <a:defRPr/>
            </a:pPr>
            <a:r>
              <a:rPr lang="en-GB" dirty="0" smtClean="0">
                <a:solidFill>
                  <a:schemeClr val="tx1"/>
                </a:solidFill>
              </a:rPr>
              <a:t>Practical Approaches to Requirements Elicitation</a:t>
            </a:r>
            <a:endParaRPr lang="en-GB" dirty="0">
              <a:solidFill>
                <a:schemeClr val="tx1"/>
              </a:solidFill>
            </a:endParaRPr>
          </a:p>
        </p:txBody>
      </p:sp>
      <p:sp>
        <p:nvSpPr>
          <p:cNvPr id="51203" name="Content Placeholder 2"/>
          <p:cNvSpPr>
            <a:spLocks noGrp="1"/>
          </p:cNvSpPr>
          <p:nvPr>
            <p:ph idx="1"/>
          </p:nvPr>
        </p:nvSpPr>
        <p:spPr>
          <a:xfrm>
            <a:off x="566766" y="1785926"/>
            <a:ext cx="8077200" cy="4157674"/>
          </a:xfrm>
        </p:spPr>
        <p:txBody>
          <a:bodyPr/>
          <a:lstStyle/>
          <a:p>
            <a:pPr>
              <a:lnSpc>
                <a:spcPct val="300000"/>
              </a:lnSpc>
            </a:pPr>
            <a:r>
              <a:rPr lang="en-US" dirty="0" smtClean="0">
                <a:solidFill>
                  <a:schemeClr val="tx1"/>
                </a:solidFill>
                <a:latin typeface="Arial" pitchFamily="34" charset="0"/>
                <a:cs typeface="Arial" pitchFamily="34" charset="0"/>
              </a:rPr>
              <a:t>  </a:t>
            </a:r>
            <a:r>
              <a:rPr lang="en-GB" dirty="0" smtClean="0">
                <a:solidFill>
                  <a:schemeClr val="tx1"/>
                </a:solidFill>
                <a:latin typeface="Arial" pitchFamily="34" charset="0"/>
                <a:cs typeface="Arial" pitchFamily="34" charset="0"/>
              </a:rPr>
              <a:t>Joint Application Design (JAD).</a:t>
            </a:r>
          </a:p>
          <a:p>
            <a:pPr>
              <a:lnSpc>
                <a:spcPct val="300000"/>
              </a:lnSpc>
            </a:pPr>
            <a:r>
              <a:rPr lang="en-GB" dirty="0" smtClean="0">
                <a:solidFill>
                  <a:schemeClr val="tx1"/>
                </a:solidFill>
                <a:latin typeface="Arial" pitchFamily="34" charset="0"/>
                <a:cs typeface="Arial" pitchFamily="34" charset="0"/>
              </a:rPr>
              <a:t>  Quality Function Deployment (QFD).</a:t>
            </a:r>
          </a:p>
          <a:p>
            <a:pPr>
              <a:lnSpc>
                <a:spcPct val="300000"/>
              </a:lnSpc>
            </a:pPr>
            <a:r>
              <a:rPr lang="en-GB" dirty="0" smtClean="0">
                <a:solidFill>
                  <a:schemeClr val="tx1"/>
                </a:solidFill>
                <a:latin typeface="Arial" pitchFamily="34" charset="0"/>
                <a:cs typeface="Arial" pitchFamily="34" charset="0"/>
              </a:rPr>
              <a:t>  Designer as Apprentice.</a:t>
            </a:r>
          </a:p>
        </p:txBody>
      </p:sp>
      <p:sp>
        <p:nvSpPr>
          <p:cNvPr id="5120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AE30C99-CA55-4F32-ADF7-AC82BD1B7C2A}" type="slidenum">
              <a:rPr lang="ar-SA" altLang="en-US" smtClean="0"/>
              <a:pPr/>
              <a:t>27</a:t>
            </a:fld>
            <a:endParaRPr lang="en-GB" altLang="en-US"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90" y="459084"/>
            <a:ext cx="7848600" cy="785818"/>
          </a:xfrm>
        </p:spPr>
        <p:txBody>
          <a:bodyPr/>
          <a:lstStyle/>
          <a:p>
            <a:pPr>
              <a:defRPr/>
            </a:pPr>
            <a:r>
              <a:rPr lang="en-GB" dirty="0" smtClean="0">
                <a:solidFill>
                  <a:schemeClr val="tx1"/>
                </a:solidFill>
              </a:rPr>
              <a:t>What is JAD?</a:t>
            </a:r>
            <a:endParaRPr lang="en-GB" dirty="0">
              <a:solidFill>
                <a:schemeClr val="tx1"/>
              </a:solidFill>
            </a:endParaRPr>
          </a:p>
        </p:txBody>
      </p:sp>
      <p:sp>
        <p:nvSpPr>
          <p:cNvPr id="24579" name="Content Placeholder 2"/>
          <p:cNvSpPr>
            <a:spLocks noGrp="1"/>
          </p:cNvSpPr>
          <p:nvPr>
            <p:ph idx="1"/>
          </p:nvPr>
        </p:nvSpPr>
        <p:spPr>
          <a:xfrm>
            <a:off x="533400" y="1785926"/>
            <a:ext cx="7772400" cy="4395798"/>
          </a:xfrm>
        </p:spPr>
        <p:txBody>
          <a:bodyPr/>
          <a:lstStyle/>
          <a:p>
            <a:pPr>
              <a:lnSpc>
                <a:spcPct val="200000"/>
              </a:lnSpc>
              <a:defRPr/>
            </a:pPr>
            <a:r>
              <a:rPr lang="en-GB" dirty="0" smtClean="0">
                <a:solidFill>
                  <a:schemeClr val="tx1"/>
                </a:solidFill>
                <a:latin typeface="Arial" pitchFamily="34" charset="0"/>
                <a:cs typeface="Arial" pitchFamily="34" charset="0"/>
              </a:rPr>
              <a:t>JAD involves highly structured group meetings or mini-retreats with system users, system owners, and analysts in a single room for an extended period.</a:t>
            </a:r>
          </a:p>
          <a:p>
            <a:pPr>
              <a:lnSpc>
                <a:spcPct val="200000"/>
              </a:lnSpc>
              <a:defRPr/>
            </a:pPr>
            <a:endParaRPr lang="en-GB" sz="400" dirty="0" smtClean="0">
              <a:solidFill>
                <a:schemeClr val="tx1"/>
              </a:solidFill>
              <a:latin typeface="Arial" pitchFamily="34" charset="0"/>
              <a:cs typeface="Arial" pitchFamily="34" charset="0"/>
            </a:endParaRPr>
          </a:p>
          <a:p>
            <a:pPr>
              <a:lnSpc>
                <a:spcPct val="200000"/>
              </a:lnSpc>
              <a:defRPr/>
            </a:pPr>
            <a:r>
              <a:rPr lang="en-GB" dirty="0" smtClean="0">
                <a:solidFill>
                  <a:schemeClr val="tx1"/>
                </a:solidFill>
                <a:latin typeface="Arial" pitchFamily="34" charset="0"/>
                <a:cs typeface="Arial" pitchFamily="34" charset="0"/>
              </a:rPr>
              <a:t>These meetings occur four to eight hours per day and over a period lasting one day to a couple of weeks.</a:t>
            </a:r>
          </a:p>
        </p:txBody>
      </p:sp>
      <p:sp>
        <p:nvSpPr>
          <p:cNvPr id="522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08751C9-F308-48C0-8914-7267CE4578FA}" type="slidenum">
              <a:rPr lang="ar-SA" altLang="en-US" smtClean="0"/>
              <a:pPr/>
              <a:t>28</a:t>
            </a:fld>
            <a:endParaRPr lang="en-GB" altLang="en-US"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16" y="274638"/>
            <a:ext cx="7293232" cy="1143000"/>
          </a:xfrm>
        </p:spPr>
        <p:txBody>
          <a:bodyPr/>
          <a:lstStyle/>
          <a:p>
            <a:pPr>
              <a:defRPr/>
            </a:pPr>
            <a:r>
              <a:rPr lang="en-US" dirty="0" smtClean="0">
                <a:solidFill>
                  <a:schemeClr val="tx1"/>
                </a:solidFill>
              </a:rPr>
              <a:t>Interviewing</a:t>
            </a:r>
            <a:endParaRPr lang="en-US" dirty="0">
              <a:solidFill>
                <a:schemeClr val="tx1"/>
              </a:solidFill>
            </a:endParaRPr>
          </a:p>
        </p:txBody>
      </p:sp>
      <p:sp>
        <p:nvSpPr>
          <p:cNvPr id="53251" name="Content Placeholder 2"/>
          <p:cNvSpPr>
            <a:spLocks noGrp="1"/>
          </p:cNvSpPr>
          <p:nvPr>
            <p:ph idx="1"/>
          </p:nvPr>
        </p:nvSpPr>
        <p:spPr>
          <a:xfrm>
            <a:off x="528638" y="1643399"/>
            <a:ext cx="7972452" cy="4525963"/>
          </a:xfrm>
        </p:spPr>
        <p:txBody>
          <a:bodyPr/>
          <a:lstStyle/>
          <a:p>
            <a:pPr>
              <a:lnSpc>
                <a:spcPct val="114000"/>
              </a:lnSpc>
            </a:pPr>
            <a:r>
              <a:rPr lang="en-US" sz="2000" dirty="0" smtClean="0">
                <a:solidFill>
                  <a:schemeClr val="tx1"/>
                </a:solidFill>
                <a:cs typeface="Tahoma" pitchFamily="34" charset="0"/>
              </a:rPr>
              <a:t>Formal or informal interviews with stakeholders are part of most RE processes.</a:t>
            </a:r>
          </a:p>
          <a:p>
            <a:pPr>
              <a:lnSpc>
                <a:spcPct val="114000"/>
              </a:lnSpc>
            </a:pPr>
            <a:r>
              <a:rPr lang="en-US" sz="2000" b="1" dirty="0" smtClean="0">
                <a:solidFill>
                  <a:schemeClr val="tx1"/>
                </a:solidFill>
                <a:cs typeface="Tahoma" pitchFamily="34" charset="0"/>
              </a:rPr>
              <a:t>Types of interview</a:t>
            </a:r>
          </a:p>
          <a:p>
            <a:pPr lvl="1">
              <a:lnSpc>
                <a:spcPct val="114000"/>
              </a:lnSpc>
            </a:pPr>
            <a:r>
              <a:rPr lang="en-US" sz="2000" dirty="0" smtClean="0">
                <a:solidFill>
                  <a:schemeClr val="tx1"/>
                </a:solidFill>
                <a:cs typeface="Tahoma" pitchFamily="34" charset="0"/>
              </a:rPr>
              <a:t>Closed interviews based on pre-determined list of questions</a:t>
            </a:r>
          </a:p>
          <a:p>
            <a:pPr lvl="1">
              <a:lnSpc>
                <a:spcPct val="114000"/>
              </a:lnSpc>
            </a:pPr>
            <a:r>
              <a:rPr lang="en-US" sz="2000" dirty="0" smtClean="0">
                <a:solidFill>
                  <a:schemeClr val="tx1"/>
                </a:solidFill>
                <a:cs typeface="Tahoma" pitchFamily="34" charset="0"/>
              </a:rPr>
              <a:t>Open interviews where various issues are explored with stakeholders.</a:t>
            </a:r>
          </a:p>
          <a:p>
            <a:pPr>
              <a:lnSpc>
                <a:spcPct val="114000"/>
              </a:lnSpc>
            </a:pPr>
            <a:r>
              <a:rPr lang="en-US" sz="2000" b="1" dirty="0" smtClean="0">
                <a:solidFill>
                  <a:schemeClr val="tx1"/>
                </a:solidFill>
                <a:cs typeface="Tahoma" pitchFamily="34" charset="0"/>
              </a:rPr>
              <a:t>Effective interviewing</a:t>
            </a:r>
          </a:p>
          <a:p>
            <a:pPr lvl="1">
              <a:lnSpc>
                <a:spcPct val="114000"/>
              </a:lnSpc>
            </a:pPr>
            <a:r>
              <a:rPr lang="en-US" sz="2000" dirty="0" smtClean="0">
                <a:solidFill>
                  <a:schemeClr val="tx1"/>
                </a:solidFill>
                <a:cs typeface="Tahoma" pitchFamily="34" charset="0"/>
              </a:rPr>
              <a:t>Be open-minded, avoid pre-conceived ideas about the requirements and be willing to listen to stakeholders.</a:t>
            </a:r>
            <a:endParaRPr lang="en-GB" sz="2000" dirty="0" smtClean="0">
              <a:solidFill>
                <a:schemeClr val="tx1"/>
              </a:solidFill>
              <a:cs typeface="Tahoma" pitchFamily="34" charset="0"/>
            </a:endParaRPr>
          </a:p>
          <a:p>
            <a:pPr lvl="1">
              <a:lnSpc>
                <a:spcPct val="114000"/>
              </a:lnSpc>
            </a:pPr>
            <a:r>
              <a:rPr lang="en-US" sz="2000" dirty="0" smtClean="0">
                <a:solidFill>
                  <a:schemeClr val="tx1"/>
                </a:solidFill>
                <a:cs typeface="Tahoma" pitchFamily="34" charset="0"/>
              </a:rPr>
              <a:t>Prompt the interviewee to get discussions going using a springboard question, a requirements proposal, or by working together on a prototype system.</a:t>
            </a:r>
          </a:p>
        </p:txBody>
      </p:sp>
      <p:sp>
        <p:nvSpPr>
          <p:cNvPr id="5325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1323D9D-8FAF-4493-87ED-F9768AE908A5}" type="slidenum">
              <a:rPr lang="en-US" smtClean="0"/>
              <a:pPr/>
              <a:t>29</a:t>
            </a:fld>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916" y="274638"/>
            <a:ext cx="7293232" cy="1143000"/>
          </a:xfrm>
        </p:spPr>
        <p:txBody>
          <a:bodyPr/>
          <a:lstStyle/>
          <a:p>
            <a:pPr>
              <a:defRPr/>
            </a:pPr>
            <a:r>
              <a:rPr lang="en-US" dirty="0" smtClean="0">
                <a:solidFill>
                  <a:schemeClr val="tx1"/>
                </a:solidFill>
              </a:rPr>
              <a:t>Topics Covered</a:t>
            </a:r>
            <a:endParaRPr lang="en-US" dirty="0">
              <a:solidFill>
                <a:schemeClr val="tx1"/>
              </a:solidFill>
            </a:endParaRPr>
          </a:p>
        </p:txBody>
      </p:sp>
      <p:sp>
        <p:nvSpPr>
          <p:cNvPr id="20483" name="Content Placeholder 2"/>
          <p:cNvSpPr>
            <a:spLocks noGrp="1"/>
          </p:cNvSpPr>
          <p:nvPr>
            <p:ph idx="1"/>
          </p:nvPr>
        </p:nvSpPr>
        <p:spPr>
          <a:xfrm>
            <a:off x="457200" y="1903415"/>
            <a:ext cx="8229600" cy="4168791"/>
          </a:xfrm>
        </p:spPr>
        <p:txBody>
          <a:bodyPr/>
          <a:lstStyle/>
          <a:p>
            <a:pPr>
              <a:lnSpc>
                <a:spcPct val="120000"/>
              </a:lnSpc>
            </a:pPr>
            <a:r>
              <a:rPr lang="en-US" dirty="0" smtClean="0">
                <a:solidFill>
                  <a:schemeClr val="tx1"/>
                </a:solidFill>
                <a:latin typeface="Rockwell" pitchFamily="18" charset="0"/>
                <a:cs typeface="Tahoma" pitchFamily="34" charset="0"/>
              </a:rPr>
              <a:t> </a:t>
            </a:r>
            <a:r>
              <a:rPr lang="en-US" dirty="0" smtClean="0">
                <a:solidFill>
                  <a:schemeClr val="tx1"/>
                </a:solidFill>
                <a:latin typeface="Arial" charset="0"/>
                <a:cs typeface="Arial" charset="0"/>
              </a:rPr>
              <a:t>Introduction  to  Requirements  Engineering.</a:t>
            </a:r>
          </a:p>
          <a:p>
            <a:pPr>
              <a:lnSpc>
                <a:spcPct val="120000"/>
              </a:lnSpc>
            </a:pPr>
            <a:r>
              <a:rPr lang="en-US" dirty="0" smtClean="0">
                <a:solidFill>
                  <a:schemeClr val="tx1"/>
                </a:solidFill>
                <a:latin typeface="Arial" charset="0"/>
                <a:cs typeface="Arial" charset="0"/>
              </a:rPr>
              <a:t> Process  of  Requirements  Engineering.</a:t>
            </a:r>
          </a:p>
          <a:p>
            <a:pPr>
              <a:lnSpc>
                <a:spcPct val="120000"/>
              </a:lnSpc>
            </a:pPr>
            <a:r>
              <a:rPr lang="en-US" dirty="0" smtClean="0">
                <a:solidFill>
                  <a:schemeClr val="tx1"/>
                </a:solidFill>
                <a:latin typeface="Arial" charset="0"/>
                <a:cs typeface="Arial" charset="0"/>
              </a:rPr>
              <a:t> Data  Flow  Diagrams.</a:t>
            </a:r>
          </a:p>
          <a:p>
            <a:pPr>
              <a:lnSpc>
                <a:spcPct val="120000"/>
              </a:lnSpc>
            </a:pPr>
            <a:r>
              <a:rPr lang="en-US" dirty="0" smtClean="0">
                <a:solidFill>
                  <a:schemeClr val="tx1"/>
                </a:solidFill>
                <a:latin typeface="Arial" charset="0"/>
                <a:cs typeface="Arial" charset="0"/>
              </a:rPr>
              <a:t> Decision  Tables  and  Use Case Diagrams.</a:t>
            </a:r>
          </a:p>
          <a:p>
            <a:pPr>
              <a:lnSpc>
                <a:spcPct val="120000"/>
              </a:lnSpc>
            </a:pPr>
            <a:r>
              <a:rPr lang="en-US" dirty="0" smtClean="0">
                <a:solidFill>
                  <a:schemeClr val="tx1"/>
                </a:solidFill>
                <a:latin typeface="Arial" charset="0"/>
                <a:cs typeface="Arial" charset="0"/>
              </a:rPr>
              <a:t> SRS Documentation  and  Organization.</a:t>
            </a:r>
            <a:endParaRPr lang="ar-SA" dirty="0" smtClean="0">
              <a:solidFill>
                <a:schemeClr val="tx1"/>
              </a:solidFill>
              <a:latin typeface="Arial" charset="0"/>
              <a:cs typeface="Arial" charset="0"/>
            </a:endParaRPr>
          </a:p>
          <a:p>
            <a:pPr>
              <a:lnSpc>
                <a:spcPct val="120000"/>
              </a:lnSpc>
            </a:pPr>
            <a:r>
              <a:rPr lang="en-US" dirty="0" smtClean="0">
                <a:solidFill>
                  <a:schemeClr val="tx1"/>
                </a:solidFill>
                <a:latin typeface="Arial" charset="0"/>
                <a:cs typeface="Arial" charset="0"/>
              </a:rPr>
              <a:t> Requirements  Management  and  Validation.</a:t>
            </a:r>
          </a:p>
          <a:p>
            <a:pPr>
              <a:lnSpc>
                <a:spcPct val="120000"/>
              </a:lnSpc>
            </a:pPr>
            <a:r>
              <a:rPr lang="en-US" dirty="0" smtClean="0">
                <a:solidFill>
                  <a:schemeClr val="tx1"/>
                </a:solidFill>
                <a:latin typeface="Arial" charset="0"/>
                <a:cs typeface="Arial" charset="0"/>
              </a:rPr>
              <a:t> Project  Size  ( Effort )  Estimation.</a:t>
            </a:r>
          </a:p>
        </p:txBody>
      </p:sp>
      <p:sp>
        <p:nvSpPr>
          <p:cNvPr id="204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4D18690-4BDF-4A28-A6A6-69C4896AC9BD}" type="slidenum">
              <a:rPr lang="en-US" smtClean="0"/>
              <a:pPr/>
              <a:t>3</a:t>
            </a:fld>
            <a:endParaRPr lang="en-US" dirty="0"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564916" y="274638"/>
            <a:ext cx="7293232" cy="1143000"/>
          </a:xfrm>
        </p:spPr>
        <p:txBody>
          <a:bodyPr/>
          <a:lstStyle/>
          <a:p>
            <a:pPr>
              <a:defRPr/>
            </a:pPr>
            <a:r>
              <a:rPr lang="en-US" dirty="0">
                <a:solidFill>
                  <a:schemeClr val="tx1"/>
                </a:solidFill>
              </a:rPr>
              <a:t>Interviews in </a:t>
            </a:r>
            <a:r>
              <a:rPr lang="en-US" dirty="0" smtClean="0">
                <a:solidFill>
                  <a:schemeClr val="tx1"/>
                </a:solidFill>
              </a:rPr>
              <a:t>Practice</a:t>
            </a:r>
            <a:endParaRPr lang="en-US" dirty="0">
              <a:solidFill>
                <a:schemeClr val="tx1"/>
              </a:solidFill>
            </a:endParaRPr>
          </a:p>
        </p:txBody>
      </p:sp>
      <p:sp>
        <p:nvSpPr>
          <p:cNvPr id="54275" name="Rectangle 3"/>
          <p:cNvSpPr>
            <a:spLocks noGrp="1" noChangeArrowheads="1"/>
          </p:cNvSpPr>
          <p:nvPr>
            <p:ph type="body" idx="1"/>
          </p:nvPr>
        </p:nvSpPr>
        <p:spPr>
          <a:xfrm>
            <a:off x="457200" y="1730077"/>
            <a:ext cx="8229600" cy="4525963"/>
          </a:xfrm>
        </p:spPr>
        <p:txBody>
          <a:bodyPr/>
          <a:lstStyle/>
          <a:p>
            <a:pPr>
              <a:lnSpc>
                <a:spcPct val="120000"/>
              </a:lnSpc>
            </a:pPr>
            <a:r>
              <a:rPr lang="en-US" sz="2400" dirty="0" smtClean="0">
                <a:solidFill>
                  <a:schemeClr val="tx1"/>
                </a:solidFill>
                <a:cs typeface="Tahoma" pitchFamily="34" charset="0"/>
              </a:rPr>
              <a:t>Normally a mix of closed and open-ended interviewing.</a:t>
            </a:r>
          </a:p>
          <a:p>
            <a:pPr>
              <a:lnSpc>
                <a:spcPct val="120000"/>
              </a:lnSpc>
            </a:pPr>
            <a:r>
              <a:rPr lang="en-US" sz="2400" dirty="0" smtClean="0">
                <a:solidFill>
                  <a:schemeClr val="tx1"/>
                </a:solidFill>
                <a:cs typeface="Tahoma" pitchFamily="34" charset="0"/>
              </a:rPr>
              <a:t>Interviews are good for getting an overall understanding of what stakeholders do and how they might interact with the system.</a:t>
            </a:r>
          </a:p>
          <a:p>
            <a:pPr>
              <a:lnSpc>
                <a:spcPct val="120000"/>
              </a:lnSpc>
            </a:pPr>
            <a:r>
              <a:rPr lang="en-US" sz="2400" dirty="0" smtClean="0">
                <a:solidFill>
                  <a:schemeClr val="tx1"/>
                </a:solidFill>
                <a:cs typeface="Tahoma" pitchFamily="34" charset="0"/>
              </a:rPr>
              <a:t>Interviews are not good for understanding domain requirements</a:t>
            </a:r>
          </a:p>
          <a:p>
            <a:pPr lvl="1">
              <a:lnSpc>
                <a:spcPct val="120000"/>
              </a:lnSpc>
            </a:pPr>
            <a:r>
              <a:rPr lang="en-US" sz="2000" dirty="0" smtClean="0">
                <a:solidFill>
                  <a:schemeClr val="tx1"/>
                </a:solidFill>
                <a:cs typeface="Tahoma" pitchFamily="34" charset="0"/>
              </a:rPr>
              <a:t>Requirements engineers cannot understand specific domain terminology;</a:t>
            </a:r>
          </a:p>
          <a:p>
            <a:pPr lvl="1">
              <a:lnSpc>
                <a:spcPct val="120000"/>
              </a:lnSpc>
            </a:pPr>
            <a:r>
              <a:rPr lang="en-US" sz="2000" dirty="0" smtClean="0">
                <a:solidFill>
                  <a:schemeClr val="tx1"/>
                </a:solidFill>
                <a:cs typeface="Tahoma" pitchFamily="34" charset="0"/>
              </a:rPr>
              <a:t>Some domain knowledge is so familiar that people find it hard to articulate or think that it isn’t worth articulating.</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76" y="447660"/>
            <a:ext cx="7772400" cy="838200"/>
          </a:xfrm>
        </p:spPr>
        <p:txBody>
          <a:bodyPr/>
          <a:lstStyle/>
          <a:p>
            <a:pPr>
              <a:defRPr/>
            </a:pPr>
            <a:r>
              <a:rPr lang="en-GB" dirty="0" smtClean="0">
                <a:solidFill>
                  <a:schemeClr val="tx1"/>
                </a:solidFill>
              </a:rPr>
              <a:t>Uses of JAD for</a:t>
            </a:r>
            <a:r>
              <a:rPr lang="en-US" dirty="0" smtClean="0">
                <a:solidFill>
                  <a:schemeClr val="tx1"/>
                </a:solidFill>
              </a:rPr>
              <a:t> Software Engineers</a:t>
            </a:r>
            <a:endParaRPr lang="en-GB" dirty="0">
              <a:solidFill>
                <a:schemeClr val="tx1"/>
              </a:solidFill>
            </a:endParaRPr>
          </a:p>
        </p:txBody>
      </p:sp>
      <p:sp>
        <p:nvSpPr>
          <p:cNvPr id="55299" name="Content Placeholder 2"/>
          <p:cNvSpPr>
            <a:spLocks noGrp="1"/>
          </p:cNvSpPr>
          <p:nvPr>
            <p:ph idx="1"/>
          </p:nvPr>
        </p:nvSpPr>
        <p:spPr>
          <a:xfrm>
            <a:off x="585814" y="1785926"/>
            <a:ext cx="7772400" cy="4538674"/>
          </a:xfrm>
        </p:spPr>
        <p:txBody>
          <a:bodyPr/>
          <a:lstStyle/>
          <a:p>
            <a:pPr>
              <a:lnSpc>
                <a:spcPct val="200000"/>
              </a:lnSpc>
            </a:pPr>
            <a:r>
              <a:rPr lang="en-GB" dirty="0" smtClean="0">
                <a:solidFill>
                  <a:schemeClr val="tx1"/>
                </a:solidFill>
                <a:latin typeface="Arial" pitchFamily="34" charset="0"/>
                <a:cs typeface="Arial" pitchFamily="34" charset="0"/>
              </a:rPr>
              <a:t> Eliciting requirements and for the SRS.</a:t>
            </a:r>
          </a:p>
          <a:p>
            <a:pPr>
              <a:lnSpc>
                <a:spcPct val="200000"/>
              </a:lnSpc>
            </a:pPr>
            <a:r>
              <a:rPr lang="en-GB" dirty="0" smtClean="0">
                <a:solidFill>
                  <a:schemeClr val="tx1"/>
                </a:solidFill>
                <a:latin typeface="Arial" pitchFamily="34" charset="0"/>
                <a:cs typeface="Arial" pitchFamily="34" charset="0"/>
              </a:rPr>
              <a:t> Design and software design description.</a:t>
            </a:r>
          </a:p>
          <a:p>
            <a:pPr>
              <a:lnSpc>
                <a:spcPct val="200000"/>
              </a:lnSpc>
            </a:pPr>
            <a:r>
              <a:rPr lang="en-GB" dirty="0" smtClean="0">
                <a:solidFill>
                  <a:schemeClr val="tx1"/>
                </a:solidFill>
                <a:latin typeface="Arial" pitchFamily="34" charset="0"/>
                <a:cs typeface="Arial" pitchFamily="34" charset="0"/>
              </a:rPr>
              <a:t> Code.</a:t>
            </a:r>
          </a:p>
          <a:p>
            <a:pPr>
              <a:lnSpc>
                <a:spcPct val="200000"/>
              </a:lnSpc>
            </a:pPr>
            <a:r>
              <a:rPr lang="en-GB" dirty="0" smtClean="0">
                <a:solidFill>
                  <a:schemeClr val="tx1"/>
                </a:solidFill>
                <a:latin typeface="Arial" pitchFamily="34" charset="0"/>
                <a:cs typeface="Arial" pitchFamily="34" charset="0"/>
              </a:rPr>
              <a:t> Tests and test plans.</a:t>
            </a:r>
          </a:p>
          <a:p>
            <a:pPr>
              <a:lnSpc>
                <a:spcPct val="200000"/>
              </a:lnSpc>
            </a:pPr>
            <a:r>
              <a:rPr lang="en-GB" dirty="0" smtClean="0">
                <a:solidFill>
                  <a:schemeClr val="tx1"/>
                </a:solidFill>
                <a:latin typeface="Arial" pitchFamily="34" charset="0"/>
                <a:cs typeface="Arial" pitchFamily="34" charset="0"/>
              </a:rPr>
              <a:t> User manuals.</a:t>
            </a:r>
          </a:p>
        </p:txBody>
      </p:sp>
      <p:sp>
        <p:nvSpPr>
          <p:cNvPr id="5530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621604F-9765-4553-93C1-E110584D8A2E}" type="slidenum">
              <a:rPr lang="ar-SA" altLang="en-US" smtClean="0"/>
              <a:pPr/>
              <a:t>31</a:t>
            </a:fld>
            <a:endParaRPr lang="en-GB" altLang="en-US"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37272"/>
            <a:ext cx="7848600" cy="838200"/>
          </a:xfrm>
        </p:spPr>
        <p:txBody>
          <a:bodyPr/>
          <a:lstStyle/>
          <a:p>
            <a:pPr>
              <a:defRPr/>
            </a:pPr>
            <a:r>
              <a:rPr lang="en-GB" dirty="0" smtClean="0">
                <a:solidFill>
                  <a:schemeClr val="tx1"/>
                </a:solidFill>
              </a:rPr>
              <a:t>How do you Plan for a JAD Session?</a:t>
            </a:r>
            <a:endParaRPr lang="en-GB" dirty="0">
              <a:solidFill>
                <a:schemeClr val="tx1"/>
              </a:solidFill>
            </a:endParaRPr>
          </a:p>
        </p:txBody>
      </p:sp>
      <p:sp>
        <p:nvSpPr>
          <p:cNvPr id="56323" name="Content Placeholder 2"/>
          <p:cNvSpPr>
            <a:spLocks noGrp="1"/>
          </p:cNvSpPr>
          <p:nvPr>
            <p:ph idx="1"/>
          </p:nvPr>
        </p:nvSpPr>
        <p:spPr>
          <a:xfrm>
            <a:off x="585814" y="1776434"/>
            <a:ext cx="7772400" cy="4724400"/>
          </a:xfrm>
        </p:spPr>
        <p:txBody>
          <a:bodyPr/>
          <a:lstStyle/>
          <a:p>
            <a:pPr>
              <a:lnSpc>
                <a:spcPct val="200000"/>
              </a:lnSpc>
            </a:pPr>
            <a:r>
              <a:rPr lang="en-GB" dirty="0" smtClean="0">
                <a:solidFill>
                  <a:schemeClr val="tx1"/>
                </a:solidFill>
                <a:latin typeface="Arial" pitchFamily="34" charset="0"/>
                <a:cs typeface="Arial" pitchFamily="34" charset="0"/>
              </a:rPr>
              <a:t>Planning for a review or audit session involves three steps:</a:t>
            </a:r>
          </a:p>
          <a:p>
            <a:pPr>
              <a:lnSpc>
                <a:spcPct val="200000"/>
              </a:lnSpc>
              <a:buFont typeface="Wingdings" pitchFamily="2" charset="2"/>
              <a:buChar char="Ø"/>
            </a:pPr>
            <a:r>
              <a:rPr lang="en-GB" dirty="0" smtClean="0">
                <a:solidFill>
                  <a:schemeClr val="tx1"/>
                </a:solidFill>
                <a:latin typeface="Arial" pitchFamily="34" charset="0"/>
                <a:cs typeface="Arial" pitchFamily="34" charset="0"/>
              </a:rPr>
              <a:t>Selecting participants.</a:t>
            </a:r>
          </a:p>
          <a:p>
            <a:pPr>
              <a:lnSpc>
                <a:spcPct val="200000"/>
              </a:lnSpc>
              <a:buFont typeface="Wingdings" pitchFamily="2" charset="2"/>
              <a:buChar char="Ø"/>
            </a:pPr>
            <a:r>
              <a:rPr lang="en-GB" dirty="0" smtClean="0">
                <a:solidFill>
                  <a:schemeClr val="tx1"/>
                </a:solidFill>
                <a:latin typeface="Arial" pitchFamily="34" charset="0"/>
                <a:cs typeface="Arial" pitchFamily="34" charset="0"/>
              </a:rPr>
              <a:t>Preparing the agenda.</a:t>
            </a:r>
          </a:p>
          <a:p>
            <a:pPr>
              <a:lnSpc>
                <a:spcPct val="200000"/>
              </a:lnSpc>
              <a:buFont typeface="Wingdings" pitchFamily="2" charset="2"/>
              <a:buChar char="Ø"/>
            </a:pPr>
            <a:r>
              <a:rPr lang="en-GB" dirty="0" smtClean="0">
                <a:solidFill>
                  <a:schemeClr val="tx1"/>
                </a:solidFill>
                <a:latin typeface="Arial" pitchFamily="34" charset="0"/>
                <a:cs typeface="Arial" pitchFamily="34" charset="0"/>
              </a:rPr>
              <a:t>Selecting a location.</a:t>
            </a:r>
          </a:p>
        </p:txBody>
      </p:sp>
      <p:sp>
        <p:nvSpPr>
          <p:cNvPr id="5632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1455EC-94D2-4018-863B-3FF12043E51C}" type="slidenum">
              <a:rPr lang="ar-SA" altLang="en-US" smtClean="0"/>
              <a:pPr/>
              <a:t>32</a:t>
            </a:fld>
            <a:endParaRPr lang="en-GB" alt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47660"/>
            <a:ext cx="7848600" cy="838200"/>
          </a:xfrm>
        </p:spPr>
        <p:txBody>
          <a:bodyPr/>
          <a:lstStyle/>
          <a:p>
            <a:pPr>
              <a:defRPr/>
            </a:pPr>
            <a:r>
              <a:rPr lang="en-GB" dirty="0" smtClean="0">
                <a:solidFill>
                  <a:schemeClr val="tx1"/>
                </a:solidFill>
                <a:latin typeface="Arial" pitchFamily="34" charset="0"/>
                <a:cs typeface="Arial" pitchFamily="34" charset="0"/>
              </a:rPr>
              <a:t>How do you Plan for a JAD Session?</a:t>
            </a:r>
            <a:endParaRPr lang="en-GB" dirty="0">
              <a:solidFill>
                <a:schemeClr val="tx1"/>
              </a:solidFill>
              <a:latin typeface="Arial" pitchFamily="34" charset="0"/>
              <a:cs typeface="Arial" pitchFamily="34" charset="0"/>
            </a:endParaRPr>
          </a:p>
        </p:txBody>
      </p:sp>
      <p:sp>
        <p:nvSpPr>
          <p:cNvPr id="25603" name="Content Placeholder 2"/>
          <p:cNvSpPr>
            <a:spLocks noGrp="1"/>
          </p:cNvSpPr>
          <p:nvPr>
            <p:ph idx="1"/>
          </p:nvPr>
        </p:nvSpPr>
        <p:spPr>
          <a:xfrm>
            <a:off x="500090" y="1831646"/>
            <a:ext cx="8001000" cy="4538674"/>
          </a:xfrm>
        </p:spPr>
        <p:txBody>
          <a:bodyPr/>
          <a:lstStyle/>
          <a:p>
            <a:pPr>
              <a:lnSpc>
                <a:spcPct val="120000"/>
              </a:lnSpc>
              <a:defRPr/>
            </a:pPr>
            <a:r>
              <a:rPr lang="en-GB" dirty="0" smtClean="0">
                <a:solidFill>
                  <a:schemeClr val="tx1"/>
                </a:solidFill>
                <a:latin typeface="Arial" pitchFamily="34" charset="0"/>
                <a:cs typeface="Arial" pitchFamily="34" charset="0"/>
              </a:rPr>
              <a:t>Reviews and audits may include some or all of the following participants: </a:t>
            </a:r>
            <a:endParaRPr lang="en-GB" sz="800" dirty="0" smtClean="0">
              <a:solidFill>
                <a:schemeClr val="tx1"/>
              </a:solidFill>
              <a:latin typeface="Arial" pitchFamily="34" charset="0"/>
              <a:cs typeface="Arial" pitchFamily="34" charset="0"/>
            </a:endParaRPr>
          </a:p>
          <a:p>
            <a:pPr>
              <a:lnSpc>
                <a:spcPct val="120000"/>
              </a:lnSpc>
              <a:buFont typeface="Wingdings" pitchFamily="2" charset="2"/>
              <a:buChar char="Ø"/>
              <a:defRPr/>
            </a:pPr>
            <a:r>
              <a:rPr lang="en-GB" dirty="0" smtClean="0">
                <a:solidFill>
                  <a:schemeClr val="tx1"/>
                </a:solidFill>
                <a:latin typeface="Arial" pitchFamily="34" charset="0"/>
                <a:cs typeface="Arial" pitchFamily="34" charset="0"/>
              </a:rPr>
              <a:t>Sponsors (for example, senior management).</a:t>
            </a:r>
          </a:p>
          <a:p>
            <a:pPr>
              <a:lnSpc>
                <a:spcPct val="120000"/>
              </a:lnSpc>
              <a:buFont typeface="Wingdings" pitchFamily="2" charset="2"/>
              <a:buChar char="Ø"/>
              <a:defRPr/>
            </a:pPr>
            <a:r>
              <a:rPr lang="en-GB" dirty="0" smtClean="0">
                <a:solidFill>
                  <a:schemeClr val="tx1"/>
                </a:solidFill>
                <a:latin typeface="Arial" pitchFamily="34" charset="0"/>
                <a:cs typeface="Arial" pitchFamily="34" charset="0"/>
              </a:rPr>
              <a:t>A team leader (facilitator, independent).</a:t>
            </a:r>
          </a:p>
          <a:p>
            <a:pPr>
              <a:lnSpc>
                <a:spcPct val="120000"/>
              </a:lnSpc>
              <a:buFont typeface="Wingdings" pitchFamily="2" charset="2"/>
              <a:buChar char="Ø"/>
              <a:defRPr/>
            </a:pPr>
            <a:r>
              <a:rPr lang="en-GB" dirty="0" smtClean="0">
                <a:solidFill>
                  <a:schemeClr val="tx1"/>
                </a:solidFill>
                <a:latin typeface="Arial" pitchFamily="34" charset="0"/>
                <a:cs typeface="Arial" pitchFamily="34" charset="0"/>
              </a:rPr>
              <a:t>Users and managers who have ownership of requirements and business rules.</a:t>
            </a:r>
          </a:p>
          <a:p>
            <a:pPr>
              <a:lnSpc>
                <a:spcPct val="120000"/>
              </a:lnSpc>
              <a:buFont typeface="Wingdings" pitchFamily="2" charset="2"/>
              <a:buChar char="Ø"/>
              <a:defRPr/>
            </a:pPr>
            <a:r>
              <a:rPr lang="en-GB" dirty="0" smtClean="0">
                <a:solidFill>
                  <a:schemeClr val="tx1"/>
                </a:solidFill>
                <a:latin typeface="Arial" pitchFamily="34" charset="0"/>
                <a:cs typeface="Arial" pitchFamily="34" charset="0"/>
              </a:rPr>
              <a:t>Scribes.</a:t>
            </a:r>
          </a:p>
          <a:p>
            <a:pPr>
              <a:lnSpc>
                <a:spcPct val="120000"/>
              </a:lnSpc>
              <a:buFont typeface="Wingdings" pitchFamily="2" charset="2"/>
              <a:buChar char="Ø"/>
              <a:defRPr/>
            </a:pPr>
            <a:r>
              <a:rPr lang="en-GB" dirty="0" smtClean="0">
                <a:solidFill>
                  <a:schemeClr val="tx1"/>
                </a:solidFill>
                <a:latin typeface="Arial" pitchFamily="34" charset="0"/>
                <a:cs typeface="Arial" pitchFamily="34" charset="0"/>
              </a:rPr>
              <a:t>Engineering staff.</a:t>
            </a:r>
          </a:p>
        </p:txBody>
      </p:sp>
      <p:sp>
        <p:nvSpPr>
          <p:cNvPr id="573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1AE3D45-0C29-4E50-8988-5D56C0708411}" type="slidenum">
              <a:rPr lang="ar-SA" altLang="en-US" smtClean="0"/>
              <a:pPr/>
              <a:t>33</a:t>
            </a:fld>
            <a:endParaRPr lang="en-GB" altLang="en-US"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47660"/>
            <a:ext cx="7848600" cy="838200"/>
          </a:xfrm>
        </p:spPr>
        <p:txBody>
          <a:bodyPr/>
          <a:lstStyle/>
          <a:p>
            <a:pPr>
              <a:defRPr/>
            </a:pPr>
            <a:r>
              <a:rPr lang="en-GB" dirty="0" smtClean="0">
                <a:solidFill>
                  <a:schemeClr val="tx1"/>
                </a:solidFill>
              </a:rPr>
              <a:t> How do you Plan for a JAD Session?</a:t>
            </a:r>
            <a:endParaRPr lang="en-GB" dirty="0">
              <a:solidFill>
                <a:schemeClr val="tx1"/>
              </a:solidFill>
            </a:endParaRPr>
          </a:p>
        </p:txBody>
      </p:sp>
      <p:sp>
        <p:nvSpPr>
          <p:cNvPr id="58371" name="Content Placeholder 2"/>
          <p:cNvSpPr>
            <a:spLocks noGrp="1"/>
          </p:cNvSpPr>
          <p:nvPr>
            <p:ph idx="1"/>
          </p:nvPr>
        </p:nvSpPr>
        <p:spPr>
          <a:xfrm>
            <a:off x="457200" y="1775448"/>
            <a:ext cx="7972452" cy="4572032"/>
          </a:xfrm>
        </p:spPr>
        <p:txBody>
          <a:bodyPr/>
          <a:lstStyle/>
          <a:p>
            <a:pPr>
              <a:lnSpc>
                <a:spcPct val="130000"/>
              </a:lnSpc>
            </a:pPr>
            <a:r>
              <a:rPr lang="en-GB" dirty="0" smtClean="0">
                <a:solidFill>
                  <a:schemeClr val="tx1"/>
                </a:solidFill>
                <a:latin typeface="Arial" pitchFamily="34" charset="0"/>
                <a:cs typeface="Arial" pitchFamily="34" charset="0"/>
              </a:rPr>
              <a:t>The sponsor, analysts, and managers select a leader.</a:t>
            </a:r>
            <a:endParaRPr lang="ar-SA" dirty="0" smtClean="0">
              <a:solidFill>
                <a:schemeClr val="tx1"/>
              </a:solidFill>
              <a:latin typeface="Arial" pitchFamily="34" charset="0"/>
              <a:cs typeface="Arial" pitchFamily="34" charset="0"/>
            </a:endParaRPr>
          </a:p>
          <a:p>
            <a:pPr>
              <a:lnSpc>
                <a:spcPct val="130000"/>
              </a:lnSpc>
            </a:pPr>
            <a:r>
              <a:rPr lang="en-GB" dirty="0" smtClean="0">
                <a:solidFill>
                  <a:schemeClr val="tx1"/>
                </a:solidFill>
                <a:latin typeface="Arial" pitchFamily="34" charset="0"/>
                <a:cs typeface="Arial" pitchFamily="34" charset="0"/>
              </a:rPr>
              <a:t>The leader may be in-house or a consultant.</a:t>
            </a:r>
            <a:endParaRPr lang="ar-SA" dirty="0" smtClean="0">
              <a:solidFill>
                <a:schemeClr val="tx1"/>
              </a:solidFill>
              <a:latin typeface="Arial" pitchFamily="34" charset="0"/>
              <a:cs typeface="Arial" pitchFamily="34" charset="0"/>
            </a:endParaRPr>
          </a:p>
          <a:p>
            <a:pPr>
              <a:lnSpc>
                <a:spcPct val="130000"/>
              </a:lnSpc>
            </a:pPr>
            <a:r>
              <a:rPr lang="en-GB" dirty="0" smtClean="0">
                <a:solidFill>
                  <a:schemeClr val="tx1"/>
                </a:solidFill>
                <a:latin typeface="Arial" pitchFamily="34" charset="0"/>
                <a:cs typeface="Arial" pitchFamily="34" charset="0"/>
              </a:rPr>
              <a:t>One or more scribes (note-takers) are selected, normally from the software development team.</a:t>
            </a:r>
          </a:p>
          <a:p>
            <a:pPr>
              <a:lnSpc>
                <a:spcPct val="130000"/>
              </a:lnSpc>
            </a:pPr>
            <a:r>
              <a:rPr lang="en-GB" dirty="0" smtClean="0">
                <a:solidFill>
                  <a:schemeClr val="tx1"/>
                </a:solidFill>
                <a:latin typeface="Arial" pitchFamily="34" charset="0"/>
                <a:cs typeface="Arial" pitchFamily="34" charset="0"/>
              </a:rPr>
              <a:t>The analyst</a:t>
            </a:r>
            <a:r>
              <a:rPr lang="en-US" dirty="0" smtClean="0">
                <a:solidFill>
                  <a:schemeClr val="tx1"/>
                </a:solidFill>
                <a:latin typeface="Arial" pitchFamily="34" charset="0"/>
                <a:cs typeface="Arial" pitchFamily="34" charset="0"/>
              </a:rPr>
              <a:t>s</a:t>
            </a:r>
            <a:r>
              <a:rPr lang="en-GB" dirty="0" smtClean="0">
                <a:solidFill>
                  <a:schemeClr val="tx1"/>
                </a:solidFill>
                <a:latin typeface="Arial" pitchFamily="34" charset="0"/>
                <a:cs typeface="Arial" pitchFamily="34" charset="0"/>
              </a:rPr>
              <a:t> and managers must select individuals from the user community.</a:t>
            </a:r>
            <a:endParaRPr lang="ar-SA" dirty="0" smtClean="0">
              <a:solidFill>
                <a:schemeClr val="tx1"/>
              </a:solidFill>
              <a:latin typeface="Arial" pitchFamily="34" charset="0"/>
              <a:cs typeface="Arial" pitchFamily="34" charset="0"/>
            </a:endParaRPr>
          </a:p>
          <a:p>
            <a:pPr>
              <a:lnSpc>
                <a:spcPct val="130000"/>
              </a:lnSpc>
            </a:pPr>
            <a:r>
              <a:rPr lang="en-GB" dirty="0" smtClean="0">
                <a:solidFill>
                  <a:schemeClr val="tx1"/>
                </a:solidFill>
                <a:latin typeface="Arial" pitchFamily="34" charset="0"/>
                <a:cs typeface="Arial" pitchFamily="34" charset="0"/>
              </a:rPr>
              <a:t>These individuals should be knowledgeable and articulate in their business area.</a:t>
            </a:r>
          </a:p>
        </p:txBody>
      </p:sp>
      <p:sp>
        <p:nvSpPr>
          <p:cNvPr id="583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5A01F18-EE45-472A-BE18-1A5F434F2B36}" type="slidenum">
              <a:rPr lang="ar-SA" altLang="en-US" smtClean="0"/>
              <a:pPr/>
              <a:t>34</a:t>
            </a:fld>
            <a:endParaRPr lang="en-GB" alt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447660"/>
            <a:ext cx="8077200" cy="838200"/>
          </a:xfrm>
        </p:spPr>
        <p:txBody>
          <a:bodyPr/>
          <a:lstStyle/>
          <a:p>
            <a:pPr>
              <a:defRPr/>
            </a:pPr>
            <a:r>
              <a:rPr lang="en-GB" dirty="0" smtClean="0">
                <a:solidFill>
                  <a:schemeClr val="tx1"/>
                </a:solidFill>
              </a:rPr>
              <a:t>How do you Plan for a JAD Session?</a:t>
            </a:r>
            <a:endParaRPr lang="en-GB" dirty="0">
              <a:solidFill>
                <a:schemeClr val="tx1"/>
              </a:solidFill>
            </a:endParaRPr>
          </a:p>
        </p:txBody>
      </p:sp>
      <p:sp>
        <p:nvSpPr>
          <p:cNvPr id="60419" name="Content Placeholder 2"/>
          <p:cNvSpPr>
            <a:spLocks noGrp="1"/>
          </p:cNvSpPr>
          <p:nvPr>
            <p:ph idx="1"/>
          </p:nvPr>
        </p:nvSpPr>
        <p:spPr>
          <a:xfrm>
            <a:off x="457200" y="1643050"/>
            <a:ext cx="7772400" cy="4910150"/>
          </a:xfrm>
        </p:spPr>
        <p:txBody>
          <a:bodyPr/>
          <a:lstStyle/>
          <a:p>
            <a:pPr>
              <a:lnSpc>
                <a:spcPct val="120000"/>
              </a:lnSpc>
            </a:pPr>
            <a:r>
              <a:rPr lang="en-GB" dirty="0" smtClean="0">
                <a:solidFill>
                  <a:schemeClr val="tx1"/>
                </a:solidFill>
                <a:latin typeface="Arial" pitchFamily="34" charset="0"/>
                <a:cs typeface="Arial" pitchFamily="34" charset="0"/>
              </a:rPr>
              <a:t>Before planning a session, the analysts and sponsor determine the scope of the project and set the high-level requirements of each session.</a:t>
            </a:r>
            <a:endParaRPr lang="ar-SA" dirty="0" smtClean="0">
              <a:solidFill>
                <a:schemeClr val="tx1"/>
              </a:solidFill>
              <a:latin typeface="Arial" pitchFamily="34" charset="0"/>
              <a:cs typeface="Arial" pitchFamily="34" charset="0"/>
            </a:endParaRPr>
          </a:p>
          <a:p>
            <a:pPr>
              <a:lnSpc>
                <a:spcPct val="120000"/>
              </a:lnSpc>
            </a:pPr>
            <a:r>
              <a:rPr lang="en-GB" dirty="0" smtClean="0">
                <a:solidFill>
                  <a:schemeClr val="tx1"/>
                </a:solidFill>
                <a:latin typeface="Arial" pitchFamily="34" charset="0"/>
                <a:cs typeface="Arial" pitchFamily="34" charset="0"/>
              </a:rPr>
              <a:t>The session leader also ensures that the sponsor is willing to commit people, time, and other resources to the effort.</a:t>
            </a:r>
          </a:p>
          <a:p>
            <a:pPr>
              <a:lnSpc>
                <a:spcPct val="120000"/>
              </a:lnSpc>
            </a:pPr>
            <a:r>
              <a:rPr lang="en-GB" dirty="0" smtClean="0">
                <a:solidFill>
                  <a:schemeClr val="tx1"/>
                </a:solidFill>
                <a:latin typeface="Arial" pitchFamily="34" charset="0"/>
                <a:cs typeface="Arial" pitchFamily="34" charset="0"/>
              </a:rPr>
              <a:t>The agenda, code, and documentation is then sent to all participants well in advance of the meeting so that they have sufficient time to review them, make comments, and prepare questions.</a:t>
            </a:r>
          </a:p>
        </p:txBody>
      </p:sp>
      <p:sp>
        <p:nvSpPr>
          <p:cNvPr id="6042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3218F97-72D1-4082-B5E6-37BD0B773453}" type="slidenum">
              <a:rPr lang="ar-SA" altLang="en-US" smtClean="0"/>
              <a:pPr/>
              <a:t>35</a:t>
            </a:fld>
            <a:endParaRPr lang="en-GB" alt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90" y="447660"/>
            <a:ext cx="7848600" cy="838200"/>
          </a:xfrm>
        </p:spPr>
        <p:txBody>
          <a:bodyPr/>
          <a:lstStyle/>
          <a:p>
            <a:pPr>
              <a:defRPr/>
            </a:pPr>
            <a:r>
              <a:rPr lang="en-GB" dirty="0" smtClean="0">
                <a:solidFill>
                  <a:schemeClr val="tx1"/>
                </a:solidFill>
              </a:rPr>
              <a:t>Ground Rules for JAD </a:t>
            </a:r>
            <a:r>
              <a:rPr lang="ar-SA" dirty="0" smtClean="0">
                <a:solidFill>
                  <a:schemeClr val="tx1"/>
                </a:solidFill>
              </a:rPr>
              <a:t> </a:t>
            </a:r>
            <a:r>
              <a:rPr lang="en-US" dirty="0" smtClean="0">
                <a:solidFill>
                  <a:schemeClr val="tx1"/>
                </a:solidFill>
              </a:rPr>
              <a:t>S</a:t>
            </a:r>
            <a:r>
              <a:rPr lang="en-GB" dirty="0" err="1" smtClean="0">
                <a:solidFill>
                  <a:schemeClr val="tx1"/>
                </a:solidFill>
              </a:rPr>
              <a:t>essions</a:t>
            </a:r>
            <a:endParaRPr lang="en-GB" dirty="0">
              <a:solidFill>
                <a:schemeClr val="tx1"/>
              </a:solidFill>
            </a:endParaRPr>
          </a:p>
        </p:txBody>
      </p:sp>
      <p:sp>
        <p:nvSpPr>
          <p:cNvPr id="62467" name="Content Placeholder 2"/>
          <p:cNvSpPr>
            <a:spLocks noGrp="1"/>
          </p:cNvSpPr>
          <p:nvPr>
            <p:ph idx="1"/>
          </p:nvPr>
        </p:nvSpPr>
        <p:spPr>
          <a:xfrm>
            <a:off x="457200" y="1663052"/>
            <a:ext cx="7772400" cy="4829188"/>
          </a:xfrm>
        </p:spPr>
        <p:txBody>
          <a:bodyPr/>
          <a:lstStyle/>
          <a:p>
            <a:r>
              <a:rPr lang="en-GB" dirty="0" smtClean="0">
                <a:solidFill>
                  <a:schemeClr val="tx1"/>
                </a:solidFill>
                <a:latin typeface="Arial" pitchFamily="34" charset="0"/>
                <a:cs typeface="Arial" pitchFamily="34" charset="0"/>
              </a:rPr>
              <a:t>Stick to the agenda.</a:t>
            </a:r>
          </a:p>
          <a:p>
            <a:r>
              <a:rPr lang="en-GB" dirty="0" smtClean="0">
                <a:solidFill>
                  <a:schemeClr val="tx1"/>
                </a:solidFill>
                <a:latin typeface="Arial" pitchFamily="34" charset="0"/>
                <a:cs typeface="Arial" pitchFamily="34" charset="0"/>
              </a:rPr>
              <a:t>Stay on schedule (agenda topics are allotted specific time).</a:t>
            </a:r>
          </a:p>
          <a:p>
            <a:r>
              <a:rPr lang="en-GB" dirty="0" smtClean="0">
                <a:solidFill>
                  <a:schemeClr val="tx1"/>
                </a:solidFill>
                <a:latin typeface="Arial" pitchFamily="34" charset="0"/>
                <a:cs typeface="Arial" pitchFamily="34" charset="0"/>
              </a:rPr>
              <a:t>Ensure that the scribe is able to take notes.</a:t>
            </a:r>
          </a:p>
          <a:p>
            <a:r>
              <a:rPr lang="en-GB" dirty="0" smtClean="0">
                <a:solidFill>
                  <a:schemeClr val="tx1"/>
                </a:solidFill>
                <a:latin typeface="Arial" pitchFamily="34" charset="0"/>
                <a:cs typeface="Arial" pitchFamily="34" charset="0"/>
              </a:rPr>
              <a:t>Avoid technical jargon (if the review is a requirements review and involves nontechnical personal).</a:t>
            </a:r>
          </a:p>
          <a:p>
            <a:r>
              <a:rPr lang="en-GB" dirty="0" smtClean="0">
                <a:solidFill>
                  <a:schemeClr val="tx1"/>
                </a:solidFill>
                <a:latin typeface="Arial" pitchFamily="34" charset="0"/>
                <a:cs typeface="Arial" pitchFamily="34" charset="0"/>
              </a:rPr>
              <a:t>Resolve conflicts (try not to defer them).</a:t>
            </a:r>
          </a:p>
          <a:p>
            <a:r>
              <a:rPr lang="en-GB" dirty="0" smtClean="0">
                <a:solidFill>
                  <a:schemeClr val="tx1"/>
                </a:solidFill>
                <a:latin typeface="Arial" pitchFamily="34" charset="0"/>
                <a:cs typeface="Arial" pitchFamily="34" charset="0"/>
              </a:rPr>
              <a:t>Encourage group consensus.</a:t>
            </a:r>
          </a:p>
          <a:p>
            <a:r>
              <a:rPr lang="en-GB" dirty="0" smtClean="0">
                <a:solidFill>
                  <a:schemeClr val="tx1"/>
                </a:solidFill>
                <a:latin typeface="Arial" pitchFamily="34" charset="0"/>
                <a:cs typeface="Arial" pitchFamily="34" charset="0"/>
              </a:rPr>
              <a:t>Encourage user and management participation without allowing individuals to dominate the session.</a:t>
            </a:r>
          </a:p>
        </p:txBody>
      </p:sp>
      <p:sp>
        <p:nvSpPr>
          <p:cNvPr id="624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B8C2825-DF0B-4C96-BBB5-8CBF5378A9D0}" type="slidenum">
              <a:rPr lang="ar-SA" altLang="en-US" smtClean="0"/>
              <a:pPr/>
              <a:t>36</a:t>
            </a:fld>
            <a:endParaRPr lang="en-GB" alt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490" y="447660"/>
            <a:ext cx="7848600" cy="838200"/>
          </a:xfrm>
        </p:spPr>
        <p:txBody>
          <a:bodyPr/>
          <a:lstStyle/>
          <a:p>
            <a:pPr>
              <a:defRPr/>
            </a:pPr>
            <a:r>
              <a:rPr lang="en-GB" dirty="0" smtClean="0">
                <a:solidFill>
                  <a:schemeClr val="tx1"/>
                </a:solidFill>
              </a:rPr>
              <a:t>Ground</a:t>
            </a:r>
            <a:r>
              <a:rPr lang="ar-SA" dirty="0" smtClean="0">
                <a:solidFill>
                  <a:schemeClr val="tx1"/>
                </a:solidFill>
              </a:rPr>
              <a:t> </a:t>
            </a:r>
            <a:r>
              <a:rPr lang="en-GB" dirty="0" smtClean="0">
                <a:solidFill>
                  <a:schemeClr val="tx1"/>
                </a:solidFill>
              </a:rPr>
              <a:t>Rules for JAD Sessions</a:t>
            </a:r>
            <a:endParaRPr lang="en-GB" dirty="0">
              <a:solidFill>
                <a:schemeClr val="tx1"/>
              </a:solidFill>
            </a:endParaRPr>
          </a:p>
        </p:txBody>
      </p:sp>
      <p:sp>
        <p:nvSpPr>
          <p:cNvPr id="62467" name="Content Placeholder 2"/>
          <p:cNvSpPr>
            <a:spLocks noGrp="1"/>
          </p:cNvSpPr>
          <p:nvPr>
            <p:ph idx="1"/>
          </p:nvPr>
        </p:nvSpPr>
        <p:spPr>
          <a:xfrm>
            <a:off x="457200" y="1743084"/>
            <a:ext cx="7772400" cy="4829188"/>
          </a:xfrm>
        </p:spPr>
        <p:txBody>
          <a:bodyPr/>
          <a:lstStyle/>
          <a:p>
            <a:pPr>
              <a:lnSpc>
                <a:spcPct val="110000"/>
              </a:lnSpc>
            </a:pPr>
            <a:r>
              <a:rPr lang="en-GB" dirty="0" smtClean="0">
                <a:solidFill>
                  <a:schemeClr val="tx1"/>
                </a:solidFill>
                <a:latin typeface="Arial" pitchFamily="34" charset="0"/>
                <a:cs typeface="Arial" pitchFamily="34" charset="0"/>
              </a:rPr>
              <a:t>Keep the meeting impersonal.</a:t>
            </a:r>
          </a:p>
          <a:p>
            <a:pPr>
              <a:lnSpc>
                <a:spcPct val="110000"/>
              </a:lnSpc>
            </a:pPr>
            <a:r>
              <a:rPr lang="en-GB" dirty="0" smtClean="0">
                <a:solidFill>
                  <a:schemeClr val="tx1"/>
                </a:solidFill>
                <a:latin typeface="Arial" pitchFamily="34" charset="0"/>
                <a:cs typeface="Arial" pitchFamily="34" charset="0"/>
              </a:rPr>
              <a:t>The end product of any review session is typically a formal written document providing a summary of the items (specifications, design changes, code changes, and action items) agreed upon during the session.</a:t>
            </a:r>
          </a:p>
          <a:p>
            <a:pPr>
              <a:lnSpc>
                <a:spcPct val="110000"/>
              </a:lnSpc>
            </a:pPr>
            <a:r>
              <a:rPr lang="en-GB" dirty="0" smtClean="0">
                <a:solidFill>
                  <a:schemeClr val="tx1"/>
                </a:solidFill>
                <a:latin typeface="Arial" pitchFamily="34" charset="0"/>
                <a:cs typeface="Arial" pitchFamily="34" charset="0"/>
              </a:rPr>
              <a:t>The content and organization of the document obviously depends on the nature and objectives of the session.</a:t>
            </a:r>
          </a:p>
          <a:p>
            <a:pPr>
              <a:lnSpc>
                <a:spcPct val="110000"/>
              </a:lnSpc>
            </a:pPr>
            <a:r>
              <a:rPr lang="en-GB" dirty="0" smtClean="0">
                <a:solidFill>
                  <a:schemeClr val="tx1"/>
                </a:solidFill>
                <a:latin typeface="Arial" pitchFamily="34" charset="0"/>
                <a:cs typeface="Arial" pitchFamily="34" charset="0"/>
              </a:rPr>
              <a:t>In the case of requirements elicitation, however, the main </a:t>
            </a:r>
            <a:r>
              <a:rPr lang="en-GB" dirty="0" err="1" smtClean="0">
                <a:solidFill>
                  <a:schemeClr val="tx1"/>
                </a:solidFill>
                <a:latin typeface="Arial" pitchFamily="34" charset="0"/>
                <a:cs typeface="Arial" pitchFamily="34" charset="0"/>
              </a:rPr>
              <a:t>artifact</a:t>
            </a:r>
            <a:r>
              <a:rPr lang="en-GB" dirty="0" smtClean="0">
                <a:solidFill>
                  <a:schemeClr val="tx1"/>
                </a:solidFill>
                <a:latin typeface="Arial" pitchFamily="34" charset="0"/>
                <a:cs typeface="Arial" pitchFamily="34" charset="0"/>
              </a:rPr>
              <a:t> could be a first draft of the SRS.</a:t>
            </a:r>
          </a:p>
        </p:txBody>
      </p:sp>
      <p:sp>
        <p:nvSpPr>
          <p:cNvPr id="624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B8C2825-DF0B-4C96-BBB5-8CBF5378A9D0}" type="slidenum">
              <a:rPr lang="ar-SA" altLang="en-US" smtClean="0"/>
              <a:pPr/>
              <a:t>37</a:t>
            </a:fld>
            <a:endParaRPr lang="en-GB" altLang="en-US"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7792" y="274638"/>
            <a:ext cx="7293232" cy="1143000"/>
          </a:xfrm>
        </p:spPr>
        <p:txBody>
          <a:bodyPr>
            <a:normAutofit/>
          </a:bodyPr>
          <a:lstStyle/>
          <a:p>
            <a:pPr>
              <a:defRPr/>
            </a:pPr>
            <a:r>
              <a:rPr lang="en-US" dirty="0" smtClean="0">
                <a:solidFill>
                  <a:schemeClr val="tx1"/>
                </a:solidFill>
              </a:rPr>
              <a:t>Stakeholders in the MHC-PMS</a:t>
            </a:r>
            <a:endParaRPr lang="en-US" dirty="0">
              <a:solidFill>
                <a:schemeClr val="tx1"/>
              </a:solidFill>
            </a:endParaRPr>
          </a:p>
        </p:txBody>
      </p:sp>
      <p:sp>
        <p:nvSpPr>
          <p:cNvPr id="93187" name="Content Placeholder 2"/>
          <p:cNvSpPr>
            <a:spLocks noGrp="1"/>
          </p:cNvSpPr>
          <p:nvPr>
            <p:ph idx="1"/>
          </p:nvPr>
        </p:nvSpPr>
        <p:spPr>
          <a:xfrm>
            <a:off x="457200" y="1862475"/>
            <a:ext cx="8229600" cy="4525963"/>
          </a:xfrm>
        </p:spPr>
        <p:txBody>
          <a:bodyPr/>
          <a:lstStyle/>
          <a:p>
            <a:pPr>
              <a:lnSpc>
                <a:spcPct val="110000"/>
              </a:lnSpc>
            </a:pPr>
            <a:r>
              <a:rPr lang="en-US" dirty="0" smtClean="0">
                <a:solidFill>
                  <a:schemeClr val="tx1"/>
                </a:solidFill>
                <a:cs typeface="Tahoma" pitchFamily="34" charset="0"/>
              </a:rPr>
              <a:t>Patients whose information is recorded in the system.</a:t>
            </a:r>
            <a:endParaRPr lang="en-GB" dirty="0" smtClean="0">
              <a:solidFill>
                <a:schemeClr val="tx1"/>
              </a:solidFill>
              <a:cs typeface="Tahoma" pitchFamily="34" charset="0"/>
            </a:endParaRPr>
          </a:p>
          <a:p>
            <a:pPr>
              <a:lnSpc>
                <a:spcPct val="110000"/>
              </a:lnSpc>
            </a:pPr>
            <a:r>
              <a:rPr lang="en-US" dirty="0" smtClean="0">
                <a:solidFill>
                  <a:schemeClr val="tx1"/>
                </a:solidFill>
                <a:cs typeface="Tahoma" pitchFamily="34" charset="0"/>
              </a:rPr>
              <a:t>Doctors who are responsible for assessing and treating patients.</a:t>
            </a:r>
            <a:endParaRPr lang="en-GB" dirty="0" smtClean="0">
              <a:solidFill>
                <a:schemeClr val="tx1"/>
              </a:solidFill>
              <a:cs typeface="Tahoma" pitchFamily="34" charset="0"/>
            </a:endParaRPr>
          </a:p>
          <a:p>
            <a:pPr>
              <a:lnSpc>
                <a:spcPct val="110000"/>
              </a:lnSpc>
            </a:pPr>
            <a:r>
              <a:rPr lang="en-US" dirty="0" smtClean="0">
                <a:solidFill>
                  <a:schemeClr val="tx1"/>
                </a:solidFill>
                <a:cs typeface="Tahoma" pitchFamily="34" charset="0"/>
              </a:rPr>
              <a:t>Nurses who coordinate the consultations with doctors and administer some treatments.</a:t>
            </a:r>
            <a:endParaRPr lang="en-GB" dirty="0" smtClean="0">
              <a:solidFill>
                <a:schemeClr val="tx1"/>
              </a:solidFill>
              <a:cs typeface="Tahoma" pitchFamily="34" charset="0"/>
            </a:endParaRPr>
          </a:p>
          <a:p>
            <a:pPr>
              <a:lnSpc>
                <a:spcPct val="110000"/>
              </a:lnSpc>
            </a:pPr>
            <a:r>
              <a:rPr lang="en-US" dirty="0" smtClean="0">
                <a:solidFill>
                  <a:schemeClr val="tx1"/>
                </a:solidFill>
                <a:cs typeface="Tahoma" pitchFamily="34" charset="0"/>
              </a:rPr>
              <a:t>Medical receptionists who manage patients’ appointments.</a:t>
            </a:r>
            <a:endParaRPr lang="en-GB" dirty="0" smtClean="0">
              <a:solidFill>
                <a:schemeClr val="tx1"/>
              </a:solidFill>
              <a:cs typeface="Tahoma" pitchFamily="34" charset="0"/>
            </a:endParaRPr>
          </a:p>
          <a:p>
            <a:pPr>
              <a:lnSpc>
                <a:spcPct val="110000"/>
              </a:lnSpc>
            </a:pPr>
            <a:r>
              <a:rPr lang="en-US" dirty="0" smtClean="0">
                <a:solidFill>
                  <a:schemeClr val="tx1"/>
                </a:solidFill>
                <a:cs typeface="Tahoma" pitchFamily="34" charset="0"/>
              </a:rPr>
              <a:t>IT staff who are responsible for installing and maintaining the system.</a:t>
            </a:r>
            <a:endParaRPr lang="en-GB" dirty="0" smtClean="0">
              <a:solidFill>
                <a:schemeClr val="tx1"/>
              </a:solidFill>
              <a:cs typeface="Tahoma" pitchFamily="34" charset="0"/>
            </a:endParaRPr>
          </a:p>
        </p:txBody>
      </p:sp>
      <p:sp>
        <p:nvSpPr>
          <p:cNvPr id="93189"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1DF1802-C161-4A13-988E-9EBCE43F62EB}" type="slidenum">
              <a:rPr lang="en-US" smtClean="0"/>
              <a:pPr/>
              <a:t>38</a:t>
            </a:fld>
            <a:endParaRPr lang="en-US" smtClean="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48" y="274638"/>
            <a:ext cx="7293232" cy="1143000"/>
          </a:xfrm>
        </p:spPr>
        <p:txBody>
          <a:bodyPr>
            <a:normAutofit/>
          </a:bodyPr>
          <a:lstStyle/>
          <a:p>
            <a:pPr>
              <a:defRPr/>
            </a:pPr>
            <a:r>
              <a:rPr lang="en-US" dirty="0" smtClean="0">
                <a:solidFill>
                  <a:schemeClr val="tx1"/>
                </a:solidFill>
              </a:rPr>
              <a:t>Stakeholders in the MHC-PMS</a:t>
            </a:r>
            <a:endParaRPr lang="en-US" dirty="0">
              <a:solidFill>
                <a:schemeClr val="tx1"/>
              </a:solidFill>
            </a:endParaRPr>
          </a:p>
        </p:txBody>
      </p:sp>
      <p:sp>
        <p:nvSpPr>
          <p:cNvPr id="94211" name="Content Placeholder 2"/>
          <p:cNvSpPr>
            <a:spLocks noGrp="1"/>
          </p:cNvSpPr>
          <p:nvPr>
            <p:ph idx="1"/>
          </p:nvPr>
        </p:nvSpPr>
        <p:spPr>
          <a:xfrm>
            <a:off x="457200" y="1734839"/>
            <a:ext cx="8229600" cy="4525963"/>
          </a:xfrm>
        </p:spPr>
        <p:txBody>
          <a:bodyPr/>
          <a:lstStyle/>
          <a:p>
            <a:pPr>
              <a:lnSpc>
                <a:spcPct val="140000"/>
              </a:lnSpc>
            </a:pPr>
            <a:r>
              <a:rPr lang="en-US" dirty="0" smtClean="0">
                <a:solidFill>
                  <a:schemeClr val="tx1"/>
                </a:solidFill>
                <a:cs typeface="Tahoma" pitchFamily="34" charset="0"/>
              </a:rPr>
              <a:t>A medical ethics manager who must ensure that the system meets current ethical guidelines for patient care.</a:t>
            </a:r>
            <a:endParaRPr lang="en-GB" dirty="0" smtClean="0">
              <a:solidFill>
                <a:schemeClr val="tx1"/>
              </a:solidFill>
              <a:cs typeface="Tahoma" pitchFamily="34" charset="0"/>
            </a:endParaRPr>
          </a:p>
          <a:p>
            <a:pPr>
              <a:lnSpc>
                <a:spcPct val="140000"/>
              </a:lnSpc>
            </a:pPr>
            <a:r>
              <a:rPr lang="en-US" dirty="0" smtClean="0">
                <a:solidFill>
                  <a:schemeClr val="tx1"/>
                </a:solidFill>
                <a:cs typeface="Tahoma" pitchFamily="34" charset="0"/>
              </a:rPr>
              <a:t>Health care managers who obtain management information from the system.</a:t>
            </a:r>
            <a:endParaRPr lang="en-GB" dirty="0" smtClean="0">
              <a:solidFill>
                <a:schemeClr val="tx1"/>
              </a:solidFill>
              <a:cs typeface="Tahoma" pitchFamily="34" charset="0"/>
            </a:endParaRPr>
          </a:p>
          <a:p>
            <a:pPr>
              <a:lnSpc>
                <a:spcPct val="140000"/>
              </a:lnSpc>
            </a:pPr>
            <a:r>
              <a:rPr lang="en-US" dirty="0" smtClean="0">
                <a:solidFill>
                  <a:schemeClr val="tx1"/>
                </a:solidFill>
                <a:cs typeface="Tahoma" pitchFamily="34" charset="0"/>
              </a:rPr>
              <a:t>Medical records staff who are responsible for ensuring that system information can be maintained and preserved, and that record keeping procedures have been properly implemented.</a:t>
            </a:r>
            <a:endParaRPr lang="en-GB" dirty="0" smtClean="0">
              <a:solidFill>
                <a:schemeClr val="tx1"/>
              </a:solidFill>
              <a:cs typeface="Tahoma" pitchFamily="34" charset="0"/>
            </a:endParaRPr>
          </a:p>
        </p:txBody>
      </p:sp>
      <p:sp>
        <p:nvSpPr>
          <p:cNvPr id="94213"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FD53C0F-2AE6-40A1-89C0-95BAB6EE4E1B}" type="slidenum">
              <a:rPr lang="en-US" smtClean="0"/>
              <a:pPr/>
              <a:t>39</a:t>
            </a:fld>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lIns="90487" tIns="44450" rIns="90487" bIns="44450"/>
          <a:lstStyle/>
          <a:p>
            <a:pPr>
              <a:defRPr/>
            </a:pPr>
            <a:r>
              <a:rPr lang="en-GB" dirty="0">
                <a:solidFill>
                  <a:schemeClr val="tx1"/>
                </a:solidFill>
              </a:rPr>
              <a:t>Requirements </a:t>
            </a:r>
            <a:r>
              <a:rPr lang="en-GB" dirty="0" smtClean="0">
                <a:solidFill>
                  <a:schemeClr val="tx1"/>
                </a:solidFill>
              </a:rPr>
              <a:t>Engineering</a:t>
            </a:r>
            <a:endParaRPr lang="en-GB" dirty="0">
              <a:solidFill>
                <a:schemeClr val="tx1"/>
              </a:solidFill>
            </a:endParaRPr>
          </a:p>
        </p:txBody>
      </p:sp>
      <p:sp>
        <p:nvSpPr>
          <p:cNvPr id="21507" name="Rectangle 3"/>
          <p:cNvSpPr>
            <a:spLocks noGrp="1" noChangeArrowheads="1"/>
          </p:cNvSpPr>
          <p:nvPr>
            <p:ph idx="1"/>
          </p:nvPr>
        </p:nvSpPr>
        <p:spPr>
          <a:xfrm>
            <a:off x="457200" y="1831975"/>
            <a:ext cx="8229600" cy="4525963"/>
          </a:xfrm>
        </p:spPr>
        <p:txBody>
          <a:bodyPr lIns="90487" tIns="44450" rIns="90487" bIns="44450"/>
          <a:lstStyle/>
          <a:p>
            <a:pPr>
              <a:lnSpc>
                <a:spcPct val="150000"/>
              </a:lnSpc>
            </a:pPr>
            <a:r>
              <a:rPr lang="en-GB" dirty="0" smtClean="0">
                <a:solidFill>
                  <a:schemeClr val="tx1"/>
                </a:solidFill>
                <a:cs typeface="Tahoma" pitchFamily="34" charset="0"/>
              </a:rPr>
              <a:t>The process of establishing the services that the customer requires from a system and the constraints under which it operates.</a:t>
            </a:r>
            <a:endParaRPr lang="ar-SA" dirty="0" smtClean="0">
              <a:solidFill>
                <a:schemeClr val="tx1"/>
              </a:solidFill>
            </a:endParaRPr>
          </a:p>
          <a:p>
            <a:pPr>
              <a:lnSpc>
                <a:spcPct val="150000"/>
              </a:lnSpc>
            </a:pPr>
            <a:endParaRPr lang="en-GB" sz="400" dirty="0" smtClean="0">
              <a:solidFill>
                <a:schemeClr val="tx1"/>
              </a:solidFill>
              <a:cs typeface="Tahoma" pitchFamily="34" charset="0"/>
            </a:endParaRPr>
          </a:p>
          <a:p>
            <a:pPr>
              <a:lnSpc>
                <a:spcPct val="150000"/>
              </a:lnSpc>
            </a:pPr>
            <a:r>
              <a:rPr lang="en-GB" dirty="0" smtClean="0">
                <a:solidFill>
                  <a:schemeClr val="tx1"/>
                </a:solidFill>
                <a:cs typeface="Tahoma" pitchFamily="34" charset="0"/>
              </a:rPr>
              <a:t>The requirements themselves are the descriptions of the system services and constraints that are generated during the requirements engineering process.</a:t>
            </a:r>
          </a:p>
        </p:txBody>
      </p:sp>
      <p:sp>
        <p:nvSpPr>
          <p:cNvPr id="215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65BCD93-E341-4CAD-95E5-5B4A67A47BFC}" type="slidenum">
              <a:rPr lang="en-US" smtClean="0"/>
              <a:pPr/>
              <a:t>4</a:t>
            </a:fld>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14" y="447660"/>
            <a:ext cx="7696200" cy="838200"/>
          </a:xfrm>
        </p:spPr>
        <p:txBody>
          <a:bodyPr/>
          <a:lstStyle/>
          <a:p>
            <a:pPr>
              <a:defRPr/>
            </a:pPr>
            <a:r>
              <a:rPr lang="en-GB" dirty="0" smtClean="0">
                <a:solidFill>
                  <a:schemeClr val="tx1"/>
                </a:solidFill>
              </a:rPr>
              <a:t>How</a:t>
            </a:r>
            <a:r>
              <a:rPr lang="ar-SA" dirty="0" smtClean="0">
                <a:solidFill>
                  <a:schemeClr val="tx1"/>
                </a:solidFill>
              </a:rPr>
              <a:t> </a:t>
            </a:r>
            <a:r>
              <a:rPr lang="en-GB" dirty="0" smtClean="0">
                <a:solidFill>
                  <a:schemeClr val="tx1"/>
                </a:solidFill>
              </a:rPr>
              <a:t>can we Rank Requirements?</a:t>
            </a:r>
            <a:endParaRPr lang="en-GB" dirty="0">
              <a:solidFill>
                <a:schemeClr val="tx1"/>
              </a:solidFill>
            </a:endParaRPr>
          </a:p>
        </p:txBody>
      </p:sp>
      <p:sp>
        <p:nvSpPr>
          <p:cNvPr id="87043" name="Content Placeholder 2"/>
          <p:cNvSpPr>
            <a:spLocks noGrp="1"/>
          </p:cNvSpPr>
          <p:nvPr>
            <p:ph idx="1"/>
          </p:nvPr>
        </p:nvSpPr>
        <p:spPr>
          <a:xfrm>
            <a:off x="457200" y="1716096"/>
            <a:ext cx="8229600" cy="4713300"/>
          </a:xfrm>
        </p:spPr>
        <p:txBody>
          <a:bodyPr/>
          <a:lstStyle/>
          <a:p>
            <a:pPr>
              <a:lnSpc>
                <a:spcPct val="110000"/>
              </a:lnSpc>
            </a:pPr>
            <a:r>
              <a:rPr lang="en-GB" dirty="0" smtClean="0">
                <a:solidFill>
                  <a:schemeClr val="tx1"/>
                </a:solidFill>
                <a:latin typeface="Arial" pitchFamily="34" charset="0"/>
                <a:cs typeface="Arial" pitchFamily="34" charset="0"/>
              </a:rPr>
              <a:t>We may use three levels of requirements:</a:t>
            </a:r>
          </a:p>
          <a:p>
            <a:pPr>
              <a:lnSpc>
                <a:spcPct val="110000"/>
              </a:lnSpc>
              <a:buFont typeface="Wingdings" pitchFamily="2" charset="2"/>
              <a:buChar char="Ø"/>
            </a:pPr>
            <a:r>
              <a:rPr lang="en-GB" dirty="0" smtClean="0">
                <a:solidFill>
                  <a:schemeClr val="tx1"/>
                </a:solidFill>
                <a:latin typeface="Arial" pitchFamily="34" charset="0"/>
                <a:cs typeface="Arial" pitchFamily="34" charset="0"/>
              </a:rPr>
              <a:t>  Mandatory.</a:t>
            </a:r>
          </a:p>
          <a:p>
            <a:pPr>
              <a:lnSpc>
                <a:spcPct val="110000"/>
              </a:lnSpc>
              <a:buFont typeface="Wingdings" pitchFamily="2" charset="2"/>
              <a:buChar char="Ø"/>
            </a:pPr>
            <a:r>
              <a:rPr lang="en-GB" dirty="0" smtClean="0">
                <a:solidFill>
                  <a:schemeClr val="tx1"/>
                </a:solidFill>
                <a:latin typeface="Arial" pitchFamily="34" charset="0"/>
                <a:cs typeface="Arial" pitchFamily="34" charset="0"/>
              </a:rPr>
              <a:t>  Desirable.</a:t>
            </a:r>
          </a:p>
          <a:p>
            <a:pPr>
              <a:lnSpc>
                <a:spcPct val="110000"/>
              </a:lnSpc>
              <a:buFont typeface="Wingdings" pitchFamily="2" charset="2"/>
              <a:buChar char="Ø"/>
            </a:pPr>
            <a:r>
              <a:rPr lang="en-GB" dirty="0" smtClean="0">
                <a:solidFill>
                  <a:schemeClr val="tx1"/>
                </a:solidFill>
                <a:latin typeface="Arial" pitchFamily="34" charset="0"/>
                <a:cs typeface="Arial" pitchFamily="34" charset="0"/>
              </a:rPr>
              <a:t>  Optional requirements.</a:t>
            </a:r>
          </a:p>
          <a:p>
            <a:pPr>
              <a:lnSpc>
                <a:spcPct val="110000"/>
              </a:lnSpc>
            </a:pPr>
            <a:r>
              <a:rPr lang="en-GB" dirty="0" smtClean="0">
                <a:solidFill>
                  <a:schemeClr val="tx1"/>
                </a:solidFill>
                <a:latin typeface="Arial" pitchFamily="34" charset="0"/>
                <a:cs typeface="Arial" pitchFamily="34" charset="0"/>
              </a:rPr>
              <a:t>Mandatory requirements cannot be sacrificed.</a:t>
            </a:r>
          </a:p>
          <a:p>
            <a:pPr>
              <a:lnSpc>
                <a:spcPct val="110000"/>
              </a:lnSpc>
            </a:pPr>
            <a:r>
              <a:rPr lang="en-GB" dirty="0" smtClean="0">
                <a:solidFill>
                  <a:schemeClr val="tx1"/>
                </a:solidFill>
                <a:latin typeface="Arial" pitchFamily="34" charset="0"/>
                <a:cs typeface="Arial" pitchFamily="34" charset="0"/>
              </a:rPr>
              <a:t>Desirable requirements are important but could be sacrificed if necessary to meet schedule or budget.</a:t>
            </a:r>
          </a:p>
          <a:p>
            <a:pPr>
              <a:lnSpc>
                <a:spcPct val="110000"/>
              </a:lnSpc>
            </a:pPr>
            <a:r>
              <a:rPr lang="en-GB" dirty="0" smtClean="0">
                <a:solidFill>
                  <a:schemeClr val="tx1"/>
                </a:solidFill>
                <a:latin typeface="Arial" pitchFamily="34" charset="0"/>
                <a:cs typeface="Arial" pitchFamily="34" charset="0"/>
              </a:rPr>
              <a:t>Optional requirements would be nice to have, but are readily sacrificed.</a:t>
            </a:r>
          </a:p>
        </p:txBody>
      </p:sp>
      <p:sp>
        <p:nvSpPr>
          <p:cNvPr id="8704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871D507-BC9B-441B-B10E-7E057A705CDB}" type="slidenum">
              <a:rPr lang="ar-SA" altLang="en-US" smtClean="0"/>
              <a:pPr/>
              <a:t>40</a:t>
            </a:fld>
            <a:endParaRPr lang="en-GB" altLang="en-US"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14" y="428604"/>
            <a:ext cx="7848600" cy="900550"/>
          </a:xfrm>
        </p:spPr>
        <p:txBody>
          <a:bodyPr/>
          <a:lstStyle/>
          <a:p>
            <a:pPr>
              <a:defRPr/>
            </a:pPr>
            <a:r>
              <a:rPr lang="en-GB" dirty="0" smtClean="0">
                <a:solidFill>
                  <a:schemeClr val="tx1"/>
                </a:solidFill>
              </a:rPr>
              <a:t>What does Ranking Requirements do for us?</a:t>
            </a:r>
            <a:endParaRPr lang="en-GB" dirty="0">
              <a:solidFill>
                <a:schemeClr val="tx1"/>
              </a:solidFill>
            </a:endParaRPr>
          </a:p>
        </p:txBody>
      </p:sp>
      <p:sp>
        <p:nvSpPr>
          <p:cNvPr id="89091" name="Content Placeholder 2"/>
          <p:cNvSpPr>
            <a:spLocks noGrp="1"/>
          </p:cNvSpPr>
          <p:nvPr>
            <p:ph idx="1"/>
          </p:nvPr>
        </p:nvSpPr>
        <p:spPr>
          <a:xfrm>
            <a:off x="457200" y="1862158"/>
            <a:ext cx="7772400" cy="4495800"/>
          </a:xfrm>
        </p:spPr>
        <p:txBody>
          <a:bodyPr/>
          <a:lstStyle/>
          <a:p>
            <a:pPr>
              <a:lnSpc>
                <a:spcPct val="150000"/>
              </a:lnSpc>
            </a:pPr>
            <a:r>
              <a:rPr lang="en-GB" dirty="0" smtClean="0">
                <a:solidFill>
                  <a:schemeClr val="tx1"/>
                </a:solidFill>
                <a:latin typeface="Arial" pitchFamily="34" charset="0"/>
                <a:cs typeface="Arial" pitchFamily="34" charset="0"/>
              </a:rPr>
              <a:t>Ranking requirements is quite helpful when tradeoffs need to be made.</a:t>
            </a:r>
          </a:p>
          <a:p>
            <a:pPr>
              <a:lnSpc>
                <a:spcPct val="150000"/>
              </a:lnSpc>
            </a:pPr>
            <a:r>
              <a:rPr lang="en-GB" dirty="0" smtClean="0">
                <a:solidFill>
                  <a:schemeClr val="tx1"/>
                </a:solidFill>
                <a:latin typeface="Arial" pitchFamily="34" charset="0"/>
                <a:cs typeface="Arial" pitchFamily="34" charset="0"/>
              </a:rPr>
              <a:t>For example, if time or work force is limited, then place the focus on the higher ranked requirements.</a:t>
            </a:r>
          </a:p>
          <a:p>
            <a:pPr>
              <a:lnSpc>
                <a:spcPct val="150000"/>
              </a:lnSpc>
            </a:pPr>
            <a:r>
              <a:rPr lang="en-GB" dirty="0" smtClean="0">
                <a:solidFill>
                  <a:schemeClr val="tx1"/>
                </a:solidFill>
                <a:latin typeface="Arial" pitchFamily="34" charset="0"/>
                <a:cs typeface="Arial" pitchFamily="34" charset="0"/>
              </a:rPr>
              <a:t>The same principle holds for testing; if testing time is limited, then it can be focused on the requirements pertaining to the higher-level requirements.</a:t>
            </a:r>
          </a:p>
        </p:txBody>
      </p:sp>
      <p:sp>
        <p:nvSpPr>
          <p:cNvPr id="8909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2C6461D-3DBD-4D51-8C14-7FAAB6250969}" type="slidenum">
              <a:rPr lang="ar-SA" altLang="en-US" smtClean="0"/>
              <a:pPr/>
              <a:t>41</a:t>
            </a:fld>
            <a:endParaRPr lang="en-GB" altLang="en-US"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76" y="498777"/>
            <a:ext cx="7696200" cy="746125"/>
          </a:xfrm>
        </p:spPr>
        <p:txBody>
          <a:bodyPr/>
          <a:lstStyle/>
          <a:p>
            <a:pPr>
              <a:defRPr/>
            </a:pPr>
            <a:r>
              <a:rPr lang="en-GB" dirty="0" smtClean="0">
                <a:solidFill>
                  <a:schemeClr val="tx1"/>
                </a:solidFill>
                <a:latin typeface="Arial" pitchFamily="34" charset="0"/>
                <a:cs typeface="Arial" pitchFamily="34" charset="0"/>
              </a:rPr>
              <a:t>Classes of Requirements</a:t>
            </a:r>
            <a:endParaRPr lang="en-GB" dirty="0">
              <a:solidFill>
                <a:schemeClr val="tx1"/>
              </a:solidFill>
              <a:latin typeface="Arial" pitchFamily="34" charset="0"/>
              <a:cs typeface="Arial" pitchFamily="34" charset="0"/>
            </a:endParaRPr>
          </a:p>
        </p:txBody>
      </p:sp>
      <p:sp>
        <p:nvSpPr>
          <p:cNvPr id="37891" name="Content Placeholder 2"/>
          <p:cNvSpPr>
            <a:spLocks noGrp="1"/>
          </p:cNvSpPr>
          <p:nvPr>
            <p:ph idx="1"/>
          </p:nvPr>
        </p:nvSpPr>
        <p:spPr>
          <a:xfrm>
            <a:off x="457200" y="1857364"/>
            <a:ext cx="7848600" cy="4600588"/>
          </a:xfrm>
        </p:spPr>
        <p:txBody>
          <a:bodyPr/>
          <a:lstStyle/>
          <a:p>
            <a:pPr>
              <a:lnSpc>
                <a:spcPct val="150000"/>
              </a:lnSpc>
              <a:defRPr/>
            </a:pPr>
            <a:r>
              <a:rPr lang="en-GB" u="sng" dirty="0" smtClean="0">
                <a:solidFill>
                  <a:schemeClr val="tx1"/>
                </a:solidFill>
                <a:latin typeface="Arial" pitchFamily="34" charset="0"/>
                <a:cs typeface="Arial" pitchFamily="34" charset="0"/>
              </a:rPr>
              <a:t>Enduring  Requirements</a:t>
            </a:r>
            <a:r>
              <a:rPr lang="en-GB" dirty="0" smtClean="0">
                <a:solidFill>
                  <a:schemeClr val="tx1"/>
                </a:solidFill>
                <a:latin typeface="Arial" pitchFamily="34" charset="0"/>
                <a:cs typeface="Arial" pitchFamily="34" charset="0"/>
              </a:rPr>
              <a:t>: These are relatively stable requirements which derive from the core activity of the organization and which relate directly to the domain of the system.</a:t>
            </a:r>
          </a:p>
          <a:p>
            <a:pPr>
              <a:lnSpc>
                <a:spcPct val="150000"/>
              </a:lnSpc>
              <a:defRPr/>
            </a:pPr>
            <a:endParaRPr lang="en-GB" sz="200" dirty="0" smtClean="0">
              <a:solidFill>
                <a:schemeClr val="tx1"/>
              </a:solidFill>
              <a:latin typeface="Arial" pitchFamily="34" charset="0"/>
              <a:cs typeface="Arial" pitchFamily="34" charset="0"/>
            </a:endParaRPr>
          </a:p>
          <a:p>
            <a:pPr>
              <a:lnSpc>
                <a:spcPct val="150000"/>
              </a:lnSpc>
              <a:defRPr/>
            </a:pPr>
            <a:r>
              <a:rPr lang="en-GB" u="sng" dirty="0" smtClean="0">
                <a:solidFill>
                  <a:schemeClr val="tx1"/>
                </a:solidFill>
                <a:latin typeface="Arial" pitchFamily="34" charset="0"/>
                <a:cs typeface="Arial" pitchFamily="34" charset="0"/>
              </a:rPr>
              <a:t>Volatile Requirements</a:t>
            </a:r>
            <a:r>
              <a:rPr lang="en-GB" dirty="0" smtClean="0">
                <a:solidFill>
                  <a:schemeClr val="tx1"/>
                </a:solidFill>
                <a:latin typeface="Arial" pitchFamily="34" charset="0"/>
                <a:cs typeface="Arial" pitchFamily="34" charset="0"/>
              </a:rPr>
              <a:t>: These are requirements which are likely to change during the system development or after the system has been put into operation.</a:t>
            </a:r>
          </a:p>
        </p:txBody>
      </p:sp>
      <p:sp>
        <p:nvSpPr>
          <p:cNvPr id="839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3A8B62C-30B4-49EF-A762-3645607A986B}" type="slidenum">
              <a:rPr lang="ar-SA" altLang="en-US" smtClean="0"/>
              <a:pPr/>
              <a:t>42</a:t>
            </a:fld>
            <a:endParaRPr lang="en-GB" alt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28604"/>
            <a:ext cx="7848600" cy="810064"/>
          </a:xfrm>
        </p:spPr>
        <p:txBody>
          <a:bodyPr/>
          <a:lstStyle/>
          <a:p>
            <a:pPr>
              <a:defRPr/>
            </a:pPr>
            <a:r>
              <a:rPr lang="en-GB" dirty="0" smtClean="0">
                <a:solidFill>
                  <a:schemeClr val="tx1"/>
                </a:solidFill>
              </a:rPr>
              <a:t>Requirements Traceability</a:t>
            </a:r>
            <a:endParaRPr lang="en-GB" dirty="0">
              <a:solidFill>
                <a:schemeClr val="tx1"/>
              </a:solidFill>
            </a:endParaRPr>
          </a:p>
        </p:txBody>
      </p:sp>
      <p:sp>
        <p:nvSpPr>
          <p:cNvPr id="91139" name="Content Placeholder 2"/>
          <p:cNvSpPr>
            <a:spLocks noGrp="1"/>
          </p:cNvSpPr>
          <p:nvPr>
            <p:ph idx="1"/>
          </p:nvPr>
        </p:nvSpPr>
        <p:spPr>
          <a:xfrm>
            <a:off x="457200" y="1785926"/>
            <a:ext cx="7972452" cy="4357718"/>
          </a:xfrm>
        </p:spPr>
        <p:txBody>
          <a:bodyPr/>
          <a:lstStyle/>
          <a:p>
            <a:pPr>
              <a:lnSpc>
                <a:spcPct val="200000"/>
              </a:lnSpc>
            </a:pPr>
            <a:r>
              <a:rPr lang="en-GB" dirty="0" smtClean="0">
                <a:solidFill>
                  <a:schemeClr val="tx1"/>
                </a:solidFill>
                <a:latin typeface="Arial" pitchFamily="34" charset="0"/>
                <a:cs typeface="Arial" pitchFamily="34" charset="0"/>
              </a:rPr>
              <a:t>Requirements traceability is concerned with the relationships between requirements, their sources, and the system design.</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Requirements can be linked to the source, to other requirements, and to design elements.</a:t>
            </a:r>
          </a:p>
        </p:txBody>
      </p:sp>
      <p:sp>
        <p:nvSpPr>
          <p:cNvPr id="9114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1A592A3-B2F7-4C07-8667-5D26E884C9A2}" type="slidenum">
              <a:rPr lang="ar-SA" altLang="en-US" smtClean="0"/>
              <a:pPr/>
              <a:t>43</a:t>
            </a:fld>
            <a:endParaRPr lang="en-GB" alt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04358"/>
            <a:ext cx="7848600" cy="810064"/>
          </a:xfrm>
        </p:spPr>
        <p:txBody>
          <a:bodyPr/>
          <a:lstStyle/>
          <a:p>
            <a:pPr>
              <a:defRPr/>
            </a:pPr>
            <a:r>
              <a:rPr lang="en-GB" dirty="0" smtClean="0">
                <a:solidFill>
                  <a:schemeClr val="tx1"/>
                </a:solidFill>
              </a:rPr>
              <a:t>Requirements Traceability</a:t>
            </a:r>
            <a:endParaRPr lang="en-GB" dirty="0"/>
          </a:p>
        </p:txBody>
      </p:sp>
      <p:sp>
        <p:nvSpPr>
          <p:cNvPr id="92163" name="Content Placeholder 2"/>
          <p:cNvSpPr>
            <a:spLocks noGrp="1"/>
          </p:cNvSpPr>
          <p:nvPr>
            <p:ph idx="1"/>
          </p:nvPr>
        </p:nvSpPr>
        <p:spPr>
          <a:xfrm>
            <a:off x="457200" y="1747846"/>
            <a:ext cx="7772400" cy="4610112"/>
          </a:xfrm>
        </p:spPr>
        <p:txBody>
          <a:bodyPr/>
          <a:lstStyle/>
          <a:p>
            <a:pPr>
              <a:lnSpc>
                <a:spcPct val="150000"/>
              </a:lnSpc>
            </a:pPr>
            <a:r>
              <a:rPr lang="en-GB" dirty="0" smtClean="0">
                <a:solidFill>
                  <a:schemeClr val="tx1"/>
                </a:solidFill>
                <a:latin typeface="Arial" pitchFamily="34" charset="0"/>
                <a:cs typeface="Arial" pitchFamily="34" charset="0"/>
              </a:rPr>
              <a:t>Source traceability links requirements to the stakeholders who proposed these requirements.</a:t>
            </a:r>
          </a:p>
          <a:p>
            <a:pPr>
              <a:lnSpc>
                <a:spcPct val="150000"/>
              </a:lnSpc>
            </a:pPr>
            <a:endParaRPr lang="en-GB" sz="8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Requirements traceability links between dependent requirements.</a:t>
            </a:r>
          </a:p>
          <a:p>
            <a:pPr>
              <a:lnSpc>
                <a:spcPct val="150000"/>
              </a:lnSpc>
            </a:pPr>
            <a:endParaRPr lang="en-GB" sz="8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Design traceability links from the requirements to the design.</a:t>
            </a:r>
          </a:p>
        </p:txBody>
      </p:sp>
      <p:sp>
        <p:nvSpPr>
          <p:cNvPr id="9216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0C273CD-51B5-4BAF-AB80-4288FFA06A54}" type="slidenum">
              <a:rPr lang="ar-SA" altLang="en-US" smtClean="0"/>
              <a:pPr/>
              <a:t>44</a:t>
            </a:fld>
            <a:endParaRPr lang="en-GB" altLang="en-US" smtClean="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14" y="357626"/>
            <a:ext cx="7848600" cy="856796"/>
          </a:xfrm>
        </p:spPr>
        <p:txBody>
          <a:bodyPr>
            <a:noAutofit/>
          </a:bodyPr>
          <a:lstStyle/>
          <a:p>
            <a:pPr>
              <a:defRPr/>
            </a:pPr>
            <a:r>
              <a:rPr lang="en-GB" dirty="0" smtClean="0">
                <a:solidFill>
                  <a:schemeClr val="tx1"/>
                </a:solidFill>
              </a:rPr>
              <a:t>One Type of Traceability Matrix</a:t>
            </a:r>
            <a:endParaRPr lang="en-GB" dirty="0">
              <a:solidFill>
                <a:schemeClr val="tx1"/>
              </a:solidFill>
            </a:endParaRPr>
          </a:p>
        </p:txBody>
      </p:sp>
      <p:sp>
        <p:nvSpPr>
          <p:cNvPr id="952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DB5D321-76F8-4BE3-BE90-19D3EB9C55D6}" type="slidenum">
              <a:rPr lang="ar-SA" altLang="en-US" smtClean="0"/>
              <a:pPr/>
              <a:t>45</a:t>
            </a:fld>
            <a:endParaRPr lang="en-GB" altLang="en-US" smtClean="0"/>
          </a:p>
        </p:txBody>
      </p:sp>
      <p:pic>
        <p:nvPicPr>
          <p:cNvPr id="95236" name="Content Placeholder 4"/>
          <p:cNvPicPr>
            <a:picLocks noGrp="1"/>
          </p:cNvPicPr>
          <p:nvPr>
            <p:ph idx="1"/>
          </p:nvPr>
        </p:nvPicPr>
        <p:blipFill>
          <a:blip r:embed="rId2"/>
          <a:srcRect/>
          <a:stretch>
            <a:fillRect/>
          </a:stretch>
        </p:blipFill>
        <p:spPr>
          <a:xfrm>
            <a:off x="500090" y="2071678"/>
            <a:ext cx="8001000" cy="4114800"/>
          </a:xfr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38" y="323396"/>
            <a:ext cx="7620000" cy="962464"/>
          </a:xfrm>
        </p:spPr>
        <p:txBody>
          <a:bodyPr/>
          <a:lstStyle/>
          <a:p>
            <a:pPr>
              <a:defRPr/>
            </a:pPr>
            <a:r>
              <a:rPr lang="en-GB" dirty="0" smtClean="0">
                <a:solidFill>
                  <a:schemeClr val="tx1"/>
                </a:solidFill>
              </a:rPr>
              <a:t>Data-Flow Diagrams</a:t>
            </a:r>
            <a:endParaRPr lang="en-GB" dirty="0">
              <a:solidFill>
                <a:schemeClr val="tx1"/>
              </a:solidFill>
            </a:endParaRPr>
          </a:p>
        </p:txBody>
      </p:sp>
      <p:sp>
        <p:nvSpPr>
          <p:cNvPr id="96259" name="Content Placeholder 2"/>
          <p:cNvSpPr>
            <a:spLocks noGrp="1"/>
          </p:cNvSpPr>
          <p:nvPr>
            <p:ph idx="1"/>
          </p:nvPr>
        </p:nvSpPr>
        <p:spPr>
          <a:xfrm>
            <a:off x="457200" y="1695457"/>
            <a:ext cx="8229600" cy="4595825"/>
          </a:xfrm>
        </p:spPr>
        <p:txBody>
          <a:bodyPr/>
          <a:lstStyle/>
          <a:p>
            <a:pPr>
              <a:lnSpc>
                <a:spcPct val="200000"/>
              </a:lnSpc>
            </a:pPr>
            <a:r>
              <a:rPr lang="en-GB" dirty="0" smtClean="0">
                <a:solidFill>
                  <a:schemeClr val="tx1"/>
                </a:solidFill>
                <a:latin typeface="Arial" pitchFamily="34" charset="0"/>
                <a:cs typeface="Arial" pitchFamily="34" charset="0"/>
              </a:rPr>
              <a:t>Data-Flow Diagrams (DFD) are also known as data-flow graphs or bubble charts.</a:t>
            </a:r>
          </a:p>
          <a:p>
            <a:pPr>
              <a:lnSpc>
                <a:spcPct val="200000"/>
              </a:lnSpc>
            </a:pPr>
            <a:endParaRPr lang="en-GB" sz="1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DFDs show the flow of data through a system..</a:t>
            </a:r>
          </a:p>
          <a:p>
            <a:pPr>
              <a:lnSpc>
                <a:spcPct val="200000"/>
              </a:lnSpc>
            </a:pPr>
            <a:endParaRPr lang="en-GB" sz="1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It is an important modeling tool that allows us to picture a system as a network of functional processes.</a:t>
            </a:r>
          </a:p>
        </p:txBody>
      </p:sp>
      <p:sp>
        <p:nvSpPr>
          <p:cNvPr id="962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7D0625F-9F66-4510-99AB-8E60442B3601}" type="slidenum">
              <a:rPr lang="ar-SA" altLang="en-US" smtClean="0"/>
              <a:pPr/>
              <a:t>46</a:t>
            </a:fld>
            <a:endParaRPr lang="en-GB" altLang="en-US" smtClean="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76" y="295260"/>
            <a:ext cx="7696200" cy="990600"/>
          </a:xfrm>
        </p:spPr>
        <p:txBody>
          <a:bodyPr/>
          <a:lstStyle/>
          <a:p>
            <a:pPr>
              <a:defRPr/>
            </a:pPr>
            <a:r>
              <a:rPr lang="en-GB" dirty="0" smtClean="0">
                <a:solidFill>
                  <a:schemeClr val="tx1"/>
                </a:solidFill>
              </a:rPr>
              <a:t>Data-Flow Diagrams</a:t>
            </a:r>
            <a:endParaRPr lang="en-GB" dirty="0">
              <a:solidFill>
                <a:schemeClr val="tx1"/>
              </a:solidFill>
            </a:endParaRPr>
          </a:p>
        </p:txBody>
      </p:sp>
      <p:sp>
        <p:nvSpPr>
          <p:cNvPr id="97283" name="Content Placeholder 2"/>
          <p:cNvSpPr>
            <a:spLocks noGrp="1"/>
          </p:cNvSpPr>
          <p:nvPr>
            <p:ph idx="1"/>
          </p:nvPr>
        </p:nvSpPr>
        <p:spPr>
          <a:xfrm>
            <a:off x="457200" y="1808170"/>
            <a:ext cx="7772400" cy="4549788"/>
          </a:xfrm>
        </p:spPr>
        <p:txBody>
          <a:bodyPr/>
          <a:lstStyle/>
          <a:p>
            <a:pPr>
              <a:lnSpc>
                <a:spcPct val="170000"/>
              </a:lnSpc>
            </a:pPr>
            <a:r>
              <a:rPr lang="en-GB" dirty="0" smtClean="0">
                <a:solidFill>
                  <a:schemeClr val="tx1"/>
                </a:solidFill>
                <a:latin typeface="Arial" pitchFamily="34" charset="0"/>
                <a:cs typeface="Arial" pitchFamily="34" charset="0"/>
              </a:rPr>
              <a:t>Data-flow diagrams describe systems as collections of data that are manipulated by functions.</a:t>
            </a:r>
          </a:p>
          <a:p>
            <a:pPr>
              <a:lnSpc>
                <a:spcPct val="170000"/>
              </a:lnSpc>
              <a:buFont typeface="Wingdings 2" pitchFamily="18" charset="2"/>
              <a:buNone/>
            </a:pPr>
            <a:endParaRPr lang="en-GB" sz="4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Data can be organized in several ways:  They can be stored in data repositories, they can flow in data flows, and they can be transferred to or from the external environment.</a:t>
            </a:r>
          </a:p>
        </p:txBody>
      </p:sp>
      <p:sp>
        <p:nvSpPr>
          <p:cNvPr id="972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11EB4C8-B6B1-4D02-8EB7-94BE3057504D}" type="slidenum">
              <a:rPr lang="ar-SA" altLang="en-US" smtClean="0"/>
              <a:pPr/>
              <a:t>47</a:t>
            </a:fld>
            <a:endParaRPr lang="en-GB" altLang="en-US" smtClean="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38" y="232206"/>
            <a:ext cx="7620000" cy="1252728"/>
          </a:xfrm>
        </p:spPr>
        <p:txBody>
          <a:bodyPr/>
          <a:lstStyle/>
          <a:p>
            <a:pPr>
              <a:defRPr/>
            </a:pPr>
            <a:r>
              <a:rPr lang="en-GB" dirty="0" smtClean="0">
                <a:solidFill>
                  <a:schemeClr val="tx1"/>
                </a:solidFill>
              </a:rPr>
              <a:t>Symbols Used for Constructing DFDs</a:t>
            </a:r>
            <a:endParaRPr lang="en-GB" dirty="0">
              <a:solidFill>
                <a:schemeClr val="tx1"/>
              </a:solidFill>
            </a:endParaRPr>
          </a:p>
        </p:txBody>
      </p:sp>
      <p:sp>
        <p:nvSpPr>
          <p:cNvPr id="98307" name="Content Placeholder 2"/>
          <p:cNvSpPr>
            <a:spLocks noGrp="1"/>
          </p:cNvSpPr>
          <p:nvPr>
            <p:ph idx="1"/>
          </p:nvPr>
        </p:nvSpPr>
        <p:spPr>
          <a:xfrm>
            <a:off x="457200" y="1600200"/>
            <a:ext cx="8229600" cy="4794250"/>
          </a:xfrm>
        </p:spPr>
        <p:txBody>
          <a:bodyPr/>
          <a:lstStyle/>
          <a:p>
            <a:pPr>
              <a:lnSpc>
                <a:spcPct val="130000"/>
              </a:lnSpc>
            </a:pPr>
            <a:r>
              <a:rPr lang="en-GB" dirty="0" smtClean="0">
                <a:solidFill>
                  <a:schemeClr val="tx1"/>
                </a:solidFill>
                <a:latin typeface="Arial" pitchFamily="34" charset="0"/>
                <a:cs typeface="Arial" pitchFamily="34" charset="0"/>
              </a:rPr>
              <a:t>There are different types of symbols used to construct DFDs:</a:t>
            </a:r>
          </a:p>
          <a:p>
            <a:pPr>
              <a:lnSpc>
                <a:spcPct val="130000"/>
              </a:lnSpc>
              <a:buFont typeface="Wingdings" pitchFamily="2" charset="2"/>
              <a:buChar char="Ø"/>
            </a:pPr>
            <a:r>
              <a:rPr lang="en-GB" dirty="0" smtClean="0">
                <a:solidFill>
                  <a:schemeClr val="tx1"/>
                </a:solidFill>
                <a:latin typeface="Arial" pitchFamily="34" charset="0"/>
                <a:cs typeface="Arial" pitchFamily="34" charset="0"/>
              </a:rPr>
              <a:t>Function symbol:</a:t>
            </a:r>
          </a:p>
          <a:p>
            <a:pPr>
              <a:lnSpc>
                <a:spcPct val="130000"/>
              </a:lnSpc>
              <a:buFont typeface="Wingdings" pitchFamily="2" charset="2"/>
              <a:buChar char="Ø"/>
            </a:pPr>
            <a:endParaRPr lang="en-GB" sz="200" dirty="0" smtClean="0">
              <a:solidFill>
                <a:schemeClr val="tx1"/>
              </a:solidFill>
              <a:latin typeface="Arial" pitchFamily="34" charset="0"/>
              <a:cs typeface="Arial" pitchFamily="34" charset="0"/>
            </a:endParaRPr>
          </a:p>
          <a:p>
            <a:pPr>
              <a:lnSpc>
                <a:spcPct val="130000"/>
              </a:lnSpc>
              <a:buFont typeface="Wingdings" pitchFamily="2" charset="2"/>
              <a:buChar char="Ø"/>
            </a:pPr>
            <a:r>
              <a:rPr lang="en-GB" dirty="0" smtClean="0">
                <a:solidFill>
                  <a:schemeClr val="tx1"/>
                </a:solidFill>
                <a:latin typeface="Arial" pitchFamily="34" charset="0"/>
                <a:cs typeface="Arial" pitchFamily="34" charset="0"/>
              </a:rPr>
              <a:t>External entity:</a:t>
            </a:r>
          </a:p>
          <a:p>
            <a:pPr>
              <a:lnSpc>
                <a:spcPct val="130000"/>
              </a:lnSpc>
              <a:buFont typeface="Wingdings" pitchFamily="2" charset="2"/>
              <a:buChar char="Ø"/>
            </a:pPr>
            <a:endParaRPr lang="en-GB" sz="200" dirty="0" smtClean="0">
              <a:solidFill>
                <a:schemeClr val="tx1"/>
              </a:solidFill>
              <a:latin typeface="Arial" pitchFamily="34" charset="0"/>
              <a:cs typeface="Arial" pitchFamily="34" charset="0"/>
            </a:endParaRPr>
          </a:p>
          <a:p>
            <a:pPr>
              <a:lnSpc>
                <a:spcPct val="130000"/>
              </a:lnSpc>
              <a:buFont typeface="Wingdings" pitchFamily="2" charset="2"/>
              <a:buChar char="Ø"/>
            </a:pPr>
            <a:r>
              <a:rPr lang="en-GB" dirty="0" smtClean="0">
                <a:solidFill>
                  <a:schemeClr val="tx1"/>
                </a:solidFill>
                <a:latin typeface="Arial" pitchFamily="34" charset="0"/>
                <a:cs typeface="Arial" pitchFamily="34" charset="0"/>
              </a:rPr>
              <a:t>Data-flow symbol:</a:t>
            </a:r>
          </a:p>
          <a:p>
            <a:pPr>
              <a:lnSpc>
                <a:spcPct val="130000"/>
              </a:lnSpc>
              <a:buFont typeface="Wingdings" pitchFamily="2" charset="2"/>
              <a:buChar char="Ø"/>
            </a:pPr>
            <a:endParaRPr lang="en-GB" sz="200" dirty="0" smtClean="0">
              <a:solidFill>
                <a:schemeClr val="tx1"/>
              </a:solidFill>
              <a:latin typeface="Arial" pitchFamily="34" charset="0"/>
              <a:cs typeface="Arial" pitchFamily="34" charset="0"/>
            </a:endParaRPr>
          </a:p>
          <a:p>
            <a:pPr>
              <a:lnSpc>
                <a:spcPct val="130000"/>
              </a:lnSpc>
              <a:buFont typeface="Wingdings" pitchFamily="2" charset="2"/>
              <a:buChar char="Ø"/>
            </a:pPr>
            <a:r>
              <a:rPr lang="en-GB" dirty="0" smtClean="0">
                <a:solidFill>
                  <a:schemeClr val="tx1"/>
                </a:solidFill>
                <a:latin typeface="Arial" pitchFamily="34" charset="0"/>
                <a:cs typeface="Arial" pitchFamily="34" charset="0"/>
              </a:rPr>
              <a:t>Data-store symbol:</a:t>
            </a:r>
          </a:p>
          <a:p>
            <a:pPr>
              <a:lnSpc>
                <a:spcPct val="130000"/>
              </a:lnSpc>
              <a:buFont typeface="Wingdings" pitchFamily="2" charset="2"/>
              <a:buChar char="Ø"/>
            </a:pPr>
            <a:endParaRPr lang="en-GB" sz="200" dirty="0" smtClean="0">
              <a:solidFill>
                <a:schemeClr val="tx1"/>
              </a:solidFill>
              <a:latin typeface="Arial" pitchFamily="34" charset="0"/>
              <a:cs typeface="Arial" pitchFamily="34" charset="0"/>
            </a:endParaRPr>
          </a:p>
          <a:p>
            <a:pPr>
              <a:lnSpc>
                <a:spcPct val="130000"/>
              </a:lnSpc>
              <a:buFont typeface="Wingdings" pitchFamily="2" charset="2"/>
              <a:buChar char="Ø"/>
            </a:pPr>
            <a:r>
              <a:rPr lang="en-GB" dirty="0" smtClean="0">
                <a:solidFill>
                  <a:schemeClr val="tx1"/>
                </a:solidFill>
                <a:latin typeface="Arial" pitchFamily="34" charset="0"/>
                <a:cs typeface="Arial" pitchFamily="34" charset="0"/>
              </a:rPr>
              <a:t>Output Symbol:</a:t>
            </a:r>
          </a:p>
        </p:txBody>
      </p:sp>
      <p:sp>
        <p:nvSpPr>
          <p:cNvPr id="983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0AF4064-0EAB-4AD5-85A0-E68EB1C2514C}" type="slidenum">
              <a:rPr lang="ar-SA" altLang="en-US" smtClean="0"/>
              <a:pPr/>
              <a:t>48</a:t>
            </a:fld>
            <a:endParaRPr lang="en-GB" altLang="en-US" smtClean="0"/>
          </a:p>
        </p:txBody>
      </p:sp>
      <p:pic>
        <p:nvPicPr>
          <p:cNvPr id="98309" name="Picture 4"/>
          <p:cNvPicPr>
            <a:picLocks noChangeAspect="1" noChangeArrowheads="1"/>
          </p:cNvPicPr>
          <p:nvPr/>
        </p:nvPicPr>
        <p:blipFill>
          <a:blip r:embed="rId2"/>
          <a:srcRect/>
          <a:stretch>
            <a:fillRect/>
          </a:stretch>
        </p:blipFill>
        <p:spPr bwMode="auto">
          <a:xfrm>
            <a:off x="3643306" y="2651125"/>
            <a:ext cx="846138" cy="793750"/>
          </a:xfrm>
          <a:prstGeom prst="rect">
            <a:avLst/>
          </a:prstGeom>
          <a:noFill/>
          <a:ln w="9525">
            <a:noFill/>
            <a:miter lim="800000"/>
            <a:headEnd/>
            <a:tailEnd/>
          </a:ln>
        </p:spPr>
      </p:pic>
      <p:pic>
        <p:nvPicPr>
          <p:cNvPr id="98310" name="Picture 5"/>
          <p:cNvPicPr>
            <a:picLocks noChangeAspect="1" noChangeArrowheads="1"/>
          </p:cNvPicPr>
          <p:nvPr/>
        </p:nvPicPr>
        <p:blipFill>
          <a:blip r:embed="rId3"/>
          <a:srcRect/>
          <a:stretch>
            <a:fillRect/>
          </a:stretch>
        </p:blipFill>
        <p:spPr bwMode="auto">
          <a:xfrm>
            <a:off x="4489444" y="3444875"/>
            <a:ext cx="706438" cy="698500"/>
          </a:xfrm>
          <a:prstGeom prst="rect">
            <a:avLst/>
          </a:prstGeom>
          <a:noFill/>
          <a:ln w="9525">
            <a:noFill/>
            <a:miter lim="800000"/>
            <a:headEnd/>
            <a:tailEnd/>
          </a:ln>
        </p:spPr>
      </p:pic>
      <p:pic>
        <p:nvPicPr>
          <p:cNvPr id="98311" name="Picture 6"/>
          <p:cNvPicPr>
            <a:picLocks noChangeAspect="1" noChangeArrowheads="1"/>
          </p:cNvPicPr>
          <p:nvPr/>
        </p:nvPicPr>
        <p:blipFill>
          <a:blip r:embed="rId4"/>
          <a:srcRect/>
          <a:stretch>
            <a:fillRect/>
          </a:stretch>
        </p:blipFill>
        <p:spPr bwMode="auto">
          <a:xfrm>
            <a:off x="5376882" y="4243398"/>
            <a:ext cx="1981200" cy="685800"/>
          </a:xfrm>
          <a:prstGeom prst="rect">
            <a:avLst/>
          </a:prstGeom>
          <a:noFill/>
          <a:ln w="9525">
            <a:noFill/>
            <a:miter lim="800000"/>
            <a:headEnd/>
            <a:tailEnd/>
          </a:ln>
        </p:spPr>
      </p:pic>
      <p:pic>
        <p:nvPicPr>
          <p:cNvPr id="98312" name="Picture 7"/>
          <p:cNvPicPr>
            <a:picLocks noChangeAspect="1" noChangeArrowheads="1"/>
          </p:cNvPicPr>
          <p:nvPr/>
        </p:nvPicPr>
        <p:blipFill>
          <a:blip r:embed="rId5"/>
          <a:srcRect/>
          <a:stretch>
            <a:fillRect/>
          </a:stretch>
        </p:blipFill>
        <p:spPr bwMode="auto">
          <a:xfrm>
            <a:off x="3786182" y="5214950"/>
            <a:ext cx="1524000" cy="533400"/>
          </a:xfrm>
          <a:prstGeom prst="rect">
            <a:avLst/>
          </a:prstGeom>
          <a:noFill/>
          <a:ln w="9525">
            <a:noFill/>
            <a:miter lim="800000"/>
            <a:headEnd/>
            <a:tailEnd/>
          </a:ln>
        </p:spPr>
      </p:pic>
      <p:pic>
        <p:nvPicPr>
          <p:cNvPr id="98313" name="Picture 8"/>
          <p:cNvPicPr>
            <a:picLocks noChangeAspect="1" noChangeArrowheads="1"/>
          </p:cNvPicPr>
          <p:nvPr/>
        </p:nvPicPr>
        <p:blipFill>
          <a:blip r:embed="rId6"/>
          <a:srcRect/>
          <a:stretch>
            <a:fillRect/>
          </a:stretch>
        </p:blipFill>
        <p:spPr bwMode="auto">
          <a:xfrm>
            <a:off x="5643570" y="5953148"/>
            <a:ext cx="1371600" cy="762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76" y="371460"/>
            <a:ext cx="7620000" cy="914400"/>
          </a:xfrm>
        </p:spPr>
        <p:txBody>
          <a:bodyPr/>
          <a:lstStyle/>
          <a:p>
            <a:pPr>
              <a:defRPr/>
            </a:pPr>
            <a:r>
              <a:rPr lang="en-GB" dirty="0" smtClean="0">
                <a:solidFill>
                  <a:schemeClr val="tx1"/>
                </a:solidFill>
                <a:latin typeface="Arial" pitchFamily="34" charset="0"/>
                <a:cs typeface="Arial" pitchFamily="34" charset="0"/>
              </a:rPr>
              <a:t>Example</a:t>
            </a:r>
            <a:endParaRPr lang="en-GB" dirty="0">
              <a:solidFill>
                <a:schemeClr val="tx1"/>
              </a:solidFill>
              <a:latin typeface="Arial" pitchFamily="34" charset="0"/>
              <a:cs typeface="Arial" pitchFamily="34" charset="0"/>
            </a:endParaRPr>
          </a:p>
        </p:txBody>
      </p:sp>
      <p:sp>
        <p:nvSpPr>
          <p:cNvPr id="99331" name="Content Placeholder 2"/>
          <p:cNvSpPr>
            <a:spLocks noGrp="1"/>
          </p:cNvSpPr>
          <p:nvPr>
            <p:ph idx="1"/>
          </p:nvPr>
        </p:nvSpPr>
        <p:spPr>
          <a:xfrm>
            <a:off x="457200" y="1897066"/>
            <a:ext cx="7696200" cy="4246578"/>
          </a:xfrm>
        </p:spPr>
        <p:txBody>
          <a:bodyPr/>
          <a:lstStyle/>
          <a:p>
            <a:pPr>
              <a:lnSpc>
                <a:spcPct val="200000"/>
              </a:lnSpc>
            </a:pPr>
            <a:r>
              <a:rPr lang="en-GB" dirty="0" smtClean="0">
                <a:solidFill>
                  <a:schemeClr val="tx1"/>
                </a:solidFill>
                <a:latin typeface="Arial" pitchFamily="34" charset="0"/>
                <a:cs typeface="Arial" pitchFamily="34" charset="0"/>
              </a:rPr>
              <a:t>Construct a DFD that describes the arithmetic expression </a:t>
            </a:r>
            <a:r>
              <a:rPr lang="pt-BR" dirty="0" smtClean="0">
                <a:solidFill>
                  <a:schemeClr val="tx1"/>
                </a:solidFill>
                <a:latin typeface="Arial" pitchFamily="34" charset="0"/>
                <a:cs typeface="Arial" pitchFamily="34" charset="0"/>
              </a:rPr>
              <a:t>(a + b) * (c + a * d).</a:t>
            </a:r>
          </a:p>
          <a:p>
            <a:pPr>
              <a:lnSpc>
                <a:spcPct val="200000"/>
              </a:lnSpc>
            </a:pPr>
            <a:endParaRPr lang="pt-BR" sz="8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Assume that the data a, b, c, and d are read from a keyboard and the result is printed.</a:t>
            </a:r>
          </a:p>
        </p:txBody>
      </p:sp>
      <p:sp>
        <p:nvSpPr>
          <p:cNvPr id="993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E4056AB-560A-4DEB-8713-5C6FD8D675D5}" type="slidenum">
              <a:rPr lang="ar-SA" altLang="en-US" smtClean="0"/>
              <a:pPr/>
              <a:t>49</a:t>
            </a:fld>
            <a:endParaRPr lang="en-GB" altLang="en-US"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130"/>
            <a:ext cx="7848600" cy="947928"/>
          </a:xfrm>
        </p:spPr>
        <p:txBody>
          <a:bodyPr/>
          <a:lstStyle/>
          <a:p>
            <a:pPr>
              <a:defRPr/>
            </a:pPr>
            <a:r>
              <a:rPr lang="en-GB" dirty="0" smtClean="0">
                <a:solidFill>
                  <a:schemeClr val="tx1"/>
                </a:solidFill>
              </a:rPr>
              <a:t>Requirements Engineering</a:t>
            </a:r>
            <a:endParaRPr lang="en-GB" dirty="0">
              <a:solidFill>
                <a:schemeClr val="tx1"/>
              </a:solidFill>
            </a:endParaRPr>
          </a:p>
        </p:txBody>
      </p:sp>
      <p:sp>
        <p:nvSpPr>
          <p:cNvPr id="22531" name="Content Placeholder 2"/>
          <p:cNvSpPr>
            <a:spLocks noGrp="1"/>
          </p:cNvSpPr>
          <p:nvPr>
            <p:ph idx="1"/>
          </p:nvPr>
        </p:nvSpPr>
        <p:spPr>
          <a:xfrm>
            <a:off x="381000" y="1857364"/>
            <a:ext cx="8001000" cy="4391036"/>
          </a:xfrm>
        </p:spPr>
        <p:txBody>
          <a:bodyPr/>
          <a:lstStyle/>
          <a:p>
            <a:pPr>
              <a:lnSpc>
                <a:spcPct val="150000"/>
              </a:lnSpc>
            </a:pPr>
            <a:r>
              <a:rPr lang="en-GB" dirty="0" smtClean="0">
                <a:solidFill>
                  <a:schemeClr val="tx1"/>
                </a:solidFill>
                <a:latin typeface="Arial" pitchFamily="34" charset="0"/>
                <a:cs typeface="Arial" pitchFamily="34" charset="0"/>
              </a:rPr>
              <a:t>Requirements describe the “what” of a system, not the “how”.</a:t>
            </a:r>
            <a:endParaRPr lang="ar-SA" dirty="0" smtClean="0">
              <a:solidFill>
                <a:schemeClr val="tx1"/>
              </a:solidFill>
              <a:latin typeface="Arial" pitchFamily="34" charset="0"/>
              <a:cs typeface="Arial" pitchFamily="34" charset="0"/>
            </a:endParaRPr>
          </a:p>
          <a:p>
            <a:pPr>
              <a:lnSpc>
                <a:spcPct val="150000"/>
              </a:lnSpc>
            </a:pPr>
            <a:endParaRPr lang="en-GB" sz="4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Requirements engineering produces one large document, written in a natural language, and contains a description of what the system will do without describing how it will do it.</a:t>
            </a:r>
          </a:p>
        </p:txBody>
      </p:sp>
      <p:sp>
        <p:nvSpPr>
          <p:cNvPr id="225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AB7B670-5FC6-449D-B594-AB16D90D5168}" type="slidenum">
              <a:rPr lang="ar-SA" altLang="en-US" smtClean="0"/>
              <a:pPr/>
              <a:t>5</a:t>
            </a:fld>
            <a:endParaRPr lang="en-GB" altLang="en-US"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165083"/>
            <a:ext cx="7500990" cy="835025"/>
          </a:xfrm>
        </p:spPr>
        <p:txBody>
          <a:bodyPr/>
          <a:lstStyle/>
          <a:p>
            <a:pPr algn="ctr">
              <a:defRPr/>
            </a:pPr>
            <a:r>
              <a:rPr lang="en-GB" dirty="0" smtClean="0">
                <a:solidFill>
                  <a:schemeClr val="tx1"/>
                </a:solidFill>
                <a:latin typeface="Arial" pitchFamily="34" charset="0"/>
                <a:cs typeface="Arial" pitchFamily="34" charset="0"/>
              </a:rPr>
              <a:t>Solution</a:t>
            </a:r>
            <a:endParaRPr lang="en-GB" dirty="0">
              <a:solidFill>
                <a:schemeClr val="tx1"/>
              </a:solidFill>
              <a:latin typeface="Arial" pitchFamily="34" charset="0"/>
              <a:cs typeface="Arial" pitchFamily="34" charset="0"/>
            </a:endParaRPr>
          </a:p>
        </p:txBody>
      </p:sp>
      <p:sp>
        <p:nvSpPr>
          <p:cNvPr id="1003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9905E0C-DE0C-4AFC-89C6-08BAFFF4A914}" type="slidenum">
              <a:rPr lang="ar-SA" altLang="en-US" smtClean="0"/>
              <a:pPr/>
              <a:t>50</a:t>
            </a:fld>
            <a:endParaRPr lang="en-GB" altLang="en-US" smtClean="0"/>
          </a:p>
        </p:txBody>
      </p:sp>
      <p:pic>
        <p:nvPicPr>
          <p:cNvPr id="100356" name="Picture 5"/>
          <p:cNvPicPr>
            <a:picLocks noGrp="1" noChangeAspect="1" noChangeArrowheads="1"/>
          </p:cNvPicPr>
          <p:nvPr>
            <p:ph idx="1"/>
          </p:nvPr>
        </p:nvPicPr>
        <p:blipFill>
          <a:blip r:embed="rId2"/>
          <a:srcRect/>
          <a:stretch>
            <a:fillRect/>
          </a:stretch>
        </p:blipFill>
        <p:spPr>
          <a:xfrm>
            <a:off x="2743200" y="1066800"/>
            <a:ext cx="3581400" cy="5492750"/>
          </a:xfrm>
          <a:noFill/>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2014" y="459084"/>
            <a:ext cx="7696200" cy="685800"/>
          </a:xfrm>
        </p:spPr>
        <p:txBody>
          <a:bodyPr/>
          <a:lstStyle/>
          <a:p>
            <a:pPr>
              <a:defRPr/>
            </a:pPr>
            <a:r>
              <a:rPr lang="en-GB" dirty="0" smtClean="0">
                <a:solidFill>
                  <a:schemeClr val="tx1"/>
                </a:solidFill>
                <a:latin typeface="Arial" pitchFamily="34" charset="0"/>
                <a:cs typeface="Arial" pitchFamily="34" charset="0"/>
              </a:rPr>
              <a:t>Example</a:t>
            </a:r>
            <a:endParaRPr lang="en-GB" dirty="0">
              <a:solidFill>
                <a:schemeClr val="tx1"/>
              </a:solidFill>
              <a:latin typeface="Arial" pitchFamily="34" charset="0"/>
              <a:cs typeface="Arial" pitchFamily="34" charset="0"/>
            </a:endParaRPr>
          </a:p>
        </p:txBody>
      </p:sp>
      <p:sp>
        <p:nvSpPr>
          <p:cNvPr id="101379" name="Content Placeholder 2"/>
          <p:cNvSpPr>
            <a:spLocks noGrp="1"/>
          </p:cNvSpPr>
          <p:nvPr>
            <p:ph idx="1"/>
          </p:nvPr>
        </p:nvSpPr>
        <p:spPr>
          <a:xfrm>
            <a:off x="457200" y="1724028"/>
            <a:ext cx="7772400" cy="4776806"/>
          </a:xfrm>
        </p:spPr>
        <p:txBody>
          <a:bodyPr/>
          <a:lstStyle/>
          <a:p>
            <a:pPr>
              <a:lnSpc>
                <a:spcPct val="150000"/>
              </a:lnSpc>
            </a:pPr>
            <a:r>
              <a:rPr lang="en-GB" dirty="0" smtClean="0">
                <a:solidFill>
                  <a:schemeClr val="tx1"/>
                </a:solidFill>
                <a:latin typeface="Arial" pitchFamily="34" charset="0"/>
                <a:cs typeface="Arial" pitchFamily="34" charset="0"/>
              </a:rPr>
              <a:t>Construct a DFD that describes a simplified information system for a public library The data and functions shown are not necessarily computer data and computer functions.</a:t>
            </a:r>
          </a:p>
          <a:p>
            <a:pPr>
              <a:lnSpc>
                <a:spcPct val="150000"/>
              </a:lnSpc>
            </a:pPr>
            <a:r>
              <a:rPr lang="en-GB" dirty="0" smtClean="0">
                <a:solidFill>
                  <a:schemeClr val="tx1"/>
                </a:solidFill>
                <a:latin typeface="Arial" pitchFamily="34" charset="0"/>
                <a:cs typeface="Arial" pitchFamily="34" charset="0"/>
              </a:rPr>
              <a:t>The DFD describes physical objects, such as books and shelves, together with data stores that are likely to be, but are not necessarily, realized as computer files.</a:t>
            </a:r>
          </a:p>
        </p:txBody>
      </p:sp>
      <p:sp>
        <p:nvSpPr>
          <p:cNvPr id="10138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E9C5710-B0E0-43FA-8F22-087D01A6D5CD}" type="slidenum">
              <a:rPr lang="ar-SA" altLang="en-US" smtClean="0"/>
              <a:pPr/>
              <a:t>51</a:t>
            </a:fld>
            <a:endParaRPr lang="en-GB" altLang="en-US" smtClean="0"/>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45028"/>
            <a:ext cx="7620000" cy="855080"/>
          </a:xfrm>
        </p:spPr>
        <p:txBody>
          <a:bodyPr/>
          <a:lstStyle/>
          <a:p>
            <a:pPr algn="ctr">
              <a:defRPr/>
            </a:pPr>
            <a:r>
              <a:rPr lang="en-GB" dirty="0" smtClean="0">
                <a:solidFill>
                  <a:schemeClr val="tx1"/>
                </a:solidFill>
                <a:latin typeface="Arial" pitchFamily="34" charset="0"/>
                <a:cs typeface="Arial" pitchFamily="34" charset="0"/>
              </a:rPr>
              <a:t>Solution</a:t>
            </a:r>
            <a:endParaRPr lang="en-GB" dirty="0">
              <a:solidFill>
                <a:schemeClr val="tx1"/>
              </a:solidFill>
              <a:latin typeface="Arial" pitchFamily="34" charset="0"/>
              <a:cs typeface="Arial" pitchFamily="34" charset="0"/>
            </a:endParaRPr>
          </a:p>
        </p:txBody>
      </p:sp>
      <p:sp>
        <p:nvSpPr>
          <p:cNvPr id="1034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39C777A-EB82-49E8-B26E-ED54A0C2286F}" type="slidenum">
              <a:rPr lang="ar-SA" altLang="en-US" smtClean="0"/>
              <a:pPr/>
              <a:t>52</a:t>
            </a:fld>
            <a:endParaRPr lang="en-GB" altLang="en-US" smtClean="0"/>
          </a:p>
        </p:txBody>
      </p:sp>
      <p:pic>
        <p:nvPicPr>
          <p:cNvPr id="103428" name="Picture 2"/>
          <p:cNvPicPr>
            <a:picLocks noGrp="1" noChangeAspect="1" noChangeArrowheads="1"/>
          </p:cNvPicPr>
          <p:nvPr>
            <p:ph idx="1"/>
          </p:nvPr>
        </p:nvPicPr>
        <p:blipFill>
          <a:blip r:embed="rId2"/>
          <a:srcRect/>
          <a:stretch>
            <a:fillRect/>
          </a:stretch>
        </p:blipFill>
        <p:spPr>
          <a:xfrm>
            <a:off x="1066800" y="990600"/>
            <a:ext cx="6705600" cy="5561013"/>
          </a:xfrm>
          <a:noFill/>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04" y="369746"/>
            <a:ext cx="8077200" cy="987552"/>
          </a:xfrm>
        </p:spPr>
        <p:txBody>
          <a:bodyPr/>
          <a:lstStyle/>
          <a:p>
            <a:pPr>
              <a:defRPr/>
            </a:pPr>
            <a:r>
              <a:rPr lang="en-GB" dirty="0" smtClean="0">
                <a:solidFill>
                  <a:schemeClr val="tx1"/>
                </a:solidFill>
              </a:rPr>
              <a:t>A Supermarket DFD</a:t>
            </a:r>
            <a:endParaRPr lang="en-GB" dirty="0">
              <a:solidFill>
                <a:schemeClr val="tx1"/>
              </a:solidFill>
              <a:latin typeface="+mn-lt"/>
            </a:endParaRPr>
          </a:p>
        </p:txBody>
      </p:sp>
      <p:sp>
        <p:nvSpPr>
          <p:cNvPr id="307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987E0F6-75E3-49B4-853B-1B8732455EAF}" type="slidenum">
              <a:rPr lang="ar-SA" altLang="en-US" smtClean="0"/>
              <a:pPr/>
              <a:t>53</a:t>
            </a:fld>
            <a:endParaRPr lang="en-GB" altLang="en-US" smtClean="0"/>
          </a:p>
        </p:txBody>
      </p:sp>
      <p:graphicFrame>
        <p:nvGraphicFramePr>
          <p:cNvPr id="3074" name="Object 0"/>
          <p:cNvGraphicFramePr>
            <a:graphicFrameLocks noGrp="1" noChangeAspect="1"/>
          </p:cNvGraphicFramePr>
          <p:nvPr>
            <p:ph idx="1"/>
          </p:nvPr>
        </p:nvGraphicFramePr>
        <p:xfrm>
          <a:off x="285720" y="1868510"/>
          <a:ext cx="8153400" cy="4775200"/>
        </p:xfrm>
        <a:graphic>
          <a:graphicData uri="http://schemas.openxmlformats.org/presentationml/2006/ole">
            <mc:AlternateContent xmlns:mc="http://schemas.openxmlformats.org/markup-compatibility/2006">
              <mc:Choice xmlns:v="urn:schemas-microsoft-com:vml" Requires="v">
                <p:oleObj spid="_x0000_s211971" name="Document" r:id="rId4" imgW="5464520" imgH="3011787" progId="Word.Document.8">
                  <p:embed/>
                </p:oleObj>
              </mc:Choice>
              <mc:Fallback>
                <p:oleObj name="Document" r:id="rId4" imgW="5464520" imgH="3011787" progId="Word.Document.8">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20" y="1868510"/>
                        <a:ext cx="8153400" cy="4775200"/>
                      </a:xfrm>
                      <a:prstGeom prst="rect">
                        <a:avLst/>
                      </a:prstGeom>
                      <a:noFill/>
                      <a:effectLst/>
                      <a:extLst>
                        <a:ext uri="{909E8E84-426E-40DD-AFC4-6F175D3DCCD1}">
                          <a14:hiddenFill xmlns:a14="http://schemas.microsoft.com/office/drawing/2010/main">
                            <a:solidFill>
                              <a:srgbClr val="F0AD00"/>
                            </a:solidFill>
                          </a14:hiddenFill>
                        </a:ext>
                        <a:ext uri="{AF507438-7753-43E0-B8FC-AC1667EBCBE1}">
                          <a14:hiddenEffects xmlns:a14="http://schemas.microsoft.com/office/drawing/2010/main">
                            <a:effectLst>
                              <a:outerShdw dist="35921" dir="2700000" algn="ctr" rotWithShape="0">
                                <a:srgbClr val="D4D4D6"/>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76" y="401940"/>
            <a:ext cx="7620000" cy="914400"/>
          </a:xfrm>
        </p:spPr>
        <p:txBody>
          <a:bodyPr/>
          <a:lstStyle/>
          <a:p>
            <a:pPr>
              <a:defRPr/>
            </a:pPr>
            <a:r>
              <a:rPr lang="en-GB" dirty="0" smtClean="0">
                <a:solidFill>
                  <a:schemeClr val="tx1"/>
                </a:solidFill>
                <a:latin typeface="Arial" pitchFamily="34" charset="0"/>
                <a:cs typeface="Arial" pitchFamily="34" charset="0"/>
              </a:rPr>
              <a:t>Levels of a DFD</a:t>
            </a:r>
            <a:endParaRPr lang="en-GB" dirty="0">
              <a:solidFill>
                <a:schemeClr val="tx1"/>
              </a:solidFill>
              <a:latin typeface="Arial" pitchFamily="34" charset="0"/>
              <a:cs typeface="Arial" pitchFamily="34" charset="0"/>
            </a:endParaRPr>
          </a:p>
        </p:txBody>
      </p:sp>
      <p:sp>
        <p:nvSpPr>
          <p:cNvPr id="104451" name="Content Placeholder 2"/>
          <p:cNvSpPr>
            <a:spLocks noGrp="1"/>
          </p:cNvSpPr>
          <p:nvPr>
            <p:ph idx="1"/>
          </p:nvPr>
        </p:nvSpPr>
        <p:spPr>
          <a:xfrm>
            <a:off x="457200" y="1785926"/>
            <a:ext cx="7972452" cy="4357718"/>
          </a:xfrm>
        </p:spPr>
        <p:txBody>
          <a:bodyPr/>
          <a:lstStyle/>
          <a:p>
            <a:pPr>
              <a:lnSpc>
                <a:spcPct val="200000"/>
              </a:lnSpc>
            </a:pPr>
            <a:r>
              <a:rPr lang="en-GB" dirty="0" smtClean="0">
                <a:solidFill>
                  <a:schemeClr val="tx1"/>
                </a:solidFill>
                <a:latin typeface="Arial" pitchFamily="34" charset="0"/>
                <a:cs typeface="Arial" pitchFamily="34" charset="0"/>
              </a:rPr>
              <a:t>The initial level is called the context level or fundamental system model or a 0-level DFD.</a:t>
            </a:r>
          </a:p>
          <a:p>
            <a:pPr>
              <a:lnSpc>
                <a:spcPct val="200000"/>
              </a:lnSpc>
            </a:pPr>
            <a:endParaRPr lang="en-GB" sz="1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If we expand the 0-level processes then we get the 1st-level DFD and if we further expand the 1st-level processes then we get the 2nd-level DFD and so on.</a:t>
            </a:r>
          </a:p>
        </p:txBody>
      </p:sp>
      <p:sp>
        <p:nvSpPr>
          <p:cNvPr id="10445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E7EAA23-6F15-454E-B5C3-A9556875FCA0}" type="slidenum">
              <a:rPr lang="ar-SA" altLang="en-US" smtClean="0"/>
              <a:pPr/>
              <a:t>54</a:t>
            </a:fld>
            <a:endParaRPr lang="en-GB" altLang="en-US" smtClean="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76" y="366698"/>
            <a:ext cx="7772400" cy="990600"/>
          </a:xfrm>
        </p:spPr>
        <p:txBody>
          <a:bodyPr/>
          <a:lstStyle/>
          <a:p>
            <a:pPr>
              <a:defRPr/>
            </a:pPr>
            <a:r>
              <a:rPr lang="en-GB" dirty="0" smtClean="0">
                <a:solidFill>
                  <a:schemeClr val="tx1"/>
                </a:solidFill>
                <a:latin typeface="Arial" pitchFamily="34" charset="0"/>
                <a:cs typeface="Arial" pitchFamily="34" charset="0"/>
              </a:rPr>
              <a:t>System Context Diagram</a:t>
            </a:r>
            <a:endParaRPr lang="en-GB" dirty="0">
              <a:solidFill>
                <a:schemeClr val="tx1"/>
              </a:solidFill>
              <a:latin typeface="Arial" pitchFamily="34" charset="0"/>
              <a:cs typeface="Arial" pitchFamily="34" charset="0"/>
            </a:endParaRPr>
          </a:p>
        </p:txBody>
      </p:sp>
      <p:sp>
        <p:nvSpPr>
          <p:cNvPr id="10547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3DAB0C44-5AA5-4A63-AC3A-D85CB111DB03}" type="slidenum">
              <a:rPr lang="ar-SA" altLang="en-US" smtClean="0"/>
              <a:pPr/>
              <a:t>55</a:t>
            </a:fld>
            <a:endParaRPr lang="en-GB" altLang="en-US" smtClean="0"/>
          </a:p>
        </p:txBody>
      </p:sp>
      <p:pic>
        <p:nvPicPr>
          <p:cNvPr id="105476" name="Picture 5"/>
          <p:cNvPicPr>
            <a:picLocks noGrp="1" noChangeAspect="1" noChangeArrowheads="1"/>
          </p:cNvPicPr>
          <p:nvPr>
            <p:ph idx="1"/>
          </p:nvPr>
        </p:nvPicPr>
        <p:blipFill>
          <a:blip r:embed="rId2"/>
          <a:srcRect/>
          <a:stretch>
            <a:fillRect/>
          </a:stretch>
        </p:blipFill>
        <p:spPr>
          <a:xfrm>
            <a:off x="1071538" y="1785926"/>
            <a:ext cx="6434161" cy="4554168"/>
          </a:xfrm>
          <a:noFill/>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80" y="338102"/>
            <a:ext cx="8382000" cy="1019196"/>
          </a:xfrm>
        </p:spPr>
        <p:txBody>
          <a:bodyPr>
            <a:noAutofit/>
          </a:bodyPr>
          <a:lstStyle/>
          <a:p>
            <a:pPr>
              <a:defRPr/>
            </a:pPr>
            <a:r>
              <a:rPr lang="en-GB" dirty="0" smtClean="0">
                <a:solidFill>
                  <a:schemeClr val="tx1"/>
                </a:solidFill>
                <a:latin typeface="Arial" pitchFamily="34" charset="0"/>
                <a:cs typeface="Arial" pitchFamily="34" charset="0"/>
              </a:rPr>
              <a:t>General Guidelines for Constructing DFDs</a:t>
            </a:r>
            <a:endParaRPr lang="en-GB" dirty="0">
              <a:solidFill>
                <a:schemeClr val="tx1"/>
              </a:solidFill>
              <a:latin typeface="Arial" pitchFamily="34" charset="0"/>
              <a:cs typeface="Arial" pitchFamily="34" charset="0"/>
            </a:endParaRPr>
          </a:p>
        </p:txBody>
      </p:sp>
      <p:sp>
        <p:nvSpPr>
          <p:cNvPr id="1064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72CF972-9577-4E56-9FF7-9D9A2D6E9ECA}" type="slidenum">
              <a:rPr lang="ar-SA" altLang="en-US" smtClean="0"/>
              <a:pPr/>
              <a:t>56</a:t>
            </a:fld>
            <a:endParaRPr lang="en-GB" altLang="en-US" smtClean="0"/>
          </a:p>
        </p:txBody>
      </p:sp>
      <p:sp>
        <p:nvSpPr>
          <p:cNvPr id="59396" name="Content Placeholder 4"/>
          <p:cNvSpPr>
            <a:spLocks noGrp="1"/>
          </p:cNvSpPr>
          <p:nvPr>
            <p:ph idx="1"/>
          </p:nvPr>
        </p:nvSpPr>
        <p:spPr>
          <a:xfrm>
            <a:off x="457200" y="1709758"/>
            <a:ext cx="8229600" cy="4648200"/>
          </a:xfrm>
        </p:spPr>
        <p:txBody>
          <a:bodyPr/>
          <a:lstStyle/>
          <a:p>
            <a:pPr>
              <a:lnSpc>
                <a:spcPct val="170000"/>
              </a:lnSpc>
              <a:defRPr/>
            </a:pPr>
            <a:r>
              <a:rPr lang="en-GB" dirty="0" smtClean="0">
                <a:solidFill>
                  <a:schemeClr val="tx1"/>
                </a:solidFill>
                <a:latin typeface="Arial" pitchFamily="34" charset="0"/>
                <a:cs typeface="Arial" pitchFamily="34" charset="0"/>
              </a:rPr>
              <a:t>Remember that a DFD is not a flowchart.</a:t>
            </a:r>
          </a:p>
          <a:p>
            <a:pPr>
              <a:lnSpc>
                <a:spcPct val="170000"/>
              </a:lnSpc>
              <a:defRPr/>
            </a:pPr>
            <a:r>
              <a:rPr lang="en-GB" dirty="0" smtClean="0">
                <a:solidFill>
                  <a:schemeClr val="tx1"/>
                </a:solidFill>
                <a:latin typeface="Arial" pitchFamily="34" charset="0"/>
                <a:cs typeface="Arial" pitchFamily="34" charset="0"/>
              </a:rPr>
              <a:t>All names should be unique.</a:t>
            </a:r>
          </a:p>
          <a:p>
            <a:pPr>
              <a:lnSpc>
                <a:spcPct val="170000"/>
              </a:lnSpc>
              <a:defRPr/>
            </a:pPr>
            <a:r>
              <a:rPr lang="en-GB" dirty="0" smtClean="0">
                <a:solidFill>
                  <a:schemeClr val="tx1"/>
                </a:solidFill>
                <a:latin typeface="Arial" pitchFamily="34" charset="0"/>
                <a:cs typeface="Arial" pitchFamily="34" charset="0"/>
              </a:rPr>
              <a:t>Processes are always running; they do not start or stop.</a:t>
            </a:r>
          </a:p>
          <a:p>
            <a:pPr>
              <a:lnSpc>
                <a:spcPct val="170000"/>
              </a:lnSpc>
              <a:defRPr/>
            </a:pPr>
            <a:r>
              <a:rPr lang="en-GB" dirty="0" smtClean="0">
                <a:solidFill>
                  <a:schemeClr val="tx1"/>
                </a:solidFill>
                <a:latin typeface="Arial" pitchFamily="34" charset="0"/>
                <a:cs typeface="Arial" pitchFamily="34" charset="0"/>
              </a:rPr>
              <a:t>All data flows are named.</a:t>
            </a:r>
          </a:p>
          <a:p>
            <a:pPr>
              <a:lnSpc>
                <a:spcPct val="170000"/>
              </a:lnSpc>
              <a:defRPr/>
            </a:pPr>
            <a:r>
              <a:rPr lang="en-GB" dirty="0" smtClean="0">
                <a:solidFill>
                  <a:schemeClr val="tx1"/>
                </a:solidFill>
                <a:latin typeface="Arial" pitchFamily="34" charset="0"/>
                <a:cs typeface="Arial" pitchFamily="34" charset="0"/>
              </a:rPr>
              <a:t>Give unique names to all the processes and external entities.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14148"/>
            <a:ext cx="7961144" cy="943150"/>
          </a:xfrm>
        </p:spPr>
        <p:txBody>
          <a:bodyPr>
            <a:noAutofit/>
          </a:bodyPr>
          <a:lstStyle/>
          <a:p>
            <a:pPr>
              <a:defRPr/>
            </a:pPr>
            <a:r>
              <a:rPr lang="en-GB" dirty="0" smtClean="0">
                <a:solidFill>
                  <a:schemeClr val="tx1"/>
                </a:solidFill>
                <a:latin typeface="Arial" pitchFamily="34" charset="0"/>
                <a:cs typeface="Arial" pitchFamily="34" charset="0"/>
              </a:rPr>
              <a:t>General Guidelines for Constructing DFDs</a:t>
            </a:r>
            <a:endParaRPr lang="en-GB" dirty="0">
              <a:solidFill>
                <a:schemeClr val="tx1"/>
              </a:solidFill>
              <a:latin typeface="Arial" pitchFamily="34" charset="0"/>
              <a:cs typeface="Arial" pitchFamily="34" charset="0"/>
            </a:endParaRPr>
          </a:p>
        </p:txBody>
      </p:sp>
      <p:sp>
        <p:nvSpPr>
          <p:cNvPr id="10752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40FC2F3-CD78-4BBE-9E0E-1D28302B057D}" type="slidenum">
              <a:rPr lang="ar-SA" altLang="en-US" smtClean="0"/>
              <a:pPr/>
              <a:t>57</a:t>
            </a:fld>
            <a:endParaRPr lang="en-GB" altLang="en-US" smtClean="0"/>
          </a:p>
        </p:txBody>
      </p:sp>
      <p:sp>
        <p:nvSpPr>
          <p:cNvPr id="60420" name="Content Placeholder 4"/>
          <p:cNvSpPr>
            <a:spLocks noGrp="1"/>
          </p:cNvSpPr>
          <p:nvPr>
            <p:ph idx="1"/>
          </p:nvPr>
        </p:nvSpPr>
        <p:spPr>
          <a:xfrm>
            <a:off x="457200" y="1781196"/>
            <a:ext cx="8229600" cy="4648200"/>
          </a:xfrm>
        </p:spPr>
        <p:txBody>
          <a:bodyPr/>
          <a:lstStyle/>
          <a:p>
            <a:pPr>
              <a:lnSpc>
                <a:spcPct val="170000"/>
              </a:lnSpc>
              <a:defRPr/>
            </a:pPr>
            <a:r>
              <a:rPr lang="en-GB" dirty="0" smtClean="0">
                <a:solidFill>
                  <a:schemeClr val="tx1"/>
                </a:solidFill>
                <a:latin typeface="Arial" pitchFamily="34" charset="0"/>
                <a:cs typeface="Arial" pitchFamily="34" charset="0"/>
              </a:rPr>
              <a:t>Avoid complex DFDs (if possible).</a:t>
            </a:r>
          </a:p>
          <a:p>
            <a:pPr>
              <a:lnSpc>
                <a:spcPct val="170000"/>
              </a:lnSpc>
              <a:defRPr/>
            </a:pPr>
            <a:r>
              <a:rPr lang="en-GB" dirty="0" smtClean="0">
                <a:solidFill>
                  <a:schemeClr val="tx1"/>
                </a:solidFill>
                <a:latin typeface="Arial" pitchFamily="34" charset="0"/>
                <a:cs typeface="Arial" pitchFamily="34" charset="0"/>
              </a:rPr>
              <a:t>Every process should have a minimum of one input and one output.</a:t>
            </a:r>
          </a:p>
          <a:p>
            <a:pPr>
              <a:lnSpc>
                <a:spcPct val="170000"/>
              </a:lnSpc>
              <a:defRPr/>
            </a:pPr>
            <a:r>
              <a:rPr lang="en-GB" dirty="0" smtClean="0">
                <a:solidFill>
                  <a:schemeClr val="tx1"/>
                </a:solidFill>
                <a:latin typeface="Arial" pitchFamily="34" charset="0"/>
                <a:cs typeface="Arial" pitchFamily="34" charset="0"/>
              </a:rPr>
              <a:t>Only data needed to perform the process should be an input to the process.</a:t>
            </a:r>
          </a:p>
          <a:p>
            <a:pPr>
              <a:lnSpc>
                <a:spcPct val="170000"/>
              </a:lnSpc>
              <a:defRPr/>
            </a:pPr>
            <a:r>
              <a:rPr lang="en-GB" dirty="0" smtClean="0">
                <a:solidFill>
                  <a:schemeClr val="tx1"/>
                </a:solidFill>
                <a:latin typeface="Arial" pitchFamily="34" charset="0"/>
                <a:cs typeface="Arial" pitchFamily="34" charset="0"/>
              </a:rPr>
              <a:t>The direction of flow is from source to destination.</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530522"/>
            <a:ext cx="7772400" cy="694908"/>
          </a:xfrm>
        </p:spPr>
        <p:txBody>
          <a:bodyPr/>
          <a:lstStyle/>
          <a:p>
            <a:pPr>
              <a:defRPr/>
            </a:pPr>
            <a:r>
              <a:rPr lang="en-GB" dirty="0" smtClean="0">
                <a:solidFill>
                  <a:schemeClr val="tx1"/>
                </a:solidFill>
                <a:latin typeface="Arial" pitchFamily="34" charset="0"/>
                <a:cs typeface="Arial" pitchFamily="34" charset="0"/>
              </a:rPr>
              <a:t>Decision Tables</a:t>
            </a:r>
            <a:endParaRPr lang="en-GB" dirty="0">
              <a:solidFill>
                <a:schemeClr val="tx1"/>
              </a:solidFill>
              <a:latin typeface="Arial" pitchFamily="34" charset="0"/>
              <a:cs typeface="Arial" pitchFamily="34" charset="0"/>
            </a:endParaRPr>
          </a:p>
        </p:txBody>
      </p:sp>
      <p:sp>
        <p:nvSpPr>
          <p:cNvPr id="108547" name="Content Placeholder 2"/>
          <p:cNvSpPr>
            <a:spLocks noGrp="1"/>
          </p:cNvSpPr>
          <p:nvPr>
            <p:ph idx="1"/>
          </p:nvPr>
        </p:nvSpPr>
        <p:spPr>
          <a:xfrm>
            <a:off x="519138" y="1857364"/>
            <a:ext cx="7696200" cy="4214842"/>
          </a:xfrm>
        </p:spPr>
        <p:txBody>
          <a:bodyPr/>
          <a:lstStyle/>
          <a:p>
            <a:pPr>
              <a:lnSpc>
                <a:spcPct val="170000"/>
              </a:lnSpc>
            </a:pPr>
            <a:r>
              <a:rPr lang="en-GB" dirty="0" smtClean="0">
                <a:solidFill>
                  <a:schemeClr val="tx1"/>
                </a:solidFill>
                <a:latin typeface="Arial" pitchFamily="34" charset="0"/>
                <a:cs typeface="Arial" pitchFamily="34" charset="0"/>
              </a:rPr>
              <a:t>Decision tables provide a mechanism for recording complex decision logic.</a:t>
            </a:r>
          </a:p>
          <a:p>
            <a:pPr>
              <a:lnSpc>
                <a:spcPct val="170000"/>
              </a:lnSpc>
            </a:pPr>
            <a:endParaRPr lang="en-GB" sz="4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A decision table is segmented into four quadrants:</a:t>
            </a:r>
          </a:p>
          <a:p>
            <a:pPr>
              <a:lnSpc>
                <a:spcPct val="170000"/>
              </a:lnSpc>
              <a:buFont typeface="Wingdings" pitchFamily="2" charset="2"/>
              <a:buChar char="Ø"/>
            </a:pPr>
            <a:r>
              <a:rPr lang="en-GB" dirty="0" smtClean="0">
                <a:solidFill>
                  <a:schemeClr val="tx1"/>
                </a:solidFill>
                <a:latin typeface="Arial" pitchFamily="34" charset="0"/>
                <a:cs typeface="Arial" pitchFamily="34" charset="0"/>
              </a:rPr>
              <a:t>Condition stub and Condition entry.</a:t>
            </a:r>
          </a:p>
          <a:p>
            <a:pPr>
              <a:lnSpc>
                <a:spcPct val="170000"/>
              </a:lnSpc>
              <a:buFont typeface="Wingdings" pitchFamily="2" charset="2"/>
              <a:buChar char="Ø"/>
            </a:pPr>
            <a:r>
              <a:rPr lang="en-GB" dirty="0" smtClean="0">
                <a:solidFill>
                  <a:schemeClr val="tx1"/>
                </a:solidFill>
                <a:latin typeface="Arial" pitchFamily="34" charset="0"/>
                <a:cs typeface="Arial" pitchFamily="34" charset="0"/>
              </a:rPr>
              <a:t>Action stub and action entry.</a:t>
            </a:r>
          </a:p>
        </p:txBody>
      </p:sp>
      <p:sp>
        <p:nvSpPr>
          <p:cNvPr id="1085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DF384E7-F81A-43E0-ACAE-4882DDCC6C12}" type="slidenum">
              <a:rPr lang="ar-SA" altLang="en-US" smtClean="0"/>
              <a:pPr/>
              <a:t>58</a:t>
            </a:fld>
            <a:endParaRPr lang="en-GB" altLang="en-US" smtClean="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95300"/>
            <a:ext cx="7848600" cy="790560"/>
          </a:xfrm>
        </p:spPr>
        <p:txBody>
          <a:bodyPr>
            <a:noAutofit/>
          </a:bodyPr>
          <a:lstStyle/>
          <a:p>
            <a:pPr>
              <a:defRPr/>
            </a:pPr>
            <a:r>
              <a:rPr lang="en-GB" dirty="0" smtClean="0">
                <a:solidFill>
                  <a:schemeClr val="tx1"/>
                </a:solidFill>
                <a:latin typeface="Arial" pitchFamily="34" charset="0"/>
                <a:cs typeface="Arial" pitchFamily="34" charset="0"/>
              </a:rPr>
              <a:t>Basic Elements of a Decision Table</a:t>
            </a:r>
            <a:endParaRPr lang="en-GB" dirty="0">
              <a:solidFill>
                <a:schemeClr val="tx1"/>
              </a:solidFill>
              <a:latin typeface="Arial" pitchFamily="34" charset="0"/>
              <a:cs typeface="Arial" pitchFamily="34" charset="0"/>
            </a:endParaRPr>
          </a:p>
        </p:txBody>
      </p:sp>
      <p:sp>
        <p:nvSpPr>
          <p:cNvPr id="10957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4AC88B7-50FE-4A15-9C0F-0A82D9A935C8}" type="slidenum">
              <a:rPr lang="ar-SA" altLang="en-US" smtClean="0"/>
              <a:pPr/>
              <a:t>59</a:t>
            </a:fld>
            <a:endParaRPr lang="en-GB" altLang="en-US" smtClean="0"/>
          </a:p>
        </p:txBody>
      </p:sp>
      <p:pic>
        <p:nvPicPr>
          <p:cNvPr id="109572" name="Picture 2"/>
          <p:cNvPicPr>
            <a:picLocks noGrp="1" noChangeAspect="1" noChangeArrowheads="1"/>
          </p:cNvPicPr>
          <p:nvPr>
            <p:ph idx="1"/>
          </p:nvPr>
        </p:nvPicPr>
        <p:blipFill>
          <a:blip r:embed="rId2"/>
          <a:srcRect/>
          <a:stretch>
            <a:fillRect/>
          </a:stretch>
        </p:blipFill>
        <p:spPr>
          <a:xfrm>
            <a:off x="566420" y="2071678"/>
            <a:ext cx="7913688" cy="4059237"/>
          </a:xfr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3400" y="323836"/>
            <a:ext cx="7896252" cy="1104900"/>
          </a:xfrm>
        </p:spPr>
        <p:txBody>
          <a:bodyPr lIns="90487" tIns="44450" rIns="90487" bIns="44450"/>
          <a:lstStyle/>
          <a:p>
            <a:pPr>
              <a:defRPr/>
            </a:pPr>
            <a:r>
              <a:rPr lang="en-GB" dirty="0">
                <a:solidFill>
                  <a:schemeClr val="tx1"/>
                </a:solidFill>
              </a:rPr>
              <a:t>Types of </a:t>
            </a:r>
            <a:r>
              <a:rPr lang="en-GB" dirty="0" smtClean="0">
                <a:solidFill>
                  <a:schemeClr val="tx1"/>
                </a:solidFill>
              </a:rPr>
              <a:t>Requirements</a:t>
            </a:r>
            <a:endParaRPr lang="en-GB" dirty="0">
              <a:solidFill>
                <a:schemeClr val="tx1"/>
              </a:solidFill>
            </a:endParaRPr>
          </a:p>
        </p:txBody>
      </p:sp>
      <p:sp>
        <p:nvSpPr>
          <p:cNvPr id="26627" name="Rectangle 3"/>
          <p:cNvSpPr>
            <a:spLocks noGrp="1" noChangeArrowheads="1"/>
          </p:cNvSpPr>
          <p:nvPr>
            <p:ph idx="1"/>
          </p:nvPr>
        </p:nvSpPr>
        <p:spPr>
          <a:xfrm>
            <a:off x="457200" y="1509714"/>
            <a:ext cx="8229600" cy="4705368"/>
          </a:xfrm>
        </p:spPr>
        <p:txBody>
          <a:bodyPr lIns="90487" tIns="44450" rIns="90487" bIns="44450"/>
          <a:lstStyle/>
          <a:p>
            <a:pPr>
              <a:lnSpc>
                <a:spcPct val="150000"/>
              </a:lnSpc>
            </a:pPr>
            <a:r>
              <a:rPr lang="en-GB" dirty="0" smtClean="0">
                <a:solidFill>
                  <a:schemeClr val="tx1"/>
                </a:solidFill>
                <a:cs typeface="Tahoma" pitchFamily="34" charset="0"/>
              </a:rPr>
              <a:t>User requirements</a:t>
            </a:r>
          </a:p>
          <a:p>
            <a:pPr lvl="1">
              <a:lnSpc>
                <a:spcPct val="150000"/>
              </a:lnSpc>
            </a:pPr>
            <a:r>
              <a:rPr lang="en-GB" dirty="0" smtClean="0">
                <a:solidFill>
                  <a:schemeClr val="tx1"/>
                </a:solidFill>
                <a:cs typeface="Tahoma" pitchFamily="34" charset="0"/>
              </a:rPr>
              <a:t>Statements in natural language plus diagrams of the services the system provides and its operational constraints. Written for customers.</a:t>
            </a:r>
          </a:p>
          <a:p>
            <a:pPr>
              <a:lnSpc>
                <a:spcPct val="150000"/>
              </a:lnSpc>
            </a:pPr>
            <a:r>
              <a:rPr lang="en-GB" dirty="0" smtClean="0">
                <a:solidFill>
                  <a:schemeClr val="tx1"/>
                </a:solidFill>
                <a:cs typeface="Tahoma" pitchFamily="34" charset="0"/>
              </a:rPr>
              <a:t>System requirements</a:t>
            </a:r>
          </a:p>
          <a:p>
            <a:pPr lvl="1">
              <a:lnSpc>
                <a:spcPct val="150000"/>
              </a:lnSpc>
            </a:pPr>
            <a:r>
              <a:rPr lang="en-GB" dirty="0" smtClean="0">
                <a:solidFill>
                  <a:schemeClr val="tx1"/>
                </a:solidFill>
                <a:cs typeface="Tahoma" pitchFamily="34" charset="0"/>
              </a:rPr>
              <a:t>A structured document setting out detailed descriptions of the system’s functions, services and operational constraints. Defines what should be implemented so may be part of a contract between client and contractor.</a:t>
            </a:r>
          </a:p>
        </p:txBody>
      </p:sp>
      <p:sp>
        <p:nvSpPr>
          <p:cNvPr id="2662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CA34391-4DEB-4561-AC9E-E30B162A6071}" type="slidenum">
              <a:rPr lang="en-US" smtClean="0"/>
              <a:pPr/>
              <a:t>6</a:t>
            </a:fld>
            <a:endParaRPr lang="en-US" dirty="0" smtClean="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495300"/>
            <a:ext cx="7848600" cy="790560"/>
          </a:xfrm>
        </p:spPr>
        <p:txBody>
          <a:bodyPr/>
          <a:lstStyle/>
          <a:p>
            <a:pPr>
              <a:defRPr/>
            </a:pPr>
            <a:r>
              <a:rPr lang="en-GB" dirty="0" smtClean="0">
                <a:solidFill>
                  <a:schemeClr val="tx1"/>
                </a:solidFill>
                <a:latin typeface="Arial" pitchFamily="34" charset="0"/>
                <a:cs typeface="Arial" pitchFamily="34" charset="0"/>
              </a:rPr>
              <a:t> Limited Entry Decision Table</a:t>
            </a:r>
            <a:endParaRPr lang="en-GB" dirty="0">
              <a:solidFill>
                <a:schemeClr val="tx1"/>
              </a:solidFill>
              <a:latin typeface="Arial" pitchFamily="34" charset="0"/>
              <a:cs typeface="Arial" pitchFamily="34" charset="0"/>
            </a:endParaRPr>
          </a:p>
        </p:txBody>
      </p:sp>
      <p:sp>
        <p:nvSpPr>
          <p:cNvPr id="11059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9A56222A-95A4-4152-B0FB-222B81A55B54}" type="slidenum">
              <a:rPr lang="ar-SA" altLang="en-US" smtClean="0"/>
              <a:pPr/>
              <a:t>60</a:t>
            </a:fld>
            <a:endParaRPr lang="en-GB" altLang="en-US" smtClean="0"/>
          </a:p>
        </p:txBody>
      </p:sp>
      <p:pic>
        <p:nvPicPr>
          <p:cNvPr id="110596" name="Picture 2"/>
          <p:cNvPicPr>
            <a:picLocks noGrp="1" noChangeAspect="1" noChangeArrowheads="1"/>
          </p:cNvPicPr>
          <p:nvPr>
            <p:ph idx="1"/>
          </p:nvPr>
        </p:nvPicPr>
        <p:blipFill>
          <a:blip r:embed="rId2"/>
          <a:srcRect/>
          <a:stretch>
            <a:fillRect/>
          </a:stretch>
        </p:blipFill>
        <p:spPr>
          <a:xfrm>
            <a:off x="811504" y="2071678"/>
            <a:ext cx="7391400" cy="4038600"/>
          </a:xfrm>
          <a:noFill/>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76" y="371036"/>
            <a:ext cx="7696200" cy="986262"/>
          </a:xfrm>
        </p:spPr>
        <p:txBody>
          <a:bodyPr/>
          <a:lstStyle/>
          <a:p>
            <a:pPr>
              <a:defRPr/>
            </a:pPr>
            <a:r>
              <a:rPr lang="en-GB" dirty="0" smtClean="0">
                <a:solidFill>
                  <a:schemeClr val="tx1"/>
                </a:solidFill>
                <a:latin typeface="Arial" pitchFamily="34" charset="0"/>
                <a:cs typeface="Arial" pitchFamily="34" charset="0"/>
              </a:rPr>
              <a:t>An Ambiguous Decision Table</a:t>
            </a:r>
            <a:endParaRPr lang="en-GB" dirty="0">
              <a:solidFill>
                <a:schemeClr val="tx1"/>
              </a:solidFill>
              <a:latin typeface="Arial" pitchFamily="34" charset="0"/>
              <a:cs typeface="Arial" pitchFamily="34" charset="0"/>
            </a:endParaRPr>
          </a:p>
        </p:txBody>
      </p:sp>
      <p:sp>
        <p:nvSpPr>
          <p:cNvPr id="1116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D5BEC1E-A8A8-4D0D-927C-07983E59CAE4}" type="slidenum">
              <a:rPr lang="ar-SA" altLang="en-US" smtClean="0"/>
              <a:pPr/>
              <a:t>61</a:t>
            </a:fld>
            <a:endParaRPr lang="en-GB" altLang="en-US" smtClean="0"/>
          </a:p>
        </p:txBody>
      </p:sp>
      <p:pic>
        <p:nvPicPr>
          <p:cNvPr id="111620" name="Picture 2"/>
          <p:cNvPicPr>
            <a:picLocks noGrp="1" noChangeAspect="1" noChangeArrowheads="1"/>
          </p:cNvPicPr>
          <p:nvPr>
            <p:ph idx="1"/>
          </p:nvPr>
        </p:nvPicPr>
        <p:blipFill>
          <a:blip r:embed="rId2"/>
          <a:srcRect/>
          <a:stretch>
            <a:fillRect/>
          </a:stretch>
        </p:blipFill>
        <p:spPr>
          <a:xfrm>
            <a:off x="723927" y="2138381"/>
            <a:ext cx="7705725" cy="3933825"/>
          </a:xfr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525764"/>
            <a:ext cx="7848600" cy="719138"/>
          </a:xfrm>
        </p:spPr>
        <p:txBody>
          <a:bodyPr/>
          <a:lstStyle/>
          <a:p>
            <a:pPr>
              <a:defRPr/>
            </a:pPr>
            <a:r>
              <a:rPr lang="en-GB" dirty="0" smtClean="0">
                <a:solidFill>
                  <a:schemeClr val="tx1"/>
                </a:solidFill>
              </a:rPr>
              <a:t>An Ambiguous Decision Table</a:t>
            </a:r>
            <a:endParaRPr lang="en-GB" dirty="0">
              <a:solidFill>
                <a:schemeClr val="tx1"/>
              </a:solidFill>
              <a:latin typeface="+mn-lt"/>
            </a:endParaRPr>
          </a:p>
        </p:txBody>
      </p:sp>
      <p:sp>
        <p:nvSpPr>
          <p:cNvPr id="11264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BADAAFC-D0E2-44C2-B8DC-2D650D432F54}" type="slidenum">
              <a:rPr lang="ar-SA" altLang="en-US" smtClean="0"/>
              <a:pPr/>
              <a:t>62</a:t>
            </a:fld>
            <a:endParaRPr lang="en-GB" altLang="en-US" smtClean="0"/>
          </a:p>
        </p:txBody>
      </p:sp>
      <p:sp>
        <p:nvSpPr>
          <p:cNvPr id="112644" name="Content Placeholder 4"/>
          <p:cNvSpPr>
            <a:spLocks noGrp="1"/>
          </p:cNvSpPr>
          <p:nvPr>
            <p:ph idx="1"/>
          </p:nvPr>
        </p:nvSpPr>
        <p:spPr>
          <a:xfrm>
            <a:off x="457200" y="1687521"/>
            <a:ext cx="7772400" cy="4670437"/>
          </a:xfrm>
        </p:spPr>
        <p:txBody>
          <a:bodyPr/>
          <a:lstStyle/>
          <a:p>
            <a:pPr>
              <a:lnSpc>
                <a:spcPct val="200000"/>
              </a:lnSpc>
            </a:pPr>
            <a:r>
              <a:rPr lang="en-GB" dirty="0" smtClean="0">
                <a:solidFill>
                  <a:schemeClr val="tx1"/>
                </a:solidFill>
                <a:latin typeface="Arial" pitchFamily="34" charset="0"/>
                <a:cs typeface="Arial" pitchFamily="34" charset="0"/>
              </a:rPr>
              <a:t>If more than one decision rule has identical (Y, N, -) entries, the table is said to be ambiguous.</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Ambiguous pairs of decision rules that specify identical actions are said to be redundant, and those specifying different actions are contradictory.</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52" y="536242"/>
            <a:ext cx="7848600" cy="719138"/>
          </a:xfrm>
        </p:spPr>
        <p:txBody>
          <a:bodyPr/>
          <a:lstStyle/>
          <a:p>
            <a:pPr>
              <a:defRPr/>
            </a:pPr>
            <a:r>
              <a:rPr lang="en-GB" dirty="0" smtClean="0">
                <a:solidFill>
                  <a:schemeClr val="tx1"/>
                </a:solidFill>
              </a:rPr>
              <a:t>An Incomplete Decision Table</a:t>
            </a:r>
            <a:endParaRPr lang="en-GB" dirty="0">
              <a:solidFill>
                <a:schemeClr val="tx1"/>
              </a:solidFill>
              <a:latin typeface="+mn-lt"/>
            </a:endParaRPr>
          </a:p>
        </p:txBody>
      </p:sp>
      <p:sp>
        <p:nvSpPr>
          <p:cNvPr id="11366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6A327A3-6280-44D4-87B0-D60EECE06F51}" type="slidenum">
              <a:rPr lang="ar-SA" altLang="en-US" smtClean="0"/>
              <a:pPr/>
              <a:t>63</a:t>
            </a:fld>
            <a:endParaRPr lang="en-GB" altLang="en-US" smtClean="0"/>
          </a:p>
        </p:txBody>
      </p:sp>
      <p:sp>
        <p:nvSpPr>
          <p:cNvPr id="113668" name="Content Placeholder 4"/>
          <p:cNvSpPr>
            <a:spLocks noGrp="1"/>
          </p:cNvSpPr>
          <p:nvPr>
            <p:ph idx="1"/>
          </p:nvPr>
        </p:nvSpPr>
        <p:spPr>
          <a:xfrm>
            <a:off x="457200" y="1928802"/>
            <a:ext cx="7772400" cy="4286280"/>
          </a:xfrm>
        </p:spPr>
        <p:txBody>
          <a:bodyPr/>
          <a:lstStyle/>
          <a:p>
            <a:pPr>
              <a:lnSpc>
                <a:spcPct val="200000"/>
              </a:lnSpc>
            </a:pPr>
            <a:r>
              <a:rPr lang="en-GB" dirty="0" smtClean="0">
                <a:solidFill>
                  <a:schemeClr val="tx1"/>
                </a:solidFill>
                <a:latin typeface="Arial" pitchFamily="34" charset="0"/>
                <a:cs typeface="Arial" pitchFamily="34" charset="0"/>
              </a:rPr>
              <a:t>A decision table is complete if every possible set of conditions has a corresponding action prescribed.</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Failure to specify an action for any one of the combinations results in an incomplete decision table.</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28" y="482918"/>
            <a:ext cx="8001000" cy="833422"/>
          </a:xfrm>
        </p:spPr>
        <p:txBody>
          <a:bodyPr>
            <a:noAutofit/>
          </a:bodyPr>
          <a:lstStyle/>
          <a:p>
            <a:pPr>
              <a:defRPr/>
            </a:pPr>
            <a:r>
              <a:rPr lang="en-GB" dirty="0" smtClean="0">
                <a:solidFill>
                  <a:schemeClr val="tx1"/>
                </a:solidFill>
                <a:latin typeface="Arial" pitchFamily="34" charset="0"/>
                <a:cs typeface="Arial" pitchFamily="34" charset="0"/>
              </a:rPr>
              <a:t>An Incomplete Decision Table</a:t>
            </a:r>
            <a:endParaRPr lang="en-GB" dirty="0">
              <a:solidFill>
                <a:schemeClr val="tx1"/>
              </a:solidFill>
              <a:latin typeface="Arial" pitchFamily="34" charset="0"/>
              <a:cs typeface="Arial" pitchFamily="34" charset="0"/>
            </a:endParaRPr>
          </a:p>
        </p:txBody>
      </p:sp>
      <p:sp>
        <p:nvSpPr>
          <p:cNvPr id="11469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B90DE7A-6A51-4FC3-9AC7-32DEC0849D3B}" type="slidenum">
              <a:rPr lang="ar-SA" altLang="en-US" smtClean="0"/>
              <a:pPr/>
              <a:t>64</a:t>
            </a:fld>
            <a:endParaRPr lang="en-GB" altLang="en-US" smtClean="0"/>
          </a:p>
        </p:txBody>
      </p:sp>
      <p:pic>
        <p:nvPicPr>
          <p:cNvPr id="114692" name="Picture 2"/>
          <p:cNvPicPr>
            <a:picLocks noGrp="1" noChangeAspect="1" noChangeArrowheads="1"/>
          </p:cNvPicPr>
          <p:nvPr>
            <p:ph idx="1"/>
          </p:nvPr>
        </p:nvPicPr>
        <p:blipFill>
          <a:blip r:embed="rId2"/>
          <a:srcRect/>
          <a:stretch>
            <a:fillRect/>
          </a:stretch>
        </p:blipFill>
        <p:spPr>
          <a:xfrm>
            <a:off x="642910" y="2346335"/>
            <a:ext cx="7620000" cy="3440119"/>
          </a:xfrm>
          <a:noFill/>
        </p:spPr>
      </p:pic>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38" y="450835"/>
            <a:ext cx="7191372" cy="835025"/>
          </a:xfrm>
        </p:spPr>
        <p:txBody>
          <a:bodyPr/>
          <a:lstStyle/>
          <a:p>
            <a:pPr algn="ctr">
              <a:defRPr/>
            </a:pPr>
            <a:r>
              <a:rPr lang="en-US" dirty="0" smtClean="0">
                <a:solidFill>
                  <a:schemeClr val="tx1"/>
                </a:solidFill>
                <a:latin typeface="Arial" pitchFamily="34" charset="0"/>
                <a:cs typeface="Arial" pitchFamily="34" charset="0"/>
              </a:rPr>
              <a:t>Example</a:t>
            </a:r>
            <a:endParaRPr lang="en-GB" dirty="0">
              <a:solidFill>
                <a:schemeClr val="tx1"/>
              </a:solidFill>
              <a:latin typeface="Arial" pitchFamily="34" charset="0"/>
              <a:cs typeface="Arial" pitchFamily="34" charset="0"/>
            </a:endParaRPr>
          </a:p>
        </p:txBody>
      </p:sp>
      <p:sp>
        <p:nvSpPr>
          <p:cNvPr id="115715" name="Content Placeholder 2"/>
          <p:cNvSpPr>
            <a:spLocks noGrp="1"/>
          </p:cNvSpPr>
          <p:nvPr>
            <p:ph idx="1"/>
          </p:nvPr>
        </p:nvSpPr>
        <p:spPr>
          <a:xfrm>
            <a:off x="457200" y="1785926"/>
            <a:ext cx="8077200" cy="4538674"/>
          </a:xfrm>
        </p:spPr>
        <p:txBody>
          <a:bodyPr/>
          <a:lstStyle/>
          <a:p>
            <a:pPr>
              <a:lnSpc>
                <a:spcPct val="120000"/>
              </a:lnSpc>
            </a:pPr>
            <a:r>
              <a:rPr lang="en-GB" dirty="0" smtClean="0">
                <a:solidFill>
                  <a:schemeClr val="tx1"/>
                </a:solidFill>
                <a:latin typeface="Arial" pitchFamily="34" charset="0"/>
                <a:cs typeface="Arial" pitchFamily="34" charset="0"/>
              </a:rPr>
              <a:t>A computer-based system performs two actions (A1 and A2) based on the status of 3 switches.</a:t>
            </a:r>
          </a:p>
          <a:p>
            <a:pPr>
              <a:lnSpc>
                <a:spcPct val="120000"/>
              </a:lnSpc>
            </a:pPr>
            <a:r>
              <a:rPr lang="en-GB" dirty="0" smtClean="0">
                <a:solidFill>
                  <a:schemeClr val="tx1"/>
                </a:solidFill>
                <a:latin typeface="Arial" pitchFamily="34" charset="0"/>
                <a:cs typeface="Arial" pitchFamily="34" charset="0"/>
              </a:rPr>
              <a:t>If at least one of the three switches is ON, it performs A1.</a:t>
            </a:r>
          </a:p>
          <a:p>
            <a:pPr>
              <a:lnSpc>
                <a:spcPct val="120000"/>
              </a:lnSpc>
            </a:pPr>
            <a:r>
              <a:rPr lang="en-GB" dirty="0" smtClean="0">
                <a:solidFill>
                  <a:schemeClr val="tx1"/>
                </a:solidFill>
                <a:latin typeface="Arial" pitchFamily="34" charset="0"/>
                <a:cs typeface="Arial" pitchFamily="34" charset="0"/>
              </a:rPr>
              <a:t>If at least two of the switches are ON, it performs A2.</a:t>
            </a:r>
          </a:p>
          <a:p>
            <a:pPr>
              <a:lnSpc>
                <a:spcPct val="120000"/>
              </a:lnSpc>
            </a:pPr>
            <a:r>
              <a:rPr lang="en-GB" dirty="0" smtClean="0">
                <a:solidFill>
                  <a:schemeClr val="tx1"/>
                </a:solidFill>
                <a:latin typeface="Arial" pitchFamily="34" charset="0"/>
                <a:cs typeface="Arial" pitchFamily="34" charset="0"/>
              </a:rPr>
              <a:t>Construct a decision table for the system.</a:t>
            </a:r>
          </a:p>
          <a:p>
            <a:pPr>
              <a:lnSpc>
                <a:spcPct val="120000"/>
              </a:lnSpc>
            </a:pPr>
            <a:r>
              <a:rPr lang="en-GB" dirty="0" smtClean="0">
                <a:solidFill>
                  <a:schemeClr val="tx1"/>
                </a:solidFill>
                <a:latin typeface="Arial" pitchFamily="34" charset="0"/>
                <a:cs typeface="Arial" pitchFamily="34" charset="0"/>
              </a:rPr>
              <a:t>Is the decision table complete? Why?</a:t>
            </a:r>
          </a:p>
          <a:p>
            <a:pPr>
              <a:lnSpc>
                <a:spcPct val="120000"/>
              </a:lnSpc>
            </a:pPr>
            <a:r>
              <a:rPr lang="en-GB" dirty="0" smtClean="0">
                <a:solidFill>
                  <a:schemeClr val="tx1"/>
                </a:solidFill>
                <a:latin typeface="Arial" pitchFamily="34" charset="0"/>
                <a:cs typeface="Arial" pitchFamily="34" charset="0"/>
              </a:rPr>
              <a:t>Is there any contradictory or redundant rules? Why?</a:t>
            </a:r>
          </a:p>
        </p:txBody>
      </p:sp>
      <p:sp>
        <p:nvSpPr>
          <p:cNvPr id="1157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BAF5652A-BDC0-4220-852A-95F2A37D575E}" type="slidenum">
              <a:rPr lang="ar-SA" altLang="en-US" smtClean="0"/>
              <a:pPr/>
              <a:t>65</a:t>
            </a:fld>
            <a:endParaRPr lang="en-GB" altLang="en-US"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7472386" cy="987425"/>
          </a:xfrm>
        </p:spPr>
        <p:txBody>
          <a:bodyPr/>
          <a:lstStyle/>
          <a:p>
            <a:pPr algn="ctr">
              <a:defRPr/>
            </a:pPr>
            <a:r>
              <a:rPr lang="en-GB" dirty="0" smtClean="0">
                <a:solidFill>
                  <a:schemeClr val="tx1"/>
                </a:solidFill>
                <a:latin typeface="Arial" pitchFamily="34" charset="0"/>
                <a:cs typeface="Arial" pitchFamily="34" charset="0"/>
              </a:rPr>
              <a:t>Solution</a:t>
            </a:r>
            <a:endParaRPr lang="en-GB" dirty="0">
              <a:solidFill>
                <a:schemeClr val="tx1"/>
              </a:solidFill>
              <a:latin typeface="Arial" pitchFamily="34" charset="0"/>
              <a:cs typeface="Arial" pitchFamily="34" charset="0"/>
            </a:endParaRPr>
          </a:p>
        </p:txBody>
      </p:sp>
      <p:graphicFrame>
        <p:nvGraphicFramePr>
          <p:cNvPr id="5" name="Content Placeholder 4"/>
          <p:cNvGraphicFramePr>
            <a:graphicFrameLocks noGrp="1"/>
          </p:cNvGraphicFramePr>
          <p:nvPr>
            <p:ph idx="1"/>
          </p:nvPr>
        </p:nvGraphicFramePr>
        <p:xfrm>
          <a:off x="370525" y="2454654"/>
          <a:ext cx="8401077" cy="3117486"/>
        </p:xfrm>
        <a:graphic>
          <a:graphicData uri="http://schemas.openxmlformats.org/drawingml/2006/table">
            <a:tbl>
              <a:tblPr firstRow="1" bandRow="1">
                <a:tableStyleId>{E8034E78-7F5D-4C2E-B375-FC64B27BC917}</a:tableStyleId>
              </a:tblPr>
              <a:tblGrid>
                <a:gridCol w="933453"/>
                <a:gridCol w="933453"/>
                <a:gridCol w="933453"/>
                <a:gridCol w="933453"/>
                <a:gridCol w="933453"/>
                <a:gridCol w="933453"/>
                <a:gridCol w="933453"/>
                <a:gridCol w="933453"/>
                <a:gridCol w="933453"/>
              </a:tblGrid>
              <a:tr h="396470">
                <a:tc>
                  <a:txBody>
                    <a:bodyPr/>
                    <a:lstStyle/>
                    <a:p>
                      <a:pPr algn="ct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1</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2</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3</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4</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5</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6</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7</a:t>
                      </a:r>
                      <a:endParaRPr lang="en-GB" sz="2400" b="1" dirty="0">
                        <a:latin typeface="Arial Black" pitchFamily="34" charset="0"/>
                      </a:endParaRPr>
                    </a:p>
                  </a:txBody>
                  <a:tcPr anchor="ctr"/>
                </a:tc>
                <a:tc>
                  <a:txBody>
                    <a:bodyPr/>
                    <a:lstStyle/>
                    <a:p>
                      <a:pPr algn="ctr"/>
                      <a:r>
                        <a:rPr lang="en-GB" sz="2400" b="1" dirty="0" smtClean="0">
                          <a:latin typeface="Arial Black" pitchFamily="34" charset="0"/>
                        </a:rPr>
                        <a:t>8</a:t>
                      </a:r>
                      <a:endParaRPr lang="en-GB" sz="2400" b="1" dirty="0">
                        <a:latin typeface="Arial Black" pitchFamily="34" charset="0"/>
                      </a:endParaRPr>
                    </a:p>
                  </a:txBody>
                  <a:tcPr anchor="ctr"/>
                </a:tc>
              </a:tr>
              <a:tr h="581962">
                <a:tc>
                  <a:txBody>
                    <a:bodyPr/>
                    <a:lstStyle/>
                    <a:p>
                      <a:pPr algn="ctr"/>
                      <a:r>
                        <a:rPr lang="en-GB" sz="2400" b="1" dirty="0" smtClean="0">
                          <a:solidFill>
                            <a:schemeClr val="tx1"/>
                          </a:solidFill>
                          <a:latin typeface="Arial Black" pitchFamily="34" charset="0"/>
                        </a:rPr>
                        <a:t>SW1</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r>
              <a:tr h="581962">
                <a:tc>
                  <a:txBody>
                    <a:bodyPr/>
                    <a:lstStyle/>
                    <a:p>
                      <a:pPr algn="ctr"/>
                      <a:r>
                        <a:rPr lang="en-GB" sz="2400" b="1" dirty="0" smtClean="0">
                          <a:solidFill>
                            <a:schemeClr val="tx1"/>
                          </a:solidFill>
                          <a:latin typeface="Arial Black" pitchFamily="34" charset="0"/>
                        </a:rPr>
                        <a:t>SW2</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r>
              <a:tr h="581962">
                <a:tc>
                  <a:txBody>
                    <a:bodyPr/>
                    <a:lstStyle/>
                    <a:p>
                      <a:pPr algn="ctr"/>
                      <a:r>
                        <a:rPr lang="en-GB" sz="2400" b="1" dirty="0" smtClean="0">
                          <a:solidFill>
                            <a:schemeClr val="tx1"/>
                          </a:solidFill>
                          <a:latin typeface="Arial Black" pitchFamily="34" charset="0"/>
                        </a:rPr>
                        <a:t>SW3</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N</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Y</a:t>
                      </a:r>
                      <a:endParaRPr lang="en-GB" sz="2400" b="1" dirty="0">
                        <a:solidFill>
                          <a:schemeClr val="tx1"/>
                        </a:solidFill>
                        <a:latin typeface="Arial Black" pitchFamily="34" charset="0"/>
                      </a:endParaRPr>
                    </a:p>
                  </a:txBody>
                  <a:tcPr anchor="ctr"/>
                </a:tc>
              </a:tr>
              <a:tr h="396470">
                <a:tc>
                  <a:txBody>
                    <a:bodyPr/>
                    <a:lstStyle/>
                    <a:p>
                      <a:pPr algn="ctr"/>
                      <a:r>
                        <a:rPr lang="en-GB" sz="2400" b="1" dirty="0" smtClean="0">
                          <a:solidFill>
                            <a:schemeClr val="tx1"/>
                          </a:solidFill>
                          <a:latin typeface="Arial Black" pitchFamily="34" charset="0"/>
                        </a:rPr>
                        <a:t>A1</a:t>
                      </a:r>
                      <a:endParaRPr lang="en-GB" sz="2400" b="1" dirty="0">
                        <a:solidFill>
                          <a:schemeClr val="tx1"/>
                        </a:solidFill>
                        <a:latin typeface="Arial Black" pitchFamily="34" charset="0"/>
                      </a:endParaRPr>
                    </a:p>
                  </a:txBody>
                  <a:tcPr anchor="ctr"/>
                </a:tc>
                <a:tc>
                  <a:txBody>
                    <a:bodyPr/>
                    <a:lstStyle/>
                    <a:p>
                      <a:pPr algn="ctr"/>
                      <a:endParaRPr lang="en-GB" sz="2400" b="1">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r>
              <a:tr h="396470">
                <a:tc>
                  <a:txBody>
                    <a:bodyPr/>
                    <a:lstStyle/>
                    <a:p>
                      <a:pPr algn="ctr"/>
                      <a:r>
                        <a:rPr lang="en-GB" sz="2400" b="1" dirty="0" smtClean="0">
                          <a:solidFill>
                            <a:schemeClr val="tx1"/>
                          </a:solidFill>
                          <a:latin typeface="Arial Black" pitchFamily="34" charset="0"/>
                        </a:rPr>
                        <a:t>A2</a:t>
                      </a:r>
                      <a:endParaRPr lang="en-GB" sz="2400" b="1" dirty="0">
                        <a:solidFill>
                          <a:schemeClr val="tx1"/>
                        </a:solidFill>
                        <a:latin typeface="Arial Black" pitchFamily="34" charset="0"/>
                      </a:endParaRPr>
                    </a:p>
                  </a:txBody>
                  <a:tcPr anchor="ctr"/>
                </a:tc>
                <a:tc>
                  <a:txBody>
                    <a:bodyPr/>
                    <a:lstStyle/>
                    <a:p>
                      <a:pPr algn="ctr"/>
                      <a:endParaRPr lang="en-GB" sz="2400" b="1" dirty="0">
                        <a:solidFill>
                          <a:schemeClr val="tx1"/>
                        </a:solidFill>
                        <a:latin typeface="Arial Black" pitchFamily="34" charset="0"/>
                      </a:endParaRPr>
                    </a:p>
                  </a:txBody>
                  <a:tcPr anchor="ctr"/>
                </a:tc>
                <a:tc>
                  <a:txBody>
                    <a:bodyPr/>
                    <a:lstStyle/>
                    <a:p>
                      <a:pPr algn="ctr"/>
                      <a:endParaRPr lang="en-GB" sz="2400" b="1">
                        <a:solidFill>
                          <a:schemeClr val="tx1"/>
                        </a:solidFill>
                        <a:latin typeface="Arial Black" pitchFamily="34" charset="0"/>
                      </a:endParaRPr>
                    </a:p>
                  </a:txBody>
                  <a:tcPr anchor="ctr"/>
                </a:tc>
                <a:tc>
                  <a:txBody>
                    <a:bodyPr/>
                    <a:lstStyle/>
                    <a:p>
                      <a:pPr algn="ct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endParaRPr lang="en-GB" sz="2400" b="1">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c>
                  <a:txBody>
                    <a:bodyPr/>
                    <a:lstStyle/>
                    <a:p>
                      <a:pPr algn="ctr"/>
                      <a:r>
                        <a:rPr lang="en-GB" sz="2400" b="1" dirty="0" smtClean="0">
                          <a:solidFill>
                            <a:schemeClr val="tx1"/>
                          </a:solidFill>
                          <a:latin typeface="Arial Black" pitchFamily="34" charset="0"/>
                        </a:rPr>
                        <a:t>X</a:t>
                      </a:r>
                      <a:endParaRPr lang="en-GB" sz="2400" b="1" dirty="0">
                        <a:solidFill>
                          <a:schemeClr val="tx1"/>
                        </a:solidFill>
                        <a:latin typeface="Arial Black" pitchFamily="34" charset="0"/>
                      </a:endParaRPr>
                    </a:p>
                  </a:txBody>
                  <a:tcPr anchor="ctr"/>
                </a:tc>
              </a:tr>
            </a:tbl>
          </a:graphicData>
        </a:graphic>
      </p:graphicFrame>
      <p:sp>
        <p:nvSpPr>
          <p:cNvPr id="117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10E8CE4-E736-4975-AE35-06D14D21AC77}" type="slidenum">
              <a:rPr lang="ar-SA" altLang="en-US" smtClean="0"/>
              <a:pPr/>
              <a:t>66</a:t>
            </a:fld>
            <a:endParaRPr lang="en-GB" altLang="en-US"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72386" cy="1066800"/>
          </a:xfrm>
        </p:spPr>
        <p:txBody>
          <a:bodyPr/>
          <a:lstStyle/>
          <a:p>
            <a:pPr algn="ctr">
              <a:defRPr/>
            </a:pPr>
            <a:r>
              <a:rPr lang="en-GB" dirty="0" smtClean="0">
                <a:solidFill>
                  <a:schemeClr val="tx1"/>
                </a:solidFill>
                <a:latin typeface="Arial" pitchFamily="34" charset="0"/>
                <a:cs typeface="Arial" pitchFamily="34" charset="0"/>
              </a:rPr>
              <a:t>Library Requisition Example</a:t>
            </a:r>
            <a:endParaRPr lang="en-GB" dirty="0">
              <a:solidFill>
                <a:schemeClr val="tx1"/>
              </a:solidFill>
              <a:latin typeface="Arial" pitchFamily="34" charset="0"/>
              <a:cs typeface="Arial" pitchFamily="34" charset="0"/>
            </a:endParaRPr>
          </a:p>
        </p:txBody>
      </p:sp>
      <p:sp>
        <p:nvSpPr>
          <p:cNvPr id="1187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97F4684-311A-4C33-89F8-488B948D4F9B}" type="slidenum">
              <a:rPr lang="ar-SA" altLang="en-US" smtClean="0"/>
              <a:pPr/>
              <a:t>67</a:t>
            </a:fld>
            <a:endParaRPr lang="en-GB" altLang="en-US" smtClean="0"/>
          </a:p>
        </p:txBody>
      </p:sp>
      <p:sp>
        <p:nvSpPr>
          <p:cNvPr id="118788" name="Content Placeholder 5"/>
          <p:cNvSpPr>
            <a:spLocks noGrp="1"/>
          </p:cNvSpPr>
          <p:nvPr>
            <p:ph idx="1"/>
          </p:nvPr>
        </p:nvSpPr>
        <p:spPr>
          <a:xfrm>
            <a:off x="457200" y="1665294"/>
            <a:ext cx="8043890" cy="4621226"/>
          </a:xfrm>
        </p:spPr>
        <p:txBody>
          <a:bodyPr/>
          <a:lstStyle/>
          <a:p>
            <a:pPr>
              <a:lnSpc>
                <a:spcPct val="150000"/>
              </a:lnSpc>
            </a:pPr>
            <a:r>
              <a:rPr lang="en-GB" dirty="0" smtClean="0">
                <a:solidFill>
                  <a:schemeClr val="tx1"/>
                </a:solidFill>
                <a:latin typeface="Arial" pitchFamily="34" charset="0"/>
                <a:cs typeface="Arial" pitchFamily="34" charset="0"/>
              </a:rPr>
              <a:t>The Head of the Department (HOD) recommends books to be bought by the Library.</a:t>
            </a:r>
          </a:p>
          <a:p>
            <a:pPr>
              <a:lnSpc>
                <a:spcPct val="150000"/>
              </a:lnSpc>
            </a:pPr>
            <a:endParaRPr lang="en-GB" sz="1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If funds are available, then the books are bought.</a:t>
            </a:r>
          </a:p>
          <a:p>
            <a:pPr>
              <a:lnSpc>
                <a:spcPct val="150000"/>
              </a:lnSpc>
            </a:pPr>
            <a:endParaRPr lang="en-GB" sz="1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In case funds don’t permit, a textbook is kept waitlisted for purchase during the next year, whereas the Library returns the requisitions for all other books to the Head of the Department.</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46"/>
            <a:ext cx="7758138" cy="990600"/>
          </a:xfrm>
        </p:spPr>
        <p:txBody>
          <a:bodyPr/>
          <a:lstStyle/>
          <a:p>
            <a:pPr>
              <a:defRPr/>
            </a:pPr>
            <a:r>
              <a:rPr lang="en-GB" dirty="0" smtClean="0">
                <a:solidFill>
                  <a:schemeClr val="tx1"/>
                </a:solidFill>
                <a:latin typeface="Arial" pitchFamily="34" charset="0"/>
                <a:cs typeface="Arial" pitchFamily="34" charset="0"/>
              </a:rPr>
              <a:t>	    Library  Requisition  Flowchart</a:t>
            </a:r>
            <a:endParaRPr lang="en-GB" dirty="0">
              <a:solidFill>
                <a:schemeClr val="tx1"/>
              </a:solidFill>
              <a:latin typeface="Arial" pitchFamily="34" charset="0"/>
              <a:cs typeface="Arial" pitchFamily="34" charset="0"/>
            </a:endParaRPr>
          </a:p>
        </p:txBody>
      </p:sp>
      <p:sp>
        <p:nvSpPr>
          <p:cNvPr id="12083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5FB2B07-AED3-404E-9B1E-D41E0B20AC4D}" type="slidenum">
              <a:rPr lang="ar-SA" altLang="en-US" smtClean="0"/>
              <a:pPr/>
              <a:t>68</a:t>
            </a:fld>
            <a:endParaRPr lang="en-GB" altLang="en-US" smtClean="0"/>
          </a:p>
        </p:txBody>
      </p:sp>
      <p:pic>
        <p:nvPicPr>
          <p:cNvPr id="120836" name="Picture 2"/>
          <p:cNvPicPr>
            <a:picLocks noGrp="1" noChangeAspect="1" noChangeArrowheads="1"/>
          </p:cNvPicPr>
          <p:nvPr>
            <p:ph idx="1"/>
          </p:nvPr>
        </p:nvPicPr>
        <p:blipFill>
          <a:blip r:embed="rId2"/>
          <a:srcRect/>
          <a:stretch>
            <a:fillRect/>
          </a:stretch>
        </p:blipFill>
        <p:spPr>
          <a:xfrm>
            <a:off x="979200" y="1071546"/>
            <a:ext cx="6781792" cy="5394325"/>
          </a:xfr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15262" cy="757222"/>
          </a:xfrm>
        </p:spPr>
        <p:txBody>
          <a:bodyPr>
            <a:noAutofit/>
          </a:bodyPr>
          <a:lstStyle/>
          <a:p>
            <a:pPr algn="ctr">
              <a:defRPr/>
            </a:pPr>
            <a:r>
              <a:rPr lang="en-GB" dirty="0" smtClean="0">
                <a:solidFill>
                  <a:schemeClr val="tx1"/>
                </a:solidFill>
                <a:latin typeface="Arial" pitchFamily="34" charset="0"/>
                <a:cs typeface="Arial" pitchFamily="34" charset="0"/>
              </a:rPr>
              <a:t>Decision Table for Library Requisition</a:t>
            </a:r>
            <a:endParaRPr lang="en-GB" dirty="0">
              <a:solidFill>
                <a:schemeClr val="tx1"/>
              </a:solidFill>
              <a:latin typeface="Arial" pitchFamily="34" charset="0"/>
              <a:cs typeface="Arial" pitchFamily="34" charset="0"/>
            </a:endParaRPr>
          </a:p>
        </p:txBody>
      </p:sp>
      <p:sp>
        <p:nvSpPr>
          <p:cNvPr id="12185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667CE927-DD58-4579-B075-6134F293DFC4}" type="slidenum">
              <a:rPr lang="ar-SA" altLang="en-US" smtClean="0"/>
              <a:pPr/>
              <a:t>69</a:t>
            </a:fld>
            <a:endParaRPr lang="en-GB" altLang="en-US" smtClean="0"/>
          </a:p>
        </p:txBody>
      </p:sp>
      <p:pic>
        <p:nvPicPr>
          <p:cNvPr id="121860" name="Picture 2"/>
          <p:cNvPicPr>
            <a:picLocks noGrp="1" noChangeAspect="1" noChangeArrowheads="1"/>
          </p:cNvPicPr>
          <p:nvPr>
            <p:ph idx="1"/>
          </p:nvPr>
        </p:nvPicPr>
        <p:blipFill>
          <a:blip r:embed="rId2"/>
          <a:srcRect/>
          <a:stretch>
            <a:fillRect/>
          </a:stretch>
        </p:blipFill>
        <p:spPr>
          <a:xfrm>
            <a:off x="681064" y="2265365"/>
            <a:ext cx="7677150" cy="3735403"/>
          </a:xfr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85736"/>
            <a:ext cx="7239000" cy="1143000"/>
          </a:xfrm>
        </p:spPr>
        <p:txBody>
          <a:bodyPr>
            <a:normAutofit/>
          </a:bodyPr>
          <a:lstStyle/>
          <a:p>
            <a:pPr eaLnBrk="1" hangingPunct="1">
              <a:defRPr/>
            </a:pPr>
            <a:r>
              <a:rPr lang="en-US" dirty="0" smtClean="0">
                <a:solidFill>
                  <a:schemeClr val="tx1"/>
                </a:solidFill>
              </a:rPr>
              <a:t>User and System Requirements</a:t>
            </a:r>
          </a:p>
        </p:txBody>
      </p:sp>
      <p:sp>
        <p:nvSpPr>
          <p:cNvPr id="2765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02E78CE-42A2-4F7E-B7E4-2D2613B90FFF}" type="slidenum">
              <a:rPr lang="en-US" smtClean="0"/>
              <a:pPr/>
              <a:t>7</a:t>
            </a:fld>
            <a:endParaRPr lang="en-US" dirty="0" smtClean="0"/>
          </a:p>
        </p:txBody>
      </p:sp>
      <p:sp>
        <p:nvSpPr>
          <p:cNvPr id="27653"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US" dirty="0" smtClean="0"/>
              <a:t>Chapter 4 Requirements engineering</a:t>
            </a:r>
          </a:p>
        </p:txBody>
      </p:sp>
      <p:pic>
        <p:nvPicPr>
          <p:cNvPr id="215042" name="Picture 2"/>
          <p:cNvPicPr>
            <a:picLocks noChangeAspect="1" noChangeArrowheads="1"/>
          </p:cNvPicPr>
          <p:nvPr/>
        </p:nvPicPr>
        <p:blipFill>
          <a:blip r:embed="rId2"/>
          <a:srcRect/>
          <a:stretch>
            <a:fillRect/>
          </a:stretch>
        </p:blipFill>
        <p:spPr bwMode="auto">
          <a:xfrm>
            <a:off x="887704" y="1570848"/>
            <a:ext cx="7429552" cy="521573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52" y="533384"/>
            <a:ext cx="7924800" cy="609600"/>
          </a:xfrm>
        </p:spPr>
        <p:txBody>
          <a:bodyPr>
            <a:noAutofit/>
          </a:bodyPr>
          <a:lstStyle/>
          <a:p>
            <a:pPr>
              <a:defRPr/>
            </a:pPr>
            <a:r>
              <a:rPr lang="en-GB" dirty="0" smtClean="0">
                <a:solidFill>
                  <a:schemeClr val="tx1"/>
                </a:solidFill>
              </a:rPr>
              <a:t>Advantages of Decision Tables</a:t>
            </a:r>
            <a:endParaRPr lang="en-GB" dirty="0">
              <a:solidFill>
                <a:schemeClr val="tx1"/>
              </a:solidFill>
              <a:latin typeface="+mn-lt"/>
            </a:endParaRPr>
          </a:p>
        </p:txBody>
      </p:sp>
      <p:sp>
        <p:nvSpPr>
          <p:cNvPr id="12288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18DA9EC-699B-4DCF-B58E-87B2A9361E8B}" type="slidenum">
              <a:rPr lang="ar-SA" altLang="en-US" smtClean="0"/>
              <a:pPr/>
              <a:t>70</a:t>
            </a:fld>
            <a:endParaRPr lang="en-GB" altLang="en-US" smtClean="0"/>
          </a:p>
        </p:txBody>
      </p:sp>
      <p:sp>
        <p:nvSpPr>
          <p:cNvPr id="122884" name="Content Placeholder 4"/>
          <p:cNvSpPr>
            <a:spLocks noGrp="1"/>
          </p:cNvSpPr>
          <p:nvPr>
            <p:ph idx="1"/>
          </p:nvPr>
        </p:nvSpPr>
        <p:spPr>
          <a:xfrm>
            <a:off x="457200" y="1671645"/>
            <a:ext cx="8229600" cy="4686313"/>
          </a:xfrm>
        </p:spPr>
        <p:txBody>
          <a:bodyPr/>
          <a:lstStyle/>
          <a:p>
            <a:pPr>
              <a:lnSpc>
                <a:spcPct val="170000"/>
              </a:lnSpc>
            </a:pPr>
            <a:r>
              <a:rPr lang="en-GB" dirty="0" smtClean="0">
                <a:solidFill>
                  <a:schemeClr val="tx1"/>
                </a:solidFill>
                <a:latin typeface="Arial" pitchFamily="34" charset="0"/>
                <a:cs typeface="Arial" pitchFamily="34" charset="0"/>
              </a:rPr>
              <a:t>Decision rules are clearly structured.</a:t>
            </a:r>
          </a:p>
          <a:p>
            <a:pPr>
              <a:lnSpc>
                <a:spcPct val="170000"/>
              </a:lnSpc>
            </a:pPr>
            <a:r>
              <a:rPr lang="en-GB" dirty="0" smtClean="0">
                <a:solidFill>
                  <a:schemeClr val="tx1"/>
                </a:solidFill>
                <a:latin typeface="Arial" pitchFamily="34" charset="0"/>
                <a:cs typeface="Arial" pitchFamily="34" charset="0"/>
              </a:rPr>
              <a:t>Mangers can be relieved from decision-making.</a:t>
            </a:r>
          </a:p>
          <a:p>
            <a:pPr>
              <a:lnSpc>
                <a:spcPct val="170000"/>
              </a:lnSpc>
            </a:pPr>
            <a:r>
              <a:rPr lang="en-GB" dirty="0" smtClean="0">
                <a:solidFill>
                  <a:schemeClr val="tx1"/>
                </a:solidFill>
                <a:latin typeface="Arial" pitchFamily="34" charset="0"/>
                <a:cs typeface="Arial" pitchFamily="34" charset="0"/>
              </a:rPr>
              <a:t>Consistency in decision-making.</a:t>
            </a:r>
          </a:p>
          <a:p>
            <a:pPr>
              <a:lnSpc>
                <a:spcPct val="170000"/>
              </a:lnSpc>
            </a:pPr>
            <a:r>
              <a:rPr lang="en-GB" dirty="0" smtClean="0">
                <a:solidFill>
                  <a:schemeClr val="tx1"/>
                </a:solidFill>
                <a:latin typeface="Arial" pitchFamily="34" charset="0"/>
                <a:cs typeface="Arial" pitchFamily="34" charset="0"/>
              </a:rPr>
              <a:t>Communication is easier between managers and analysts.</a:t>
            </a:r>
          </a:p>
          <a:p>
            <a:pPr>
              <a:lnSpc>
                <a:spcPct val="170000"/>
              </a:lnSpc>
            </a:pPr>
            <a:r>
              <a:rPr lang="en-GB" dirty="0" smtClean="0">
                <a:solidFill>
                  <a:schemeClr val="tx1"/>
                </a:solidFill>
                <a:latin typeface="Arial" pitchFamily="34" charset="0"/>
                <a:cs typeface="Arial" pitchFamily="34" charset="0"/>
              </a:rPr>
              <a:t>Documentation is easily prepared, changed, or updated.</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52" y="533384"/>
            <a:ext cx="7924800" cy="609600"/>
          </a:xfrm>
        </p:spPr>
        <p:txBody>
          <a:bodyPr>
            <a:noAutofit/>
          </a:bodyPr>
          <a:lstStyle/>
          <a:p>
            <a:pPr>
              <a:defRPr/>
            </a:pPr>
            <a:r>
              <a:rPr lang="en-GB" dirty="0" smtClean="0">
                <a:solidFill>
                  <a:schemeClr val="tx1"/>
                </a:solidFill>
              </a:rPr>
              <a:t>Advantages of Decision Tables</a:t>
            </a:r>
            <a:endParaRPr lang="en-GB" dirty="0">
              <a:solidFill>
                <a:schemeClr val="tx1"/>
              </a:solidFill>
              <a:latin typeface="+mn-lt"/>
            </a:endParaRPr>
          </a:p>
        </p:txBody>
      </p:sp>
      <p:sp>
        <p:nvSpPr>
          <p:cNvPr id="1239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F0EBFC7-39C3-4E0D-A00C-B37CF0814731}" type="slidenum">
              <a:rPr lang="ar-SA" altLang="en-US" smtClean="0"/>
              <a:pPr/>
              <a:t>71</a:t>
            </a:fld>
            <a:endParaRPr lang="en-GB" altLang="en-US" smtClean="0"/>
          </a:p>
        </p:txBody>
      </p:sp>
      <p:sp>
        <p:nvSpPr>
          <p:cNvPr id="123908" name="Content Placeholder 4"/>
          <p:cNvSpPr>
            <a:spLocks noGrp="1"/>
          </p:cNvSpPr>
          <p:nvPr>
            <p:ph idx="1"/>
          </p:nvPr>
        </p:nvSpPr>
        <p:spPr>
          <a:xfrm>
            <a:off x="500034" y="1785926"/>
            <a:ext cx="7848600" cy="4357718"/>
          </a:xfrm>
        </p:spPr>
        <p:txBody>
          <a:bodyPr/>
          <a:lstStyle/>
          <a:p>
            <a:pPr>
              <a:lnSpc>
                <a:spcPct val="200000"/>
              </a:lnSpc>
            </a:pPr>
            <a:r>
              <a:rPr lang="en-GB" dirty="0" smtClean="0">
                <a:solidFill>
                  <a:schemeClr val="tx1"/>
                </a:solidFill>
                <a:latin typeface="Arial" pitchFamily="34" charset="0"/>
                <a:cs typeface="Arial" pitchFamily="34" charset="0"/>
              </a:rPr>
              <a:t>Easy to use.</a:t>
            </a:r>
          </a:p>
          <a:p>
            <a:pPr>
              <a:lnSpc>
                <a:spcPct val="200000"/>
              </a:lnSpc>
            </a:pPr>
            <a:r>
              <a:rPr lang="en-GB" dirty="0" smtClean="0">
                <a:solidFill>
                  <a:schemeClr val="tx1"/>
                </a:solidFill>
                <a:latin typeface="Arial" pitchFamily="34" charset="0"/>
                <a:cs typeface="Arial" pitchFamily="34" charset="0"/>
              </a:rPr>
              <a:t>Easier to draw or modify compared to flowcharts.</a:t>
            </a:r>
          </a:p>
          <a:p>
            <a:pPr>
              <a:lnSpc>
                <a:spcPct val="200000"/>
              </a:lnSpc>
            </a:pPr>
            <a:r>
              <a:rPr lang="en-GB" dirty="0" smtClean="0">
                <a:solidFill>
                  <a:schemeClr val="tx1"/>
                </a:solidFill>
                <a:latin typeface="Arial" pitchFamily="34" charset="0"/>
                <a:cs typeface="Arial" pitchFamily="34" charset="0"/>
              </a:rPr>
              <a:t>Facilitate more compact documentation.</a:t>
            </a:r>
          </a:p>
          <a:p>
            <a:pPr>
              <a:lnSpc>
                <a:spcPct val="200000"/>
              </a:lnSpc>
            </a:pPr>
            <a:r>
              <a:rPr lang="en-GB" dirty="0" smtClean="0">
                <a:solidFill>
                  <a:schemeClr val="tx1"/>
                </a:solidFill>
                <a:latin typeface="Arial" pitchFamily="34" charset="0"/>
                <a:cs typeface="Arial" pitchFamily="34" charset="0"/>
              </a:rPr>
              <a:t>Easier to follow a particular path down one column than through complex and lengthy flowcharts.</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050" y="533384"/>
            <a:ext cx="7924800" cy="609600"/>
          </a:xfrm>
        </p:spPr>
        <p:txBody>
          <a:bodyPr>
            <a:noAutofit/>
          </a:bodyPr>
          <a:lstStyle/>
          <a:p>
            <a:pPr>
              <a:defRPr/>
            </a:pPr>
            <a:r>
              <a:rPr lang="en-GB" dirty="0" smtClean="0">
                <a:solidFill>
                  <a:schemeClr val="tx1"/>
                </a:solidFill>
              </a:rPr>
              <a:t>Disadvantages of Decision Tables</a:t>
            </a:r>
            <a:endParaRPr lang="en-GB" dirty="0">
              <a:solidFill>
                <a:schemeClr val="tx1"/>
              </a:solidFill>
              <a:latin typeface="+mn-lt"/>
            </a:endParaRPr>
          </a:p>
        </p:txBody>
      </p:sp>
      <p:sp>
        <p:nvSpPr>
          <p:cNvPr id="124931"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5130CFC-3075-43F9-9FAD-9CD0A639EC53}" type="slidenum">
              <a:rPr lang="ar-SA" altLang="en-US" smtClean="0"/>
              <a:pPr/>
              <a:t>72</a:t>
            </a:fld>
            <a:endParaRPr lang="en-GB" altLang="en-US" smtClean="0"/>
          </a:p>
        </p:txBody>
      </p:sp>
      <p:sp>
        <p:nvSpPr>
          <p:cNvPr id="124932" name="Content Placeholder 4"/>
          <p:cNvSpPr>
            <a:spLocks noGrp="1"/>
          </p:cNvSpPr>
          <p:nvPr>
            <p:ph idx="1"/>
          </p:nvPr>
        </p:nvSpPr>
        <p:spPr>
          <a:xfrm>
            <a:off x="581052" y="1728806"/>
            <a:ext cx="7848600" cy="4343400"/>
          </a:xfrm>
        </p:spPr>
        <p:txBody>
          <a:bodyPr/>
          <a:lstStyle/>
          <a:p>
            <a:pPr>
              <a:lnSpc>
                <a:spcPct val="250000"/>
              </a:lnSpc>
            </a:pPr>
            <a:r>
              <a:rPr lang="en-GB" dirty="0" smtClean="0">
                <a:solidFill>
                  <a:schemeClr val="tx1"/>
                </a:solidFill>
                <a:latin typeface="Arial" pitchFamily="34" charset="0"/>
                <a:cs typeface="Arial" pitchFamily="34" charset="0"/>
              </a:rPr>
              <a:t>Impose an additional burden.</a:t>
            </a:r>
          </a:p>
          <a:p>
            <a:pPr>
              <a:lnSpc>
                <a:spcPct val="250000"/>
              </a:lnSpc>
            </a:pPr>
            <a:r>
              <a:rPr lang="en-GB" dirty="0" smtClean="0">
                <a:solidFill>
                  <a:schemeClr val="tx1"/>
                </a:solidFill>
                <a:latin typeface="Arial" pitchFamily="34" charset="0"/>
                <a:cs typeface="Arial" pitchFamily="34" charset="0"/>
              </a:rPr>
              <a:t>Do not depict the flow.</a:t>
            </a:r>
          </a:p>
          <a:p>
            <a:pPr>
              <a:lnSpc>
                <a:spcPct val="250000"/>
              </a:lnSpc>
            </a:pPr>
            <a:r>
              <a:rPr lang="en-GB" dirty="0" smtClean="0">
                <a:solidFill>
                  <a:schemeClr val="tx1"/>
                </a:solidFill>
                <a:latin typeface="Arial" pitchFamily="34" charset="0"/>
                <a:cs typeface="Arial" pitchFamily="34" charset="0"/>
              </a:rPr>
              <a:t>Not easy to translate.</a:t>
            </a:r>
          </a:p>
          <a:p>
            <a:pPr>
              <a:lnSpc>
                <a:spcPct val="250000"/>
              </a:lnSpc>
            </a:pPr>
            <a:r>
              <a:rPr lang="en-GB" dirty="0" smtClean="0">
                <a:solidFill>
                  <a:schemeClr val="tx1"/>
                </a:solidFill>
                <a:latin typeface="Arial" pitchFamily="34" charset="0"/>
                <a:cs typeface="Arial" pitchFamily="34" charset="0"/>
              </a:rPr>
              <a:t>Cannot list all the alternatives.</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508620"/>
            <a:ext cx="7772400" cy="762000"/>
          </a:xfrm>
        </p:spPr>
        <p:txBody>
          <a:bodyPr/>
          <a:lstStyle/>
          <a:p>
            <a:pPr>
              <a:defRPr/>
            </a:pPr>
            <a:r>
              <a:rPr lang="en-GB" dirty="0" smtClean="0">
                <a:solidFill>
                  <a:schemeClr val="tx1"/>
                </a:solidFill>
                <a:latin typeface="Arial" pitchFamily="34" charset="0"/>
                <a:cs typeface="Arial" pitchFamily="34" charset="0"/>
              </a:rPr>
              <a:t>Use Case Diagrams</a:t>
            </a:r>
            <a:endParaRPr lang="en-GB" dirty="0">
              <a:solidFill>
                <a:schemeClr val="tx1"/>
              </a:solidFill>
              <a:latin typeface="Arial" pitchFamily="34" charset="0"/>
              <a:cs typeface="Arial" pitchFamily="34" charset="0"/>
            </a:endParaRPr>
          </a:p>
        </p:txBody>
      </p:sp>
      <p:sp>
        <p:nvSpPr>
          <p:cNvPr id="19459" name="Content Placeholder 2"/>
          <p:cNvSpPr>
            <a:spLocks noGrp="1"/>
          </p:cNvSpPr>
          <p:nvPr>
            <p:ph idx="1"/>
          </p:nvPr>
        </p:nvSpPr>
        <p:spPr>
          <a:xfrm>
            <a:off x="432436" y="1609732"/>
            <a:ext cx="7997216" cy="4676788"/>
          </a:xfrm>
        </p:spPr>
        <p:txBody>
          <a:bodyPr/>
          <a:lstStyle/>
          <a:p>
            <a:pPr eaLnBrk="1" hangingPunct="1">
              <a:lnSpc>
                <a:spcPct val="150000"/>
              </a:lnSpc>
            </a:pPr>
            <a:r>
              <a:rPr lang="en-GB" dirty="0" smtClean="0">
                <a:solidFill>
                  <a:schemeClr val="tx1"/>
                </a:solidFill>
                <a:latin typeface="Arial" pitchFamily="34" charset="0"/>
                <a:cs typeface="Arial" pitchFamily="34" charset="0"/>
              </a:rPr>
              <a:t>Getting started is the most difficulty part of any new process.</a:t>
            </a:r>
          </a:p>
          <a:p>
            <a:pPr eaLnBrk="1" hangingPunct="1">
              <a:lnSpc>
                <a:spcPct val="150000"/>
              </a:lnSpc>
            </a:pPr>
            <a:endParaRPr lang="en-GB" sz="200" dirty="0" smtClean="0">
              <a:solidFill>
                <a:schemeClr val="tx1"/>
              </a:solidFill>
              <a:latin typeface="Arial" pitchFamily="34" charset="0"/>
              <a:cs typeface="Arial" pitchFamily="34" charset="0"/>
            </a:endParaRPr>
          </a:p>
          <a:p>
            <a:pPr eaLnBrk="1" hangingPunct="1">
              <a:lnSpc>
                <a:spcPct val="150000"/>
              </a:lnSpc>
            </a:pPr>
            <a:r>
              <a:rPr lang="en-GB" dirty="0" smtClean="0">
                <a:solidFill>
                  <a:schemeClr val="tx1"/>
                </a:solidFill>
                <a:latin typeface="Arial" pitchFamily="34" charset="0"/>
                <a:cs typeface="Arial" pitchFamily="34" charset="0"/>
              </a:rPr>
              <a:t>The first thing you need to do is understand what are you going to model and ultimately develop.</a:t>
            </a:r>
          </a:p>
          <a:p>
            <a:pPr eaLnBrk="1" hangingPunct="1">
              <a:lnSpc>
                <a:spcPct val="150000"/>
              </a:lnSpc>
            </a:pPr>
            <a:endParaRPr lang="en-GB" sz="200" dirty="0" smtClean="0">
              <a:solidFill>
                <a:schemeClr val="tx1"/>
              </a:solidFill>
              <a:latin typeface="Arial" pitchFamily="34" charset="0"/>
              <a:cs typeface="Arial" pitchFamily="34" charset="0"/>
            </a:endParaRPr>
          </a:p>
          <a:p>
            <a:pPr eaLnBrk="1" hangingPunct="1">
              <a:lnSpc>
                <a:spcPct val="150000"/>
              </a:lnSpc>
            </a:pPr>
            <a:r>
              <a:rPr lang="en-GB" dirty="0" smtClean="0">
                <a:solidFill>
                  <a:schemeClr val="tx1"/>
                </a:solidFill>
                <a:latin typeface="Arial" pitchFamily="34" charset="0"/>
                <a:cs typeface="Arial" pitchFamily="34" charset="0"/>
              </a:rPr>
              <a:t>Creating a highest form details about a system (use case diagram) is an almost natural point of origin for the software design.</a:t>
            </a:r>
          </a:p>
        </p:txBody>
      </p:sp>
      <p:sp>
        <p:nvSpPr>
          <p:cNvPr id="194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84A2A5E-8343-444E-9790-87162E1845DD}" type="slidenum">
              <a:rPr lang="ar-SA" altLang="en-US" smtClean="0"/>
              <a:pPr/>
              <a:t>73</a:t>
            </a:fld>
            <a:endParaRPr lang="en-GB" altLang="en-US" smtClean="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366698"/>
            <a:ext cx="7772400" cy="990600"/>
          </a:xfrm>
        </p:spPr>
        <p:txBody>
          <a:bodyPr/>
          <a:lstStyle/>
          <a:p>
            <a:pPr>
              <a:defRPr/>
            </a:pPr>
            <a:r>
              <a:rPr lang="en-GB" dirty="0" smtClean="0">
                <a:solidFill>
                  <a:schemeClr val="tx1"/>
                </a:solidFill>
                <a:latin typeface="Arial" pitchFamily="34" charset="0"/>
                <a:cs typeface="Arial" pitchFamily="34" charset="0"/>
              </a:rPr>
              <a:t>Use Case Diagrams</a:t>
            </a:r>
            <a:endParaRPr lang="en-GB" dirty="0">
              <a:solidFill>
                <a:schemeClr val="tx1"/>
              </a:solidFill>
              <a:latin typeface="Arial" pitchFamily="34" charset="0"/>
              <a:cs typeface="Arial" pitchFamily="34" charset="0"/>
            </a:endParaRPr>
          </a:p>
        </p:txBody>
      </p:sp>
      <p:sp>
        <p:nvSpPr>
          <p:cNvPr id="20483" name="Content Placeholder 2"/>
          <p:cNvSpPr>
            <a:spLocks noGrp="1"/>
          </p:cNvSpPr>
          <p:nvPr>
            <p:ph idx="1"/>
          </p:nvPr>
        </p:nvSpPr>
        <p:spPr>
          <a:xfrm>
            <a:off x="457200" y="1775448"/>
            <a:ext cx="7924800" cy="4538674"/>
          </a:xfrm>
        </p:spPr>
        <p:txBody>
          <a:bodyPr/>
          <a:lstStyle/>
          <a:p>
            <a:pPr>
              <a:lnSpc>
                <a:spcPct val="150000"/>
              </a:lnSpc>
            </a:pPr>
            <a:r>
              <a:rPr lang="en-GB" dirty="0" smtClean="0">
                <a:solidFill>
                  <a:schemeClr val="tx1"/>
                </a:solidFill>
                <a:latin typeface="Arial" pitchFamily="34" charset="0"/>
                <a:cs typeface="Arial" pitchFamily="34" charset="0"/>
              </a:rPr>
              <a:t>A use case diagram is an excellent way to communicate to management, customers, and other non-development people what a system will do when it is completed.</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A Use Case is a description of sequences of actions performed by a given system to produce a result for an actor.</a:t>
            </a:r>
          </a:p>
        </p:txBody>
      </p:sp>
      <p:sp>
        <p:nvSpPr>
          <p:cNvPr id="2048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E02EBCA-BEA7-4687-B042-10F1FF7B44C3}" type="slidenum">
              <a:rPr lang="ar-SA" altLang="en-US" smtClean="0"/>
              <a:pPr/>
              <a:t>74</a:t>
            </a:fld>
            <a:endParaRPr lang="en-GB" altLang="en-US" smtClean="0"/>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642" y="500042"/>
            <a:ext cx="7505696" cy="723920"/>
          </a:xfrm>
        </p:spPr>
        <p:txBody>
          <a:bodyPr/>
          <a:lstStyle/>
          <a:p>
            <a:pPr>
              <a:defRPr/>
            </a:pPr>
            <a:r>
              <a:rPr lang="en-GB" dirty="0" smtClean="0">
                <a:solidFill>
                  <a:schemeClr val="tx1"/>
                </a:solidFill>
                <a:latin typeface="Arial" pitchFamily="34" charset="0"/>
                <a:cs typeface="Arial" pitchFamily="34" charset="0"/>
              </a:rPr>
              <a:t>Actors</a:t>
            </a:r>
            <a:endParaRPr lang="en-GB" dirty="0">
              <a:solidFill>
                <a:schemeClr val="tx1"/>
              </a:solidFill>
              <a:latin typeface="Arial" pitchFamily="34" charset="0"/>
              <a:cs typeface="Arial" pitchFamily="34" charset="0"/>
            </a:endParaRPr>
          </a:p>
        </p:txBody>
      </p:sp>
      <p:sp>
        <p:nvSpPr>
          <p:cNvPr id="21507" name="Content Placeholder 2"/>
          <p:cNvSpPr>
            <a:spLocks noGrp="1"/>
          </p:cNvSpPr>
          <p:nvPr>
            <p:ph idx="1"/>
          </p:nvPr>
        </p:nvSpPr>
        <p:spPr>
          <a:xfrm>
            <a:off x="457200" y="1776434"/>
            <a:ext cx="7924800" cy="4724400"/>
          </a:xfrm>
        </p:spPr>
        <p:txBody>
          <a:bodyPr/>
          <a:lstStyle/>
          <a:p>
            <a:pPr>
              <a:lnSpc>
                <a:spcPct val="200000"/>
              </a:lnSpc>
            </a:pPr>
            <a:r>
              <a:rPr lang="en-GB" dirty="0" smtClean="0">
                <a:solidFill>
                  <a:schemeClr val="tx1"/>
                </a:solidFill>
                <a:latin typeface="Arial" pitchFamily="34" charset="0"/>
                <a:cs typeface="Arial" pitchFamily="34" charset="0"/>
              </a:rPr>
              <a:t>Actors represent roles that humans, hardware devices, or external systems play while interacting with a given system.</a:t>
            </a:r>
          </a:p>
          <a:p>
            <a:pPr>
              <a:lnSpc>
                <a:spcPct val="200000"/>
              </a:lnSpc>
            </a:pPr>
            <a:endParaRPr lang="en-GB" sz="200" dirty="0" smtClean="0">
              <a:solidFill>
                <a:schemeClr val="tx1"/>
              </a:solidFill>
              <a:latin typeface="Arial" pitchFamily="34" charset="0"/>
              <a:cs typeface="Arial" pitchFamily="34" charset="0"/>
            </a:endParaRPr>
          </a:p>
          <a:p>
            <a:pPr>
              <a:lnSpc>
                <a:spcPct val="200000"/>
              </a:lnSpc>
            </a:pPr>
            <a:r>
              <a:rPr lang="en-GB" dirty="0" smtClean="0">
                <a:solidFill>
                  <a:schemeClr val="tx1"/>
                </a:solidFill>
                <a:latin typeface="Arial" pitchFamily="34" charset="0"/>
                <a:cs typeface="Arial" pitchFamily="34" charset="0"/>
              </a:rPr>
              <a:t>They are not part of the system and are situated outside of the system boundary.</a:t>
            </a:r>
          </a:p>
        </p:txBody>
      </p:sp>
      <p:sp>
        <p:nvSpPr>
          <p:cNvPr id="2150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71370C4-AA43-4CC9-9CA9-44416FB10C98}" type="slidenum">
              <a:rPr lang="ar-SA" altLang="en-US" smtClean="0"/>
              <a:pPr/>
              <a:t>75</a:t>
            </a:fld>
            <a:endParaRPr lang="en-GB" altLang="en-US" smtClean="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162" y="475262"/>
            <a:ext cx="7464738" cy="800120"/>
          </a:xfrm>
        </p:spPr>
        <p:txBody>
          <a:bodyPr/>
          <a:lstStyle/>
          <a:p>
            <a:pPr>
              <a:defRPr/>
            </a:pPr>
            <a:r>
              <a:rPr lang="en-GB" dirty="0" smtClean="0">
                <a:solidFill>
                  <a:schemeClr val="tx1"/>
                </a:solidFill>
                <a:latin typeface="Arial" pitchFamily="34" charset="0"/>
                <a:cs typeface="Arial" pitchFamily="34" charset="0"/>
              </a:rPr>
              <a:t> Actors</a:t>
            </a:r>
            <a:endParaRPr lang="en-GB" dirty="0">
              <a:solidFill>
                <a:schemeClr val="tx1"/>
              </a:solidFill>
              <a:latin typeface="Arial" pitchFamily="34" charset="0"/>
              <a:cs typeface="Arial" pitchFamily="34" charset="0"/>
            </a:endParaRPr>
          </a:p>
        </p:txBody>
      </p:sp>
      <p:sp>
        <p:nvSpPr>
          <p:cNvPr id="22531" name="Content Placeholder 2"/>
          <p:cNvSpPr>
            <a:spLocks noGrp="1"/>
          </p:cNvSpPr>
          <p:nvPr>
            <p:ph idx="1"/>
          </p:nvPr>
        </p:nvSpPr>
        <p:spPr>
          <a:xfrm>
            <a:off x="457200" y="1981200"/>
            <a:ext cx="8229600" cy="4419600"/>
          </a:xfrm>
        </p:spPr>
        <p:txBody>
          <a:bodyPr/>
          <a:lstStyle/>
          <a:p>
            <a:pPr>
              <a:lnSpc>
                <a:spcPct val="120000"/>
              </a:lnSpc>
            </a:pPr>
            <a:r>
              <a:rPr lang="en-US" dirty="0" smtClean="0">
                <a:solidFill>
                  <a:schemeClr val="tx1"/>
                </a:solidFill>
                <a:latin typeface="Arial" pitchFamily="34" charset="0"/>
                <a:cs typeface="Arial" pitchFamily="34" charset="0"/>
              </a:rPr>
              <a:t>Actor is shown with a stick figure</a:t>
            </a:r>
          </a:p>
          <a:p>
            <a:pPr>
              <a:lnSpc>
                <a:spcPct val="120000"/>
              </a:lnSpc>
            </a:pPr>
            <a:endParaRPr lang="en-US" dirty="0" smtClean="0">
              <a:solidFill>
                <a:schemeClr val="tx1"/>
              </a:solidFill>
              <a:latin typeface="Arial" pitchFamily="34" charset="0"/>
              <a:cs typeface="Arial" pitchFamily="34" charset="0"/>
            </a:endParaRPr>
          </a:p>
          <a:p>
            <a:pPr>
              <a:lnSpc>
                <a:spcPct val="120000"/>
              </a:lnSpc>
            </a:pPr>
            <a:endParaRPr lang="en-GB" dirty="0" smtClean="0">
              <a:solidFill>
                <a:schemeClr val="tx1"/>
              </a:solidFill>
              <a:latin typeface="Arial" pitchFamily="34" charset="0"/>
              <a:cs typeface="Arial" pitchFamily="34" charset="0"/>
            </a:endParaRPr>
          </a:p>
        </p:txBody>
      </p:sp>
      <p:sp>
        <p:nvSpPr>
          <p:cNvPr id="2253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C6FA527-5403-4729-9BCC-666151680B91}" type="slidenum">
              <a:rPr lang="ar-SA" altLang="en-US" smtClean="0"/>
              <a:pPr/>
              <a:t>76</a:t>
            </a:fld>
            <a:endParaRPr lang="en-GB" altLang="en-US" smtClean="0"/>
          </a:p>
        </p:txBody>
      </p:sp>
      <p:grpSp>
        <p:nvGrpSpPr>
          <p:cNvPr id="3" name="Group 4"/>
          <p:cNvGrpSpPr>
            <a:grpSpLocks/>
          </p:cNvGrpSpPr>
          <p:nvPr/>
        </p:nvGrpSpPr>
        <p:grpSpPr bwMode="auto">
          <a:xfrm>
            <a:off x="3429000" y="3429000"/>
            <a:ext cx="1828800" cy="1828800"/>
            <a:chOff x="1488" y="1824"/>
            <a:chExt cx="192" cy="384"/>
          </a:xfrm>
        </p:grpSpPr>
        <p:sp>
          <p:nvSpPr>
            <p:cNvPr id="22547" name="Oval 18"/>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2548" name="Line 6"/>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2549" name="Freeform 20"/>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2550" name="Line 8"/>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2534" name="Text Box 9"/>
          <p:cNvSpPr txBox="1">
            <a:spLocks noChangeArrowheads="1"/>
          </p:cNvSpPr>
          <p:nvPr/>
        </p:nvSpPr>
        <p:spPr bwMode="auto">
          <a:xfrm>
            <a:off x="3581400" y="5610541"/>
            <a:ext cx="1521570" cy="461665"/>
          </a:xfrm>
          <a:prstGeom prst="rect">
            <a:avLst/>
          </a:prstGeom>
          <a:noFill/>
          <a:ln w="9525">
            <a:noFill/>
            <a:miter lim="800000"/>
            <a:headEnd/>
            <a:tailEnd/>
          </a:ln>
        </p:spPr>
        <p:txBody>
          <a:bodyPr wrap="none">
            <a:spAutoFit/>
          </a:bodyPr>
          <a:lstStyle/>
          <a:p>
            <a:r>
              <a:rPr lang="en-US" sz="2400" dirty="0">
                <a:latin typeface="Arial" pitchFamily="34" charset="0"/>
                <a:ea typeface="SimSun" pitchFamily="2" charset="-122"/>
                <a:cs typeface="Arial" pitchFamily="34" charset="0"/>
              </a:rPr>
              <a:t>employee</a:t>
            </a:r>
          </a:p>
        </p:txBody>
      </p:sp>
      <p:grpSp>
        <p:nvGrpSpPr>
          <p:cNvPr id="4" name="Group 6"/>
          <p:cNvGrpSpPr>
            <a:grpSpLocks/>
          </p:cNvGrpSpPr>
          <p:nvPr/>
        </p:nvGrpSpPr>
        <p:grpSpPr bwMode="auto">
          <a:xfrm>
            <a:off x="5791200" y="3352800"/>
            <a:ext cx="1828800" cy="1828800"/>
            <a:chOff x="1488" y="1824"/>
            <a:chExt cx="192" cy="384"/>
          </a:xfrm>
        </p:grpSpPr>
        <p:sp>
          <p:nvSpPr>
            <p:cNvPr id="22543" name="Oval 14"/>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2544" name="Line 12"/>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2545" name="Freeform 16"/>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2546" name="Line 14"/>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2536" name="Text Box 15"/>
          <p:cNvSpPr txBox="1">
            <a:spLocks noChangeArrowheads="1"/>
          </p:cNvSpPr>
          <p:nvPr/>
        </p:nvSpPr>
        <p:spPr bwMode="auto">
          <a:xfrm>
            <a:off x="6318269" y="5562600"/>
            <a:ext cx="896937" cy="457200"/>
          </a:xfrm>
          <a:prstGeom prst="rect">
            <a:avLst/>
          </a:prstGeom>
          <a:noFill/>
          <a:ln w="9525">
            <a:noFill/>
            <a:miter lim="800000"/>
            <a:headEnd/>
            <a:tailEnd/>
          </a:ln>
        </p:spPr>
        <p:txBody>
          <a:bodyPr wrap="none">
            <a:spAutoFit/>
          </a:bodyPr>
          <a:lstStyle/>
          <a:p>
            <a:r>
              <a:rPr lang="en-US" sz="2400" dirty="0">
                <a:latin typeface="Arial" pitchFamily="34" charset="0"/>
                <a:ea typeface="SimSun" pitchFamily="2" charset="-122"/>
                <a:cs typeface="Arial" pitchFamily="34" charset="0"/>
              </a:rPr>
              <a:t>client</a:t>
            </a:r>
          </a:p>
        </p:txBody>
      </p:sp>
      <p:grpSp>
        <p:nvGrpSpPr>
          <p:cNvPr id="5" name="Group 8"/>
          <p:cNvGrpSpPr>
            <a:grpSpLocks/>
          </p:cNvGrpSpPr>
          <p:nvPr/>
        </p:nvGrpSpPr>
        <p:grpSpPr bwMode="auto">
          <a:xfrm>
            <a:off x="990600" y="3429000"/>
            <a:ext cx="1828800" cy="1828800"/>
            <a:chOff x="1488" y="1824"/>
            <a:chExt cx="192" cy="384"/>
          </a:xfrm>
        </p:grpSpPr>
        <p:sp>
          <p:nvSpPr>
            <p:cNvPr id="22539" name="Oval 10"/>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2540" name="Line 18"/>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2541" name="Freeform 12"/>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2542" name="Line 20"/>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2538" name="Text Box 21"/>
          <p:cNvSpPr txBox="1">
            <a:spLocks noChangeArrowheads="1"/>
          </p:cNvSpPr>
          <p:nvPr/>
        </p:nvSpPr>
        <p:spPr bwMode="auto">
          <a:xfrm>
            <a:off x="1173480" y="5610541"/>
            <a:ext cx="1452642" cy="461665"/>
          </a:xfrm>
          <a:prstGeom prst="rect">
            <a:avLst/>
          </a:prstGeom>
          <a:noFill/>
          <a:ln w="9525">
            <a:noFill/>
            <a:miter lim="800000"/>
            <a:headEnd/>
            <a:tailEnd/>
          </a:ln>
        </p:spPr>
        <p:txBody>
          <a:bodyPr wrap="none">
            <a:spAutoFit/>
          </a:bodyPr>
          <a:lstStyle/>
          <a:p>
            <a:r>
              <a:rPr lang="en-US" sz="2400" dirty="0">
                <a:latin typeface="Arial" pitchFamily="34" charset="0"/>
                <a:ea typeface="SimSun" pitchFamily="2" charset="-122"/>
                <a:cs typeface="Arial" pitchFamily="34" charset="0"/>
              </a:rPr>
              <a:t>employer</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442898"/>
            <a:ext cx="7772400" cy="914400"/>
          </a:xfrm>
        </p:spPr>
        <p:txBody>
          <a:bodyPr/>
          <a:lstStyle/>
          <a:p>
            <a:pPr>
              <a:defRPr/>
            </a:pPr>
            <a:r>
              <a:rPr lang="en-GB" dirty="0" smtClean="0">
                <a:solidFill>
                  <a:schemeClr val="tx1"/>
                </a:solidFill>
                <a:latin typeface="Arial" pitchFamily="34" charset="0"/>
                <a:cs typeface="Arial" pitchFamily="34" charset="0"/>
              </a:rPr>
              <a:t>Use Cases</a:t>
            </a:r>
            <a:endParaRPr lang="en-GB" dirty="0">
              <a:solidFill>
                <a:schemeClr val="tx1"/>
              </a:solidFill>
              <a:latin typeface="Arial" pitchFamily="34" charset="0"/>
              <a:cs typeface="Arial" pitchFamily="34" charset="0"/>
            </a:endParaRPr>
          </a:p>
        </p:txBody>
      </p:sp>
      <p:sp>
        <p:nvSpPr>
          <p:cNvPr id="23555"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DC6554E-DE8A-4FC7-8F6C-66912D40769A}" type="slidenum">
              <a:rPr lang="ar-SA" altLang="en-US" smtClean="0"/>
              <a:pPr/>
              <a:t>77</a:t>
            </a:fld>
            <a:endParaRPr lang="en-GB" altLang="en-US" smtClean="0"/>
          </a:p>
        </p:txBody>
      </p:sp>
      <p:grpSp>
        <p:nvGrpSpPr>
          <p:cNvPr id="3" name="Group 4"/>
          <p:cNvGrpSpPr>
            <a:grpSpLocks/>
          </p:cNvGrpSpPr>
          <p:nvPr/>
        </p:nvGrpSpPr>
        <p:grpSpPr bwMode="auto">
          <a:xfrm>
            <a:off x="4800600" y="5072074"/>
            <a:ext cx="3276600" cy="914400"/>
            <a:chOff x="912" y="2016"/>
            <a:chExt cx="2064" cy="576"/>
          </a:xfrm>
        </p:grpSpPr>
        <p:sp>
          <p:nvSpPr>
            <p:cNvPr id="23561" name="Oval 5"/>
            <p:cNvSpPr>
              <a:spLocks noChangeArrowheads="1"/>
            </p:cNvSpPr>
            <p:nvPr/>
          </p:nvSpPr>
          <p:spPr bwMode="auto">
            <a:xfrm>
              <a:off x="912" y="2016"/>
              <a:ext cx="2064" cy="576"/>
            </a:xfrm>
            <a:prstGeom prst="ellipse">
              <a:avLst/>
            </a:prstGeom>
            <a:noFill/>
            <a:ln w="9525">
              <a:solidFill>
                <a:schemeClr val="tx1"/>
              </a:solidFill>
              <a:round/>
              <a:headEnd/>
              <a:tailEnd/>
            </a:ln>
          </p:spPr>
          <p:txBody>
            <a:bodyPr wrap="none" anchor="ctr"/>
            <a:lstStyle/>
            <a:p>
              <a:pPr algn="r" rtl="1"/>
              <a:endParaRPr lang="en-GB"/>
            </a:p>
          </p:txBody>
        </p:sp>
        <p:sp>
          <p:nvSpPr>
            <p:cNvPr id="23562" name="Text Box 6"/>
            <p:cNvSpPr txBox="1">
              <a:spLocks noChangeArrowheads="1"/>
            </p:cNvSpPr>
            <p:nvPr/>
          </p:nvSpPr>
          <p:spPr bwMode="auto">
            <a:xfrm>
              <a:off x="1550" y="2160"/>
              <a:ext cx="789" cy="288"/>
            </a:xfrm>
            <a:prstGeom prst="rect">
              <a:avLst/>
            </a:prstGeom>
            <a:noFill/>
            <a:ln w="9525" algn="ctr">
              <a:noFill/>
              <a:prstDash val="dash"/>
              <a:miter lim="800000"/>
              <a:headEnd/>
              <a:tailEnd/>
            </a:ln>
          </p:spPr>
          <p:txBody>
            <a:bodyPr wrap="none">
              <a:spAutoFit/>
            </a:bodyPr>
            <a:lstStyle/>
            <a:p>
              <a:pPr algn="r" rtl="1"/>
              <a:r>
                <a:rPr lang="en-US" sz="2400"/>
                <a:t>Reserve</a:t>
              </a:r>
            </a:p>
          </p:txBody>
        </p:sp>
      </p:grpSp>
      <p:grpSp>
        <p:nvGrpSpPr>
          <p:cNvPr id="4" name="Group 7"/>
          <p:cNvGrpSpPr>
            <a:grpSpLocks/>
          </p:cNvGrpSpPr>
          <p:nvPr/>
        </p:nvGrpSpPr>
        <p:grpSpPr bwMode="auto">
          <a:xfrm>
            <a:off x="838200" y="5072074"/>
            <a:ext cx="3276600" cy="914400"/>
            <a:chOff x="912" y="2016"/>
            <a:chExt cx="2064" cy="576"/>
          </a:xfrm>
        </p:grpSpPr>
        <p:sp>
          <p:nvSpPr>
            <p:cNvPr id="23559" name="Oval 8"/>
            <p:cNvSpPr>
              <a:spLocks noChangeArrowheads="1"/>
            </p:cNvSpPr>
            <p:nvPr/>
          </p:nvSpPr>
          <p:spPr bwMode="auto">
            <a:xfrm>
              <a:off x="912" y="2016"/>
              <a:ext cx="2064" cy="576"/>
            </a:xfrm>
            <a:prstGeom prst="ellipse">
              <a:avLst/>
            </a:prstGeom>
            <a:noFill/>
            <a:ln w="9525">
              <a:solidFill>
                <a:schemeClr val="tx1"/>
              </a:solidFill>
              <a:round/>
              <a:headEnd/>
              <a:tailEnd/>
            </a:ln>
          </p:spPr>
          <p:txBody>
            <a:bodyPr wrap="none" anchor="ctr"/>
            <a:lstStyle/>
            <a:p>
              <a:pPr algn="r" rtl="1"/>
              <a:endParaRPr lang="en-GB"/>
            </a:p>
          </p:txBody>
        </p:sp>
        <p:sp>
          <p:nvSpPr>
            <p:cNvPr id="23560" name="Text Box 9"/>
            <p:cNvSpPr txBox="1">
              <a:spLocks noChangeArrowheads="1"/>
            </p:cNvSpPr>
            <p:nvPr/>
          </p:nvSpPr>
          <p:spPr bwMode="auto">
            <a:xfrm>
              <a:off x="1585" y="2160"/>
              <a:ext cx="718" cy="288"/>
            </a:xfrm>
            <a:prstGeom prst="rect">
              <a:avLst/>
            </a:prstGeom>
            <a:noFill/>
            <a:ln w="9525" algn="ctr">
              <a:noFill/>
              <a:prstDash val="dash"/>
              <a:miter lim="800000"/>
              <a:headEnd/>
              <a:tailEnd/>
            </a:ln>
          </p:spPr>
          <p:txBody>
            <a:bodyPr wrap="none">
              <a:spAutoFit/>
            </a:bodyPr>
            <a:lstStyle/>
            <a:p>
              <a:pPr algn="r" rtl="1"/>
              <a:r>
                <a:rPr lang="en-US" sz="2400"/>
                <a:t>Borrow</a:t>
              </a:r>
            </a:p>
          </p:txBody>
        </p:sp>
      </p:grpSp>
      <p:sp>
        <p:nvSpPr>
          <p:cNvPr id="23558" name="Content Placeholder 10"/>
          <p:cNvSpPr>
            <a:spLocks noGrp="1"/>
          </p:cNvSpPr>
          <p:nvPr>
            <p:ph idx="1"/>
          </p:nvPr>
        </p:nvSpPr>
        <p:spPr>
          <a:xfrm>
            <a:off x="457200" y="1838324"/>
            <a:ext cx="7848600" cy="3233750"/>
          </a:xfrm>
        </p:spPr>
        <p:txBody>
          <a:bodyPr/>
          <a:lstStyle/>
          <a:p>
            <a:pPr>
              <a:lnSpc>
                <a:spcPct val="150000"/>
              </a:lnSpc>
            </a:pPr>
            <a:r>
              <a:rPr lang="en-US" dirty="0" smtClean="0">
                <a:solidFill>
                  <a:schemeClr val="tx1"/>
                </a:solidFill>
                <a:latin typeface="Arial" pitchFamily="34" charset="0"/>
                <a:cs typeface="Arial" pitchFamily="34" charset="0"/>
              </a:rPr>
              <a:t>Use case is a particular activity a user can do on the system.</a:t>
            </a:r>
            <a:endParaRPr lang="ar-SA" dirty="0" smtClean="0">
              <a:solidFill>
                <a:schemeClr val="tx1"/>
              </a:solidFill>
              <a:latin typeface="Arial" pitchFamily="34" charset="0"/>
              <a:cs typeface="Arial" pitchFamily="34" charset="0"/>
            </a:endParaRPr>
          </a:p>
          <a:p>
            <a:pPr>
              <a:lnSpc>
                <a:spcPct val="150000"/>
              </a:lnSpc>
            </a:pPr>
            <a:r>
              <a:rPr lang="en-US" dirty="0" smtClean="0">
                <a:solidFill>
                  <a:schemeClr val="tx1"/>
                </a:solidFill>
                <a:latin typeface="Arial" pitchFamily="34" charset="0"/>
                <a:cs typeface="Arial" pitchFamily="34" charset="0"/>
              </a:rPr>
              <a:t>It is represented by an ellipse.</a:t>
            </a:r>
          </a:p>
          <a:p>
            <a:pPr>
              <a:lnSpc>
                <a:spcPct val="150000"/>
              </a:lnSpc>
            </a:pPr>
            <a:r>
              <a:rPr lang="en-US" dirty="0" smtClean="0">
                <a:solidFill>
                  <a:schemeClr val="tx1"/>
                </a:solidFill>
                <a:latin typeface="Arial" pitchFamily="34" charset="0"/>
                <a:cs typeface="Arial" pitchFamily="34" charset="0"/>
              </a:rPr>
              <a:t>Two use cases for a library system shown below.</a:t>
            </a:r>
            <a:endParaRPr lang="en-GB" dirty="0" smtClean="0">
              <a:solidFill>
                <a:schemeClr val="tx1"/>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28" y="474324"/>
            <a:ext cx="8077200" cy="857256"/>
          </a:xfrm>
        </p:spPr>
        <p:txBody>
          <a:bodyPr/>
          <a:lstStyle/>
          <a:p>
            <a:pPr>
              <a:defRPr/>
            </a:pPr>
            <a:r>
              <a:rPr lang="en-US" dirty="0" smtClean="0">
                <a:solidFill>
                  <a:schemeClr val="tx1"/>
                </a:solidFill>
              </a:rPr>
              <a:t>Use Case Diagram Relationships</a:t>
            </a:r>
            <a:endParaRPr lang="en-GB" dirty="0">
              <a:solidFill>
                <a:schemeClr val="tx1"/>
              </a:solidFill>
            </a:endParaRPr>
          </a:p>
        </p:txBody>
      </p:sp>
      <p:sp>
        <p:nvSpPr>
          <p:cNvPr id="2457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BC33476-F0F4-4AB8-B678-DCBE049CAE80}" type="slidenum">
              <a:rPr lang="ar-SA" altLang="en-US" smtClean="0"/>
              <a:pPr/>
              <a:t>78</a:t>
            </a:fld>
            <a:endParaRPr lang="en-GB" altLang="en-US" smtClean="0"/>
          </a:p>
        </p:txBody>
      </p:sp>
      <p:sp>
        <p:nvSpPr>
          <p:cNvPr id="24580" name="Content Placeholder 10"/>
          <p:cNvSpPr>
            <a:spLocks noGrp="1"/>
          </p:cNvSpPr>
          <p:nvPr>
            <p:ph idx="1"/>
          </p:nvPr>
        </p:nvSpPr>
        <p:spPr>
          <a:xfrm>
            <a:off x="457200" y="1600200"/>
            <a:ext cx="7848600" cy="4724400"/>
          </a:xfrm>
        </p:spPr>
        <p:txBody>
          <a:bodyPr/>
          <a:lstStyle/>
          <a:p>
            <a:pPr>
              <a:lnSpc>
                <a:spcPct val="130000"/>
              </a:lnSpc>
              <a:buFont typeface="Wingdings 2" pitchFamily="18" charset="2"/>
              <a:buNone/>
            </a:pPr>
            <a:r>
              <a:rPr lang="en-GB" sz="3200" b="1" smtClean="0">
                <a:solidFill>
                  <a:schemeClr val="bg1"/>
                </a:solidFill>
                <a:latin typeface="Rockwell" pitchFamily="18" charset="0"/>
                <a:cs typeface="Tahoma" pitchFamily="34" charset="0"/>
              </a:rPr>
              <a:t>.</a:t>
            </a:r>
          </a:p>
        </p:txBody>
      </p:sp>
      <p:sp>
        <p:nvSpPr>
          <p:cNvPr id="24581" name="Rectangle 11"/>
          <p:cNvSpPr>
            <a:spLocks noChangeArrowheads="1"/>
          </p:cNvSpPr>
          <p:nvPr/>
        </p:nvSpPr>
        <p:spPr bwMode="auto">
          <a:xfrm>
            <a:off x="1768475" y="4560888"/>
            <a:ext cx="2667000" cy="1295400"/>
          </a:xfrm>
          <a:prstGeom prst="rect">
            <a:avLst/>
          </a:prstGeom>
          <a:noFill/>
          <a:ln w="28575">
            <a:solidFill>
              <a:schemeClr val="tx1"/>
            </a:solidFill>
            <a:miter lim="800000"/>
            <a:headEnd/>
            <a:tailEnd/>
          </a:ln>
        </p:spPr>
        <p:txBody>
          <a:bodyPr wrap="none" anchor="ctr"/>
          <a:lstStyle/>
          <a:p>
            <a:pPr algn="ctr"/>
            <a:endParaRPr lang="en-GB" sz="2400">
              <a:solidFill>
                <a:schemeClr val="bg1"/>
              </a:solidFill>
              <a:latin typeface="Tahoma" pitchFamily="34" charset="0"/>
              <a:ea typeface="SimSun" pitchFamily="2" charset="-122"/>
            </a:endParaRPr>
          </a:p>
        </p:txBody>
      </p:sp>
      <p:grpSp>
        <p:nvGrpSpPr>
          <p:cNvPr id="3" name="Group 12"/>
          <p:cNvGrpSpPr>
            <a:grpSpLocks/>
          </p:cNvGrpSpPr>
          <p:nvPr/>
        </p:nvGrpSpPr>
        <p:grpSpPr bwMode="auto">
          <a:xfrm>
            <a:off x="549275" y="5083175"/>
            <a:ext cx="304800" cy="609600"/>
            <a:chOff x="1488" y="1824"/>
            <a:chExt cx="192" cy="384"/>
          </a:xfrm>
        </p:grpSpPr>
        <p:sp>
          <p:nvSpPr>
            <p:cNvPr id="24610" name="Oval 40"/>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611" name="Line 6"/>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4612" name="Freeform 42"/>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613" name="Line 8"/>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4583" name="Oval 13"/>
          <p:cNvSpPr>
            <a:spLocks noChangeArrowheads="1"/>
          </p:cNvSpPr>
          <p:nvPr/>
        </p:nvSpPr>
        <p:spPr bwMode="auto">
          <a:xfrm>
            <a:off x="2149475" y="5246688"/>
            <a:ext cx="1981200" cy="457200"/>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584" name="Text Box 10"/>
          <p:cNvSpPr txBox="1">
            <a:spLocks noChangeArrowheads="1"/>
          </p:cNvSpPr>
          <p:nvPr/>
        </p:nvSpPr>
        <p:spPr bwMode="auto">
          <a:xfrm>
            <a:off x="2208213" y="5302250"/>
            <a:ext cx="1262062" cy="336550"/>
          </a:xfrm>
          <a:prstGeom prst="rect">
            <a:avLst/>
          </a:prstGeom>
          <a:noFill/>
          <a:ln w="9525">
            <a:noFill/>
            <a:miter lim="800000"/>
            <a:headEnd/>
            <a:tailEnd/>
          </a:ln>
        </p:spPr>
        <p:txBody>
          <a:bodyPr wrap="none">
            <a:spAutoFit/>
          </a:bodyPr>
          <a:lstStyle/>
          <a:p>
            <a:pPr algn="ctr"/>
            <a:r>
              <a:rPr lang="en-US" sz="1600">
                <a:latin typeface="Tahoma" pitchFamily="34" charset="0"/>
                <a:ea typeface="SimSun" pitchFamily="2" charset="-122"/>
              </a:rPr>
              <a:t>      Restock</a:t>
            </a:r>
            <a:endParaRPr lang="en-US" sz="2400">
              <a:latin typeface="Tahoma" pitchFamily="34" charset="0"/>
              <a:ea typeface="SimSun" pitchFamily="2" charset="-122"/>
            </a:endParaRPr>
          </a:p>
        </p:txBody>
      </p:sp>
      <p:sp>
        <p:nvSpPr>
          <p:cNvPr id="24585" name="Text Box 11"/>
          <p:cNvSpPr txBox="1">
            <a:spLocks noChangeArrowheads="1"/>
          </p:cNvSpPr>
          <p:nvPr/>
        </p:nvSpPr>
        <p:spPr bwMode="auto">
          <a:xfrm>
            <a:off x="381000" y="5775325"/>
            <a:ext cx="1089025" cy="396875"/>
          </a:xfrm>
          <a:prstGeom prst="rect">
            <a:avLst/>
          </a:prstGeom>
          <a:noFill/>
          <a:ln w="9525">
            <a:noFill/>
            <a:miter lim="800000"/>
            <a:headEnd/>
            <a:tailEnd/>
          </a:ln>
        </p:spPr>
        <p:txBody>
          <a:bodyPr wrap="none">
            <a:spAutoFit/>
          </a:bodyPr>
          <a:lstStyle/>
          <a:p>
            <a:r>
              <a:rPr lang="en-US" sz="2000">
                <a:latin typeface="Tahoma" pitchFamily="34" charset="0"/>
                <a:ea typeface="SimSun" pitchFamily="2" charset="-122"/>
              </a:rPr>
              <a:t>Supplier</a:t>
            </a:r>
          </a:p>
        </p:txBody>
      </p:sp>
      <p:sp>
        <p:nvSpPr>
          <p:cNvPr id="24586" name="Text Box 12"/>
          <p:cNvSpPr txBox="1">
            <a:spLocks noChangeArrowheads="1"/>
          </p:cNvSpPr>
          <p:nvPr/>
        </p:nvSpPr>
        <p:spPr bwMode="auto">
          <a:xfrm>
            <a:off x="1920875" y="4664075"/>
            <a:ext cx="4267200" cy="396875"/>
          </a:xfrm>
          <a:prstGeom prst="rect">
            <a:avLst/>
          </a:prstGeom>
          <a:noFill/>
          <a:ln w="9525">
            <a:noFill/>
            <a:miter lim="800000"/>
            <a:headEnd/>
            <a:tailEnd/>
          </a:ln>
        </p:spPr>
        <p:txBody>
          <a:bodyPr>
            <a:spAutoFit/>
          </a:bodyPr>
          <a:lstStyle/>
          <a:p>
            <a:r>
              <a:rPr lang="en-US" sz="2000">
                <a:ea typeface="SimSun" pitchFamily="2" charset="-122"/>
              </a:rPr>
              <a:t>Self service machine</a:t>
            </a:r>
          </a:p>
        </p:txBody>
      </p:sp>
      <p:sp>
        <p:nvSpPr>
          <p:cNvPr id="24587" name="Line 13"/>
          <p:cNvSpPr>
            <a:spLocks noChangeShapeType="1"/>
          </p:cNvSpPr>
          <p:nvPr/>
        </p:nvSpPr>
        <p:spPr bwMode="auto">
          <a:xfrm>
            <a:off x="930275" y="5475288"/>
            <a:ext cx="1143000" cy="0"/>
          </a:xfrm>
          <a:prstGeom prst="line">
            <a:avLst/>
          </a:prstGeom>
          <a:noFill/>
          <a:ln w="9525">
            <a:solidFill>
              <a:schemeClr val="tx1"/>
            </a:solidFill>
            <a:round/>
            <a:headEnd/>
            <a:tailEnd/>
          </a:ln>
        </p:spPr>
        <p:txBody>
          <a:bodyPr wrap="none" anchor="ctr"/>
          <a:lstStyle/>
          <a:p>
            <a:endParaRPr lang="en-GB"/>
          </a:p>
        </p:txBody>
      </p:sp>
      <p:sp>
        <p:nvSpPr>
          <p:cNvPr id="24588" name="Rectangle 18"/>
          <p:cNvSpPr>
            <a:spLocks noChangeArrowheads="1"/>
          </p:cNvSpPr>
          <p:nvPr/>
        </p:nvSpPr>
        <p:spPr bwMode="auto">
          <a:xfrm>
            <a:off x="1844675" y="2427288"/>
            <a:ext cx="2667000" cy="1295400"/>
          </a:xfrm>
          <a:prstGeom prst="rect">
            <a:avLst/>
          </a:prstGeom>
          <a:noFill/>
          <a:ln w="28575">
            <a:solidFill>
              <a:schemeClr val="tx1"/>
            </a:solidFill>
            <a:miter lim="800000"/>
            <a:headEnd/>
            <a:tailEnd/>
          </a:ln>
        </p:spPr>
        <p:txBody>
          <a:bodyPr wrap="none" anchor="ctr"/>
          <a:lstStyle/>
          <a:p>
            <a:pPr algn="ctr"/>
            <a:endParaRPr lang="en-GB" sz="2400">
              <a:solidFill>
                <a:schemeClr val="bg1"/>
              </a:solidFill>
              <a:latin typeface="Tahoma" pitchFamily="34" charset="0"/>
              <a:ea typeface="SimSun" pitchFamily="2" charset="-122"/>
            </a:endParaRPr>
          </a:p>
        </p:txBody>
      </p:sp>
      <p:grpSp>
        <p:nvGrpSpPr>
          <p:cNvPr id="4" name="Group 19"/>
          <p:cNvGrpSpPr>
            <a:grpSpLocks/>
          </p:cNvGrpSpPr>
          <p:nvPr/>
        </p:nvGrpSpPr>
        <p:grpSpPr bwMode="auto">
          <a:xfrm>
            <a:off x="625475" y="2949575"/>
            <a:ext cx="304800" cy="609600"/>
            <a:chOff x="1488" y="1824"/>
            <a:chExt cx="192" cy="384"/>
          </a:xfrm>
        </p:grpSpPr>
        <p:sp>
          <p:nvSpPr>
            <p:cNvPr id="24606" name="Oval 36"/>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607" name="Line 17"/>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4608" name="Freeform 38"/>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609" name="Line 19"/>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4590" name="Oval 20"/>
          <p:cNvSpPr>
            <a:spLocks noChangeArrowheads="1"/>
          </p:cNvSpPr>
          <p:nvPr/>
        </p:nvSpPr>
        <p:spPr bwMode="auto">
          <a:xfrm>
            <a:off x="2225675" y="3113088"/>
            <a:ext cx="1981200" cy="457200"/>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591" name="Text Box 21"/>
          <p:cNvSpPr txBox="1">
            <a:spLocks noChangeArrowheads="1"/>
          </p:cNvSpPr>
          <p:nvPr/>
        </p:nvSpPr>
        <p:spPr bwMode="auto">
          <a:xfrm>
            <a:off x="2474913" y="3168650"/>
            <a:ext cx="1435100" cy="336550"/>
          </a:xfrm>
          <a:prstGeom prst="rect">
            <a:avLst/>
          </a:prstGeom>
          <a:noFill/>
          <a:ln w="9525">
            <a:noFill/>
            <a:miter lim="800000"/>
            <a:headEnd/>
            <a:tailEnd/>
          </a:ln>
        </p:spPr>
        <p:txBody>
          <a:bodyPr wrap="none">
            <a:spAutoFit/>
          </a:bodyPr>
          <a:lstStyle/>
          <a:p>
            <a:r>
              <a:rPr lang="en-US" sz="1600">
                <a:latin typeface="Tahoma" pitchFamily="34" charset="0"/>
                <a:ea typeface="SimSun" pitchFamily="2" charset="-122"/>
              </a:rPr>
              <a:t>Buy a product</a:t>
            </a:r>
            <a:endParaRPr lang="en-US" sz="2400">
              <a:latin typeface="Tahoma" pitchFamily="34" charset="0"/>
              <a:ea typeface="SimSun" pitchFamily="2" charset="-122"/>
            </a:endParaRPr>
          </a:p>
        </p:txBody>
      </p:sp>
      <p:sp>
        <p:nvSpPr>
          <p:cNvPr id="24592" name="Text Box 22"/>
          <p:cNvSpPr txBox="1">
            <a:spLocks noChangeArrowheads="1"/>
          </p:cNvSpPr>
          <p:nvPr/>
        </p:nvSpPr>
        <p:spPr bwMode="auto">
          <a:xfrm>
            <a:off x="457200" y="3641725"/>
            <a:ext cx="1217613" cy="396875"/>
          </a:xfrm>
          <a:prstGeom prst="rect">
            <a:avLst/>
          </a:prstGeom>
          <a:noFill/>
          <a:ln w="9525">
            <a:noFill/>
            <a:miter lim="800000"/>
            <a:headEnd/>
            <a:tailEnd/>
          </a:ln>
        </p:spPr>
        <p:txBody>
          <a:bodyPr wrap="none">
            <a:spAutoFit/>
          </a:bodyPr>
          <a:lstStyle/>
          <a:p>
            <a:r>
              <a:rPr lang="en-US" sz="2000">
                <a:latin typeface="Tahoma" pitchFamily="34" charset="0"/>
                <a:ea typeface="SimSun" pitchFamily="2" charset="-122"/>
              </a:rPr>
              <a:t>customer</a:t>
            </a:r>
          </a:p>
        </p:txBody>
      </p:sp>
      <p:sp>
        <p:nvSpPr>
          <p:cNvPr id="24593" name="Text Box 23"/>
          <p:cNvSpPr txBox="1">
            <a:spLocks noChangeArrowheads="1"/>
          </p:cNvSpPr>
          <p:nvPr/>
        </p:nvSpPr>
        <p:spPr bwMode="auto">
          <a:xfrm>
            <a:off x="1997075" y="2530475"/>
            <a:ext cx="4267200" cy="396875"/>
          </a:xfrm>
          <a:prstGeom prst="rect">
            <a:avLst/>
          </a:prstGeom>
          <a:noFill/>
          <a:ln w="9525">
            <a:noFill/>
            <a:miter lim="800000"/>
            <a:headEnd/>
            <a:tailEnd/>
          </a:ln>
        </p:spPr>
        <p:txBody>
          <a:bodyPr>
            <a:spAutoFit/>
          </a:bodyPr>
          <a:lstStyle/>
          <a:p>
            <a:r>
              <a:rPr lang="en-US" sz="2000">
                <a:ea typeface="SimSun" pitchFamily="2" charset="-122"/>
              </a:rPr>
              <a:t>Self service machine</a:t>
            </a:r>
          </a:p>
        </p:txBody>
      </p:sp>
      <p:sp>
        <p:nvSpPr>
          <p:cNvPr id="24594" name="Line 24"/>
          <p:cNvSpPr>
            <a:spLocks noChangeShapeType="1"/>
          </p:cNvSpPr>
          <p:nvPr/>
        </p:nvSpPr>
        <p:spPr bwMode="auto">
          <a:xfrm>
            <a:off x="1006475" y="3341688"/>
            <a:ext cx="1143000" cy="0"/>
          </a:xfrm>
          <a:prstGeom prst="line">
            <a:avLst/>
          </a:prstGeom>
          <a:noFill/>
          <a:ln w="9525">
            <a:solidFill>
              <a:schemeClr val="tx1"/>
            </a:solidFill>
            <a:round/>
            <a:headEnd/>
            <a:tailEnd/>
          </a:ln>
        </p:spPr>
        <p:txBody>
          <a:bodyPr wrap="none" anchor="ctr"/>
          <a:lstStyle/>
          <a:p>
            <a:endParaRPr lang="en-GB"/>
          </a:p>
        </p:txBody>
      </p:sp>
      <p:sp>
        <p:nvSpPr>
          <p:cNvPr id="24595" name="Rectangle 25"/>
          <p:cNvSpPr>
            <a:spLocks noChangeArrowheads="1"/>
          </p:cNvSpPr>
          <p:nvPr/>
        </p:nvSpPr>
        <p:spPr bwMode="auto">
          <a:xfrm>
            <a:off x="5029200" y="3265488"/>
            <a:ext cx="2667000" cy="1143000"/>
          </a:xfrm>
          <a:prstGeom prst="rect">
            <a:avLst/>
          </a:prstGeom>
          <a:noFill/>
          <a:ln w="28575">
            <a:solidFill>
              <a:schemeClr val="tx1"/>
            </a:solidFill>
            <a:miter lim="800000"/>
            <a:headEnd/>
            <a:tailEnd/>
          </a:ln>
        </p:spPr>
        <p:txBody>
          <a:bodyPr wrap="none" anchor="ctr"/>
          <a:lstStyle/>
          <a:p>
            <a:pPr algn="ctr"/>
            <a:endParaRPr lang="en-GB" sz="2400">
              <a:solidFill>
                <a:schemeClr val="bg1"/>
              </a:solidFill>
              <a:latin typeface="Tahoma" pitchFamily="34" charset="0"/>
              <a:ea typeface="SimSun" pitchFamily="2" charset="-122"/>
            </a:endParaRPr>
          </a:p>
        </p:txBody>
      </p:sp>
      <p:sp>
        <p:nvSpPr>
          <p:cNvPr id="24596" name="Oval 26"/>
          <p:cNvSpPr>
            <a:spLocks noChangeArrowheads="1"/>
          </p:cNvSpPr>
          <p:nvPr/>
        </p:nvSpPr>
        <p:spPr bwMode="auto">
          <a:xfrm>
            <a:off x="5411788" y="3881438"/>
            <a:ext cx="1793875" cy="411162"/>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597" name="Text Box 27"/>
          <p:cNvSpPr txBox="1">
            <a:spLocks noChangeArrowheads="1"/>
          </p:cNvSpPr>
          <p:nvPr/>
        </p:nvSpPr>
        <p:spPr bwMode="auto">
          <a:xfrm>
            <a:off x="5133975" y="3932238"/>
            <a:ext cx="1811338" cy="336550"/>
          </a:xfrm>
          <a:prstGeom prst="rect">
            <a:avLst/>
          </a:prstGeom>
          <a:noFill/>
          <a:ln w="9525">
            <a:noFill/>
            <a:miter lim="800000"/>
            <a:headEnd/>
            <a:tailEnd/>
          </a:ln>
        </p:spPr>
        <p:txBody>
          <a:bodyPr wrap="none">
            <a:spAutoFit/>
          </a:bodyPr>
          <a:lstStyle/>
          <a:p>
            <a:pPr algn="ctr"/>
            <a:r>
              <a:rPr lang="en-US" sz="1600">
                <a:latin typeface="Tahoma" pitchFamily="34" charset="0"/>
                <a:ea typeface="SimSun" pitchFamily="2" charset="-122"/>
              </a:rPr>
              <a:t>      Collect Money</a:t>
            </a:r>
            <a:endParaRPr lang="en-US" sz="2400">
              <a:latin typeface="Tahoma" pitchFamily="34" charset="0"/>
              <a:ea typeface="SimSun" pitchFamily="2" charset="-122"/>
            </a:endParaRPr>
          </a:p>
        </p:txBody>
      </p:sp>
      <p:sp>
        <p:nvSpPr>
          <p:cNvPr id="24598" name="Text Box 28"/>
          <p:cNvSpPr txBox="1">
            <a:spLocks noChangeArrowheads="1"/>
          </p:cNvSpPr>
          <p:nvPr/>
        </p:nvSpPr>
        <p:spPr bwMode="auto">
          <a:xfrm>
            <a:off x="5203825" y="3357563"/>
            <a:ext cx="3863975" cy="396875"/>
          </a:xfrm>
          <a:prstGeom prst="rect">
            <a:avLst/>
          </a:prstGeom>
          <a:noFill/>
          <a:ln w="9525">
            <a:noFill/>
            <a:miter lim="800000"/>
            <a:headEnd/>
            <a:tailEnd/>
          </a:ln>
        </p:spPr>
        <p:txBody>
          <a:bodyPr>
            <a:spAutoFit/>
          </a:bodyPr>
          <a:lstStyle/>
          <a:p>
            <a:r>
              <a:rPr lang="en-US" sz="2000">
                <a:ea typeface="SimSun" pitchFamily="2" charset="-122"/>
              </a:rPr>
              <a:t>Self service machine</a:t>
            </a:r>
          </a:p>
        </p:txBody>
      </p:sp>
      <p:grpSp>
        <p:nvGrpSpPr>
          <p:cNvPr id="5" name="Group 29"/>
          <p:cNvGrpSpPr>
            <a:grpSpLocks/>
          </p:cNvGrpSpPr>
          <p:nvPr/>
        </p:nvGrpSpPr>
        <p:grpSpPr bwMode="auto">
          <a:xfrm>
            <a:off x="8153400" y="3646488"/>
            <a:ext cx="304800" cy="609600"/>
            <a:chOff x="1488" y="1824"/>
            <a:chExt cx="192" cy="384"/>
          </a:xfrm>
        </p:grpSpPr>
        <p:sp>
          <p:nvSpPr>
            <p:cNvPr id="24602" name="Oval 32"/>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603" name="Line 31"/>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4604" name="Freeform 34"/>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4605" name="Line 33"/>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4600" name="Line 34"/>
          <p:cNvSpPr>
            <a:spLocks noChangeShapeType="1"/>
          </p:cNvSpPr>
          <p:nvPr/>
        </p:nvSpPr>
        <p:spPr bwMode="auto">
          <a:xfrm flipH="1">
            <a:off x="7467600" y="4027488"/>
            <a:ext cx="762000" cy="0"/>
          </a:xfrm>
          <a:prstGeom prst="line">
            <a:avLst/>
          </a:prstGeom>
          <a:noFill/>
          <a:ln w="9525">
            <a:solidFill>
              <a:schemeClr val="tx1"/>
            </a:solidFill>
            <a:round/>
            <a:headEnd/>
            <a:tailEnd/>
          </a:ln>
        </p:spPr>
        <p:txBody>
          <a:bodyPr/>
          <a:lstStyle/>
          <a:p>
            <a:endParaRPr lang="en-GB"/>
          </a:p>
        </p:txBody>
      </p:sp>
      <p:sp>
        <p:nvSpPr>
          <p:cNvPr id="24601" name="Text Box 35"/>
          <p:cNvSpPr txBox="1">
            <a:spLocks noChangeArrowheads="1"/>
          </p:cNvSpPr>
          <p:nvPr/>
        </p:nvSpPr>
        <p:spPr bwMode="auto">
          <a:xfrm>
            <a:off x="7756525" y="4495800"/>
            <a:ext cx="1187450" cy="396875"/>
          </a:xfrm>
          <a:prstGeom prst="rect">
            <a:avLst/>
          </a:prstGeom>
          <a:noFill/>
          <a:ln w="9525">
            <a:noFill/>
            <a:miter lim="800000"/>
            <a:headEnd/>
            <a:tailEnd/>
          </a:ln>
        </p:spPr>
        <p:txBody>
          <a:bodyPr wrap="none">
            <a:spAutoFit/>
          </a:bodyPr>
          <a:lstStyle/>
          <a:p>
            <a:r>
              <a:rPr lang="en-US" sz="2000">
                <a:ea typeface="SimSun" pitchFamily="2" charset="-122"/>
              </a:rPr>
              <a:t>Collector</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4" y="414302"/>
            <a:ext cx="7767662" cy="942996"/>
          </a:xfrm>
        </p:spPr>
        <p:txBody>
          <a:bodyPr/>
          <a:lstStyle/>
          <a:p>
            <a:pPr>
              <a:defRPr/>
            </a:pPr>
            <a:r>
              <a:rPr lang="en-US" dirty="0" smtClean="0">
                <a:solidFill>
                  <a:schemeClr val="tx1"/>
                </a:solidFill>
              </a:rPr>
              <a:t>Use Case Diagram Relationships</a:t>
            </a:r>
            <a:endParaRPr lang="en-GB" dirty="0">
              <a:solidFill>
                <a:schemeClr val="tx1"/>
              </a:solidFill>
            </a:endParaRPr>
          </a:p>
        </p:txBody>
      </p:sp>
      <p:sp>
        <p:nvSpPr>
          <p:cNvPr id="25603"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02B3B34B-1661-4190-BF20-04CDFE323981}" type="slidenum">
              <a:rPr lang="ar-SA" altLang="en-US" smtClean="0"/>
              <a:pPr/>
              <a:t>79</a:t>
            </a:fld>
            <a:endParaRPr lang="en-GB" altLang="en-US" smtClean="0"/>
          </a:p>
        </p:txBody>
      </p:sp>
      <p:sp>
        <p:nvSpPr>
          <p:cNvPr id="25604" name="Content Placeholder 10"/>
          <p:cNvSpPr>
            <a:spLocks noGrp="1"/>
          </p:cNvSpPr>
          <p:nvPr>
            <p:ph idx="1"/>
          </p:nvPr>
        </p:nvSpPr>
        <p:spPr>
          <a:xfrm>
            <a:off x="457200" y="1600200"/>
            <a:ext cx="7848600" cy="4724400"/>
          </a:xfrm>
        </p:spPr>
        <p:txBody>
          <a:bodyPr/>
          <a:lstStyle/>
          <a:p>
            <a:pPr>
              <a:lnSpc>
                <a:spcPct val="130000"/>
              </a:lnSpc>
              <a:buFont typeface="Wingdings 2" pitchFamily="18" charset="2"/>
              <a:buNone/>
            </a:pPr>
            <a:r>
              <a:rPr lang="en-GB" sz="3200" b="1" smtClean="0">
                <a:solidFill>
                  <a:schemeClr val="bg1"/>
                </a:solidFill>
                <a:latin typeface="Rockwell" pitchFamily="18" charset="0"/>
                <a:cs typeface="Tahoma" pitchFamily="34" charset="0"/>
              </a:rPr>
              <a:t>.</a:t>
            </a:r>
          </a:p>
        </p:txBody>
      </p:sp>
      <p:grpSp>
        <p:nvGrpSpPr>
          <p:cNvPr id="3" name="Group 4"/>
          <p:cNvGrpSpPr>
            <a:grpSpLocks/>
          </p:cNvGrpSpPr>
          <p:nvPr/>
        </p:nvGrpSpPr>
        <p:grpSpPr bwMode="auto">
          <a:xfrm>
            <a:off x="4841875" y="5684838"/>
            <a:ext cx="2170113" cy="944562"/>
            <a:chOff x="3168" y="1296"/>
            <a:chExt cx="1409" cy="480"/>
          </a:xfrm>
        </p:grpSpPr>
        <p:sp>
          <p:nvSpPr>
            <p:cNvPr id="25630" name="Oval 30"/>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5631" name="Text Box 5"/>
            <p:cNvSpPr txBox="1">
              <a:spLocks noChangeArrowheads="1"/>
            </p:cNvSpPr>
            <p:nvPr/>
          </p:nvSpPr>
          <p:spPr bwMode="auto">
            <a:xfrm>
              <a:off x="3216" y="1440"/>
              <a:ext cx="1361" cy="202"/>
            </a:xfrm>
            <a:prstGeom prst="rect">
              <a:avLst/>
            </a:prstGeom>
            <a:noFill/>
            <a:ln w="9525">
              <a:noFill/>
              <a:miter lim="800000"/>
              <a:headEnd/>
              <a:tailEnd/>
            </a:ln>
          </p:spPr>
          <p:txBody>
            <a:bodyPr>
              <a:spAutoFit/>
            </a:bodyPr>
            <a:lstStyle/>
            <a:p>
              <a:r>
                <a:rPr lang="en-US" sz="2000">
                  <a:ea typeface="SimSun" pitchFamily="2" charset="-122"/>
                </a:rPr>
                <a:t>Close Machine</a:t>
              </a:r>
            </a:p>
          </p:txBody>
        </p:sp>
      </p:grpSp>
      <p:sp>
        <p:nvSpPr>
          <p:cNvPr id="25606" name="Text Box 6"/>
          <p:cNvSpPr txBox="1">
            <a:spLocks noChangeArrowheads="1"/>
          </p:cNvSpPr>
          <p:nvPr/>
        </p:nvSpPr>
        <p:spPr bwMode="auto">
          <a:xfrm>
            <a:off x="1752600" y="4572000"/>
            <a:ext cx="1295400" cy="336550"/>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endParaRPr lang="en-US" sz="2400">
              <a:latin typeface="Tahoma" pitchFamily="34" charset="0"/>
              <a:ea typeface="SimSun" pitchFamily="2" charset="-122"/>
            </a:endParaRPr>
          </a:p>
        </p:txBody>
      </p:sp>
      <p:grpSp>
        <p:nvGrpSpPr>
          <p:cNvPr id="4" name="Group 6"/>
          <p:cNvGrpSpPr>
            <a:grpSpLocks/>
          </p:cNvGrpSpPr>
          <p:nvPr/>
        </p:nvGrpSpPr>
        <p:grpSpPr bwMode="auto">
          <a:xfrm>
            <a:off x="1295400" y="2036763"/>
            <a:ext cx="1852613" cy="839787"/>
            <a:chOff x="864" y="1536"/>
            <a:chExt cx="1203" cy="427"/>
          </a:xfrm>
        </p:grpSpPr>
        <p:sp>
          <p:nvSpPr>
            <p:cNvPr id="25628" name="Oval 28"/>
            <p:cNvSpPr>
              <a:spLocks noChangeArrowheads="1"/>
            </p:cNvSpPr>
            <p:nvPr/>
          </p:nvSpPr>
          <p:spPr bwMode="auto">
            <a:xfrm>
              <a:off x="864" y="1584"/>
              <a:ext cx="1203" cy="37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5629" name="Text Box 9"/>
            <p:cNvSpPr txBox="1">
              <a:spLocks noChangeArrowheads="1"/>
            </p:cNvSpPr>
            <p:nvPr/>
          </p:nvSpPr>
          <p:spPr bwMode="auto">
            <a:xfrm>
              <a:off x="1104" y="1536"/>
              <a:ext cx="745" cy="326"/>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r>
                <a:rPr lang="en-US" sz="2000">
                  <a:latin typeface="Tahoma" pitchFamily="34" charset="0"/>
                  <a:ea typeface="SimSun" pitchFamily="2" charset="-122"/>
                </a:rPr>
                <a:t>Restock</a:t>
              </a:r>
            </a:p>
          </p:txBody>
        </p:sp>
      </p:grpSp>
      <p:grpSp>
        <p:nvGrpSpPr>
          <p:cNvPr id="5" name="Group 7"/>
          <p:cNvGrpSpPr>
            <a:grpSpLocks/>
          </p:cNvGrpSpPr>
          <p:nvPr/>
        </p:nvGrpSpPr>
        <p:grpSpPr bwMode="auto">
          <a:xfrm>
            <a:off x="4918075" y="3170238"/>
            <a:ext cx="2170113" cy="944562"/>
            <a:chOff x="3168" y="1296"/>
            <a:chExt cx="1409" cy="480"/>
          </a:xfrm>
        </p:grpSpPr>
        <p:sp>
          <p:nvSpPr>
            <p:cNvPr id="25626" name="Oval 26"/>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5627" name="Text Box 12"/>
            <p:cNvSpPr txBox="1">
              <a:spLocks noChangeArrowheads="1"/>
            </p:cNvSpPr>
            <p:nvPr/>
          </p:nvSpPr>
          <p:spPr bwMode="auto">
            <a:xfrm>
              <a:off x="3216" y="1440"/>
              <a:ext cx="1361" cy="202"/>
            </a:xfrm>
            <a:prstGeom prst="rect">
              <a:avLst/>
            </a:prstGeom>
            <a:noFill/>
            <a:ln w="9525">
              <a:noFill/>
              <a:miter lim="800000"/>
              <a:headEnd/>
              <a:tailEnd/>
            </a:ln>
          </p:spPr>
          <p:txBody>
            <a:bodyPr>
              <a:spAutoFit/>
            </a:bodyPr>
            <a:lstStyle/>
            <a:p>
              <a:r>
                <a:rPr lang="en-US" sz="2000">
                  <a:ea typeface="SimSun" pitchFamily="2" charset="-122"/>
                </a:rPr>
                <a:t>Close Machine</a:t>
              </a:r>
            </a:p>
          </p:txBody>
        </p:sp>
      </p:grpSp>
      <p:grpSp>
        <p:nvGrpSpPr>
          <p:cNvPr id="6" name="Group 8"/>
          <p:cNvGrpSpPr>
            <a:grpSpLocks/>
          </p:cNvGrpSpPr>
          <p:nvPr/>
        </p:nvGrpSpPr>
        <p:grpSpPr bwMode="auto">
          <a:xfrm>
            <a:off x="4992688" y="1752600"/>
            <a:ext cx="2170112" cy="944563"/>
            <a:chOff x="3168" y="1296"/>
            <a:chExt cx="1409" cy="480"/>
          </a:xfrm>
        </p:grpSpPr>
        <p:sp>
          <p:nvSpPr>
            <p:cNvPr id="25624" name="Oval 24"/>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5625" name="Text Box 15"/>
            <p:cNvSpPr txBox="1">
              <a:spLocks noChangeArrowheads="1"/>
            </p:cNvSpPr>
            <p:nvPr/>
          </p:nvSpPr>
          <p:spPr bwMode="auto">
            <a:xfrm>
              <a:off x="3216" y="1440"/>
              <a:ext cx="1361" cy="202"/>
            </a:xfrm>
            <a:prstGeom prst="rect">
              <a:avLst/>
            </a:prstGeom>
            <a:noFill/>
            <a:ln w="9525">
              <a:noFill/>
              <a:miter lim="800000"/>
              <a:headEnd/>
              <a:tailEnd/>
            </a:ln>
          </p:spPr>
          <p:txBody>
            <a:bodyPr>
              <a:spAutoFit/>
            </a:bodyPr>
            <a:lstStyle/>
            <a:p>
              <a:r>
                <a:rPr lang="en-US" sz="2000">
                  <a:ea typeface="SimSun" pitchFamily="2" charset="-122"/>
                </a:rPr>
                <a:t>Open Machine</a:t>
              </a:r>
            </a:p>
          </p:txBody>
        </p:sp>
      </p:grpSp>
      <p:sp>
        <p:nvSpPr>
          <p:cNvPr id="25610" name="Line 16"/>
          <p:cNvSpPr>
            <a:spLocks noChangeShapeType="1"/>
          </p:cNvSpPr>
          <p:nvPr/>
        </p:nvSpPr>
        <p:spPr bwMode="auto">
          <a:xfrm flipV="1">
            <a:off x="3143250" y="2130425"/>
            <a:ext cx="1849438" cy="377825"/>
          </a:xfrm>
          <a:prstGeom prst="line">
            <a:avLst/>
          </a:prstGeom>
          <a:noFill/>
          <a:ln w="38100">
            <a:solidFill>
              <a:schemeClr val="tx1"/>
            </a:solidFill>
            <a:prstDash val="dash"/>
            <a:round/>
            <a:headEnd/>
            <a:tailEnd type="arrow" w="med" len="med"/>
          </a:ln>
        </p:spPr>
        <p:txBody>
          <a:bodyPr/>
          <a:lstStyle/>
          <a:p>
            <a:endParaRPr lang="en-GB"/>
          </a:p>
        </p:txBody>
      </p:sp>
      <p:sp>
        <p:nvSpPr>
          <p:cNvPr id="25611" name="Line 17"/>
          <p:cNvSpPr>
            <a:spLocks noChangeShapeType="1"/>
          </p:cNvSpPr>
          <p:nvPr/>
        </p:nvSpPr>
        <p:spPr bwMode="auto">
          <a:xfrm>
            <a:off x="3070225" y="2697163"/>
            <a:ext cx="1882775" cy="960437"/>
          </a:xfrm>
          <a:prstGeom prst="line">
            <a:avLst/>
          </a:prstGeom>
          <a:noFill/>
          <a:ln w="38100">
            <a:solidFill>
              <a:schemeClr val="tx1"/>
            </a:solidFill>
            <a:prstDash val="dash"/>
            <a:round/>
            <a:headEnd/>
            <a:tailEnd type="arrow" w="med" len="med"/>
          </a:ln>
        </p:spPr>
        <p:txBody>
          <a:bodyPr/>
          <a:lstStyle/>
          <a:p>
            <a:endParaRPr lang="en-GB"/>
          </a:p>
        </p:txBody>
      </p:sp>
      <p:sp>
        <p:nvSpPr>
          <p:cNvPr id="25612" name="Text Box 18"/>
          <p:cNvSpPr txBox="1">
            <a:spLocks noChangeArrowheads="1"/>
          </p:cNvSpPr>
          <p:nvPr/>
        </p:nvSpPr>
        <p:spPr bwMode="auto">
          <a:xfrm>
            <a:off x="2590800" y="3352800"/>
            <a:ext cx="1600200" cy="396875"/>
          </a:xfrm>
          <a:prstGeom prst="rect">
            <a:avLst/>
          </a:prstGeom>
          <a:noFill/>
          <a:ln w="9525">
            <a:noFill/>
            <a:miter lim="800000"/>
            <a:headEnd/>
            <a:tailEnd/>
          </a:ln>
        </p:spPr>
        <p:txBody>
          <a:bodyPr>
            <a:spAutoFit/>
          </a:bodyPr>
          <a:lstStyle/>
          <a:p>
            <a:r>
              <a:rPr lang="en-US" sz="2000">
                <a:solidFill>
                  <a:schemeClr val="hlink"/>
                </a:solidFill>
                <a:latin typeface="Times New Roman" pitchFamily="18" charset="0"/>
                <a:ea typeface="SimSun" pitchFamily="2" charset="-122"/>
              </a:rPr>
              <a:t>&lt;&lt;includes&gt;&gt;</a:t>
            </a:r>
          </a:p>
        </p:txBody>
      </p:sp>
      <p:sp>
        <p:nvSpPr>
          <p:cNvPr id="25613" name="Text Box 19"/>
          <p:cNvSpPr txBox="1">
            <a:spLocks noChangeArrowheads="1"/>
          </p:cNvSpPr>
          <p:nvPr/>
        </p:nvSpPr>
        <p:spPr bwMode="auto">
          <a:xfrm>
            <a:off x="3217863" y="1752600"/>
            <a:ext cx="1600200" cy="396875"/>
          </a:xfrm>
          <a:prstGeom prst="rect">
            <a:avLst/>
          </a:prstGeom>
          <a:noFill/>
          <a:ln w="9525">
            <a:noFill/>
            <a:miter lim="800000"/>
            <a:headEnd/>
            <a:tailEnd/>
          </a:ln>
        </p:spPr>
        <p:txBody>
          <a:bodyPr wrap="none">
            <a:spAutoFit/>
          </a:bodyPr>
          <a:lstStyle/>
          <a:p>
            <a:r>
              <a:rPr lang="en-US" sz="2000">
                <a:latin typeface="Times New Roman" pitchFamily="18" charset="0"/>
                <a:ea typeface="SimSun" pitchFamily="2" charset="-122"/>
              </a:rPr>
              <a:t>&lt;&lt;includes&gt;&gt;</a:t>
            </a:r>
          </a:p>
        </p:txBody>
      </p:sp>
      <p:grpSp>
        <p:nvGrpSpPr>
          <p:cNvPr id="7" name="Group 14"/>
          <p:cNvGrpSpPr>
            <a:grpSpLocks/>
          </p:cNvGrpSpPr>
          <p:nvPr/>
        </p:nvGrpSpPr>
        <p:grpSpPr bwMode="auto">
          <a:xfrm>
            <a:off x="1219200" y="4551363"/>
            <a:ext cx="1852613" cy="839787"/>
            <a:chOff x="864" y="1536"/>
            <a:chExt cx="1203" cy="427"/>
          </a:xfrm>
        </p:grpSpPr>
        <p:sp>
          <p:nvSpPr>
            <p:cNvPr id="25622" name="Oval 22"/>
            <p:cNvSpPr>
              <a:spLocks noChangeArrowheads="1"/>
            </p:cNvSpPr>
            <p:nvPr/>
          </p:nvSpPr>
          <p:spPr bwMode="auto">
            <a:xfrm>
              <a:off x="864" y="1584"/>
              <a:ext cx="1203" cy="37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5623" name="Text Box 22"/>
            <p:cNvSpPr txBox="1">
              <a:spLocks noChangeArrowheads="1"/>
            </p:cNvSpPr>
            <p:nvPr/>
          </p:nvSpPr>
          <p:spPr bwMode="auto">
            <a:xfrm>
              <a:off x="1104" y="1536"/>
              <a:ext cx="745" cy="326"/>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r>
                <a:rPr lang="en-US" sz="2000">
                  <a:latin typeface="Tahoma" pitchFamily="34" charset="0"/>
                  <a:ea typeface="SimSun" pitchFamily="2" charset="-122"/>
                </a:rPr>
                <a:t>Collect</a:t>
              </a:r>
            </a:p>
          </p:txBody>
        </p:sp>
      </p:grpSp>
      <p:grpSp>
        <p:nvGrpSpPr>
          <p:cNvPr id="8" name="Group 15"/>
          <p:cNvGrpSpPr>
            <a:grpSpLocks/>
          </p:cNvGrpSpPr>
          <p:nvPr/>
        </p:nvGrpSpPr>
        <p:grpSpPr bwMode="auto">
          <a:xfrm>
            <a:off x="4916488" y="4267200"/>
            <a:ext cx="2170112" cy="944563"/>
            <a:chOff x="3168" y="1296"/>
            <a:chExt cx="1409" cy="480"/>
          </a:xfrm>
        </p:grpSpPr>
        <p:sp>
          <p:nvSpPr>
            <p:cNvPr id="25620" name="Oval 20"/>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5621" name="Text Box 25"/>
            <p:cNvSpPr txBox="1">
              <a:spLocks noChangeArrowheads="1"/>
            </p:cNvSpPr>
            <p:nvPr/>
          </p:nvSpPr>
          <p:spPr bwMode="auto">
            <a:xfrm>
              <a:off x="3216" y="1440"/>
              <a:ext cx="1361" cy="202"/>
            </a:xfrm>
            <a:prstGeom prst="rect">
              <a:avLst/>
            </a:prstGeom>
            <a:noFill/>
            <a:ln w="9525">
              <a:noFill/>
              <a:miter lim="800000"/>
              <a:headEnd/>
              <a:tailEnd/>
            </a:ln>
          </p:spPr>
          <p:txBody>
            <a:bodyPr>
              <a:spAutoFit/>
            </a:bodyPr>
            <a:lstStyle/>
            <a:p>
              <a:r>
                <a:rPr lang="en-US" sz="2000">
                  <a:ea typeface="SimSun" pitchFamily="2" charset="-122"/>
                </a:rPr>
                <a:t>Open Machine</a:t>
              </a:r>
            </a:p>
          </p:txBody>
        </p:sp>
      </p:grpSp>
      <p:sp>
        <p:nvSpPr>
          <p:cNvPr id="25616" name="Line 26"/>
          <p:cNvSpPr>
            <a:spLocks noChangeShapeType="1"/>
          </p:cNvSpPr>
          <p:nvPr/>
        </p:nvSpPr>
        <p:spPr bwMode="auto">
          <a:xfrm flipV="1">
            <a:off x="3067050" y="4645025"/>
            <a:ext cx="1849438" cy="377825"/>
          </a:xfrm>
          <a:prstGeom prst="line">
            <a:avLst/>
          </a:prstGeom>
          <a:noFill/>
          <a:ln w="38100">
            <a:solidFill>
              <a:schemeClr val="tx1"/>
            </a:solidFill>
            <a:prstDash val="dash"/>
            <a:round/>
            <a:headEnd/>
            <a:tailEnd type="arrow" w="med" len="med"/>
          </a:ln>
        </p:spPr>
        <p:txBody>
          <a:bodyPr/>
          <a:lstStyle/>
          <a:p>
            <a:endParaRPr lang="en-GB"/>
          </a:p>
        </p:txBody>
      </p:sp>
      <p:sp>
        <p:nvSpPr>
          <p:cNvPr id="25617" name="Line 27"/>
          <p:cNvSpPr>
            <a:spLocks noChangeShapeType="1"/>
          </p:cNvSpPr>
          <p:nvPr/>
        </p:nvSpPr>
        <p:spPr bwMode="auto">
          <a:xfrm>
            <a:off x="2994025" y="5211763"/>
            <a:ext cx="1847850" cy="944562"/>
          </a:xfrm>
          <a:prstGeom prst="line">
            <a:avLst/>
          </a:prstGeom>
          <a:noFill/>
          <a:ln w="38100">
            <a:solidFill>
              <a:schemeClr val="tx1"/>
            </a:solidFill>
            <a:prstDash val="dash"/>
            <a:round/>
            <a:headEnd/>
            <a:tailEnd type="arrow" w="med" len="med"/>
          </a:ln>
        </p:spPr>
        <p:txBody>
          <a:bodyPr/>
          <a:lstStyle/>
          <a:p>
            <a:endParaRPr lang="en-GB"/>
          </a:p>
        </p:txBody>
      </p:sp>
      <p:sp>
        <p:nvSpPr>
          <p:cNvPr id="25618" name="Text Box 28"/>
          <p:cNvSpPr txBox="1">
            <a:spLocks noChangeArrowheads="1"/>
          </p:cNvSpPr>
          <p:nvPr/>
        </p:nvSpPr>
        <p:spPr bwMode="auto">
          <a:xfrm>
            <a:off x="2994025" y="5778500"/>
            <a:ext cx="1600200" cy="396875"/>
          </a:xfrm>
          <a:prstGeom prst="rect">
            <a:avLst/>
          </a:prstGeom>
          <a:noFill/>
          <a:ln w="9525">
            <a:noFill/>
            <a:miter lim="800000"/>
            <a:headEnd/>
            <a:tailEnd/>
          </a:ln>
        </p:spPr>
        <p:txBody>
          <a:bodyPr wrap="none">
            <a:spAutoFit/>
          </a:bodyPr>
          <a:lstStyle/>
          <a:p>
            <a:r>
              <a:rPr lang="en-US" sz="2000">
                <a:latin typeface="Times New Roman" pitchFamily="18" charset="0"/>
                <a:ea typeface="SimSun" pitchFamily="2" charset="-122"/>
              </a:rPr>
              <a:t>&lt;&lt;includes&gt;&gt;</a:t>
            </a:r>
          </a:p>
        </p:txBody>
      </p:sp>
      <p:sp>
        <p:nvSpPr>
          <p:cNvPr id="25619" name="Text Box 29"/>
          <p:cNvSpPr txBox="1">
            <a:spLocks noChangeArrowheads="1"/>
          </p:cNvSpPr>
          <p:nvPr/>
        </p:nvSpPr>
        <p:spPr bwMode="auto">
          <a:xfrm>
            <a:off x="3141663" y="4267200"/>
            <a:ext cx="1600200" cy="396875"/>
          </a:xfrm>
          <a:prstGeom prst="rect">
            <a:avLst/>
          </a:prstGeom>
          <a:noFill/>
          <a:ln w="9525">
            <a:noFill/>
            <a:miter lim="800000"/>
            <a:headEnd/>
            <a:tailEnd/>
          </a:ln>
        </p:spPr>
        <p:txBody>
          <a:bodyPr wrap="none">
            <a:spAutoFit/>
          </a:bodyPr>
          <a:lstStyle/>
          <a:p>
            <a:r>
              <a:rPr lang="en-US" sz="2000">
                <a:latin typeface="Times New Roman" pitchFamily="18" charset="0"/>
                <a:ea typeface="SimSun" pitchFamily="2" charset="-122"/>
              </a:rPr>
              <a:t>&lt;&lt;includes&gt;&gt;</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266700"/>
            <a:ext cx="8382000" cy="1104900"/>
          </a:xfrm>
        </p:spPr>
        <p:txBody>
          <a:bodyPr>
            <a:normAutofit/>
          </a:bodyPr>
          <a:lstStyle/>
          <a:p>
            <a:pPr>
              <a:defRPr/>
            </a:pPr>
            <a:r>
              <a:rPr lang="en-GB" dirty="0">
                <a:solidFill>
                  <a:schemeClr val="tx1"/>
                </a:solidFill>
              </a:rPr>
              <a:t>Functional and </a:t>
            </a:r>
            <a:r>
              <a:rPr lang="en-GB" dirty="0" smtClean="0">
                <a:solidFill>
                  <a:schemeClr val="tx1"/>
                </a:solidFill>
              </a:rPr>
              <a:t>Non-Functional </a:t>
            </a:r>
            <a:r>
              <a:rPr lang="en-GB" dirty="0">
                <a:solidFill>
                  <a:schemeClr val="tx1"/>
                </a:solidFill>
              </a:rPr>
              <a:t>R</a:t>
            </a:r>
            <a:r>
              <a:rPr lang="en-GB" dirty="0" smtClean="0">
                <a:solidFill>
                  <a:schemeClr val="tx1"/>
                </a:solidFill>
              </a:rPr>
              <a:t>equirements</a:t>
            </a:r>
            <a:endParaRPr lang="en-GB" dirty="0">
              <a:solidFill>
                <a:schemeClr val="tx1"/>
              </a:solidFill>
            </a:endParaRPr>
          </a:p>
        </p:txBody>
      </p:sp>
      <p:sp>
        <p:nvSpPr>
          <p:cNvPr id="31747" name="Rectangle 3"/>
          <p:cNvSpPr>
            <a:spLocks noGrp="1" noChangeArrowheads="1"/>
          </p:cNvSpPr>
          <p:nvPr>
            <p:ph idx="1"/>
          </p:nvPr>
        </p:nvSpPr>
        <p:spPr>
          <a:xfrm>
            <a:off x="457200" y="1714500"/>
            <a:ext cx="8229600" cy="4525963"/>
          </a:xfrm>
        </p:spPr>
        <p:txBody>
          <a:bodyPr/>
          <a:lstStyle/>
          <a:p>
            <a:pPr>
              <a:lnSpc>
                <a:spcPct val="90000"/>
              </a:lnSpc>
            </a:pPr>
            <a:r>
              <a:rPr lang="en-GB" sz="2400" dirty="0" smtClean="0">
                <a:solidFill>
                  <a:schemeClr val="tx1"/>
                </a:solidFill>
                <a:cs typeface="Tahoma" pitchFamily="34" charset="0"/>
              </a:rPr>
              <a:t>Functional requirements</a:t>
            </a:r>
          </a:p>
          <a:p>
            <a:pPr lvl="1">
              <a:lnSpc>
                <a:spcPct val="90000"/>
              </a:lnSpc>
            </a:pPr>
            <a:r>
              <a:rPr lang="en-GB" sz="2000" dirty="0" smtClean="0">
                <a:solidFill>
                  <a:schemeClr val="tx1"/>
                </a:solidFill>
                <a:cs typeface="Tahoma" pitchFamily="34" charset="0"/>
              </a:rPr>
              <a:t>Statements of services the system should provide, how the system should react to particular inputs and how the system should behave in particular situations.</a:t>
            </a:r>
          </a:p>
          <a:p>
            <a:pPr lvl="1">
              <a:lnSpc>
                <a:spcPct val="90000"/>
              </a:lnSpc>
            </a:pPr>
            <a:r>
              <a:rPr lang="en-GB" dirty="0" smtClean="0">
                <a:solidFill>
                  <a:schemeClr val="tx1"/>
                </a:solidFill>
                <a:cs typeface="Tahoma" pitchFamily="34" charset="0"/>
              </a:rPr>
              <a:t>May state what the system should not do.</a:t>
            </a:r>
            <a:endParaRPr lang="en-GB" sz="2000" dirty="0" smtClean="0">
              <a:solidFill>
                <a:schemeClr val="tx1"/>
              </a:solidFill>
              <a:cs typeface="Tahoma" pitchFamily="34" charset="0"/>
            </a:endParaRPr>
          </a:p>
          <a:p>
            <a:pPr>
              <a:lnSpc>
                <a:spcPct val="90000"/>
              </a:lnSpc>
            </a:pPr>
            <a:r>
              <a:rPr lang="en-GB" sz="2400" dirty="0" smtClean="0">
                <a:solidFill>
                  <a:schemeClr val="tx1"/>
                </a:solidFill>
                <a:cs typeface="Tahoma" pitchFamily="34" charset="0"/>
              </a:rPr>
              <a:t>Non-functional requirements</a:t>
            </a:r>
          </a:p>
          <a:p>
            <a:pPr lvl="1">
              <a:lnSpc>
                <a:spcPct val="90000"/>
              </a:lnSpc>
            </a:pPr>
            <a:r>
              <a:rPr lang="en-GB" dirty="0" smtClean="0">
                <a:solidFill>
                  <a:schemeClr val="tx1"/>
                </a:solidFill>
                <a:cs typeface="Tahoma" pitchFamily="34" charset="0"/>
              </a:rPr>
              <a:t>C</a:t>
            </a:r>
            <a:r>
              <a:rPr lang="en-GB" sz="2000" dirty="0" smtClean="0">
                <a:solidFill>
                  <a:schemeClr val="tx1"/>
                </a:solidFill>
                <a:cs typeface="Tahoma" pitchFamily="34" charset="0"/>
              </a:rPr>
              <a:t>onstraints on the services or functions offered by the system such as timing constraints, constraints on the development process, standards, etc.</a:t>
            </a:r>
          </a:p>
          <a:p>
            <a:pPr lvl="1">
              <a:lnSpc>
                <a:spcPct val="90000"/>
              </a:lnSpc>
            </a:pPr>
            <a:r>
              <a:rPr lang="en-GB" dirty="0" smtClean="0">
                <a:solidFill>
                  <a:schemeClr val="tx1"/>
                </a:solidFill>
                <a:cs typeface="Tahoma" pitchFamily="34" charset="0"/>
              </a:rPr>
              <a:t>Often apply to the system as a whole rather than individual features or services.</a:t>
            </a:r>
          </a:p>
          <a:p>
            <a:pPr>
              <a:lnSpc>
                <a:spcPct val="90000"/>
              </a:lnSpc>
            </a:pPr>
            <a:r>
              <a:rPr lang="en-GB" sz="2400" dirty="0" smtClean="0">
                <a:solidFill>
                  <a:schemeClr val="tx1"/>
                </a:solidFill>
                <a:cs typeface="Tahoma" pitchFamily="34" charset="0"/>
              </a:rPr>
              <a:t>Domain requirements</a:t>
            </a:r>
          </a:p>
          <a:p>
            <a:pPr lvl="1">
              <a:lnSpc>
                <a:spcPct val="90000"/>
              </a:lnSpc>
            </a:pPr>
            <a:r>
              <a:rPr lang="en-GB" sz="2000" dirty="0" smtClean="0">
                <a:solidFill>
                  <a:schemeClr val="tx1"/>
                </a:solidFill>
                <a:cs typeface="Tahoma" pitchFamily="34" charset="0"/>
              </a:rPr>
              <a:t>Constraints on the system from the domain </a:t>
            </a:r>
            <a:r>
              <a:rPr lang="en-GB" dirty="0" smtClean="0">
                <a:solidFill>
                  <a:schemeClr val="tx1"/>
                </a:solidFill>
                <a:cs typeface="Tahoma" pitchFamily="34" charset="0"/>
              </a:rPr>
              <a:t>of operation.</a:t>
            </a:r>
            <a:endParaRPr lang="en-GB" sz="2000" dirty="0" smtClean="0">
              <a:solidFill>
                <a:schemeClr val="tx1"/>
              </a:solidFill>
              <a:cs typeface="Tahoma" pitchFamily="34" charset="0"/>
            </a:endParaRPr>
          </a:p>
        </p:txBody>
      </p:sp>
      <p:sp>
        <p:nvSpPr>
          <p:cNvPr id="3174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1E9E6CA-A1F5-49A0-9873-23773A4785E3}" type="slidenum">
              <a:rPr lang="en-US" smtClean="0"/>
              <a:pPr/>
              <a:t>8</a:t>
            </a:fld>
            <a:endParaRPr lang="en-US" dirty="0" smtClean="0"/>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28" y="363820"/>
            <a:ext cx="8077200" cy="1023958"/>
          </a:xfrm>
        </p:spPr>
        <p:txBody>
          <a:bodyPr/>
          <a:lstStyle/>
          <a:p>
            <a:pPr>
              <a:defRPr/>
            </a:pPr>
            <a:r>
              <a:rPr lang="en-US" dirty="0" smtClean="0">
                <a:solidFill>
                  <a:schemeClr val="tx1"/>
                </a:solidFill>
              </a:rPr>
              <a:t>Use Case Diagram Relationships</a:t>
            </a:r>
            <a:endParaRPr lang="en-GB" dirty="0">
              <a:solidFill>
                <a:schemeClr val="tx1"/>
              </a:solidFill>
            </a:endParaRPr>
          </a:p>
        </p:txBody>
      </p:sp>
      <p:sp>
        <p:nvSpPr>
          <p:cNvPr id="266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5DFB878-BC2B-455B-8402-53AEFC05B1E6}" type="slidenum">
              <a:rPr lang="ar-SA" altLang="en-US" smtClean="0"/>
              <a:pPr/>
              <a:t>80</a:t>
            </a:fld>
            <a:endParaRPr lang="en-GB" altLang="en-US" smtClean="0"/>
          </a:p>
        </p:txBody>
      </p:sp>
      <p:sp>
        <p:nvSpPr>
          <p:cNvPr id="26628" name="Content Placeholder 10"/>
          <p:cNvSpPr>
            <a:spLocks noGrp="1"/>
          </p:cNvSpPr>
          <p:nvPr>
            <p:ph idx="1"/>
          </p:nvPr>
        </p:nvSpPr>
        <p:spPr>
          <a:xfrm>
            <a:off x="457200" y="1600200"/>
            <a:ext cx="7848600" cy="4724400"/>
          </a:xfrm>
        </p:spPr>
        <p:txBody>
          <a:bodyPr/>
          <a:lstStyle/>
          <a:p>
            <a:pPr>
              <a:lnSpc>
                <a:spcPct val="130000"/>
              </a:lnSpc>
              <a:buFont typeface="Wingdings 2" pitchFamily="18" charset="2"/>
              <a:buNone/>
            </a:pPr>
            <a:r>
              <a:rPr lang="en-US" sz="3200" b="1" dirty="0" smtClean="0">
                <a:solidFill>
                  <a:schemeClr val="bg1"/>
                </a:solidFill>
                <a:latin typeface="Rockwell" pitchFamily="18" charset="0"/>
                <a:cs typeface="Tahoma" pitchFamily="34" charset="0"/>
              </a:rPr>
              <a:t>.</a:t>
            </a:r>
            <a:endParaRPr lang="en-GB" sz="3200" b="1" dirty="0" smtClean="0">
              <a:solidFill>
                <a:schemeClr val="bg1"/>
              </a:solidFill>
              <a:latin typeface="Rockwell" pitchFamily="18" charset="0"/>
              <a:cs typeface="Tahoma" pitchFamily="34" charset="0"/>
            </a:endParaRPr>
          </a:p>
        </p:txBody>
      </p:sp>
      <p:grpSp>
        <p:nvGrpSpPr>
          <p:cNvPr id="3" name="Group 4"/>
          <p:cNvGrpSpPr>
            <a:grpSpLocks/>
          </p:cNvGrpSpPr>
          <p:nvPr/>
        </p:nvGrpSpPr>
        <p:grpSpPr bwMode="auto">
          <a:xfrm>
            <a:off x="1219200" y="2057400"/>
            <a:ext cx="6400800" cy="4267200"/>
            <a:chOff x="672" y="1104"/>
            <a:chExt cx="3888" cy="2544"/>
          </a:xfrm>
        </p:grpSpPr>
        <p:sp>
          <p:nvSpPr>
            <p:cNvPr id="26630" name="Text Box 4"/>
            <p:cNvSpPr txBox="1">
              <a:spLocks noChangeArrowheads="1"/>
            </p:cNvSpPr>
            <p:nvPr/>
          </p:nvSpPr>
          <p:spPr bwMode="auto">
            <a:xfrm>
              <a:off x="1152" y="2880"/>
              <a:ext cx="816" cy="212"/>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endParaRPr lang="en-US" sz="2400">
                <a:latin typeface="Tahoma" pitchFamily="34" charset="0"/>
                <a:ea typeface="SimSun" pitchFamily="2" charset="-122"/>
              </a:endParaRPr>
            </a:p>
          </p:txBody>
        </p:sp>
        <p:grpSp>
          <p:nvGrpSpPr>
            <p:cNvPr id="4" name="Group 6"/>
            <p:cNvGrpSpPr>
              <a:grpSpLocks/>
            </p:cNvGrpSpPr>
            <p:nvPr/>
          </p:nvGrpSpPr>
          <p:grpSpPr bwMode="auto">
            <a:xfrm>
              <a:off x="864" y="1286"/>
              <a:ext cx="1167" cy="530"/>
              <a:chOff x="864" y="1536"/>
              <a:chExt cx="1203" cy="427"/>
            </a:xfrm>
          </p:grpSpPr>
          <p:sp>
            <p:nvSpPr>
              <p:cNvPr id="26647" name="Oval 23"/>
              <p:cNvSpPr>
                <a:spLocks noChangeArrowheads="1"/>
              </p:cNvSpPr>
              <p:nvPr/>
            </p:nvSpPr>
            <p:spPr bwMode="auto">
              <a:xfrm>
                <a:off x="864" y="1584"/>
                <a:ext cx="1203" cy="37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6648" name="Text Box 7"/>
              <p:cNvSpPr txBox="1">
                <a:spLocks noChangeArrowheads="1"/>
              </p:cNvSpPr>
              <p:nvPr/>
            </p:nvSpPr>
            <p:spPr bwMode="auto">
              <a:xfrm>
                <a:off x="1104" y="1536"/>
                <a:ext cx="745" cy="326"/>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r>
                  <a:rPr lang="en-US" sz="2000">
                    <a:latin typeface="Tahoma" pitchFamily="34" charset="0"/>
                    <a:ea typeface="SimSun" pitchFamily="2" charset="-122"/>
                  </a:rPr>
                  <a:t>Restock</a:t>
                </a:r>
              </a:p>
            </p:txBody>
          </p:sp>
        </p:grpSp>
        <p:grpSp>
          <p:nvGrpSpPr>
            <p:cNvPr id="5" name="Group 7"/>
            <p:cNvGrpSpPr>
              <a:grpSpLocks/>
            </p:cNvGrpSpPr>
            <p:nvPr/>
          </p:nvGrpSpPr>
          <p:grpSpPr bwMode="auto">
            <a:xfrm>
              <a:off x="3146" y="1997"/>
              <a:ext cx="1367" cy="595"/>
              <a:chOff x="3168" y="1296"/>
              <a:chExt cx="1409" cy="480"/>
            </a:xfrm>
          </p:grpSpPr>
          <p:sp>
            <p:nvSpPr>
              <p:cNvPr id="26645" name="Oval 21"/>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6646" name="Text Box 10"/>
              <p:cNvSpPr txBox="1">
                <a:spLocks noChangeArrowheads="1"/>
              </p:cNvSpPr>
              <p:nvPr/>
            </p:nvSpPr>
            <p:spPr bwMode="auto">
              <a:xfrm>
                <a:off x="3216" y="1440"/>
                <a:ext cx="1361" cy="202"/>
              </a:xfrm>
              <a:prstGeom prst="rect">
                <a:avLst/>
              </a:prstGeom>
              <a:noFill/>
              <a:ln w="9525">
                <a:noFill/>
                <a:miter lim="800000"/>
                <a:headEnd/>
                <a:tailEnd/>
              </a:ln>
            </p:spPr>
            <p:txBody>
              <a:bodyPr>
                <a:spAutoFit/>
              </a:bodyPr>
              <a:lstStyle/>
              <a:p>
                <a:r>
                  <a:rPr lang="en-US" sz="2000">
                    <a:ea typeface="SimSun" pitchFamily="2" charset="-122"/>
                  </a:rPr>
                  <a:t>Close Machine</a:t>
                </a:r>
              </a:p>
            </p:txBody>
          </p:sp>
        </p:grpSp>
        <p:grpSp>
          <p:nvGrpSpPr>
            <p:cNvPr id="6" name="Group 8"/>
            <p:cNvGrpSpPr>
              <a:grpSpLocks/>
            </p:cNvGrpSpPr>
            <p:nvPr/>
          </p:nvGrpSpPr>
          <p:grpSpPr bwMode="auto">
            <a:xfrm>
              <a:off x="3193" y="1104"/>
              <a:ext cx="1367" cy="595"/>
              <a:chOff x="3168" y="1296"/>
              <a:chExt cx="1409" cy="480"/>
            </a:xfrm>
          </p:grpSpPr>
          <p:sp>
            <p:nvSpPr>
              <p:cNvPr id="26643" name="Oval 19"/>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6644" name="Text Box 13"/>
              <p:cNvSpPr txBox="1">
                <a:spLocks noChangeArrowheads="1"/>
              </p:cNvSpPr>
              <p:nvPr/>
            </p:nvSpPr>
            <p:spPr bwMode="auto">
              <a:xfrm>
                <a:off x="3216" y="1440"/>
                <a:ext cx="1361" cy="202"/>
              </a:xfrm>
              <a:prstGeom prst="rect">
                <a:avLst/>
              </a:prstGeom>
              <a:noFill/>
              <a:ln w="9525">
                <a:noFill/>
                <a:miter lim="800000"/>
                <a:headEnd/>
                <a:tailEnd/>
              </a:ln>
            </p:spPr>
            <p:txBody>
              <a:bodyPr>
                <a:spAutoFit/>
              </a:bodyPr>
              <a:lstStyle/>
              <a:p>
                <a:r>
                  <a:rPr lang="en-US" sz="2000">
                    <a:ea typeface="SimSun" pitchFamily="2" charset="-122"/>
                  </a:rPr>
                  <a:t>Open Machine</a:t>
                </a:r>
              </a:p>
            </p:txBody>
          </p:sp>
        </p:grpSp>
        <p:sp>
          <p:nvSpPr>
            <p:cNvPr id="26634" name="Line 14"/>
            <p:cNvSpPr>
              <a:spLocks noChangeShapeType="1"/>
            </p:cNvSpPr>
            <p:nvPr/>
          </p:nvSpPr>
          <p:spPr bwMode="auto">
            <a:xfrm flipV="1">
              <a:off x="2028" y="1342"/>
              <a:ext cx="1165" cy="238"/>
            </a:xfrm>
            <a:prstGeom prst="line">
              <a:avLst/>
            </a:prstGeom>
            <a:noFill/>
            <a:ln w="28575">
              <a:solidFill>
                <a:schemeClr val="tx1"/>
              </a:solidFill>
              <a:prstDash val="dash"/>
              <a:round/>
              <a:headEnd/>
              <a:tailEnd type="arrow" w="med" len="med"/>
            </a:ln>
          </p:spPr>
          <p:txBody>
            <a:bodyPr/>
            <a:lstStyle/>
            <a:p>
              <a:endParaRPr lang="en-GB"/>
            </a:p>
          </p:txBody>
        </p:sp>
        <p:sp>
          <p:nvSpPr>
            <p:cNvPr id="26635" name="Line 15"/>
            <p:cNvSpPr>
              <a:spLocks noChangeShapeType="1"/>
            </p:cNvSpPr>
            <p:nvPr/>
          </p:nvSpPr>
          <p:spPr bwMode="auto">
            <a:xfrm>
              <a:off x="1982" y="1699"/>
              <a:ext cx="1164" cy="595"/>
            </a:xfrm>
            <a:prstGeom prst="line">
              <a:avLst/>
            </a:prstGeom>
            <a:noFill/>
            <a:ln w="28575">
              <a:solidFill>
                <a:schemeClr val="tx1"/>
              </a:solidFill>
              <a:prstDash val="dash"/>
              <a:round/>
              <a:headEnd/>
              <a:tailEnd type="arrow" w="med" len="med"/>
            </a:ln>
          </p:spPr>
          <p:txBody>
            <a:bodyPr/>
            <a:lstStyle/>
            <a:p>
              <a:endParaRPr lang="en-GB"/>
            </a:p>
          </p:txBody>
        </p:sp>
        <p:sp>
          <p:nvSpPr>
            <p:cNvPr id="26636" name="Text Box 16"/>
            <p:cNvSpPr txBox="1">
              <a:spLocks noChangeArrowheads="1"/>
            </p:cNvSpPr>
            <p:nvPr/>
          </p:nvSpPr>
          <p:spPr bwMode="auto">
            <a:xfrm>
              <a:off x="1982" y="2056"/>
              <a:ext cx="1008" cy="250"/>
            </a:xfrm>
            <a:prstGeom prst="rect">
              <a:avLst/>
            </a:prstGeom>
            <a:noFill/>
            <a:ln w="9525">
              <a:noFill/>
              <a:miter lim="800000"/>
              <a:headEnd/>
              <a:tailEnd/>
            </a:ln>
          </p:spPr>
          <p:txBody>
            <a:bodyPr wrap="none">
              <a:spAutoFit/>
            </a:bodyPr>
            <a:lstStyle/>
            <a:p>
              <a:r>
                <a:rPr lang="en-US" sz="2000">
                  <a:latin typeface="Times New Roman" pitchFamily="18" charset="0"/>
                  <a:ea typeface="SimSun" pitchFamily="2" charset="-122"/>
                </a:rPr>
                <a:t>&lt;&lt;includes&gt;&gt;</a:t>
              </a:r>
            </a:p>
          </p:txBody>
        </p:sp>
        <p:sp>
          <p:nvSpPr>
            <p:cNvPr id="26637" name="Text Box 17"/>
            <p:cNvSpPr txBox="1">
              <a:spLocks noChangeArrowheads="1"/>
            </p:cNvSpPr>
            <p:nvPr/>
          </p:nvSpPr>
          <p:spPr bwMode="auto">
            <a:xfrm>
              <a:off x="2075" y="1104"/>
              <a:ext cx="1008" cy="250"/>
            </a:xfrm>
            <a:prstGeom prst="rect">
              <a:avLst/>
            </a:prstGeom>
            <a:noFill/>
            <a:ln w="9525">
              <a:noFill/>
              <a:miter lim="800000"/>
              <a:headEnd/>
              <a:tailEnd/>
            </a:ln>
          </p:spPr>
          <p:txBody>
            <a:bodyPr wrap="none">
              <a:spAutoFit/>
            </a:bodyPr>
            <a:lstStyle/>
            <a:p>
              <a:r>
                <a:rPr lang="en-US" sz="2000">
                  <a:latin typeface="Times New Roman" pitchFamily="18" charset="0"/>
                  <a:ea typeface="SimSun" pitchFamily="2" charset="-122"/>
                </a:rPr>
                <a:t>&lt;&lt;includes&gt;&gt;</a:t>
              </a:r>
            </a:p>
          </p:txBody>
        </p:sp>
        <p:sp>
          <p:nvSpPr>
            <p:cNvPr id="26638" name="Oval 14"/>
            <p:cNvSpPr>
              <a:spLocks noChangeArrowheads="1"/>
            </p:cNvSpPr>
            <p:nvPr/>
          </p:nvSpPr>
          <p:spPr bwMode="auto">
            <a:xfrm>
              <a:off x="912" y="2919"/>
              <a:ext cx="1824" cy="72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6639" name="Text Box 19"/>
            <p:cNvSpPr txBox="1">
              <a:spLocks noChangeArrowheads="1"/>
            </p:cNvSpPr>
            <p:nvPr/>
          </p:nvSpPr>
          <p:spPr bwMode="auto">
            <a:xfrm>
              <a:off x="1343" y="2784"/>
              <a:ext cx="1338" cy="212"/>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endParaRPr lang="en-US" sz="2000">
                <a:latin typeface="Tahoma" pitchFamily="34" charset="0"/>
                <a:ea typeface="SimSun" pitchFamily="2" charset="-122"/>
              </a:endParaRPr>
            </a:p>
          </p:txBody>
        </p:sp>
        <p:sp>
          <p:nvSpPr>
            <p:cNvPr id="26640" name="Text Box 20"/>
            <p:cNvSpPr txBox="1">
              <a:spLocks noChangeArrowheads="1"/>
            </p:cNvSpPr>
            <p:nvPr/>
          </p:nvSpPr>
          <p:spPr bwMode="auto">
            <a:xfrm>
              <a:off x="1104" y="3072"/>
              <a:ext cx="1494" cy="442"/>
            </a:xfrm>
            <a:prstGeom prst="rect">
              <a:avLst/>
            </a:prstGeom>
            <a:noFill/>
            <a:ln w="9525">
              <a:noFill/>
              <a:miter lim="800000"/>
              <a:headEnd/>
              <a:tailEnd/>
            </a:ln>
          </p:spPr>
          <p:txBody>
            <a:bodyPr wrap="none">
              <a:spAutoFit/>
            </a:bodyPr>
            <a:lstStyle/>
            <a:p>
              <a:pPr algn="ctr"/>
              <a:r>
                <a:rPr lang="en-US" sz="2000">
                  <a:ea typeface="SimSun" pitchFamily="2" charset="-122"/>
                </a:rPr>
                <a:t>Restock According </a:t>
              </a:r>
            </a:p>
            <a:p>
              <a:pPr algn="ctr"/>
              <a:r>
                <a:rPr lang="en-US" sz="2000">
                  <a:ea typeface="SimSun" pitchFamily="2" charset="-122"/>
                </a:rPr>
                <a:t>to Sales</a:t>
              </a:r>
            </a:p>
          </p:txBody>
        </p:sp>
        <p:sp>
          <p:nvSpPr>
            <p:cNvPr id="26641" name="Line 21"/>
            <p:cNvSpPr>
              <a:spLocks noChangeShapeType="1"/>
            </p:cNvSpPr>
            <p:nvPr/>
          </p:nvSpPr>
          <p:spPr bwMode="auto">
            <a:xfrm flipV="1">
              <a:off x="1584" y="1776"/>
              <a:ext cx="0" cy="1152"/>
            </a:xfrm>
            <a:prstGeom prst="line">
              <a:avLst/>
            </a:prstGeom>
            <a:noFill/>
            <a:ln w="28575">
              <a:solidFill>
                <a:schemeClr val="tx1"/>
              </a:solidFill>
              <a:prstDash val="dash"/>
              <a:round/>
              <a:headEnd/>
              <a:tailEnd type="arrow" w="med" len="med"/>
            </a:ln>
          </p:spPr>
          <p:txBody>
            <a:bodyPr/>
            <a:lstStyle/>
            <a:p>
              <a:endParaRPr lang="en-GB"/>
            </a:p>
          </p:txBody>
        </p:sp>
        <p:sp>
          <p:nvSpPr>
            <p:cNvPr id="26642" name="Text Box 22"/>
            <p:cNvSpPr txBox="1">
              <a:spLocks noChangeArrowheads="1"/>
            </p:cNvSpPr>
            <p:nvPr/>
          </p:nvSpPr>
          <p:spPr bwMode="auto">
            <a:xfrm>
              <a:off x="672" y="2448"/>
              <a:ext cx="995" cy="250"/>
            </a:xfrm>
            <a:prstGeom prst="rect">
              <a:avLst/>
            </a:prstGeom>
            <a:noFill/>
            <a:ln w="9525">
              <a:noFill/>
              <a:miter lim="800000"/>
              <a:headEnd/>
              <a:tailEnd/>
            </a:ln>
          </p:spPr>
          <p:txBody>
            <a:bodyPr wrap="none">
              <a:spAutoFit/>
            </a:bodyPr>
            <a:lstStyle/>
            <a:p>
              <a:r>
                <a:rPr lang="en-US" sz="2000" b="1">
                  <a:solidFill>
                    <a:schemeClr val="hlink"/>
                  </a:solidFill>
                  <a:latin typeface="Times New Roman" pitchFamily="18" charset="0"/>
                  <a:ea typeface="SimSun" pitchFamily="2" charset="-122"/>
                </a:rPr>
                <a:t>&lt;&lt;extends&gt;&gt;</a:t>
              </a:r>
            </a:p>
          </p:txBody>
        </p:sp>
      </p:gr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463" y="490502"/>
            <a:ext cx="8237537" cy="795358"/>
          </a:xfrm>
        </p:spPr>
        <p:txBody>
          <a:bodyPr/>
          <a:lstStyle/>
          <a:p>
            <a:pPr>
              <a:defRPr/>
            </a:pPr>
            <a:r>
              <a:rPr lang="en-US" dirty="0" smtClean="0">
                <a:solidFill>
                  <a:schemeClr val="tx1"/>
                </a:solidFill>
              </a:rPr>
              <a:t>Self Service Machine Use Case Diagram</a:t>
            </a:r>
            <a:endParaRPr lang="en-GB" dirty="0">
              <a:solidFill>
                <a:schemeClr val="tx1"/>
              </a:solidFill>
            </a:endParaRPr>
          </a:p>
        </p:txBody>
      </p:sp>
      <p:sp>
        <p:nvSpPr>
          <p:cNvPr id="27651" name="Slide Number Placeholder 3"/>
          <p:cNvSpPr>
            <a:spLocks noGrp="1"/>
          </p:cNvSpPr>
          <p:nvPr>
            <p:ph type="sldNum" sz="quarter" idx="12"/>
          </p:nvPr>
        </p:nvSpPr>
        <p:spPr bwMode="auto">
          <a:xfrm>
            <a:off x="5938838" y="6705600"/>
            <a:ext cx="588962" cy="228600"/>
          </a:xfrm>
          <a:noFill/>
          <a:ln>
            <a:miter lim="800000"/>
            <a:headEnd/>
            <a:tailEnd/>
          </a:ln>
        </p:spPr>
        <p:txBody>
          <a:bodyPr wrap="square" numCol="1" anchorCtr="0" compatLnSpc="1">
            <a:prstTxWarp prst="textNoShape">
              <a:avLst/>
            </a:prstTxWarp>
          </a:bodyPr>
          <a:lstStyle/>
          <a:p>
            <a:fld id="{5164C217-15C7-4576-98C9-F3C4391F0BF7}" type="slidenum">
              <a:rPr lang="ar-SA" altLang="en-US" smtClean="0"/>
              <a:pPr/>
              <a:t>81</a:t>
            </a:fld>
            <a:endParaRPr lang="en-GB" altLang="en-US" smtClean="0"/>
          </a:p>
        </p:txBody>
      </p:sp>
      <p:sp>
        <p:nvSpPr>
          <p:cNvPr id="27652" name="Content Placeholder 10"/>
          <p:cNvSpPr>
            <a:spLocks noGrp="1"/>
          </p:cNvSpPr>
          <p:nvPr>
            <p:ph idx="1"/>
          </p:nvPr>
        </p:nvSpPr>
        <p:spPr>
          <a:xfrm>
            <a:off x="144463" y="1749425"/>
            <a:ext cx="7848600" cy="4724400"/>
          </a:xfrm>
        </p:spPr>
        <p:txBody>
          <a:bodyPr/>
          <a:lstStyle/>
          <a:p>
            <a:pPr>
              <a:lnSpc>
                <a:spcPct val="130000"/>
              </a:lnSpc>
              <a:buFont typeface="Wingdings 2" pitchFamily="18" charset="2"/>
              <a:buNone/>
            </a:pPr>
            <a:r>
              <a:rPr lang="en-US" sz="3200" b="1" smtClean="0">
                <a:solidFill>
                  <a:schemeClr val="bg1"/>
                </a:solidFill>
                <a:latin typeface="Rockwell" pitchFamily="18" charset="0"/>
                <a:cs typeface="Tahoma" pitchFamily="34" charset="0"/>
              </a:rPr>
              <a:t>.</a:t>
            </a:r>
            <a:endParaRPr lang="en-GB" sz="3200" b="1" smtClean="0">
              <a:solidFill>
                <a:schemeClr val="bg1"/>
              </a:solidFill>
              <a:latin typeface="Rockwell" pitchFamily="18" charset="0"/>
              <a:cs typeface="Tahoma" pitchFamily="34" charset="0"/>
            </a:endParaRPr>
          </a:p>
        </p:txBody>
      </p:sp>
      <p:sp>
        <p:nvSpPr>
          <p:cNvPr id="27653" name="Rectangle 25"/>
          <p:cNvSpPr>
            <a:spLocks noChangeArrowheads="1"/>
          </p:cNvSpPr>
          <p:nvPr/>
        </p:nvSpPr>
        <p:spPr bwMode="auto">
          <a:xfrm>
            <a:off x="1363663" y="1528763"/>
            <a:ext cx="7315200" cy="5105400"/>
          </a:xfrm>
          <a:prstGeom prst="rect">
            <a:avLst/>
          </a:prstGeom>
          <a:solidFill>
            <a:schemeClr val="bg1"/>
          </a:solidFill>
          <a:ln w="28575" algn="ctr">
            <a:solidFill>
              <a:schemeClr val="tx1"/>
            </a:solidFill>
            <a:miter lim="800000"/>
            <a:headEnd/>
            <a:tailEnd/>
          </a:ln>
        </p:spPr>
        <p:txBody>
          <a:bodyPr wrap="none" anchor="ctr"/>
          <a:lstStyle/>
          <a:p>
            <a:pPr algn="ctr"/>
            <a:endParaRPr lang="en-GB" sz="1600">
              <a:latin typeface="Tahoma" pitchFamily="34" charset="0"/>
              <a:ea typeface="SimSun" pitchFamily="2" charset="-122"/>
            </a:endParaRPr>
          </a:p>
        </p:txBody>
      </p:sp>
      <p:sp>
        <p:nvSpPr>
          <p:cNvPr id="27654" name="Oval 26"/>
          <p:cNvSpPr>
            <a:spLocks noChangeArrowheads="1"/>
          </p:cNvSpPr>
          <p:nvPr/>
        </p:nvSpPr>
        <p:spPr bwMode="auto">
          <a:xfrm>
            <a:off x="6164263" y="5795963"/>
            <a:ext cx="1565275" cy="74295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55" name="Text Box 6"/>
          <p:cNvSpPr txBox="1">
            <a:spLocks noChangeArrowheads="1"/>
          </p:cNvSpPr>
          <p:nvPr/>
        </p:nvSpPr>
        <p:spPr bwMode="auto">
          <a:xfrm>
            <a:off x="6221413" y="6019800"/>
            <a:ext cx="1619250" cy="336550"/>
          </a:xfrm>
          <a:prstGeom prst="rect">
            <a:avLst/>
          </a:prstGeom>
          <a:noFill/>
          <a:ln w="9525">
            <a:noFill/>
            <a:miter lim="800000"/>
            <a:headEnd/>
            <a:tailEnd/>
          </a:ln>
        </p:spPr>
        <p:txBody>
          <a:bodyPr>
            <a:spAutoFit/>
          </a:bodyPr>
          <a:lstStyle/>
          <a:p>
            <a:r>
              <a:rPr lang="en-US" sz="1600">
                <a:ea typeface="SimSun" pitchFamily="2" charset="-122"/>
              </a:rPr>
              <a:t>Close Machine</a:t>
            </a:r>
          </a:p>
        </p:txBody>
      </p:sp>
      <p:sp>
        <p:nvSpPr>
          <p:cNvPr id="27656" name="Text Box 7"/>
          <p:cNvSpPr txBox="1">
            <a:spLocks noChangeArrowheads="1"/>
          </p:cNvSpPr>
          <p:nvPr/>
        </p:nvSpPr>
        <p:spPr bwMode="auto">
          <a:xfrm>
            <a:off x="3498850" y="4870450"/>
            <a:ext cx="1112838" cy="336550"/>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a:t>
            </a:r>
          </a:p>
        </p:txBody>
      </p:sp>
      <p:grpSp>
        <p:nvGrpSpPr>
          <p:cNvPr id="3" name="Group 29"/>
          <p:cNvGrpSpPr>
            <a:grpSpLocks/>
          </p:cNvGrpSpPr>
          <p:nvPr/>
        </p:nvGrpSpPr>
        <p:grpSpPr bwMode="auto">
          <a:xfrm>
            <a:off x="3105150" y="3030538"/>
            <a:ext cx="1592263" cy="609600"/>
            <a:chOff x="864" y="1536"/>
            <a:chExt cx="1203" cy="427"/>
          </a:xfrm>
        </p:grpSpPr>
        <p:sp>
          <p:nvSpPr>
            <p:cNvPr id="27711" name="Oval 95"/>
            <p:cNvSpPr>
              <a:spLocks noChangeArrowheads="1"/>
            </p:cNvSpPr>
            <p:nvPr/>
          </p:nvSpPr>
          <p:spPr bwMode="auto">
            <a:xfrm>
              <a:off x="864" y="1584"/>
              <a:ext cx="1203" cy="37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12" name="Text Box 10"/>
            <p:cNvSpPr txBox="1">
              <a:spLocks noChangeArrowheads="1"/>
            </p:cNvSpPr>
            <p:nvPr/>
          </p:nvSpPr>
          <p:spPr bwMode="auto">
            <a:xfrm>
              <a:off x="1104" y="1536"/>
              <a:ext cx="745" cy="407"/>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Restock</a:t>
              </a:r>
            </a:p>
          </p:txBody>
        </p:sp>
      </p:grpSp>
      <p:grpSp>
        <p:nvGrpSpPr>
          <p:cNvPr id="4" name="Group 30"/>
          <p:cNvGrpSpPr>
            <a:grpSpLocks/>
          </p:cNvGrpSpPr>
          <p:nvPr/>
        </p:nvGrpSpPr>
        <p:grpSpPr bwMode="auto">
          <a:xfrm>
            <a:off x="6216650" y="3852863"/>
            <a:ext cx="1865313" cy="685800"/>
            <a:chOff x="3168" y="1296"/>
            <a:chExt cx="1409" cy="480"/>
          </a:xfrm>
        </p:grpSpPr>
        <p:sp>
          <p:nvSpPr>
            <p:cNvPr id="27709" name="Oval 93"/>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10" name="Text Box 13"/>
            <p:cNvSpPr txBox="1">
              <a:spLocks noChangeArrowheads="1"/>
            </p:cNvSpPr>
            <p:nvPr/>
          </p:nvSpPr>
          <p:spPr bwMode="auto">
            <a:xfrm>
              <a:off x="3216" y="1440"/>
              <a:ext cx="1361" cy="236"/>
            </a:xfrm>
            <a:prstGeom prst="rect">
              <a:avLst/>
            </a:prstGeom>
            <a:noFill/>
            <a:ln w="9525">
              <a:noFill/>
              <a:miter lim="800000"/>
              <a:headEnd/>
              <a:tailEnd/>
            </a:ln>
          </p:spPr>
          <p:txBody>
            <a:bodyPr>
              <a:spAutoFit/>
            </a:bodyPr>
            <a:lstStyle/>
            <a:p>
              <a:r>
                <a:rPr lang="en-US" sz="1600">
                  <a:ea typeface="SimSun" pitchFamily="2" charset="-122"/>
                </a:rPr>
                <a:t>Close Machine</a:t>
              </a:r>
            </a:p>
          </p:txBody>
        </p:sp>
      </p:grpSp>
      <p:grpSp>
        <p:nvGrpSpPr>
          <p:cNvPr id="5" name="Group 31"/>
          <p:cNvGrpSpPr>
            <a:grpSpLocks/>
          </p:cNvGrpSpPr>
          <p:nvPr/>
        </p:nvGrpSpPr>
        <p:grpSpPr bwMode="auto">
          <a:xfrm>
            <a:off x="6281738" y="2824163"/>
            <a:ext cx="1863725" cy="685800"/>
            <a:chOff x="3168" y="1296"/>
            <a:chExt cx="1409" cy="480"/>
          </a:xfrm>
        </p:grpSpPr>
        <p:sp>
          <p:nvSpPr>
            <p:cNvPr id="27707" name="Oval 91"/>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08" name="Text Box 16"/>
            <p:cNvSpPr txBox="1">
              <a:spLocks noChangeArrowheads="1"/>
            </p:cNvSpPr>
            <p:nvPr/>
          </p:nvSpPr>
          <p:spPr bwMode="auto">
            <a:xfrm>
              <a:off x="3216" y="1440"/>
              <a:ext cx="1361" cy="236"/>
            </a:xfrm>
            <a:prstGeom prst="rect">
              <a:avLst/>
            </a:prstGeom>
            <a:noFill/>
            <a:ln w="9525">
              <a:noFill/>
              <a:miter lim="800000"/>
              <a:headEnd/>
              <a:tailEnd/>
            </a:ln>
          </p:spPr>
          <p:txBody>
            <a:bodyPr>
              <a:spAutoFit/>
            </a:bodyPr>
            <a:lstStyle/>
            <a:p>
              <a:r>
                <a:rPr lang="en-US" sz="1600">
                  <a:ea typeface="SimSun" pitchFamily="2" charset="-122"/>
                </a:rPr>
                <a:t>Open Machine</a:t>
              </a:r>
            </a:p>
          </p:txBody>
        </p:sp>
      </p:grpSp>
      <p:sp>
        <p:nvSpPr>
          <p:cNvPr id="27660" name="Line 17"/>
          <p:cNvSpPr>
            <a:spLocks noChangeShapeType="1"/>
          </p:cNvSpPr>
          <p:nvPr/>
        </p:nvSpPr>
        <p:spPr bwMode="auto">
          <a:xfrm flipV="1">
            <a:off x="4692650" y="3098800"/>
            <a:ext cx="1589088" cy="273050"/>
          </a:xfrm>
          <a:prstGeom prst="line">
            <a:avLst/>
          </a:prstGeom>
          <a:noFill/>
          <a:ln w="38100">
            <a:solidFill>
              <a:schemeClr val="tx1"/>
            </a:solidFill>
            <a:prstDash val="dash"/>
            <a:round/>
            <a:headEnd/>
            <a:tailEnd type="arrow" w="med" len="med"/>
          </a:ln>
        </p:spPr>
        <p:txBody>
          <a:bodyPr/>
          <a:lstStyle/>
          <a:p>
            <a:endParaRPr lang="en-GB"/>
          </a:p>
        </p:txBody>
      </p:sp>
      <p:sp>
        <p:nvSpPr>
          <p:cNvPr id="27661" name="Line 18"/>
          <p:cNvSpPr>
            <a:spLocks noChangeShapeType="1"/>
          </p:cNvSpPr>
          <p:nvPr/>
        </p:nvSpPr>
        <p:spPr bwMode="auto">
          <a:xfrm>
            <a:off x="4630738" y="3509963"/>
            <a:ext cx="1616075" cy="696912"/>
          </a:xfrm>
          <a:prstGeom prst="line">
            <a:avLst/>
          </a:prstGeom>
          <a:noFill/>
          <a:ln w="38100">
            <a:solidFill>
              <a:schemeClr val="tx1"/>
            </a:solidFill>
            <a:prstDash val="dash"/>
            <a:round/>
            <a:headEnd/>
            <a:tailEnd type="arrow" w="med" len="med"/>
          </a:ln>
        </p:spPr>
        <p:txBody>
          <a:bodyPr/>
          <a:lstStyle/>
          <a:p>
            <a:endParaRPr lang="en-GB"/>
          </a:p>
        </p:txBody>
      </p:sp>
      <p:sp>
        <p:nvSpPr>
          <p:cNvPr id="27662" name="Text Box 19"/>
          <p:cNvSpPr txBox="1">
            <a:spLocks noChangeArrowheads="1"/>
          </p:cNvSpPr>
          <p:nvPr/>
        </p:nvSpPr>
        <p:spPr bwMode="auto">
          <a:xfrm>
            <a:off x="4217988" y="3984625"/>
            <a:ext cx="1374775" cy="336550"/>
          </a:xfrm>
          <a:prstGeom prst="rect">
            <a:avLst/>
          </a:prstGeom>
          <a:noFill/>
          <a:ln w="9525">
            <a:noFill/>
            <a:miter lim="800000"/>
            <a:headEnd/>
            <a:tailEnd/>
          </a:ln>
        </p:spPr>
        <p:txBody>
          <a:bodyPr>
            <a:spAutoFit/>
          </a:bodyPr>
          <a:lstStyle/>
          <a:p>
            <a:r>
              <a:rPr lang="en-US" sz="1600">
                <a:latin typeface="Times New Roman" pitchFamily="18" charset="0"/>
                <a:ea typeface="SimSun" pitchFamily="2" charset="-122"/>
              </a:rPr>
              <a:t>&lt;&lt;includes&gt;&gt;</a:t>
            </a:r>
          </a:p>
        </p:txBody>
      </p:sp>
      <p:sp>
        <p:nvSpPr>
          <p:cNvPr id="27663" name="Text Box 20"/>
          <p:cNvSpPr txBox="1">
            <a:spLocks noChangeArrowheads="1"/>
          </p:cNvSpPr>
          <p:nvPr/>
        </p:nvSpPr>
        <p:spPr bwMode="auto">
          <a:xfrm>
            <a:off x="4756150" y="2859088"/>
            <a:ext cx="1320800" cy="336550"/>
          </a:xfrm>
          <a:prstGeom prst="rect">
            <a:avLst/>
          </a:prstGeom>
          <a:noFill/>
          <a:ln w="9525">
            <a:noFill/>
            <a:miter lim="800000"/>
            <a:headEnd/>
            <a:tailEnd/>
          </a:ln>
        </p:spPr>
        <p:txBody>
          <a:bodyPr wrap="none">
            <a:spAutoFit/>
          </a:bodyPr>
          <a:lstStyle/>
          <a:p>
            <a:r>
              <a:rPr lang="en-US" sz="1600">
                <a:latin typeface="Times New Roman" pitchFamily="18" charset="0"/>
                <a:ea typeface="SimSun" pitchFamily="2" charset="-122"/>
              </a:rPr>
              <a:t>&lt;&lt;includes&gt;&gt;</a:t>
            </a:r>
          </a:p>
        </p:txBody>
      </p:sp>
      <p:grpSp>
        <p:nvGrpSpPr>
          <p:cNvPr id="6" name="Group 36"/>
          <p:cNvGrpSpPr>
            <a:grpSpLocks/>
          </p:cNvGrpSpPr>
          <p:nvPr/>
        </p:nvGrpSpPr>
        <p:grpSpPr bwMode="auto">
          <a:xfrm>
            <a:off x="3040063" y="4854575"/>
            <a:ext cx="1590675" cy="609600"/>
            <a:chOff x="864" y="1536"/>
            <a:chExt cx="1203" cy="427"/>
          </a:xfrm>
        </p:grpSpPr>
        <p:sp>
          <p:nvSpPr>
            <p:cNvPr id="27705" name="Oval 89"/>
            <p:cNvSpPr>
              <a:spLocks noChangeArrowheads="1"/>
            </p:cNvSpPr>
            <p:nvPr/>
          </p:nvSpPr>
          <p:spPr bwMode="auto">
            <a:xfrm>
              <a:off x="864" y="1584"/>
              <a:ext cx="1203" cy="37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06" name="Text Box 23"/>
            <p:cNvSpPr txBox="1">
              <a:spLocks noChangeArrowheads="1"/>
            </p:cNvSpPr>
            <p:nvPr/>
          </p:nvSpPr>
          <p:spPr bwMode="auto">
            <a:xfrm>
              <a:off x="1104" y="1536"/>
              <a:ext cx="744" cy="407"/>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      Collect</a:t>
              </a:r>
            </a:p>
          </p:txBody>
        </p:sp>
      </p:grpSp>
      <p:grpSp>
        <p:nvGrpSpPr>
          <p:cNvPr id="7" name="Group 37"/>
          <p:cNvGrpSpPr>
            <a:grpSpLocks/>
          </p:cNvGrpSpPr>
          <p:nvPr/>
        </p:nvGrpSpPr>
        <p:grpSpPr bwMode="auto">
          <a:xfrm>
            <a:off x="6216650" y="4648200"/>
            <a:ext cx="1863725" cy="685800"/>
            <a:chOff x="3168" y="1296"/>
            <a:chExt cx="1409" cy="480"/>
          </a:xfrm>
        </p:grpSpPr>
        <p:sp>
          <p:nvSpPr>
            <p:cNvPr id="27703" name="Oval 87"/>
            <p:cNvSpPr>
              <a:spLocks noChangeArrowheads="1"/>
            </p:cNvSpPr>
            <p:nvPr/>
          </p:nvSpPr>
          <p:spPr bwMode="auto">
            <a:xfrm>
              <a:off x="3168" y="1296"/>
              <a:ext cx="1316" cy="480"/>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04" name="Text Box 26"/>
            <p:cNvSpPr txBox="1">
              <a:spLocks noChangeArrowheads="1"/>
            </p:cNvSpPr>
            <p:nvPr/>
          </p:nvSpPr>
          <p:spPr bwMode="auto">
            <a:xfrm>
              <a:off x="3216" y="1440"/>
              <a:ext cx="1361" cy="236"/>
            </a:xfrm>
            <a:prstGeom prst="rect">
              <a:avLst/>
            </a:prstGeom>
            <a:noFill/>
            <a:ln w="9525">
              <a:noFill/>
              <a:miter lim="800000"/>
              <a:headEnd/>
              <a:tailEnd/>
            </a:ln>
          </p:spPr>
          <p:txBody>
            <a:bodyPr>
              <a:spAutoFit/>
            </a:bodyPr>
            <a:lstStyle/>
            <a:p>
              <a:r>
                <a:rPr lang="en-US" sz="1600">
                  <a:ea typeface="SimSun" pitchFamily="2" charset="-122"/>
                </a:rPr>
                <a:t>Open Machine</a:t>
              </a:r>
            </a:p>
          </p:txBody>
        </p:sp>
      </p:grpSp>
      <p:sp>
        <p:nvSpPr>
          <p:cNvPr id="27666" name="Line 27"/>
          <p:cNvSpPr>
            <a:spLocks noChangeShapeType="1"/>
          </p:cNvSpPr>
          <p:nvPr/>
        </p:nvSpPr>
        <p:spPr bwMode="auto">
          <a:xfrm flipV="1">
            <a:off x="4627563" y="4922838"/>
            <a:ext cx="1589087" cy="274637"/>
          </a:xfrm>
          <a:prstGeom prst="line">
            <a:avLst/>
          </a:prstGeom>
          <a:noFill/>
          <a:ln w="38100">
            <a:solidFill>
              <a:schemeClr val="tx1"/>
            </a:solidFill>
            <a:prstDash val="dash"/>
            <a:round/>
            <a:headEnd/>
            <a:tailEnd type="arrow" w="med" len="med"/>
          </a:ln>
        </p:spPr>
        <p:txBody>
          <a:bodyPr/>
          <a:lstStyle/>
          <a:p>
            <a:endParaRPr lang="en-GB"/>
          </a:p>
        </p:txBody>
      </p:sp>
      <p:sp>
        <p:nvSpPr>
          <p:cNvPr id="27667" name="Line 28"/>
          <p:cNvSpPr>
            <a:spLocks noChangeShapeType="1"/>
          </p:cNvSpPr>
          <p:nvPr/>
        </p:nvSpPr>
        <p:spPr bwMode="auto">
          <a:xfrm>
            <a:off x="4564063" y="5334000"/>
            <a:ext cx="1587500" cy="685800"/>
          </a:xfrm>
          <a:prstGeom prst="line">
            <a:avLst/>
          </a:prstGeom>
          <a:noFill/>
          <a:ln w="38100">
            <a:solidFill>
              <a:schemeClr val="tx1"/>
            </a:solidFill>
            <a:prstDash val="dash"/>
            <a:round/>
            <a:headEnd/>
            <a:tailEnd type="arrow" w="med" len="med"/>
          </a:ln>
        </p:spPr>
        <p:txBody>
          <a:bodyPr/>
          <a:lstStyle/>
          <a:p>
            <a:endParaRPr lang="en-GB"/>
          </a:p>
        </p:txBody>
      </p:sp>
      <p:sp>
        <p:nvSpPr>
          <p:cNvPr id="27668" name="Text Box 29"/>
          <p:cNvSpPr txBox="1">
            <a:spLocks noChangeArrowheads="1"/>
          </p:cNvSpPr>
          <p:nvPr/>
        </p:nvSpPr>
        <p:spPr bwMode="auto">
          <a:xfrm>
            <a:off x="4564063" y="5780088"/>
            <a:ext cx="1320800" cy="336550"/>
          </a:xfrm>
          <a:prstGeom prst="rect">
            <a:avLst/>
          </a:prstGeom>
          <a:noFill/>
          <a:ln w="9525">
            <a:noFill/>
            <a:miter lim="800000"/>
            <a:headEnd/>
            <a:tailEnd/>
          </a:ln>
        </p:spPr>
        <p:txBody>
          <a:bodyPr wrap="none">
            <a:spAutoFit/>
          </a:bodyPr>
          <a:lstStyle/>
          <a:p>
            <a:r>
              <a:rPr lang="en-US" sz="1600">
                <a:latin typeface="Times New Roman" pitchFamily="18" charset="0"/>
                <a:ea typeface="SimSun" pitchFamily="2" charset="-122"/>
              </a:rPr>
              <a:t>&lt;&lt;includes&gt;&gt;</a:t>
            </a:r>
          </a:p>
        </p:txBody>
      </p:sp>
      <p:sp>
        <p:nvSpPr>
          <p:cNvPr id="27669" name="Text Box 30"/>
          <p:cNvSpPr txBox="1">
            <a:spLocks noChangeArrowheads="1"/>
          </p:cNvSpPr>
          <p:nvPr/>
        </p:nvSpPr>
        <p:spPr bwMode="auto">
          <a:xfrm>
            <a:off x="4691063" y="4683125"/>
            <a:ext cx="1320800" cy="336550"/>
          </a:xfrm>
          <a:prstGeom prst="rect">
            <a:avLst/>
          </a:prstGeom>
          <a:noFill/>
          <a:ln w="9525">
            <a:noFill/>
            <a:miter lim="800000"/>
            <a:headEnd/>
            <a:tailEnd/>
          </a:ln>
        </p:spPr>
        <p:txBody>
          <a:bodyPr wrap="none">
            <a:spAutoFit/>
          </a:bodyPr>
          <a:lstStyle/>
          <a:p>
            <a:r>
              <a:rPr lang="en-US" sz="1600">
                <a:latin typeface="Times New Roman" pitchFamily="18" charset="0"/>
                <a:ea typeface="SimSun" pitchFamily="2" charset="-122"/>
              </a:rPr>
              <a:t>&lt;&lt;includes&gt;&gt;</a:t>
            </a:r>
          </a:p>
        </p:txBody>
      </p:sp>
      <p:grpSp>
        <p:nvGrpSpPr>
          <p:cNvPr id="8" name="Group 42"/>
          <p:cNvGrpSpPr>
            <a:grpSpLocks/>
          </p:cNvGrpSpPr>
          <p:nvPr/>
        </p:nvGrpSpPr>
        <p:grpSpPr bwMode="auto">
          <a:xfrm>
            <a:off x="3192463" y="1757363"/>
            <a:ext cx="2057400" cy="609600"/>
            <a:chOff x="864" y="1536"/>
            <a:chExt cx="1203" cy="427"/>
          </a:xfrm>
        </p:grpSpPr>
        <p:sp>
          <p:nvSpPr>
            <p:cNvPr id="27701" name="Oval 85"/>
            <p:cNvSpPr>
              <a:spLocks noChangeArrowheads="1"/>
            </p:cNvSpPr>
            <p:nvPr/>
          </p:nvSpPr>
          <p:spPr bwMode="auto">
            <a:xfrm>
              <a:off x="864" y="1584"/>
              <a:ext cx="1203" cy="379"/>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02" name="Text Box 33"/>
            <p:cNvSpPr txBox="1">
              <a:spLocks noChangeArrowheads="1"/>
            </p:cNvSpPr>
            <p:nvPr/>
          </p:nvSpPr>
          <p:spPr bwMode="auto">
            <a:xfrm>
              <a:off x="1104" y="1536"/>
              <a:ext cx="745" cy="407"/>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Buy a product</a:t>
              </a:r>
            </a:p>
          </p:txBody>
        </p:sp>
      </p:grpSp>
      <p:sp>
        <p:nvSpPr>
          <p:cNvPr id="27671" name="Oval 43"/>
          <p:cNvSpPr>
            <a:spLocks noChangeArrowheads="1"/>
          </p:cNvSpPr>
          <p:nvPr/>
        </p:nvSpPr>
        <p:spPr bwMode="auto">
          <a:xfrm>
            <a:off x="1592263" y="4271963"/>
            <a:ext cx="3055937" cy="541337"/>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72" name="Text Box 35"/>
          <p:cNvSpPr txBox="1">
            <a:spLocks noChangeArrowheads="1"/>
          </p:cNvSpPr>
          <p:nvPr/>
        </p:nvSpPr>
        <p:spPr bwMode="auto">
          <a:xfrm>
            <a:off x="1744663" y="4348163"/>
            <a:ext cx="2971800" cy="336550"/>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Restock according to sales</a:t>
            </a:r>
          </a:p>
        </p:txBody>
      </p:sp>
      <p:sp>
        <p:nvSpPr>
          <p:cNvPr id="27673" name="Line 36"/>
          <p:cNvSpPr>
            <a:spLocks noChangeShapeType="1"/>
          </p:cNvSpPr>
          <p:nvPr/>
        </p:nvSpPr>
        <p:spPr bwMode="auto">
          <a:xfrm flipV="1">
            <a:off x="3040063" y="3662363"/>
            <a:ext cx="609600" cy="609600"/>
          </a:xfrm>
          <a:prstGeom prst="line">
            <a:avLst/>
          </a:prstGeom>
          <a:noFill/>
          <a:ln w="38100">
            <a:solidFill>
              <a:schemeClr val="tx1"/>
            </a:solidFill>
            <a:prstDash val="dash"/>
            <a:round/>
            <a:headEnd/>
            <a:tailEnd type="arrow" w="med" len="med"/>
          </a:ln>
        </p:spPr>
        <p:txBody>
          <a:bodyPr wrap="none"/>
          <a:lstStyle/>
          <a:p>
            <a:endParaRPr lang="en-GB"/>
          </a:p>
        </p:txBody>
      </p:sp>
      <p:grpSp>
        <p:nvGrpSpPr>
          <p:cNvPr id="9" name="Group 46"/>
          <p:cNvGrpSpPr>
            <a:grpSpLocks/>
          </p:cNvGrpSpPr>
          <p:nvPr/>
        </p:nvGrpSpPr>
        <p:grpSpPr bwMode="auto">
          <a:xfrm>
            <a:off x="455585" y="4348163"/>
            <a:ext cx="258763" cy="546100"/>
            <a:chOff x="1488" y="1824"/>
            <a:chExt cx="192" cy="384"/>
          </a:xfrm>
        </p:grpSpPr>
        <p:sp>
          <p:nvSpPr>
            <p:cNvPr id="27697" name="Oval 81"/>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98" name="Line 39"/>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7699" name="Freeform 83"/>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700" name="Line 41"/>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grpSp>
        <p:nvGrpSpPr>
          <p:cNvPr id="10" name="Group 47"/>
          <p:cNvGrpSpPr>
            <a:grpSpLocks/>
          </p:cNvGrpSpPr>
          <p:nvPr/>
        </p:nvGrpSpPr>
        <p:grpSpPr bwMode="auto">
          <a:xfrm>
            <a:off x="169833" y="5097463"/>
            <a:ext cx="258763" cy="546100"/>
            <a:chOff x="1488" y="1824"/>
            <a:chExt cx="192" cy="384"/>
          </a:xfrm>
        </p:grpSpPr>
        <p:sp>
          <p:nvSpPr>
            <p:cNvPr id="27693" name="Oval 77"/>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94" name="Line 44"/>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7695" name="Freeform 79"/>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96" name="Line 46"/>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grpSp>
        <p:nvGrpSpPr>
          <p:cNvPr id="11" name="Group 48"/>
          <p:cNvGrpSpPr>
            <a:grpSpLocks/>
          </p:cNvGrpSpPr>
          <p:nvPr/>
        </p:nvGrpSpPr>
        <p:grpSpPr bwMode="auto">
          <a:xfrm>
            <a:off x="841984" y="5114306"/>
            <a:ext cx="258763" cy="544512"/>
            <a:chOff x="1488" y="1824"/>
            <a:chExt cx="192" cy="384"/>
          </a:xfrm>
        </p:grpSpPr>
        <p:sp>
          <p:nvSpPr>
            <p:cNvPr id="27689" name="Oval 73"/>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90" name="Line 49"/>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7691" name="Freeform 75"/>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92" name="Line 51"/>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7677" name="Text Box 52"/>
          <p:cNvSpPr txBox="1">
            <a:spLocks noChangeArrowheads="1"/>
          </p:cNvSpPr>
          <p:nvPr/>
        </p:nvSpPr>
        <p:spPr bwMode="auto">
          <a:xfrm>
            <a:off x="373063" y="5075238"/>
            <a:ext cx="390525" cy="457200"/>
          </a:xfrm>
          <a:prstGeom prst="rect">
            <a:avLst/>
          </a:prstGeom>
          <a:noFill/>
          <a:ln w="9525">
            <a:noFill/>
            <a:miter lim="800000"/>
            <a:headEnd/>
            <a:tailEnd/>
          </a:ln>
        </p:spPr>
        <p:txBody>
          <a:bodyPr>
            <a:spAutoFit/>
          </a:bodyPr>
          <a:lstStyle/>
          <a:p>
            <a:endParaRPr lang="en-GB" sz="2400">
              <a:ea typeface="SimSun" pitchFamily="2" charset="-122"/>
            </a:endParaRPr>
          </a:p>
        </p:txBody>
      </p:sp>
      <p:sp>
        <p:nvSpPr>
          <p:cNvPr id="27678" name="Line 65"/>
          <p:cNvSpPr>
            <a:spLocks noChangeShapeType="1"/>
          </p:cNvSpPr>
          <p:nvPr/>
        </p:nvSpPr>
        <p:spPr bwMode="auto">
          <a:xfrm flipV="1">
            <a:off x="830263" y="3433763"/>
            <a:ext cx="2286000" cy="1066800"/>
          </a:xfrm>
          <a:prstGeom prst="line">
            <a:avLst/>
          </a:prstGeom>
          <a:noFill/>
          <a:ln w="38100">
            <a:solidFill>
              <a:schemeClr val="tx1"/>
            </a:solidFill>
            <a:round/>
            <a:headEnd/>
            <a:tailEnd/>
          </a:ln>
        </p:spPr>
        <p:txBody>
          <a:bodyPr wrap="none"/>
          <a:lstStyle/>
          <a:p>
            <a:endParaRPr lang="en-GB"/>
          </a:p>
        </p:txBody>
      </p:sp>
      <p:sp>
        <p:nvSpPr>
          <p:cNvPr id="27679" name="Line 66"/>
          <p:cNvSpPr>
            <a:spLocks noChangeShapeType="1"/>
          </p:cNvSpPr>
          <p:nvPr/>
        </p:nvSpPr>
        <p:spPr bwMode="auto">
          <a:xfrm>
            <a:off x="906463" y="4576763"/>
            <a:ext cx="2133600" cy="685800"/>
          </a:xfrm>
          <a:prstGeom prst="line">
            <a:avLst/>
          </a:prstGeom>
          <a:noFill/>
          <a:ln w="28575">
            <a:solidFill>
              <a:schemeClr val="tx1"/>
            </a:solidFill>
            <a:round/>
            <a:headEnd/>
            <a:tailEnd/>
          </a:ln>
        </p:spPr>
        <p:txBody>
          <a:bodyPr wrap="none"/>
          <a:lstStyle/>
          <a:p>
            <a:endParaRPr lang="en-GB"/>
          </a:p>
        </p:txBody>
      </p:sp>
      <p:grpSp>
        <p:nvGrpSpPr>
          <p:cNvPr id="12" name="Group 54"/>
          <p:cNvGrpSpPr>
            <a:grpSpLocks/>
          </p:cNvGrpSpPr>
          <p:nvPr/>
        </p:nvGrpSpPr>
        <p:grpSpPr bwMode="auto">
          <a:xfrm>
            <a:off x="525463" y="2214563"/>
            <a:ext cx="258762" cy="546100"/>
            <a:chOff x="1488" y="1824"/>
            <a:chExt cx="192" cy="384"/>
          </a:xfrm>
        </p:grpSpPr>
        <p:sp>
          <p:nvSpPr>
            <p:cNvPr id="27685" name="Oval 59"/>
            <p:cNvSpPr>
              <a:spLocks noChangeArrowheads="1"/>
            </p:cNvSpPr>
            <p:nvPr/>
          </p:nvSpPr>
          <p:spPr bwMode="auto">
            <a:xfrm>
              <a:off x="1536" y="1824"/>
              <a:ext cx="96" cy="96"/>
            </a:xfrm>
            <a:prstGeom prst="ellipse">
              <a:avLst/>
            </a:pr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86" name="Line 69"/>
            <p:cNvSpPr>
              <a:spLocks noChangeShapeType="1"/>
            </p:cNvSpPr>
            <p:nvPr/>
          </p:nvSpPr>
          <p:spPr bwMode="auto">
            <a:xfrm>
              <a:off x="1584" y="1920"/>
              <a:ext cx="0" cy="192"/>
            </a:xfrm>
            <a:prstGeom prst="line">
              <a:avLst/>
            </a:prstGeom>
            <a:noFill/>
            <a:ln w="9525">
              <a:solidFill>
                <a:schemeClr val="tx1"/>
              </a:solidFill>
              <a:round/>
              <a:headEnd/>
              <a:tailEnd/>
            </a:ln>
          </p:spPr>
          <p:txBody>
            <a:bodyPr wrap="none" anchor="ctr"/>
            <a:lstStyle/>
            <a:p>
              <a:endParaRPr lang="en-GB"/>
            </a:p>
          </p:txBody>
        </p:sp>
        <p:sp>
          <p:nvSpPr>
            <p:cNvPr id="27687" name="Freeform 61"/>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952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7688" name="Line 71"/>
            <p:cNvSpPr>
              <a:spLocks noChangeShapeType="1"/>
            </p:cNvSpPr>
            <p:nvPr/>
          </p:nvSpPr>
          <p:spPr bwMode="auto">
            <a:xfrm>
              <a:off x="1488" y="1968"/>
              <a:ext cx="192" cy="0"/>
            </a:xfrm>
            <a:prstGeom prst="line">
              <a:avLst/>
            </a:prstGeom>
            <a:noFill/>
            <a:ln w="9525">
              <a:solidFill>
                <a:schemeClr val="tx1"/>
              </a:solidFill>
              <a:round/>
              <a:headEnd/>
              <a:tailEnd/>
            </a:ln>
          </p:spPr>
          <p:txBody>
            <a:bodyPr wrap="none" anchor="ctr"/>
            <a:lstStyle/>
            <a:p>
              <a:endParaRPr lang="en-GB"/>
            </a:p>
          </p:txBody>
        </p:sp>
      </p:grpSp>
      <p:sp>
        <p:nvSpPr>
          <p:cNvPr id="27681" name="Line 72"/>
          <p:cNvSpPr>
            <a:spLocks noChangeShapeType="1"/>
          </p:cNvSpPr>
          <p:nvPr/>
        </p:nvSpPr>
        <p:spPr bwMode="auto">
          <a:xfrm flipV="1">
            <a:off x="830263" y="2138363"/>
            <a:ext cx="2362200" cy="304800"/>
          </a:xfrm>
          <a:prstGeom prst="line">
            <a:avLst/>
          </a:prstGeom>
          <a:noFill/>
          <a:ln w="28575">
            <a:solidFill>
              <a:schemeClr val="tx1"/>
            </a:solidFill>
            <a:round/>
            <a:headEnd/>
            <a:tailEnd/>
          </a:ln>
        </p:spPr>
        <p:txBody>
          <a:bodyPr wrap="none"/>
          <a:lstStyle/>
          <a:p>
            <a:endParaRPr lang="en-GB"/>
          </a:p>
        </p:txBody>
      </p:sp>
      <p:sp>
        <p:nvSpPr>
          <p:cNvPr id="27682" name="Text Box 73"/>
          <p:cNvSpPr txBox="1">
            <a:spLocks noChangeArrowheads="1"/>
          </p:cNvSpPr>
          <p:nvPr/>
        </p:nvSpPr>
        <p:spPr bwMode="auto">
          <a:xfrm>
            <a:off x="190500" y="3052763"/>
            <a:ext cx="1011238" cy="336550"/>
          </a:xfrm>
          <a:prstGeom prst="rect">
            <a:avLst/>
          </a:prstGeom>
          <a:noFill/>
          <a:ln w="9525" algn="ctr">
            <a:noFill/>
            <a:prstDash val="dash"/>
            <a:miter lim="800000"/>
            <a:headEnd/>
            <a:tailEnd/>
          </a:ln>
        </p:spPr>
        <p:txBody>
          <a:bodyPr wrap="none">
            <a:spAutoFit/>
          </a:bodyPr>
          <a:lstStyle/>
          <a:p>
            <a:pPr algn="ctr"/>
            <a:r>
              <a:rPr lang="en-US" sz="1600">
                <a:latin typeface="Tahoma" pitchFamily="34" charset="0"/>
                <a:ea typeface="SimSun" pitchFamily="2" charset="-122"/>
              </a:rPr>
              <a:t>customer</a:t>
            </a:r>
          </a:p>
        </p:txBody>
      </p:sp>
      <p:sp>
        <p:nvSpPr>
          <p:cNvPr id="27683" name="Text Box 74"/>
          <p:cNvSpPr txBox="1">
            <a:spLocks noChangeArrowheads="1"/>
          </p:cNvSpPr>
          <p:nvPr/>
        </p:nvSpPr>
        <p:spPr bwMode="auto">
          <a:xfrm>
            <a:off x="12700" y="5927725"/>
            <a:ext cx="884238" cy="336550"/>
          </a:xfrm>
          <a:prstGeom prst="rect">
            <a:avLst/>
          </a:prstGeom>
          <a:noFill/>
          <a:ln w="9525" algn="ctr">
            <a:noFill/>
            <a:prstDash val="dash"/>
            <a:miter lim="800000"/>
            <a:headEnd/>
            <a:tailEnd/>
          </a:ln>
        </p:spPr>
        <p:txBody>
          <a:bodyPr wrap="none">
            <a:spAutoFit/>
          </a:bodyPr>
          <a:lstStyle/>
          <a:p>
            <a:pPr algn="ctr"/>
            <a:r>
              <a:rPr lang="en-US" sz="1600">
                <a:latin typeface="Tahoma" pitchFamily="34" charset="0"/>
                <a:ea typeface="SimSun" pitchFamily="2" charset="-122"/>
              </a:rPr>
              <a:t>supplier</a:t>
            </a:r>
          </a:p>
        </p:txBody>
      </p:sp>
      <p:sp>
        <p:nvSpPr>
          <p:cNvPr id="27684" name="Text Box 75"/>
          <p:cNvSpPr txBox="1">
            <a:spLocks noChangeArrowheads="1"/>
          </p:cNvSpPr>
          <p:nvPr/>
        </p:nvSpPr>
        <p:spPr bwMode="auto">
          <a:xfrm>
            <a:off x="5354638" y="1887538"/>
            <a:ext cx="2941637" cy="457200"/>
          </a:xfrm>
          <a:prstGeom prst="rect">
            <a:avLst/>
          </a:prstGeom>
          <a:noFill/>
          <a:ln w="9525" algn="ctr">
            <a:noFill/>
            <a:prstDash val="dash"/>
            <a:miter lim="800000"/>
            <a:headEnd/>
            <a:tailEnd/>
          </a:ln>
        </p:spPr>
        <p:txBody>
          <a:bodyPr wrap="none">
            <a:spAutoFit/>
          </a:bodyPr>
          <a:lstStyle/>
          <a:p>
            <a:pPr algn="ctr"/>
            <a:r>
              <a:rPr lang="en-US" sz="2400" dirty="0">
                <a:latin typeface="Tahoma" pitchFamily="34" charset="0"/>
                <a:ea typeface="SimSun" pitchFamily="2" charset="-122"/>
              </a:rPr>
              <a:t>Self Service Machine</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14" y="488618"/>
            <a:ext cx="7848600" cy="838200"/>
          </a:xfrm>
        </p:spPr>
        <p:txBody>
          <a:bodyPr/>
          <a:lstStyle/>
          <a:p>
            <a:pPr>
              <a:defRPr/>
            </a:pPr>
            <a:r>
              <a:rPr lang="en-US" dirty="0" smtClean="0">
                <a:solidFill>
                  <a:schemeClr val="tx1"/>
                </a:solidFill>
              </a:rPr>
              <a:t> A Library Example</a:t>
            </a:r>
            <a:endParaRPr lang="en-GB" dirty="0">
              <a:solidFill>
                <a:schemeClr val="tx1"/>
              </a:solidFill>
              <a:latin typeface="Arial Black" pitchFamily="34" charset="0"/>
            </a:endParaRPr>
          </a:p>
        </p:txBody>
      </p:sp>
      <p:sp>
        <p:nvSpPr>
          <p:cNvPr id="28675" name="Content Placeholder 2"/>
          <p:cNvSpPr>
            <a:spLocks noGrp="1"/>
          </p:cNvSpPr>
          <p:nvPr>
            <p:ph idx="1"/>
          </p:nvPr>
        </p:nvSpPr>
        <p:spPr>
          <a:xfrm>
            <a:off x="457200" y="1825625"/>
            <a:ext cx="8229600" cy="4767263"/>
          </a:xfrm>
        </p:spPr>
        <p:txBody>
          <a:bodyPr/>
          <a:lstStyle/>
          <a:p>
            <a:pPr>
              <a:lnSpc>
                <a:spcPct val="150000"/>
              </a:lnSpc>
              <a:buFont typeface="Wingdings 2" pitchFamily="18" charset="2"/>
              <a:buNone/>
            </a:pPr>
            <a:r>
              <a:rPr lang="en-GB" b="1" dirty="0" smtClean="0">
                <a:solidFill>
                  <a:schemeClr val="bg1"/>
                </a:solidFill>
                <a:cs typeface="Tahoma" pitchFamily="34" charset="0"/>
              </a:rPr>
              <a:t>.</a:t>
            </a:r>
          </a:p>
        </p:txBody>
      </p:sp>
      <p:sp>
        <p:nvSpPr>
          <p:cNvPr id="28676" name="Slide Number Placeholder 3"/>
          <p:cNvSpPr>
            <a:spLocks noGrp="1"/>
          </p:cNvSpPr>
          <p:nvPr>
            <p:ph type="sldNum" sz="quarter" idx="12"/>
          </p:nvPr>
        </p:nvSpPr>
        <p:spPr bwMode="auto">
          <a:xfrm>
            <a:off x="6251575" y="6858000"/>
            <a:ext cx="588963" cy="228600"/>
          </a:xfrm>
          <a:noFill/>
          <a:ln>
            <a:miter lim="800000"/>
            <a:headEnd/>
            <a:tailEnd/>
          </a:ln>
        </p:spPr>
        <p:txBody>
          <a:bodyPr wrap="square" numCol="1" anchorCtr="0" compatLnSpc="1">
            <a:prstTxWarp prst="textNoShape">
              <a:avLst/>
            </a:prstTxWarp>
          </a:bodyPr>
          <a:lstStyle/>
          <a:p>
            <a:fld id="{89EB38AA-A658-445E-894E-DA16A80EFCF4}" type="slidenum">
              <a:rPr lang="ar-SA" altLang="en-US" smtClean="0"/>
              <a:pPr/>
              <a:t>82</a:t>
            </a:fld>
            <a:endParaRPr lang="en-GB" altLang="en-US" smtClean="0"/>
          </a:p>
        </p:txBody>
      </p:sp>
      <p:sp>
        <p:nvSpPr>
          <p:cNvPr id="28677" name="Rectangle 5"/>
          <p:cNvSpPr>
            <a:spLocks noChangeArrowheads="1"/>
          </p:cNvSpPr>
          <p:nvPr/>
        </p:nvSpPr>
        <p:spPr bwMode="auto">
          <a:xfrm>
            <a:off x="2946400" y="1673225"/>
            <a:ext cx="2355850" cy="4572000"/>
          </a:xfrm>
          <a:prstGeom prst="rect">
            <a:avLst/>
          </a:prstGeom>
          <a:noFill/>
          <a:ln w="28575">
            <a:solidFill>
              <a:schemeClr val="tx1"/>
            </a:solidFill>
            <a:miter lim="800000"/>
            <a:headEnd/>
            <a:tailEnd/>
          </a:ln>
        </p:spPr>
        <p:txBody>
          <a:bodyPr wrap="none" anchor="ctr"/>
          <a:lstStyle/>
          <a:p>
            <a:pPr algn="ctr"/>
            <a:endParaRPr lang="en-GB" sz="2400">
              <a:solidFill>
                <a:schemeClr val="bg1"/>
              </a:solidFill>
              <a:latin typeface="Tahoma" pitchFamily="34" charset="0"/>
              <a:ea typeface="SimSun" pitchFamily="2" charset="-122"/>
            </a:endParaRPr>
          </a:p>
        </p:txBody>
      </p:sp>
      <p:grpSp>
        <p:nvGrpSpPr>
          <p:cNvPr id="3" name="Group 6"/>
          <p:cNvGrpSpPr>
            <a:grpSpLocks/>
          </p:cNvGrpSpPr>
          <p:nvPr/>
        </p:nvGrpSpPr>
        <p:grpSpPr bwMode="auto">
          <a:xfrm>
            <a:off x="1495425" y="2208213"/>
            <a:ext cx="363538" cy="731837"/>
            <a:chOff x="1488" y="1824"/>
            <a:chExt cx="192" cy="384"/>
          </a:xfrm>
        </p:grpSpPr>
        <p:sp>
          <p:nvSpPr>
            <p:cNvPr id="28710" name="Oval 38"/>
            <p:cNvSpPr>
              <a:spLocks noChangeArrowheads="1"/>
            </p:cNvSpPr>
            <p:nvPr/>
          </p:nvSpPr>
          <p:spPr bwMode="auto">
            <a:xfrm>
              <a:off x="1536" y="1824"/>
              <a:ext cx="96" cy="96"/>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11" name="Line 8"/>
            <p:cNvSpPr>
              <a:spLocks noChangeShapeType="1"/>
            </p:cNvSpPr>
            <p:nvPr/>
          </p:nvSpPr>
          <p:spPr bwMode="auto">
            <a:xfrm>
              <a:off x="1584" y="1920"/>
              <a:ext cx="0" cy="192"/>
            </a:xfrm>
            <a:prstGeom prst="line">
              <a:avLst/>
            </a:prstGeom>
            <a:noFill/>
            <a:ln w="28575">
              <a:solidFill>
                <a:schemeClr val="tx1"/>
              </a:solidFill>
              <a:round/>
              <a:headEnd/>
              <a:tailEnd/>
            </a:ln>
          </p:spPr>
          <p:txBody>
            <a:bodyPr wrap="none" anchor="ctr"/>
            <a:lstStyle/>
            <a:p>
              <a:endParaRPr lang="en-GB"/>
            </a:p>
          </p:txBody>
        </p:sp>
        <p:sp>
          <p:nvSpPr>
            <p:cNvPr id="28712" name="Freeform 40"/>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13" name="Line 10"/>
            <p:cNvSpPr>
              <a:spLocks noChangeShapeType="1"/>
            </p:cNvSpPr>
            <p:nvPr/>
          </p:nvSpPr>
          <p:spPr bwMode="auto">
            <a:xfrm>
              <a:off x="1488" y="1968"/>
              <a:ext cx="192" cy="0"/>
            </a:xfrm>
            <a:prstGeom prst="line">
              <a:avLst/>
            </a:prstGeom>
            <a:noFill/>
            <a:ln w="28575">
              <a:solidFill>
                <a:schemeClr val="tx1"/>
              </a:solidFill>
              <a:round/>
              <a:headEnd/>
              <a:tailEnd/>
            </a:ln>
          </p:spPr>
          <p:txBody>
            <a:bodyPr wrap="none" anchor="ctr"/>
            <a:lstStyle/>
            <a:p>
              <a:endParaRPr lang="en-GB"/>
            </a:p>
          </p:txBody>
        </p:sp>
      </p:grpSp>
      <p:grpSp>
        <p:nvGrpSpPr>
          <p:cNvPr id="4" name="Group 7"/>
          <p:cNvGrpSpPr>
            <a:grpSpLocks/>
          </p:cNvGrpSpPr>
          <p:nvPr/>
        </p:nvGrpSpPr>
        <p:grpSpPr bwMode="auto">
          <a:xfrm>
            <a:off x="6481763" y="4652963"/>
            <a:ext cx="361950" cy="731837"/>
            <a:chOff x="1488" y="1824"/>
            <a:chExt cx="192" cy="384"/>
          </a:xfrm>
        </p:grpSpPr>
        <p:sp>
          <p:nvSpPr>
            <p:cNvPr id="28706" name="Oval 34"/>
            <p:cNvSpPr>
              <a:spLocks noChangeArrowheads="1"/>
            </p:cNvSpPr>
            <p:nvPr/>
          </p:nvSpPr>
          <p:spPr bwMode="auto">
            <a:xfrm>
              <a:off x="1536" y="1824"/>
              <a:ext cx="96" cy="96"/>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07" name="Line 13"/>
            <p:cNvSpPr>
              <a:spLocks noChangeShapeType="1"/>
            </p:cNvSpPr>
            <p:nvPr/>
          </p:nvSpPr>
          <p:spPr bwMode="auto">
            <a:xfrm>
              <a:off x="1584" y="1920"/>
              <a:ext cx="0" cy="192"/>
            </a:xfrm>
            <a:prstGeom prst="line">
              <a:avLst/>
            </a:prstGeom>
            <a:noFill/>
            <a:ln w="28575">
              <a:solidFill>
                <a:schemeClr val="tx1"/>
              </a:solidFill>
              <a:round/>
              <a:headEnd/>
              <a:tailEnd/>
            </a:ln>
          </p:spPr>
          <p:txBody>
            <a:bodyPr wrap="none" anchor="ctr"/>
            <a:lstStyle/>
            <a:p>
              <a:endParaRPr lang="en-GB"/>
            </a:p>
          </p:txBody>
        </p:sp>
        <p:sp>
          <p:nvSpPr>
            <p:cNvPr id="28708" name="Freeform 36"/>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09" name="Line 15"/>
            <p:cNvSpPr>
              <a:spLocks noChangeShapeType="1"/>
            </p:cNvSpPr>
            <p:nvPr/>
          </p:nvSpPr>
          <p:spPr bwMode="auto">
            <a:xfrm>
              <a:off x="1488" y="1968"/>
              <a:ext cx="192" cy="0"/>
            </a:xfrm>
            <a:prstGeom prst="line">
              <a:avLst/>
            </a:prstGeom>
            <a:noFill/>
            <a:ln w="28575">
              <a:solidFill>
                <a:schemeClr val="tx1"/>
              </a:solidFill>
              <a:round/>
              <a:headEnd/>
              <a:tailEnd/>
            </a:ln>
          </p:spPr>
          <p:txBody>
            <a:bodyPr wrap="none" anchor="ctr"/>
            <a:lstStyle/>
            <a:p>
              <a:endParaRPr lang="en-GB"/>
            </a:p>
          </p:txBody>
        </p:sp>
      </p:grpSp>
      <p:grpSp>
        <p:nvGrpSpPr>
          <p:cNvPr id="5" name="Group 8"/>
          <p:cNvGrpSpPr>
            <a:grpSpLocks/>
          </p:cNvGrpSpPr>
          <p:nvPr/>
        </p:nvGrpSpPr>
        <p:grpSpPr bwMode="auto">
          <a:xfrm>
            <a:off x="6481763" y="2274888"/>
            <a:ext cx="361950" cy="731837"/>
            <a:chOff x="1488" y="1824"/>
            <a:chExt cx="192" cy="384"/>
          </a:xfrm>
        </p:grpSpPr>
        <p:sp>
          <p:nvSpPr>
            <p:cNvPr id="28702" name="Oval 30"/>
            <p:cNvSpPr>
              <a:spLocks noChangeArrowheads="1"/>
            </p:cNvSpPr>
            <p:nvPr/>
          </p:nvSpPr>
          <p:spPr bwMode="auto">
            <a:xfrm>
              <a:off x="1536" y="1824"/>
              <a:ext cx="96" cy="96"/>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03" name="Line 18"/>
            <p:cNvSpPr>
              <a:spLocks noChangeShapeType="1"/>
            </p:cNvSpPr>
            <p:nvPr/>
          </p:nvSpPr>
          <p:spPr bwMode="auto">
            <a:xfrm>
              <a:off x="1584" y="1920"/>
              <a:ext cx="0" cy="192"/>
            </a:xfrm>
            <a:prstGeom prst="line">
              <a:avLst/>
            </a:prstGeom>
            <a:noFill/>
            <a:ln w="28575">
              <a:solidFill>
                <a:schemeClr val="tx1"/>
              </a:solidFill>
              <a:round/>
              <a:headEnd/>
              <a:tailEnd/>
            </a:ln>
          </p:spPr>
          <p:txBody>
            <a:bodyPr wrap="none" anchor="ctr"/>
            <a:lstStyle/>
            <a:p>
              <a:endParaRPr lang="en-GB"/>
            </a:p>
          </p:txBody>
        </p:sp>
        <p:sp>
          <p:nvSpPr>
            <p:cNvPr id="28704" name="Freeform 32"/>
            <p:cNvSpPr>
              <a:spLocks/>
            </p:cNvSpPr>
            <p:nvPr/>
          </p:nvSpPr>
          <p:spPr bwMode="auto">
            <a:xfrm>
              <a:off x="1536" y="2112"/>
              <a:ext cx="96" cy="96"/>
            </a:xfrm>
            <a:custGeom>
              <a:avLst/>
              <a:gdLst>
                <a:gd name="T0" fmla="*/ 0 w 96"/>
                <a:gd name="T1" fmla="*/ 96 h 96"/>
                <a:gd name="T2" fmla="*/ 48 w 96"/>
                <a:gd name="T3" fmla="*/ 0 h 96"/>
                <a:gd name="T4" fmla="*/ 96 w 96"/>
                <a:gd name="T5" fmla="*/ 96 h 96"/>
                <a:gd name="T6" fmla="*/ 0 60000 65536"/>
                <a:gd name="T7" fmla="*/ 0 60000 65536"/>
                <a:gd name="T8" fmla="*/ 0 60000 65536"/>
                <a:gd name="T9" fmla="*/ 0 w 96"/>
                <a:gd name="T10" fmla="*/ 0 h 96"/>
                <a:gd name="T11" fmla="*/ 96 w 96"/>
                <a:gd name="T12" fmla="*/ 96 h 96"/>
              </a:gdLst>
              <a:ahLst/>
              <a:cxnLst>
                <a:cxn ang="T6">
                  <a:pos x="T0" y="T1"/>
                </a:cxn>
                <a:cxn ang="T7">
                  <a:pos x="T2" y="T3"/>
                </a:cxn>
                <a:cxn ang="T8">
                  <a:pos x="T4" y="T5"/>
                </a:cxn>
              </a:cxnLst>
              <a:rect l="T9" t="T10" r="T11" b="T12"/>
              <a:pathLst>
                <a:path w="96" h="96">
                  <a:moveTo>
                    <a:pt x="0" y="96"/>
                  </a:moveTo>
                  <a:lnTo>
                    <a:pt x="48" y="0"/>
                  </a:lnTo>
                  <a:lnTo>
                    <a:pt x="96" y="96"/>
                  </a:lnTo>
                </a:path>
              </a:pathLst>
            </a:cu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05" name="Line 20"/>
            <p:cNvSpPr>
              <a:spLocks noChangeShapeType="1"/>
            </p:cNvSpPr>
            <p:nvPr/>
          </p:nvSpPr>
          <p:spPr bwMode="auto">
            <a:xfrm>
              <a:off x="1488" y="1968"/>
              <a:ext cx="192" cy="0"/>
            </a:xfrm>
            <a:prstGeom prst="line">
              <a:avLst/>
            </a:prstGeom>
            <a:noFill/>
            <a:ln w="28575">
              <a:solidFill>
                <a:schemeClr val="tx1"/>
              </a:solidFill>
              <a:round/>
              <a:headEnd/>
              <a:tailEnd/>
            </a:ln>
          </p:spPr>
          <p:txBody>
            <a:bodyPr wrap="none" anchor="ctr"/>
            <a:lstStyle/>
            <a:p>
              <a:endParaRPr lang="en-GB"/>
            </a:p>
          </p:txBody>
        </p:sp>
      </p:grpSp>
      <p:sp>
        <p:nvSpPr>
          <p:cNvPr id="28681" name="Oval 9"/>
          <p:cNvSpPr>
            <a:spLocks noChangeArrowheads="1"/>
          </p:cNvSpPr>
          <p:nvPr/>
        </p:nvSpPr>
        <p:spPr bwMode="auto">
          <a:xfrm>
            <a:off x="3398838" y="2405063"/>
            <a:ext cx="1541462" cy="547687"/>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682" name="Oval 10"/>
          <p:cNvSpPr>
            <a:spLocks noChangeArrowheads="1"/>
          </p:cNvSpPr>
          <p:nvPr/>
        </p:nvSpPr>
        <p:spPr bwMode="auto">
          <a:xfrm>
            <a:off x="3398838" y="4051300"/>
            <a:ext cx="1541462" cy="547688"/>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683" name="Oval 11"/>
          <p:cNvSpPr>
            <a:spLocks noChangeArrowheads="1"/>
          </p:cNvSpPr>
          <p:nvPr/>
        </p:nvSpPr>
        <p:spPr bwMode="auto">
          <a:xfrm>
            <a:off x="3398838" y="4873625"/>
            <a:ext cx="1541462" cy="549275"/>
          </a:xfrm>
          <a:prstGeom prst="ellipse">
            <a:avLst/>
          </a:prstGeom>
          <a:noFill/>
          <a:ln w="28575">
            <a:solidFill>
              <a:schemeClr val="bg1"/>
            </a:solidFill>
            <a:round/>
            <a:headEnd/>
            <a:tailEnd/>
          </a:ln>
        </p:spPr>
        <p:txBody>
          <a:bodyPr wrap="none" anchor="ctr"/>
          <a:lstStyle/>
          <a:p>
            <a:pPr algn="ctr"/>
            <a:endParaRPr lang="en-GB" sz="1600">
              <a:latin typeface="Tahoma" pitchFamily="34" charset="0"/>
              <a:ea typeface="SimSun" pitchFamily="2" charset="-122"/>
            </a:endParaRPr>
          </a:p>
        </p:txBody>
      </p:sp>
      <p:sp>
        <p:nvSpPr>
          <p:cNvPr id="28684" name="Text Box 27"/>
          <p:cNvSpPr txBox="1">
            <a:spLocks noChangeArrowheads="1"/>
          </p:cNvSpPr>
          <p:nvPr/>
        </p:nvSpPr>
        <p:spPr bwMode="auto">
          <a:xfrm>
            <a:off x="1295400" y="2979738"/>
            <a:ext cx="925513" cy="485775"/>
          </a:xfrm>
          <a:prstGeom prst="rect">
            <a:avLst/>
          </a:prstGeom>
          <a:noFill/>
          <a:ln w="28575">
            <a:solidFill>
              <a:schemeClr val="bg1"/>
            </a:solidFill>
            <a:miter lim="800000"/>
            <a:headEnd/>
            <a:tailEnd/>
          </a:ln>
        </p:spPr>
        <p:txBody>
          <a:bodyPr wrap="none">
            <a:spAutoFit/>
          </a:bodyPr>
          <a:lstStyle/>
          <a:p>
            <a:r>
              <a:rPr lang="en-US" sz="2400">
                <a:latin typeface="Tahoma" pitchFamily="34" charset="0"/>
                <a:ea typeface="SimSun" pitchFamily="2" charset="-122"/>
              </a:rPr>
              <a:t>client</a:t>
            </a:r>
          </a:p>
        </p:txBody>
      </p:sp>
      <p:sp>
        <p:nvSpPr>
          <p:cNvPr id="28685" name="Text Box 28"/>
          <p:cNvSpPr txBox="1">
            <a:spLocks noChangeArrowheads="1"/>
          </p:cNvSpPr>
          <p:nvPr/>
        </p:nvSpPr>
        <p:spPr bwMode="auto">
          <a:xfrm>
            <a:off x="6027738" y="2979738"/>
            <a:ext cx="1504950" cy="485775"/>
          </a:xfrm>
          <a:prstGeom prst="rect">
            <a:avLst/>
          </a:prstGeom>
          <a:noFill/>
          <a:ln w="28575">
            <a:solidFill>
              <a:schemeClr val="bg1"/>
            </a:solidFill>
            <a:miter lim="800000"/>
            <a:headEnd/>
            <a:tailEnd/>
          </a:ln>
        </p:spPr>
        <p:txBody>
          <a:bodyPr wrap="none">
            <a:spAutoFit/>
          </a:bodyPr>
          <a:lstStyle/>
          <a:p>
            <a:r>
              <a:rPr lang="en-US" sz="2400" dirty="0">
                <a:latin typeface="Tahoma" pitchFamily="34" charset="0"/>
                <a:ea typeface="SimSun" pitchFamily="2" charset="-122"/>
              </a:rPr>
              <a:t>employee</a:t>
            </a:r>
          </a:p>
        </p:txBody>
      </p:sp>
      <p:sp>
        <p:nvSpPr>
          <p:cNvPr id="28686" name="Text Box 29"/>
          <p:cNvSpPr txBox="1">
            <a:spLocks noChangeArrowheads="1"/>
          </p:cNvSpPr>
          <p:nvPr/>
        </p:nvSpPr>
        <p:spPr bwMode="auto">
          <a:xfrm>
            <a:off x="6027738" y="5357813"/>
            <a:ext cx="1590675" cy="485775"/>
          </a:xfrm>
          <a:prstGeom prst="rect">
            <a:avLst/>
          </a:prstGeom>
          <a:noFill/>
          <a:ln w="28575">
            <a:solidFill>
              <a:schemeClr val="bg1"/>
            </a:solidFill>
            <a:miter lim="800000"/>
            <a:headEnd/>
            <a:tailEnd/>
          </a:ln>
        </p:spPr>
        <p:txBody>
          <a:bodyPr wrap="none">
            <a:spAutoFit/>
          </a:bodyPr>
          <a:lstStyle/>
          <a:p>
            <a:r>
              <a:rPr lang="en-US" sz="2400">
                <a:latin typeface="Tahoma" pitchFamily="34" charset="0"/>
                <a:ea typeface="SimSun" pitchFamily="2" charset="-122"/>
              </a:rPr>
              <a:t>supervisor</a:t>
            </a:r>
          </a:p>
        </p:txBody>
      </p:sp>
      <p:sp>
        <p:nvSpPr>
          <p:cNvPr id="28687" name="Text Box 30"/>
          <p:cNvSpPr txBox="1">
            <a:spLocks noChangeArrowheads="1"/>
          </p:cNvSpPr>
          <p:nvPr/>
        </p:nvSpPr>
        <p:spPr bwMode="auto">
          <a:xfrm>
            <a:off x="3127375" y="1704975"/>
            <a:ext cx="2262188" cy="425450"/>
          </a:xfrm>
          <a:prstGeom prst="rect">
            <a:avLst/>
          </a:prstGeom>
          <a:noFill/>
          <a:ln w="28575">
            <a:solidFill>
              <a:schemeClr val="bg1"/>
            </a:solidFill>
            <a:miter lim="800000"/>
            <a:headEnd/>
            <a:tailEnd/>
          </a:ln>
        </p:spPr>
        <p:txBody>
          <a:bodyPr>
            <a:spAutoFit/>
          </a:bodyPr>
          <a:lstStyle/>
          <a:p>
            <a:r>
              <a:rPr lang="en-US" sz="2000">
                <a:ea typeface="SimSun" pitchFamily="2" charset="-122"/>
              </a:rPr>
              <a:t>library system</a:t>
            </a:r>
          </a:p>
        </p:txBody>
      </p:sp>
      <p:sp>
        <p:nvSpPr>
          <p:cNvPr id="28688" name="Line 31"/>
          <p:cNvSpPr>
            <a:spLocks noChangeShapeType="1"/>
          </p:cNvSpPr>
          <p:nvPr/>
        </p:nvSpPr>
        <p:spPr bwMode="auto">
          <a:xfrm>
            <a:off x="1949450" y="2679700"/>
            <a:ext cx="1358900" cy="0"/>
          </a:xfrm>
          <a:prstGeom prst="line">
            <a:avLst/>
          </a:prstGeom>
          <a:noFill/>
          <a:ln w="28575">
            <a:solidFill>
              <a:schemeClr val="tx1"/>
            </a:solidFill>
            <a:round/>
            <a:headEnd/>
            <a:tailEnd/>
          </a:ln>
        </p:spPr>
        <p:txBody>
          <a:bodyPr wrap="none" anchor="ctr"/>
          <a:lstStyle/>
          <a:p>
            <a:endParaRPr lang="en-GB"/>
          </a:p>
        </p:txBody>
      </p:sp>
      <p:sp>
        <p:nvSpPr>
          <p:cNvPr id="28689" name="Line 32"/>
          <p:cNvSpPr>
            <a:spLocks noChangeShapeType="1"/>
          </p:cNvSpPr>
          <p:nvPr/>
        </p:nvSpPr>
        <p:spPr bwMode="auto">
          <a:xfrm>
            <a:off x="1949450" y="2770188"/>
            <a:ext cx="1403350" cy="2408237"/>
          </a:xfrm>
          <a:prstGeom prst="line">
            <a:avLst/>
          </a:prstGeom>
          <a:noFill/>
          <a:ln w="28575">
            <a:solidFill>
              <a:schemeClr val="tx1"/>
            </a:solidFill>
            <a:round/>
            <a:headEnd/>
            <a:tailEnd/>
          </a:ln>
        </p:spPr>
        <p:txBody>
          <a:bodyPr wrap="none" anchor="ctr"/>
          <a:lstStyle/>
          <a:p>
            <a:endParaRPr lang="en-GB"/>
          </a:p>
        </p:txBody>
      </p:sp>
      <p:sp>
        <p:nvSpPr>
          <p:cNvPr id="28690" name="Line 33"/>
          <p:cNvSpPr>
            <a:spLocks noChangeShapeType="1"/>
          </p:cNvSpPr>
          <p:nvPr/>
        </p:nvSpPr>
        <p:spPr bwMode="auto">
          <a:xfrm flipH="1">
            <a:off x="5030788" y="2679700"/>
            <a:ext cx="1270000" cy="0"/>
          </a:xfrm>
          <a:prstGeom prst="line">
            <a:avLst/>
          </a:prstGeom>
          <a:noFill/>
          <a:ln w="28575">
            <a:solidFill>
              <a:schemeClr val="tx1"/>
            </a:solidFill>
            <a:round/>
            <a:headEnd/>
            <a:tailEnd/>
          </a:ln>
        </p:spPr>
        <p:txBody>
          <a:bodyPr wrap="none" anchor="ctr"/>
          <a:lstStyle/>
          <a:p>
            <a:endParaRPr lang="en-GB"/>
          </a:p>
        </p:txBody>
      </p:sp>
      <p:sp>
        <p:nvSpPr>
          <p:cNvPr id="28691" name="Line 34"/>
          <p:cNvSpPr>
            <a:spLocks noChangeShapeType="1"/>
          </p:cNvSpPr>
          <p:nvPr/>
        </p:nvSpPr>
        <p:spPr bwMode="auto">
          <a:xfrm flipH="1">
            <a:off x="4940300" y="2770188"/>
            <a:ext cx="1360488" cy="1554162"/>
          </a:xfrm>
          <a:prstGeom prst="line">
            <a:avLst/>
          </a:prstGeom>
          <a:noFill/>
          <a:ln w="28575">
            <a:solidFill>
              <a:schemeClr val="tx1"/>
            </a:solidFill>
            <a:round/>
            <a:headEnd/>
            <a:tailEnd/>
          </a:ln>
        </p:spPr>
        <p:txBody>
          <a:bodyPr wrap="none" anchor="ctr"/>
          <a:lstStyle/>
          <a:p>
            <a:endParaRPr lang="en-GB"/>
          </a:p>
        </p:txBody>
      </p:sp>
      <p:sp>
        <p:nvSpPr>
          <p:cNvPr id="28692" name="Line 35"/>
          <p:cNvSpPr>
            <a:spLocks noChangeShapeType="1"/>
          </p:cNvSpPr>
          <p:nvPr/>
        </p:nvSpPr>
        <p:spPr bwMode="auto">
          <a:xfrm flipH="1">
            <a:off x="5030788" y="2862263"/>
            <a:ext cx="1270000" cy="2286000"/>
          </a:xfrm>
          <a:prstGeom prst="line">
            <a:avLst/>
          </a:prstGeom>
          <a:noFill/>
          <a:ln w="28575">
            <a:solidFill>
              <a:schemeClr val="tx1"/>
            </a:solidFill>
            <a:round/>
            <a:headEnd/>
            <a:tailEnd/>
          </a:ln>
        </p:spPr>
        <p:txBody>
          <a:bodyPr wrap="none" anchor="ctr"/>
          <a:lstStyle/>
          <a:p>
            <a:endParaRPr lang="en-GB"/>
          </a:p>
        </p:txBody>
      </p:sp>
      <p:sp>
        <p:nvSpPr>
          <p:cNvPr id="28693" name="Line 36"/>
          <p:cNvSpPr>
            <a:spLocks noChangeShapeType="1"/>
          </p:cNvSpPr>
          <p:nvPr/>
        </p:nvSpPr>
        <p:spPr bwMode="auto">
          <a:xfrm flipH="1">
            <a:off x="5030788" y="5148263"/>
            <a:ext cx="1360487" cy="0"/>
          </a:xfrm>
          <a:prstGeom prst="line">
            <a:avLst/>
          </a:prstGeom>
          <a:noFill/>
          <a:ln w="28575">
            <a:solidFill>
              <a:schemeClr val="tx1"/>
            </a:solidFill>
            <a:round/>
            <a:headEnd/>
            <a:tailEnd/>
          </a:ln>
        </p:spPr>
        <p:txBody>
          <a:bodyPr wrap="none" anchor="ctr"/>
          <a:lstStyle/>
          <a:p>
            <a:endParaRPr lang="en-GB"/>
          </a:p>
        </p:txBody>
      </p:sp>
      <p:sp>
        <p:nvSpPr>
          <p:cNvPr id="28694" name="Line 37"/>
          <p:cNvSpPr>
            <a:spLocks noChangeShapeType="1"/>
          </p:cNvSpPr>
          <p:nvPr/>
        </p:nvSpPr>
        <p:spPr bwMode="auto">
          <a:xfrm flipH="1" flipV="1">
            <a:off x="4940300" y="4416425"/>
            <a:ext cx="1450975" cy="639763"/>
          </a:xfrm>
          <a:prstGeom prst="line">
            <a:avLst/>
          </a:prstGeom>
          <a:noFill/>
          <a:ln w="28575">
            <a:solidFill>
              <a:schemeClr val="tx1"/>
            </a:solidFill>
            <a:round/>
            <a:headEnd/>
            <a:tailEnd/>
          </a:ln>
        </p:spPr>
        <p:txBody>
          <a:bodyPr wrap="none" anchor="ctr"/>
          <a:lstStyle/>
          <a:p>
            <a:endParaRPr lang="en-GB"/>
          </a:p>
        </p:txBody>
      </p:sp>
      <p:sp>
        <p:nvSpPr>
          <p:cNvPr id="28695" name="Oval 23"/>
          <p:cNvSpPr>
            <a:spLocks noChangeArrowheads="1"/>
          </p:cNvSpPr>
          <p:nvPr/>
        </p:nvSpPr>
        <p:spPr bwMode="auto">
          <a:xfrm>
            <a:off x="3398838" y="3227388"/>
            <a:ext cx="1541462" cy="549275"/>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696" name="Line 40"/>
          <p:cNvSpPr>
            <a:spLocks noChangeShapeType="1"/>
          </p:cNvSpPr>
          <p:nvPr/>
        </p:nvSpPr>
        <p:spPr bwMode="auto">
          <a:xfrm>
            <a:off x="1949450" y="2679700"/>
            <a:ext cx="1449388" cy="822325"/>
          </a:xfrm>
          <a:prstGeom prst="line">
            <a:avLst/>
          </a:prstGeom>
          <a:noFill/>
          <a:ln w="28575">
            <a:solidFill>
              <a:schemeClr val="tx1"/>
            </a:solidFill>
            <a:round/>
            <a:headEnd/>
            <a:tailEnd/>
          </a:ln>
        </p:spPr>
        <p:txBody>
          <a:bodyPr wrap="none" anchor="ctr"/>
          <a:lstStyle/>
          <a:p>
            <a:endParaRPr lang="en-GB"/>
          </a:p>
        </p:txBody>
      </p:sp>
      <p:sp>
        <p:nvSpPr>
          <p:cNvPr id="28697" name="Text Box 41"/>
          <p:cNvSpPr txBox="1">
            <a:spLocks noChangeArrowheads="1"/>
          </p:cNvSpPr>
          <p:nvPr/>
        </p:nvSpPr>
        <p:spPr bwMode="auto">
          <a:xfrm>
            <a:off x="3810000" y="2511425"/>
            <a:ext cx="815975" cy="336550"/>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borrow</a:t>
            </a:r>
          </a:p>
        </p:txBody>
      </p:sp>
      <p:sp>
        <p:nvSpPr>
          <p:cNvPr id="28698" name="Text Box 42"/>
          <p:cNvSpPr txBox="1">
            <a:spLocks noChangeArrowheads="1"/>
          </p:cNvSpPr>
          <p:nvPr/>
        </p:nvSpPr>
        <p:spPr bwMode="auto">
          <a:xfrm>
            <a:off x="3657600" y="3349625"/>
            <a:ext cx="841375" cy="336550"/>
          </a:xfrm>
          <a:prstGeom prst="rect">
            <a:avLst/>
          </a:prstGeom>
          <a:noFill/>
          <a:ln w="9525">
            <a:noFill/>
            <a:miter lim="800000"/>
            <a:headEnd/>
            <a:tailEnd/>
          </a:ln>
        </p:spPr>
        <p:txBody>
          <a:bodyPr wrap="none">
            <a:spAutoFit/>
          </a:bodyPr>
          <a:lstStyle/>
          <a:p>
            <a:pPr algn="ctr"/>
            <a:r>
              <a:rPr lang="en-US" sz="1600">
                <a:latin typeface="Tahoma" pitchFamily="34" charset="0"/>
                <a:ea typeface="SimSun" pitchFamily="2" charset="-122"/>
              </a:rPr>
              <a:t>reserve</a:t>
            </a:r>
          </a:p>
        </p:txBody>
      </p:sp>
      <p:sp>
        <p:nvSpPr>
          <p:cNvPr id="28699" name="Text Box 43"/>
          <p:cNvSpPr txBox="1">
            <a:spLocks noChangeArrowheads="1"/>
          </p:cNvSpPr>
          <p:nvPr/>
        </p:nvSpPr>
        <p:spPr bwMode="auto">
          <a:xfrm>
            <a:off x="3505200" y="4187825"/>
            <a:ext cx="1092200" cy="336550"/>
          </a:xfrm>
          <a:prstGeom prst="rect">
            <a:avLst/>
          </a:prstGeom>
          <a:noFill/>
          <a:ln w="9525">
            <a:noFill/>
            <a:miter lim="800000"/>
            <a:headEnd/>
            <a:tailEnd/>
          </a:ln>
        </p:spPr>
        <p:txBody>
          <a:bodyPr wrap="none">
            <a:spAutoFit/>
          </a:bodyPr>
          <a:lstStyle/>
          <a:p>
            <a:pPr algn="ctr"/>
            <a:r>
              <a:rPr lang="en-US" sz="1600">
                <a:latin typeface="Tahoma" pitchFamily="34" charset="0"/>
                <a:ea typeface="SimSun" pitchFamily="2" charset="-122"/>
              </a:rPr>
              <a:t>Order title</a:t>
            </a:r>
          </a:p>
        </p:txBody>
      </p:sp>
      <p:sp>
        <p:nvSpPr>
          <p:cNvPr id="28700" name="Oval 28"/>
          <p:cNvSpPr>
            <a:spLocks noChangeArrowheads="1"/>
          </p:cNvSpPr>
          <p:nvPr/>
        </p:nvSpPr>
        <p:spPr bwMode="auto">
          <a:xfrm>
            <a:off x="3429000" y="4949825"/>
            <a:ext cx="1541463" cy="547688"/>
          </a:xfrm>
          <a:prstGeom prst="ellipse">
            <a:avLst/>
          </a:prstGeom>
          <a:noFill/>
          <a:ln w="28575">
            <a:solidFill>
              <a:schemeClr val="tx1"/>
            </a:solidFill>
            <a:round/>
            <a:headEnd/>
            <a:tailEnd/>
          </a:ln>
        </p:spPr>
        <p:txBody>
          <a:bodyPr wrap="none" anchor="ctr"/>
          <a:lstStyle/>
          <a:p>
            <a:pPr algn="ctr"/>
            <a:endParaRPr lang="en-GB" sz="1600">
              <a:latin typeface="Tahoma" pitchFamily="34" charset="0"/>
              <a:ea typeface="SimSun" pitchFamily="2" charset="-122"/>
            </a:endParaRPr>
          </a:p>
        </p:txBody>
      </p:sp>
      <p:sp>
        <p:nvSpPr>
          <p:cNvPr id="28701" name="Text Box 45"/>
          <p:cNvSpPr txBox="1">
            <a:spLocks noChangeArrowheads="1"/>
          </p:cNvSpPr>
          <p:nvPr/>
        </p:nvSpPr>
        <p:spPr bwMode="auto">
          <a:xfrm>
            <a:off x="3505200" y="5102225"/>
            <a:ext cx="1398588" cy="336550"/>
          </a:xfrm>
          <a:prstGeom prst="rect">
            <a:avLst/>
          </a:prstGeom>
          <a:noFill/>
          <a:ln w="9525">
            <a:noFill/>
            <a:miter lim="800000"/>
            <a:headEnd/>
            <a:tailEnd/>
          </a:ln>
        </p:spPr>
        <p:txBody>
          <a:bodyPr>
            <a:spAutoFit/>
          </a:bodyPr>
          <a:lstStyle/>
          <a:p>
            <a:pPr algn="ctr"/>
            <a:r>
              <a:rPr lang="en-US" sz="1600">
                <a:latin typeface="Tahoma" pitchFamily="34" charset="0"/>
                <a:ea typeface="SimSun" pitchFamily="2" charset="-122"/>
              </a:rPr>
              <a:t>Fine payment</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42"/>
          <p:cNvSpPr>
            <a:spLocks noGrp="1"/>
          </p:cNvSpPr>
          <p:nvPr>
            <p:ph type="title"/>
          </p:nvPr>
        </p:nvSpPr>
        <p:spPr>
          <a:xfrm>
            <a:off x="562004" y="458773"/>
            <a:ext cx="7510458" cy="898525"/>
          </a:xfrm>
        </p:spPr>
        <p:txBody>
          <a:bodyPr/>
          <a:lstStyle/>
          <a:p>
            <a:pPr>
              <a:defRPr/>
            </a:pPr>
            <a:r>
              <a:rPr lang="en-GB" dirty="0" smtClean="0">
                <a:solidFill>
                  <a:schemeClr val="tx1"/>
                </a:solidFill>
              </a:rPr>
              <a:t>ATM Machine Example</a:t>
            </a:r>
            <a:endParaRPr lang="en-GB" dirty="0">
              <a:solidFill>
                <a:schemeClr val="tx1"/>
              </a:solidFill>
            </a:endParaRPr>
          </a:p>
        </p:txBody>
      </p:sp>
      <p:sp>
        <p:nvSpPr>
          <p:cNvPr id="29699" name="Content Placeholder 43"/>
          <p:cNvSpPr>
            <a:spLocks noGrp="1"/>
          </p:cNvSpPr>
          <p:nvPr>
            <p:ph idx="1"/>
          </p:nvPr>
        </p:nvSpPr>
        <p:spPr>
          <a:xfrm>
            <a:off x="457200" y="1447800"/>
            <a:ext cx="7239000" cy="5008563"/>
          </a:xfrm>
        </p:spPr>
        <p:txBody>
          <a:bodyPr/>
          <a:lstStyle/>
          <a:p>
            <a:pPr>
              <a:buFont typeface="Wingdings 2" pitchFamily="18" charset="2"/>
              <a:buNone/>
            </a:pPr>
            <a:r>
              <a:rPr lang="en-GB" smtClean="0">
                <a:solidFill>
                  <a:schemeClr val="bg1"/>
                </a:solidFill>
                <a:cs typeface="Tahoma" pitchFamily="34" charset="0"/>
              </a:rPr>
              <a:t>.</a:t>
            </a:r>
          </a:p>
        </p:txBody>
      </p:sp>
      <p:pic>
        <p:nvPicPr>
          <p:cNvPr id="29700" name="Picture 44" descr="Use Case Example - ATM."/>
          <p:cNvPicPr>
            <a:picLocks noChangeAspect="1" noChangeArrowheads="1"/>
          </p:cNvPicPr>
          <p:nvPr/>
        </p:nvPicPr>
        <p:blipFill>
          <a:blip r:embed="rId2"/>
          <a:srcRect/>
          <a:stretch>
            <a:fillRect/>
          </a:stretch>
        </p:blipFill>
        <p:spPr bwMode="auto">
          <a:xfrm>
            <a:off x="381000" y="1457348"/>
            <a:ext cx="8153400" cy="5257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428604"/>
            <a:ext cx="7293232" cy="948076"/>
          </a:xfrm>
        </p:spPr>
        <p:txBody>
          <a:bodyPr/>
          <a:lstStyle/>
          <a:p>
            <a:pPr eaLnBrk="1" hangingPunct="1">
              <a:defRPr/>
            </a:pPr>
            <a:r>
              <a:rPr lang="en-US" dirty="0" smtClean="0">
                <a:solidFill>
                  <a:schemeClr val="tx1"/>
                </a:solidFill>
              </a:rPr>
              <a:t>Use Cases for the MHC-PMS</a:t>
            </a:r>
          </a:p>
        </p:txBody>
      </p:sp>
      <p:sp>
        <p:nvSpPr>
          <p:cNvPr id="32772" name="Slide Number Placeholder 4"/>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11C6DEF-C382-4781-801E-368A5C7940D8}" type="slidenum">
              <a:rPr lang="en-US" smtClean="0"/>
              <a:pPr/>
              <a:t>84</a:t>
            </a:fld>
            <a:endParaRPr lang="en-US" smtClean="0"/>
          </a:p>
        </p:txBody>
      </p:sp>
      <p:sp>
        <p:nvSpPr>
          <p:cNvPr id="32773" name="Footer Placeholder 5"/>
          <p:cNvSpPr>
            <a:spLocks noGrp="1"/>
          </p:cNvSpPr>
          <p:nvPr>
            <p:ph type="ftr" sz="quarter" idx="11"/>
          </p:nvPr>
        </p:nvSpPr>
        <p:spPr bwMode="auto">
          <a:noFill/>
          <a:ln>
            <a:miter lim="800000"/>
            <a:headEnd/>
            <a:tailEnd/>
          </a:ln>
        </p:spPr>
        <p:txBody>
          <a:bodyPr wrap="square" lIns="91440" rIns="91440" numCol="1" anchorCtr="0" compatLnSpc="1">
            <a:prstTxWarp prst="textNoShape">
              <a:avLst/>
            </a:prstTxWarp>
          </a:bodyPr>
          <a:lstStyle/>
          <a:p>
            <a:r>
              <a:rPr lang="en-US" smtClean="0"/>
              <a:t>Chapter 4 Requirements engineering</a:t>
            </a:r>
          </a:p>
        </p:txBody>
      </p:sp>
      <p:pic>
        <p:nvPicPr>
          <p:cNvPr id="285698" name="Picture 2"/>
          <p:cNvPicPr>
            <a:picLocks noChangeAspect="1" noChangeArrowheads="1"/>
          </p:cNvPicPr>
          <p:nvPr/>
        </p:nvPicPr>
        <p:blipFill>
          <a:blip r:embed="rId2"/>
          <a:srcRect/>
          <a:stretch>
            <a:fillRect/>
          </a:stretch>
        </p:blipFill>
        <p:spPr bwMode="auto">
          <a:xfrm>
            <a:off x="714348" y="1785926"/>
            <a:ext cx="7538267" cy="435771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707792" y="331448"/>
            <a:ext cx="7293232" cy="1143000"/>
          </a:xfrm>
        </p:spPr>
        <p:txBody>
          <a:bodyPr/>
          <a:lstStyle/>
          <a:p>
            <a:pPr>
              <a:defRPr/>
            </a:pPr>
            <a:r>
              <a:rPr lang="en-US" dirty="0">
                <a:solidFill>
                  <a:schemeClr val="tx1"/>
                </a:solidFill>
              </a:rPr>
              <a:t>Scenarios</a:t>
            </a:r>
          </a:p>
        </p:txBody>
      </p:sp>
      <p:sp>
        <p:nvSpPr>
          <p:cNvPr id="30723" name="Rectangle 3"/>
          <p:cNvSpPr>
            <a:spLocks noGrp="1" noChangeArrowheads="1"/>
          </p:cNvSpPr>
          <p:nvPr>
            <p:ph type="body" idx="1"/>
          </p:nvPr>
        </p:nvSpPr>
        <p:spPr>
          <a:xfrm>
            <a:off x="457200" y="1714488"/>
            <a:ext cx="8229600" cy="4525963"/>
          </a:xfrm>
        </p:spPr>
        <p:txBody>
          <a:bodyPr/>
          <a:lstStyle/>
          <a:p>
            <a:pPr>
              <a:lnSpc>
                <a:spcPct val="150000"/>
              </a:lnSpc>
            </a:pPr>
            <a:r>
              <a:rPr lang="en-US" dirty="0" smtClean="0">
                <a:solidFill>
                  <a:schemeClr val="tx1"/>
                </a:solidFill>
                <a:cs typeface="Tahoma" pitchFamily="34" charset="0"/>
              </a:rPr>
              <a:t>Scenarios are real-life examples of how a system can be used.</a:t>
            </a:r>
          </a:p>
          <a:p>
            <a:pPr>
              <a:lnSpc>
                <a:spcPct val="150000"/>
              </a:lnSpc>
            </a:pPr>
            <a:r>
              <a:rPr lang="en-US" dirty="0" smtClean="0">
                <a:solidFill>
                  <a:schemeClr val="tx1"/>
                </a:solidFill>
                <a:cs typeface="Tahoma" pitchFamily="34" charset="0"/>
              </a:rPr>
              <a:t>They should include</a:t>
            </a:r>
          </a:p>
          <a:p>
            <a:pPr lvl="1">
              <a:lnSpc>
                <a:spcPct val="150000"/>
              </a:lnSpc>
            </a:pPr>
            <a:r>
              <a:rPr lang="en-US" dirty="0" smtClean="0">
                <a:solidFill>
                  <a:schemeClr val="tx1"/>
                </a:solidFill>
                <a:cs typeface="Tahoma" pitchFamily="34" charset="0"/>
              </a:rPr>
              <a:t>A description of the starting situation;</a:t>
            </a:r>
          </a:p>
          <a:p>
            <a:pPr lvl="1">
              <a:lnSpc>
                <a:spcPct val="150000"/>
              </a:lnSpc>
            </a:pPr>
            <a:r>
              <a:rPr lang="en-US" dirty="0" smtClean="0">
                <a:solidFill>
                  <a:schemeClr val="tx1"/>
                </a:solidFill>
                <a:cs typeface="Tahoma" pitchFamily="34" charset="0"/>
              </a:rPr>
              <a:t>A description of the normal flow of events;</a:t>
            </a:r>
          </a:p>
          <a:p>
            <a:pPr lvl="1">
              <a:lnSpc>
                <a:spcPct val="150000"/>
              </a:lnSpc>
            </a:pPr>
            <a:r>
              <a:rPr lang="en-US" dirty="0" smtClean="0">
                <a:solidFill>
                  <a:schemeClr val="tx1"/>
                </a:solidFill>
                <a:cs typeface="Tahoma" pitchFamily="34" charset="0"/>
              </a:rPr>
              <a:t>A description of what can go wrong;</a:t>
            </a:r>
          </a:p>
          <a:p>
            <a:pPr lvl="1">
              <a:lnSpc>
                <a:spcPct val="150000"/>
              </a:lnSpc>
            </a:pPr>
            <a:r>
              <a:rPr lang="en-US" dirty="0" smtClean="0">
                <a:solidFill>
                  <a:schemeClr val="tx1"/>
                </a:solidFill>
                <a:cs typeface="Tahoma" pitchFamily="34" charset="0"/>
              </a:rPr>
              <a:t>Information about other concurrent activities;</a:t>
            </a:r>
          </a:p>
          <a:p>
            <a:pPr lvl="1">
              <a:lnSpc>
                <a:spcPct val="150000"/>
              </a:lnSpc>
            </a:pPr>
            <a:r>
              <a:rPr lang="en-US" dirty="0" smtClean="0">
                <a:solidFill>
                  <a:schemeClr val="tx1"/>
                </a:solidFill>
                <a:cs typeface="Tahoma" pitchFamily="34" charset="0"/>
              </a:rPr>
              <a:t>A description of the state when the scenario finishes.</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76" y="469562"/>
            <a:ext cx="7696200" cy="857256"/>
          </a:xfrm>
        </p:spPr>
        <p:txBody>
          <a:bodyPr>
            <a:noAutofit/>
          </a:bodyPr>
          <a:lstStyle/>
          <a:p>
            <a:pPr>
              <a:defRPr/>
            </a:pPr>
            <a:r>
              <a:rPr lang="en-GB" dirty="0" smtClean="0">
                <a:solidFill>
                  <a:schemeClr val="tx1"/>
                </a:solidFill>
                <a:latin typeface="Arial" pitchFamily="34" charset="0"/>
                <a:cs typeface="Arial" pitchFamily="34" charset="0"/>
              </a:rPr>
              <a:t>Scenarios and Textual Use Cases</a:t>
            </a:r>
            <a:endParaRPr lang="en-GB" dirty="0">
              <a:solidFill>
                <a:schemeClr val="tx1"/>
              </a:solidFill>
              <a:latin typeface="Arial" pitchFamily="34" charset="0"/>
              <a:cs typeface="Arial" pitchFamily="34" charset="0"/>
            </a:endParaRPr>
          </a:p>
        </p:txBody>
      </p:sp>
      <p:sp>
        <p:nvSpPr>
          <p:cNvPr id="33795" name="Content Placeholder 2"/>
          <p:cNvSpPr>
            <a:spLocks noGrp="1"/>
          </p:cNvSpPr>
          <p:nvPr>
            <p:ph idx="1"/>
          </p:nvPr>
        </p:nvSpPr>
        <p:spPr>
          <a:xfrm>
            <a:off x="457200" y="1752619"/>
            <a:ext cx="7772400" cy="4462463"/>
          </a:xfrm>
        </p:spPr>
        <p:txBody>
          <a:bodyPr/>
          <a:lstStyle/>
          <a:p>
            <a:pPr>
              <a:lnSpc>
                <a:spcPct val="120000"/>
              </a:lnSpc>
            </a:pPr>
            <a:r>
              <a:rPr lang="en-GB" dirty="0" smtClean="0">
                <a:solidFill>
                  <a:schemeClr val="tx1"/>
                </a:solidFill>
                <a:latin typeface="Arial" pitchFamily="34" charset="0"/>
                <a:cs typeface="Arial" pitchFamily="34" charset="0"/>
              </a:rPr>
              <a:t>Specify behaviour of use case by description.</a:t>
            </a:r>
          </a:p>
          <a:p>
            <a:pPr>
              <a:lnSpc>
                <a:spcPct val="120000"/>
              </a:lnSpc>
            </a:pPr>
            <a:r>
              <a:rPr lang="en-GB" dirty="0" smtClean="0">
                <a:solidFill>
                  <a:schemeClr val="tx1"/>
                </a:solidFill>
                <a:latin typeface="Arial" pitchFamily="34" charset="0"/>
                <a:cs typeface="Arial" pitchFamily="34" charset="0"/>
              </a:rPr>
              <a:t>Examples include informal structured text, formal structured text with conditions, and pseudo code.</a:t>
            </a:r>
          </a:p>
          <a:p>
            <a:pPr>
              <a:lnSpc>
                <a:spcPct val="120000"/>
              </a:lnSpc>
            </a:pPr>
            <a:r>
              <a:rPr lang="en-GB" dirty="0" smtClean="0">
                <a:solidFill>
                  <a:schemeClr val="tx1"/>
                </a:solidFill>
                <a:latin typeface="Arial" pitchFamily="34" charset="0"/>
                <a:cs typeface="Arial" pitchFamily="34" charset="0"/>
              </a:rPr>
              <a:t>The use cases are generally numbered for reference purposes. The name of the use case specifies the goal of the primary actor.</a:t>
            </a:r>
          </a:p>
          <a:p>
            <a:pPr>
              <a:lnSpc>
                <a:spcPct val="120000"/>
              </a:lnSpc>
            </a:pPr>
            <a:r>
              <a:rPr lang="en-GB" dirty="0" smtClean="0">
                <a:solidFill>
                  <a:schemeClr val="tx1"/>
                </a:solidFill>
                <a:latin typeface="Arial" pitchFamily="34" charset="0"/>
                <a:cs typeface="Arial" pitchFamily="34" charset="0"/>
              </a:rPr>
              <a:t>The primary actor can be a person or a system. The primary actor can also be another software which might request a service.</a:t>
            </a:r>
          </a:p>
        </p:txBody>
      </p:sp>
      <p:sp>
        <p:nvSpPr>
          <p:cNvPr id="3379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DC176DC3-4B08-4733-AE20-2DB4A2DB6457}" type="slidenum">
              <a:rPr lang="ar-SA" altLang="en-US" smtClean="0"/>
              <a:pPr/>
              <a:t>86</a:t>
            </a:fld>
            <a:endParaRPr lang="en-GB" altLang="en-US" smtClean="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76" y="579104"/>
            <a:ext cx="7772400" cy="609600"/>
          </a:xfrm>
        </p:spPr>
        <p:txBody>
          <a:bodyPr/>
          <a:lstStyle/>
          <a:p>
            <a:pPr>
              <a:defRPr/>
            </a:pPr>
            <a:r>
              <a:rPr lang="en-GB" dirty="0" smtClean="0">
                <a:solidFill>
                  <a:schemeClr val="tx1"/>
                </a:solidFill>
                <a:latin typeface="Arial" pitchFamily="34" charset="0"/>
                <a:cs typeface="Arial" pitchFamily="34" charset="0"/>
              </a:rPr>
              <a:t>Textual Use Case Terms</a:t>
            </a:r>
            <a:endParaRPr lang="en-GB" dirty="0">
              <a:solidFill>
                <a:schemeClr val="tx1"/>
              </a:solidFill>
              <a:latin typeface="Arial" pitchFamily="34" charset="0"/>
              <a:cs typeface="Arial" pitchFamily="34" charset="0"/>
            </a:endParaRPr>
          </a:p>
        </p:txBody>
      </p:sp>
      <p:sp>
        <p:nvSpPr>
          <p:cNvPr id="3481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C54253C-7D3B-4DCD-A31D-874817B9996A}" type="slidenum">
              <a:rPr lang="ar-SA" altLang="en-US" smtClean="0"/>
              <a:pPr/>
              <a:t>87</a:t>
            </a:fld>
            <a:endParaRPr lang="en-GB" altLang="en-US" smtClean="0"/>
          </a:p>
        </p:txBody>
      </p:sp>
      <p:sp>
        <p:nvSpPr>
          <p:cNvPr id="34820" name="Content Placeholder 4"/>
          <p:cNvSpPr>
            <a:spLocks noGrp="1"/>
          </p:cNvSpPr>
          <p:nvPr>
            <p:ph idx="1"/>
          </p:nvPr>
        </p:nvSpPr>
        <p:spPr/>
        <p:txBody>
          <a:bodyPr/>
          <a:lstStyle/>
          <a:p>
            <a:pPr>
              <a:buNone/>
            </a:pPr>
            <a:r>
              <a:rPr lang="en-US" dirty="0" smtClean="0">
                <a:solidFill>
                  <a:schemeClr val="bg1"/>
                </a:solidFill>
                <a:cs typeface="Tahoma" pitchFamily="34" charset="0"/>
              </a:rPr>
              <a:t>.</a:t>
            </a:r>
            <a:endParaRPr lang="en-GB" dirty="0" smtClean="0">
              <a:solidFill>
                <a:schemeClr val="bg1"/>
              </a:solidFill>
              <a:cs typeface="Tahoma" pitchFamily="34" charset="0"/>
            </a:endParaRPr>
          </a:p>
        </p:txBody>
      </p:sp>
      <p:pic>
        <p:nvPicPr>
          <p:cNvPr id="34821" name="Picture 2"/>
          <p:cNvPicPr>
            <a:picLocks noChangeAspect="1" noChangeArrowheads="1"/>
          </p:cNvPicPr>
          <p:nvPr/>
        </p:nvPicPr>
        <p:blipFill>
          <a:blip r:embed="rId2"/>
          <a:srcRect/>
          <a:stretch>
            <a:fillRect/>
          </a:stretch>
        </p:blipFill>
        <p:spPr bwMode="auto">
          <a:xfrm>
            <a:off x="728666" y="2071678"/>
            <a:ext cx="7629548" cy="40671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338" y="366698"/>
            <a:ext cx="7620000" cy="990600"/>
          </a:xfrm>
        </p:spPr>
        <p:txBody>
          <a:bodyPr/>
          <a:lstStyle/>
          <a:p>
            <a:pPr>
              <a:defRPr/>
            </a:pPr>
            <a:r>
              <a:rPr lang="en-GB" dirty="0" smtClean="0">
                <a:solidFill>
                  <a:schemeClr val="tx1"/>
                </a:solidFill>
                <a:latin typeface="Arial" pitchFamily="34" charset="0"/>
                <a:cs typeface="Arial" pitchFamily="34" charset="0"/>
              </a:rPr>
              <a:t>Textual Use Cases</a:t>
            </a:r>
            <a:endParaRPr lang="en-GB" dirty="0">
              <a:solidFill>
                <a:schemeClr val="tx1"/>
              </a:solidFill>
              <a:latin typeface="Arial" pitchFamily="34" charset="0"/>
              <a:cs typeface="Arial" pitchFamily="34" charset="0"/>
            </a:endParaRPr>
          </a:p>
        </p:txBody>
      </p:sp>
      <p:sp>
        <p:nvSpPr>
          <p:cNvPr id="32771" name="Content Placeholder 2"/>
          <p:cNvSpPr>
            <a:spLocks noGrp="1"/>
          </p:cNvSpPr>
          <p:nvPr>
            <p:ph idx="1"/>
          </p:nvPr>
        </p:nvSpPr>
        <p:spPr>
          <a:xfrm>
            <a:off x="342928" y="1857364"/>
            <a:ext cx="8229600" cy="4143404"/>
          </a:xfrm>
        </p:spPr>
        <p:txBody>
          <a:bodyPr/>
          <a:lstStyle/>
          <a:p>
            <a:pPr>
              <a:lnSpc>
                <a:spcPct val="150000"/>
              </a:lnSpc>
              <a:defRPr/>
            </a:pPr>
            <a:r>
              <a:rPr lang="en-GB" dirty="0" smtClean="0">
                <a:solidFill>
                  <a:schemeClr val="tx1"/>
                </a:solidFill>
                <a:latin typeface="Arial" pitchFamily="34" charset="0"/>
                <a:cs typeface="Arial" pitchFamily="34" charset="0"/>
              </a:rPr>
              <a:t>The precondition of a use case specifies what the system will ensure before allowing the use case to be initiated.</a:t>
            </a:r>
          </a:p>
          <a:p>
            <a:pPr>
              <a:lnSpc>
                <a:spcPct val="150000"/>
              </a:lnSpc>
              <a:defRPr/>
            </a:pPr>
            <a:endParaRPr lang="en-GB" sz="2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Common preconditions are “user is logged in”,  “input data exists in files or other data structures”,  etc. </a:t>
            </a:r>
            <a:endParaRPr lang="ar-SA" dirty="0" smtClean="0">
              <a:solidFill>
                <a:schemeClr val="tx1"/>
              </a:solidFill>
              <a:latin typeface="Arial" pitchFamily="34" charset="0"/>
              <a:cs typeface="Arial" pitchFamily="34" charset="0"/>
            </a:endParaRPr>
          </a:p>
          <a:p>
            <a:pPr>
              <a:lnSpc>
                <a:spcPct val="150000"/>
              </a:lnSpc>
              <a:defRPr/>
            </a:pPr>
            <a:endParaRPr lang="ar-SA" sz="200" dirty="0" smtClean="0">
              <a:solidFill>
                <a:schemeClr val="tx1"/>
              </a:solidFill>
              <a:latin typeface="Arial" pitchFamily="34" charset="0"/>
              <a:cs typeface="Arial" pitchFamily="34" charset="0"/>
            </a:endParaRPr>
          </a:p>
          <a:p>
            <a:pPr>
              <a:lnSpc>
                <a:spcPct val="150000"/>
              </a:lnSpc>
              <a:defRPr/>
            </a:pPr>
            <a:r>
              <a:rPr lang="en-GB" dirty="0" smtClean="0">
                <a:solidFill>
                  <a:schemeClr val="tx1"/>
                </a:solidFill>
                <a:latin typeface="Arial" pitchFamily="34" charset="0"/>
                <a:cs typeface="Arial" pitchFamily="34" charset="0"/>
              </a:rPr>
              <a:t>For an operation like delete it may be that “item exists”.</a:t>
            </a:r>
          </a:p>
        </p:txBody>
      </p:sp>
      <p:sp>
        <p:nvSpPr>
          <p:cNvPr id="36868"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F92361D0-CABE-4EA3-AAAA-6D35A7B4C6AD}" type="slidenum">
              <a:rPr lang="ar-SA" altLang="en-US" smtClean="0"/>
              <a:pPr/>
              <a:t>88</a:t>
            </a:fld>
            <a:endParaRPr lang="en-GB" altLang="en-US" smtClean="0"/>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28622"/>
            <a:ext cx="8077200" cy="716280"/>
          </a:xfrm>
        </p:spPr>
        <p:txBody>
          <a:bodyPr/>
          <a:lstStyle/>
          <a:p>
            <a:pPr>
              <a:defRPr/>
            </a:pPr>
            <a:r>
              <a:rPr lang="en-GB" dirty="0" smtClean="0">
                <a:solidFill>
                  <a:schemeClr val="tx1"/>
                </a:solidFill>
                <a:latin typeface="Arial" pitchFamily="34" charset="0"/>
                <a:cs typeface="Arial" pitchFamily="34" charset="0"/>
              </a:rPr>
              <a:t>Textual Use Cases</a:t>
            </a:r>
            <a:endParaRPr lang="en-GB" dirty="0">
              <a:solidFill>
                <a:schemeClr val="tx1"/>
              </a:solidFill>
              <a:latin typeface="Arial" pitchFamily="34" charset="0"/>
              <a:cs typeface="Arial" pitchFamily="34" charset="0"/>
            </a:endParaRPr>
          </a:p>
        </p:txBody>
      </p:sp>
      <p:sp>
        <p:nvSpPr>
          <p:cNvPr id="37891" name="Content Placeholder 2"/>
          <p:cNvSpPr>
            <a:spLocks noGrp="1"/>
          </p:cNvSpPr>
          <p:nvPr>
            <p:ph idx="1"/>
          </p:nvPr>
        </p:nvSpPr>
        <p:spPr>
          <a:xfrm>
            <a:off x="381000" y="1728790"/>
            <a:ext cx="8001000" cy="4271978"/>
          </a:xfrm>
        </p:spPr>
        <p:txBody>
          <a:bodyPr/>
          <a:lstStyle/>
          <a:p>
            <a:pPr>
              <a:lnSpc>
                <a:spcPct val="170000"/>
              </a:lnSpc>
            </a:pPr>
            <a:r>
              <a:rPr lang="en-GB" dirty="0" smtClean="0">
                <a:solidFill>
                  <a:schemeClr val="tx1"/>
                </a:solidFill>
                <a:latin typeface="Arial" pitchFamily="34" charset="0"/>
                <a:cs typeface="Arial" pitchFamily="34" charset="0"/>
              </a:rPr>
              <a:t>The use case description list contains some actions that are not necessarily tied to the goals of the primary actor.</a:t>
            </a:r>
          </a:p>
          <a:p>
            <a:pPr>
              <a:lnSpc>
                <a:spcPct val="170000"/>
              </a:lnSpc>
            </a:pPr>
            <a:endParaRPr lang="en-GB" sz="200" dirty="0" smtClean="0">
              <a:solidFill>
                <a:schemeClr val="tx1"/>
              </a:solidFill>
              <a:latin typeface="Arial" pitchFamily="34" charset="0"/>
              <a:cs typeface="Arial" pitchFamily="34" charset="0"/>
            </a:endParaRPr>
          </a:p>
          <a:p>
            <a:pPr>
              <a:lnSpc>
                <a:spcPct val="170000"/>
              </a:lnSpc>
            </a:pPr>
            <a:r>
              <a:rPr lang="en-GB" dirty="0" smtClean="0">
                <a:solidFill>
                  <a:schemeClr val="tx1"/>
                </a:solidFill>
                <a:latin typeface="Arial" pitchFamily="34" charset="0"/>
                <a:cs typeface="Arial" pitchFamily="34" charset="0"/>
              </a:rPr>
              <a:t>The use case has to ensure that </a:t>
            </a:r>
            <a:r>
              <a:rPr lang="en-US" dirty="0" smtClean="0">
                <a:solidFill>
                  <a:schemeClr val="tx1"/>
                </a:solidFill>
                <a:latin typeface="Arial" pitchFamily="34" charset="0"/>
                <a:cs typeface="Arial" pitchFamily="34" charset="0"/>
              </a:rPr>
              <a:t>the </a:t>
            </a:r>
            <a:r>
              <a:rPr lang="en-GB" dirty="0" smtClean="0">
                <a:solidFill>
                  <a:schemeClr val="tx1"/>
                </a:solidFill>
                <a:latin typeface="Arial" pitchFamily="34" charset="0"/>
                <a:cs typeface="Arial" pitchFamily="34" charset="0"/>
              </a:rPr>
              <a:t>goals of all stakeholders (including the system itself) are also satisfied.</a:t>
            </a:r>
          </a:p>
        </p:txBody>
      </p:sp>
      <p:sp>
        <p:nvSpPr>
          <p:cNvPr id="3789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B08A035-45BA-4039-83C9-C20DF97DD0D5}" type="slidenum">
              <a:rPr lang="ar-SA" altLang="en-US" smtClean="0"/>
              <a:pPr/>
              <a:t>89</a:t>
            </a:fld>
            <a:endParaRPr lang="en-GB" altLang="en-US"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GB" dirty="0">
                <a:solidFill>
                  <a:schemeClr val="tx1"/>
                </a:solidFill>
              </a:rPr>
              <a:t>Functional </a:t>
            </a:r>
            <a:r>
              <a:rPr lang="en-GB" dirty="0" smtClean="0">
                <a:solidFill>
                  <a:schemeClr val="tx1"/>
                </a:solidFill>
              </a:rPr>
              <a:t>Requirements</a:t>
            </a:r>
            <a:endParaRPr lang="en-GB" dirty="0">
              <a:solidFill>
                <a:schemeClr val="tx1"/>
              </a:solidFill>
            </a:endParaRPr>
          </a:p>
        </p:txBody>
      </p:sp>
      <p:sp>
        <p:nvSpPr>
          <p:cNvPr id="32771" name="Rectangle 3"/>
          <p:cNvSpPr>
            <a:spLocks noGrp="1" noChangeArrowheads="1"/>
          </p:cNvSpPr>
          <p:nvPr>
            <p:ph idx="1"/>
          </p:nvPr>
        </p:nvSpPr>
        <p:spPr>
          <a:xfrm>
            <a:off x="457200" y="1760538"/>
            <a:ext cx="8229600" cy="4525962"/>
          </a:xfrm>
        </p:spPr>
        <p:txBody>
          <a:bodyPr/>
          <a:lstStyle/>
          <a:p>
            <a:pPr>
              <a:lnSpc>
                <a:spcPct val="150000"/>
              </a:lnSpc>
            </a:pPr>
            <a:r>
              <a:rPr lang="en-GB" dirty="0" smtClean="0">
                <a:solidFill>
                  <a:schemeClr val="tx1"/>
                </a:solidFill>
                <a:cs typeface="Tahoma" pitchFamily="34" charset="0"/>
              </a:rPr>
              <a:t>Describe functionality or system services.</a:t>
            </a:r>
          </a:p>
          <a:p>
            <a:pPr>
              <a:lnSpc>
                <a:spcPct val="150000"/>
              </a:lnSpc>
            </a:pPr>
            <a:r>
              <a:rPr lang="en-GB" dirty="0" smtClean="0">
                <a:solidFill>
                  <a:schemeClr val="tx1"/>
                </a:solidFill>
                <a:cs typeface="Tahoma" pitchFamily="34" charset="0"/>
              </a:rPr>
              <a:t>Depend on the type of software, expected users and the type of system where the software is used.</a:t>
            </a:r>
          </a:p>
          <a:p>
            <a:pPr>
              <a:lnSpc>
                <a:spcPct val="150000"/>
              </a:lnSpc>
            </a:pPr>
            <a:r>
              <a:rPr lang="en-GB" dirty="0" smtClean="0">
                <a:solidFill>
                  <a:schemeClr val="tx1"/>
                </a:solidFill>
                <a:cs typeface="Tahoma" pitchFamily="34" charset="0"/>
              </a:rPr>
              <a:t>Functional user requirements may be high-level statements of what the system should do.</a:t>
            </a:r>
          </a:p>
          <a:p>
            <a:pPr>
              <a:lnSpc>
                <a:spcPct val="150000"/>
              </a:lnSpc>
            </a:pPr>
            <a:r>
              <a:rPr lang="en-GB" dirty="0" smtClean="0">
                <a:solidFill>
                  <a:schemeClr val="tx1"/>
                </a:solidFill>
                <a:cs typeface="Tahoma" pitchFamily="34" charset="0"/>
              </a:rPr>
              <a:t>Functional system requirements should describe the system services in detail.</a:t>
            </a:r>
          </a:p>
        </p:txBody>
      </p:sp>
      <p:sp>
        <p:nvSpPr>
          <p:cNvPr id="32772"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AFB263E-EA96-4CFE-8150-123D9C191BB8}" type="slidenum">
              <a:rPr lang="en-US" smtClean="0"/>
              <a:pPr/>
              <a:t>9</a:t>
            </a:fld>
            <a:endParaRPr lang="en-US" dirty="0" smtClean="0"/>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30522"/>
            <a:ext cx="7772400" cy="705728"/>
          </a:xfrm>
        </p:spPr>
        <p:txBody>
          <a:bodyPr/>
          <a:lstStyle/>
          <a:p>
            <a:pPr>
              <a:defRPr/>
            </a:pPr>
            <a:r>
              <a:rPr lang="en-GB" dirty="0" smtClean="0">
                <a:solidFill>
                  <a:schemeClr val="tx1"/>
                </a:solidFill>
                <a:latin typeface="Arial" pitchFamily="34" charset="0"/>
                <a:cs typeface="Arial" pitchFamily="34" charset="0"/>
              </a:rPr>
              <a:t>On-Line Auction System</a:t>
            </a:r>
            <a:endParaRPr lang="en-GB" dirty="0">
              <a:solidFill>
                <a:schemeClr val="tx1"/>
              </a:solidFill>
              <a:latin typeface="Arial" pitchFamily="34" charset="0"/>
              <a:cs typeface="Arial" pitchFamily="34" charset="0"/>
            </a:endParaRPr>
          </a:p>
        </p:txBody>
      </p:sp>
      <p:sp>
        <p:nvSpPr>
          <p:cNvPr id="38915" name="Content Placeholder 2"/>
          <p:cNvSpPr>
            <a:spLocks noGrp="1"/>
          </p:cNvSpPr>
          <p:nvPr>
            <p:ph idx="1"/>
          </p:nvPr>
        </p:nvSpPr>
        <p:spPr>
          <a:xfrm>
            <a:off x="427038" y="1831678"/>
            <a:ext cx="8074052" cy="4572000"/>
          </a:xfrm>
        </p:spPr>
        <p:txBody>
          <a:bodyPr/>
          <a:lstStyle/>
          <a:p>
            <a:pPr>
              <a:lnSpc>
                <a:spcPct val="150000"/>
              </a:lnSpc>
            </a:pPr>
            <a:r>
              <a:rPr lang="en-GB" dirty="0" smtClean="0">
                <a:solidFill>
                  <a:schemeClr val="tx1"/>
                </a:solidFill>
                <a:latin typeface="Arial" pitchFamily="34" charset="0"/>
                <a:cs typeface="Arial" pitchFamily="34" charset="0"/>
              </a:rPr>
              <a:t>On-line auction system is to be built for a university community, called the University Auction System (UAS), through which different members of the university can sell and buy goods.</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We will assume that there is a separate financial subsystem through which the payments are made and that each buyer and seller has an account in it.</a:t>
            </a:r>
          </a:p>
        </p:txBody>
      </p:sp>
      <p:sp>
        <p:nvSpPr>
          <p:cNvPr id="3891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A607F19-553E-4D4E-9DE4-5AD52D007402}" type="slidenum">
              <a:rPr lang="ar-SA" altLang="en-US" smtClean="0"/>
              <a:pPr/>
              <a:t>90</a:t>
            </a:fld>
            <a:endParaRPr lang="en-GB" altLang="en-US" smtClean="0"/>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580" y="515282"/>
            <a:ext cx="7543800" cy="747274"/>
          </a:xfrm>
        </p:spPr>
        <p:txBody>
          <a:bodyPr/>
          <a:lstStyle/>
          <a:p>
            <a:pPr>
              <a:defRPr/>
            </a:pPr>
            <a:r>
              <a:rPr lang="en-GB" dirty="0" smtClean="0">
                <a:solidFill>
                  <a:schemeClr val="tx1"/>
                </a:solidFill>
                <a:latin typeface="Arial" pitchFamily="34" charset="0"/>
                <a:cs typeface="Arial" pitchFamily="34" charset="0"/>
              </a:rPr>
              <a:t>On-Line Auction System</a:t>
            </a:r>
            <a:endParaRPr lang="en-GB" dirty="0">
              <a:solidFill>
                <a:schemeClr val="tx1"/>
              </a:solidFill>
              <a:latin typeface="Arial" pitchFamily="34" charset="0"/>
              <a:cs typeface="Arial" pitchFamily="34" charset="0"/>
            </a:endParaRPr>
          </a:p>
        </p:txBody>
      </p:sp>
      <p:sp>
        <p:nvSpPr>
          <p:cNvPr id="35843" name="Content Placeholder 2"/>
          <p:cNvSpPr>
            <a:spLocks noGrp="1"/>
          </p:cNvSpPr>
          <p:nvPr>
            <p:ph idx="1"/>
          </p:nvPr>
        </p:nvSpPr>
        <p:spPr>
          <a:xfrm>
            <a:off x="381000" y="1857364"/>
            <a:ext cx="7924800" cy="4429156"/>
          </a:xfrm>
        </p:spPr>
        <p:txBody>
          <a:bodyPr/>
          <a:lstStyle/>
          <a:p>
            <a:pPr>
              <a:lnSpc>
                <a:spcPct val="140000"/>
              </a:lnSpc>
              <a:defRPr/>
            </a:pPr>
            <a:r>
              <a:rPr lang="en-GB" dirty="0" smtClean="0">
                <a:solidFill>
                  <a:schemeClr val="tx1"/>
                </a:solidFill>
                <a:latin typeface="Arial" pitchFamily="34" charset="0"/>
                <a:cs typeface="Arial" pitchFamily="34" charset="0"/>
              </a:rPr>
              <a:t>Consider the main use cases of this system—“put an item for auction”,  “make a bid”,  and “complete an auction”.</a:t>
            </a:r>
          </a:p>
          <a:p>
            <a:pPr>
              <a:lnSpc>
                <a:spcPct val="140000"/>
              </a:lnSpc>
              <a:defRPr/>
            </a:pPr>
            <a:endParaRPr lang="en-GB" sz="100" dirty="0" smtClean="0">
              <a:solidFill>
                <a:schemeClr val="tx1"/>
              </a:solidFill>
              <a:latin typeface="Arial" pitchFamily="34" charset="0"/>
              <a:cs typeface="Arial" pitchFamily="34" charset="0"/>
            </a:endParaRPr>
          </a:p>
          <a:p>
            <a:pPr>
              <a:lnSpc>
                <a:spcPct val="140000"/>
              </a:lnSpc>
              <a:defRPr/>
            </a:pPr>
            <a:r>
              <a:rPr lang="en-GB" dirty="0" smtClean="0">
                <a:solidFill>
                  <a:schemeClr val="tx1"/>
                </a:solidFill>
                <a:latin typeface="Arial" pitchFamily="34" charset="0"/>
                <a:cs typeface="Arial" pitchFamily="34" charset="0"/>
              </a:rPr>
              <a:t>The use cases are self-explanatory.</a:t>
            </a:r>
          </a:p>
          <a:p>
            <a:pPr>
              <a:lnSpc>
                <a:spcPct val="140000"/>
              </a:lnSpc>
              <a:defRPr/>
            </a:pPr>
            <a:endParaRPr lang="en-GB" sz="100" dirty="0" smtClean="0">
              <a:solidFill>
                <a:schemeClr val="tx1"/>
              </a:solidFill>
              <a:latin typeface="Arial" pitchFamily="34" charset="0"/>
              <a:cs typeface="Arial" pitchFamily="34" charset="0"/>
            </a:endParaRPr>
          </a:p>
          <a:p>
            <a:pPr>
              <a:lnSpc>
                <a:spcPct val="140000"/>
              </a:lnSpc>
              <a:defRPr/>
            </a:pPr>
            <a:r>
              <a:rPr lang="en-GB" dirty="0" smtClean="0">
                <a:solidFill>
                  <a:schemeClr val="tx1"/>
                </a:solidFill>
                <a:latin typeface="Arial" pitchFamily="34" charset="0"/>
                <a:cs typeface="Arial" pitchFamily="34" charset="0"/>
              </a:rPr>
              <a:t>This is the great value of use cases—they are natural and story-like which makes them easy to understand by both an analyst and a layman.</a:t>
            </a:r>
          </a:p>
        </p:txBody>
      </p:sp>
      <p:sp>
        <p:nvSpPr>
          <p:cNvPr id="40964"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A8E3FE61-55F8-4D02-A575-91F9CC88B3C4}" type="slidenum">
              <a:rPr lang="ar-SA" altLang="en-US" smtClean="0"/>
              <a:pPr/>
              <a:t>91</a:t>
            </a:fld>
            <a:endParaRPr lang="en-GB" altLang="en-US" smtClean="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509550"/>
            <a:ext cx="8229600" cy="776310"/>
          </a:xfrm>
        </p:spPr>
        <p:txBody>
          <a:bodyPr/>
          <a:lstStyle/>
          <a:p>
            <a:pPr>
              <a:defRPr/>
            </a:pPr>
            <a:r>
              <a:rPr lang="en-GB" dirty="0" smtClean="0">
                <a:solidFill>
                  <a:schemeClr val="tx1"/>
                </a:solidFill>
                <a:latin typeface="Arial" pitchFamily="34" charset="0"/>
                <a:cs typeface="Arial" pitchFamily="34" charset="0"/>
              </a:rPr>
              <a:t>Use Case 1</a:t>
            </a:r>
            <a:endParaRPr lang="en-GB" dirty="0">
              <a:solidFill>
                <a:schemeClr val="tx1"/>
              </a:solidFill>
              <a:latin typeface="Arial" pitchFamily="34" charset="0"/>
              <a:cs typeface="Arial" pitchFamily="34" charset="0"/>
            </a:endParaRP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E8774A-76BF-41A2-8F22-420A83D1140E}" type="slidenum">
              <a:rPr lang="ar-SA" altLang="en-US" smtClean="0"/>
              <a:pPr/>
              <a:t>92</a:t>
            </a:fld>
            <a:endParaRPr lang="en-GB" altLang="en-US" smtClean="0"/>
          </a:p>
        </p:txBody>
      </p:sp>
      <p:sp>
        <p:nvSpPr>
          <p:cNvPr id="41988" name="Content Placeholder 4"/>
          <p:cNvSpPr>
            <a:spLocks noGrp="1"/>
          </p:cNvSpPr>
          <p:nvPr>
            <p:ph idx="1"/>
          </p:nvPr>
        </p:nvSpPr>
        <p:spPr/>
        <p:txBody>
          <a:bodyPr/>
          <a:lstStyle/>
          <a:p>
            <a:pPr>
              <a:buNone/>
            </a:pPr>
            <a:r>
              <a:rPr lang="en-US" dirty="0" smtClean="0">
                <a:solidFill>
                  <a:schemeClr val="bg1"/>
                </a:solidFill>
                <a:cs typeface="Tahoma" pitchFamily="34" charset="0"/>
              </a:rPr>
              <a:t>.</a:t>
            </a:r>
            <a:endParaRPr lang="en-GB" dirty="0" smtClean="0">
              <a:solidFill>
                <a:schemeClr val="bg1"/>
              </a:solidFill>
              <a:cs typeface="Tahoma" pitchFamily="34" charset="0"/>
            </a:endParaRPr>
          </a:p>
        </p:txBody>
      </p:sp>
      <p:pic>
        <p:nvPicPr>
          <p:cNvPr id="41989" name="Picture 2"/>
          <p:cNvPicPr>
            <a:picLocks noChangeAspect="1" noChangeArrowheads="1"/>
          </p:cNvPicPr>
          <p:nvPr/>
        </p:nvPicPr>
        <p:blipFill>
          <a:blip r:embed="rId2"/>
          <a:srcRect/>
          <a:stretch>
            <a:fillRect/>
          </a:stretch>
        </p:blipFill>
        <p:spPr bwMode="auto">
          <a:xfrm>
            <a:off x="785786" y="2080800"/>
            <a:ext cx="7643866" cy="399140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509550"/>
            <a:ext cx="8229600" cy="776310"/>
          </a:xfrm>
        </p:spPr>
        <p:txBody>
          <a:bodyPr/>
          <a:lstStyle/>
          <a:p>
            <a:pPr>
              <a:defRPr/>
            </a:pPr>
            <a:r>
              <a:rPr lang="en-GB" dirty="0" smtClean="0">
                <a:solidFill>
                  <a:schemeClr val="tx1"/>
                </a:solidFill>
                <a:latin typeface="Arial" pitchFamily="34" charset="0"/>
                <a:cs typeface="Arial" pitchFamily="34" charset="0"/>
              </a:rPr>
              <a:t>Use Case 2</a:t>
            </a:r>
            <a:endParaRPr lang="en-GB" dirty="0">
              <a:solidFill>
                <a:schemeClr val="tx1"/>
              </a:solidFill>
              <a:latin typeface="Arial" pitchFamily="34" charset="0"/>
              <a:cs typeface="Arial" pitchFamily="34" charset="0"/>
            </a:endParaRP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E8774A-76BF-41A2-8F22-420A83D1140E}" type="slidenum">
              <a:rPr lang="ar-SA" altLang="en-US" smtClean="0"/>
              <a:pPr/>
              <a:t>93</a:t>
            </a:fld>
            <a:endParaRPr lang="en-GB" altLang="en-US" smtClean="0"/>
          </a:p>
        </p:txBody>
      </p:sp>
      <p:sp>
        <p:nvSpPr>
          <p:cNvPr id="41988" name="Content Placeholder 4"/>
          <p:cNvSpPr>
            <a:spLocks noGrp="1"/>
          </p:cNvSpPr>
          <p:nvPr>
            <p:ph idx="1"/>
          </p:nvPr>
        </p:nvSpPr>
        <p:spPr/>
        <p:txBody>
          <a:bodyPr/>
          <a:lstStyle/>
          <a:p>
            <a:pPr>
              <a:buNone/>
            </a:pPr>
            <a:r>
              <a:rPr lang="en-US" dirty="0" smtClean="0">
                <a:solidFill>
                  <a:schemeClr val="bg1"/>
                </a:solidFill>
                <a:cs typeface="Tahoma" pitchFamily="34" charset="0"/>
              </a:rPr>
              <a:t>.</a:t>
            </a:r>
            <a:endParaRPr lang="en-GB" dirty="0" smtClean="0">
              <a:solidFill>
                <a:schemeClr val="bg1"/>
              </a:solidFill>
              <a:cs typeface="Tahoma" pitchFamily="34" charset="0"/>
            </a:endParaRPr>
          </a:p>
        </p:txBody>
      </p:sp>
      <p:pic>
        <p:nvPicPr>
          <p:cNvPr id="6" name="Picture 2"/>
          <p:cNvPicPr>
            <a:picLocks noChangeAspect="1" noChangeArrowheads="1"/>
          </p:cNvPicPr>
          <p:nvPr/>
        </p:nvPicPr>
        <p:blipFill>
          <a:blip r:embed="rId2"/>
          <a:srcRect/>
          <a:stretch>
            <a:fillRect/>
          </a:stretch>
        </p:blipFill>
        <p:spPr bwMode="auto">
          <a:xfrm>
            <a:off x="447676" y="1799283"/>
            <a:ext cx="8308686" cy="44719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509550"/>
            <a:ext cx="8229600" cy="776310"/>
          </a:xfrm>
        </p:spPr>
        <p:txBody>
          <a:bodyPr/>
          <a:lstStyle/>
          <a:p>
            <a:pPr>
              <a:defRPr/>
            </a:pPr>
            <a:r>
              <a:rPr lang="en-GB" dirty="0" smtClean="0">
                <a:solidFill>
                  <a:schemeClr val="tx1"/>
                </a:solidFill>
                <a:latin typeface="Arial" pitchFamily="34" charset="0"/>
                <a:cs typeface="Arial" pitchFamily="34" charset="0"/>
              </a:rPr>
              <a:t>Use Case 3</a:t>
            </a:r>
            <a:endParaRPr lang="en-GB" dirty="0">
              <a:solidFill>
                <a:schemeClr val="tx1"/>
              </a:solidFill>
              <a:latin typeface="Arial" pitchFamily="34" charset="0"/>
              <a:cs typeface="Arial" pitchFamily="34" charset="0"/>
            </a:endParaRPr>
          </a:p>
        </p:txBody>
      </p:sp>
      <p:sp>
        <p:nvSpPr>
          <p:cNvPr id="4198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2BE8774A-76BF-41A2-8F22-420A83D1140E}" type="slidenum">
              <a:rPr lang="ar-SA" altLang="en-US" smtClean="0"/>
              <a:pPr/>
              <a:t>94</a:t>
            </a:fld>
            <a:endParaRPr lang="en-GB" altLang="en-US" smtClean="0"/>
          </a:p>
        </p:txBody>
      </p:sp>
      <p:sp>
        <p:nvSpPr>
          <p:cNvPr id="41988" name="Content Placeholder 4"/>
          <p:cNvSpPr>
            <a:spLocks noGrp="1"/>
          </p:cNvSpPr>
          <p:nvPr>
            <p:ph idx="1"/>
          </p:nvPr>
        </p:nvSpPr>
        <p:spPr/>
        <p:txBody>
          <a:bodyPr/>
          <a:lstStyle/>
          <a:p>
            <a:pPr>
              <a:buNone/>
            </a:pPr>
            <a:r>
              <a:rPr lang="en-US" dirty="0" smtClean="0">
                <a:solidFill>
                  <a:schemeClr val="bg1"/>
                </a:solidFill>
                <a:cs typeface="Tahoma" pitchFamily="34" charset="0"/>
              </a:rPr>
              <a:t>.</a:t>
            </a:r>
            <a:endParaRPr lang="en-GB" dirty="0" smtClean="0">
              <a:solidFill>
                <a:schemeClr val="bg1"/>
              </a:solidFill>
              <a:cs typeface="Tahoma" pitchFamily="34" charset="0"/>
            </a:endParaRPr>
          </a:p>
        </p:txBody>
      </p:sp>
      <p:pic>
        <p:nvPicPr>
          <p:cNvPr id="5" name="Picture 3"/>
          <p:cNvPicPr>
            <a:picLocks noChangeAspect="1" noChangeArrowheads="1"/>
          </p:cNvPicPr>
          <p:nvPr/>
        </p:nvPicPr>
        <p:blipFill>
          <a:blip r:embed="rId2"/>
          <a:srcRect/>
          <a:stretch>
            <a:fillRect/>
          </a:stretch>
        </p:blipFill>
        <p:spPr>
          <a:xfrm>
            <a:off x="457200" y="2071678"/>
            <a:ext cx="8305800" cy="4000528"/>
          </a:xfrm>
          <a:prstGeom prst="rect">
            <a:avLst/>
          </a:prstGeom>
        </p:spPr>
      </p:pic>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814" y="523860"/>
            <a:ext cx="7772400" cy="762000"/>
          </a:xfrm>
        </p:spPr>
        <p:txBody>
          <a:bodyPr/>
          <a:lstStyle/>
          <a:p>
            <a:pPr>
              <a:defRPr/>
            </a:pPr>
            <a:r>
              <a:rPr lang="en-GB" dirty="0" smtClean="0">
                <a:solidFill>
                  <a:schemeClr val="tx1"/>
                </a:solidFill>
                <a:latin typeface="Arial" pitchFamily="34" charset="0"/>
                <a:cs typeface="Arial" pitchFamily="34" charset="0"/>
              </a:rPr>
              <a:t>Sequence Diagrams</a:t>
            </a:r>
            <a:endParaRPr lang="en-GB" dirty="0">
              <a:solidFill>
                <a:schemeClr val="tx1"/>
              </a:solidFill>
              <a:latin typeface="Arial" pitchFamily="34" charset="0"/>
              <a:cs typeface="Arial" pitchFamily="34" charset="0"/>
            </a:endParaRPr>
          </a:p>
        </p:txBody>
      </p:sp>
      <p:sp>
        <p:nvSpPr>
          <p:cNvPr id="45059" name="Content Placeholder 2"/>
          <p:cNvSpPr>
            <a:spLocks noGrp="1"/>
          </p:cNvSpPr>
          <p:nvPr>
            <p:ph idx="1"/>
          </p:nvPr>
        </p:nvSpPr>
        <p:spPr>
          <a:xfrm>
            <a:off x="457200" y="1785926"/>
            <a:ext cx="8001000" cy="4000528"/>
          </a:xfrm>
        </p:spPr>
        <p:txBody>
          <a:bodyPr/>
          <a:lstStyle/>
          <a:p>
            <a:pPr>
              <a:lnSpc>
                <a:spcPct val="250000"/>
              </a:lnSpc>
            </a:pPr>
            <a:r>
              <a:rPr lang="en-GB" dirty="0" smtClean="0">
                <a:solidFill>
                  <a:schemeClr val="tx1"/>
                </a:solidFill>
                <a:latin typeface="Arial" pitchFamily="34" charset="0"/>
                <a:cs typeface="Arial" pitchFamily="34" charset="0"/>
              </a:rPr>
              <a:t>Sequence diagram is an interaction diagram typically captures the behaviour of a use case and models how the different objects in the system collaborate to implement the use case</a:t>
            </a:r>
            <a:r>
              <a:rPr lang="en-US" dirty="0" smtClean="0">
                <a:solidFill>
                  <a:schemeClr val="tx1"/>
                </a:solidFill>
                <a:latin typeface="Arial" pitchFamily="34" charset="0"/>
                <a:cs typeface="Arial" pitchFamily="34" charset="0"/>
              </a:rPr>
              <a:t> (dynamic </a:t>
            </a:r>
            <a:r>
              <a:rPr lang="en-US" dirty="0" err="1" smtClean="0">
                <a:solidFill>
                  <a:schemeClr val="tx1"/>
                </a:solidFill>
                <a:latin typeface="Arial" pitchFamily="34" charset="0"/>
                <a:cs typeface="Arial" pitchFamily="34" charset="0"/>
              </a:rPr>
              <a:t>behaviour</a:t>
            </a:r>
            <a:r>
              <a:rPr lang="en-US" dirty="0" smtClean="0">
                <a:solidFill>
                  <a:schemeClr val="tx1"/>
                </a:solidFill>
                <a:latin typeface="Arial" pitchFamily="34" charset="0"/>
                <a:cs typeface="Arial" pitchFamily="34" charset="0"/>
              </a:rPr>
              <a:t>).</a:t>
            </a:r>
            <a:endParaRPr lang="en-GB" dirty="0" smtClean="0">
              <a:solidFill>
                <a:schemeClr val="tx1"/>
              </a:solidFill>
              <a:latin typeface="Arial" pitchFamily="34" charset="0"/>
              <a:cs typeface="Arial" pitchFamily="34" charset="0"/>
            </a:endParaRPr>
          </a:p>
        </p:txBody>
      </p:sp>
      <p:sp>
        <p:nvSpPr>
          <p:cNvPr id="45060"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C59B67E2-255D-4ADE-9CE2-96B4E375B5AF}" type="slidenum">
              <a:rPr lang="ar-SA" altLang="en-US" smtClean="0"/>
              <a:pPr/>
              <a:t>95</a:t>
            </a:fld>
            <a:endParaRPr lang="en-GB" altLang="en-US" smtClean="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F3063F2-D430-468F-A7BF-C570A2F0B157}" type="slidenum">
              <a:rPr lang="ar-SA" altLang="en-US" smtClean="0"/>
              <a:pPr/>
              <a:t>96</a:t>
            </a:fld>
            <a:endParaRPr lang="en-GB" altLang="en-US" smtClean="0"/>
          </a:p>
        </p:txBody>
      </p:sp>
      <p:sp>
        <p:nvSpPr>
          <p:cNvPr id="472066" name="Rectangle 2"/>
          <p:cNvSpPr>
            <a:spLocks noGrp="1" noChangeArrowheads="1"/>
          </p:cNvSpPr>
          <p:nvPr>
            <p:ph type="title"/>
          </p:nvPr>
        </p:nvSpPr>
        <p:spPr>
          <a:xfrm>
            <a:off x="666776" y="559102"/>
            <a:ext cx="7620000" cy="685800"/>
          </a:xfrm>
        </p:spPr>
        <p:txBody>
          <a:bodyPr/>
          <a:lstStyle/>
          <a:p>
            <a:pPr>
              <a:defRPr/>
            </a:pPr>
            <a:r>
              <a:rPr lang="en-US" dirty="0" smtClean="0">
                <a:solidFill>
                  <a:schemeClr val="tx1"/>
                </a:solidFill>
                <a:latin typeface="Arial" pitchFamily="34" charset="0"/>
                <a:cs typeface="Arial" pitchFamily="34" charset="0"/>
              </a:rPr>
              <a:t>Lifelines</a:t>
            </a:r>
            <a:endParaRPr lang="en-US" dirty="0">
              <a:solidFill>
                <a:schemeClr val="tx1"/>
              </a:solidFill>
              <a:latin typeface="Arial" pitchFamily="34" charset="0"/>
              <a:cs typeface="Arial" pitchFamily="34" charset="0"/>
            </a:endParaRPr>
          </a:p>
        </p:txBody>
      </p:sp>
      <p:sp>
        <p:nvSpPr>
          <p:cNvPr id="46084" name="Rectangle 3"/>
          <p:cNvSpPr>
            <a:spLocks noGrp="1" noChangeArrowheads="1"/>
          </p:cNvSpPr>
          <p:nvPr>
            <p:ph type="body" idx="1"/>
          </p:nvPr>
        </p:nvSpPr>
        <p:spPr>
          <a:xfrm>
            <a:off x="433414" y="1643050"/>
            <a:ext cx="7924800" cy="4833950"/>
          </a:xfrm>
        </p:spPr>
        <p:txBody>
          <a:bodyPr/>
          <a:lstStyle/>
          <a:p>
            <a:pPr>
              <a:lnSpc>
                <a:spcPct val="200000"/>
              </a:lnSpc>
            </a:pPr>
            <a:r>
              <a:rPr lang="en-US" dirty="0" smtClean="0">
                <a:solidFill>
                  <a:schemeClr val="tx1"/>
                </a:solidFill>
                <a:latin typeface="Arial" pitchFamily="34" charset="0"/>
                <a:cs typeface="Arial" pitchFamily="34" charset="0"/>
              </a:rPr>
              <a:t>When drawing a sequence diagram, lifeline notation elements are placed across the top of the diagram.</a:t>
            </a:r>
          </a:p>
          <a:p>
            <a:pPr>
              <a:lnSpc>
                <a:spcPct val="200000"/>
              </a:lnSpc>
            </a:pPr>
            <a:endParaRPr lang="en-US" sz="200" dirty="0" smtClean="0">
              <a:solidFill>
                <a:schemeClr val="tx1"/>
              </a:solidFill>
              <a:latin typeface="Arial" pitchFamily="34" charset="0"/>
              <a:cs typeface="Arial" pitchFamily="34" charset="0"/>
            </a:endParaRPr>
          </a:p>
          <a:p>
            <a:pPr>
              <a:lnSpc>
                <a:spcPct val="200000"/>
              </a:lnSpc>
            </a:pPr>
            <a:r>
              <a:rPr lang="en-US" dirty="0" smtClean="0">
                <a:solidFill>
                  <a:schemeClr val="tx1"/>
                </a:solidFill>
                <a:latin typeface="Arial" pitchFamily="34" charset="0"/>
                <a:cs typeface="Arial" pitchFamily="34" charset="0"/>
              </a:rPr>
              <a:t>Lifelines are drawn as a box with a dashed line descending from the center of the bottom edge.</a:t>
            </a:r>
          </a:p>
          <a:p>
            <a:pPr>
              <a:lnSpc>
                <a:spcPct val="200000"/>
              </a:lnSpc>
            </a:pPr>
            <a:endParaRPr lang="en-US" sz="200" dirty="0" smtClean="0">
              <a:solidFill>
                <a:schemeClr val="tx1"/>
              </a:solidFill>
              <a:latin typeface="Arial" pitchFamily="34" charset="0"/>
              <a:cs typeface="Arial" pitchFamily="34" charset="0"/>
            </a:endParaRPr>
          </a:p>
          <a:p>
            <a:pPr>
              <a:lnSpc>
                <a:spcPct val="200000"/>
              </a:lnSpc>
            </a:pPr>
            <a:r>
              <a:rPr lang="en-US" dirty="0" smtClean="0">
                <a:solidFill>
                  <a:schemeClr val="tx1"/>
                </a:solidFill>
                <a:latin typeface="Arial" pitchFamily="34" charset="0"/>
                <a:cs typeface="Arial" pitchFamily="34" charset="0"/>
              </a:rPr>
              <a:t>The lifeline's name is placed inside the box.</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28" y="521002"/>
            <a:ext cx="7429496" cy="795338"/>
          </a:xfrm>
        </p:spPr>
        <p:txBody>
          <a:bodyPr/>
          <a:lstStyle/>
          <a:p>
            <a:pPr>
              <a:defRPr/>
            </a:pPr>
            <a:r>
              <a:rPr lang="en-GB" dirty="0" smtClean="0">
                <a:solidFill>
                  <a:schemeClr val="tx1"/>
                </a:solidFill>
                <a:latin typeface="Arial" pitchFamily="34" charset="0"/>
                <a:cs typeface="Arial" pitchFamily="34" charset="0"/>
              </a:rPr>
              <a:t>Restaurant Sequence Diagram</a:t>
            </a:r>
            <a:endParaRPr lang="en-GB" dirty="0">
              <a:solidFill>
                <a:schemeClr val="tx1"/>
              </a:solidFill>
              <a:latin typeface="Arial" pitchFamily="34" charset="0"/>
              <a:cs typeface="Arial" pitchFamily="34" charset="0"/>
            </a:endParaRPr>
          </a:p>
        </p:txBody>
      </p:sp>
      <p:sp>
        <p:nvSpPr>
          <p:cNvPr id="4710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409C09C5-85C8-4E2F-9DC5-0CF34A9446FB}" type="slidenum">
              <a:rPr lang="ar-SA" altLang="en-US" smtClean="0"/>
              <a:pPr/>
              <a:t>97</a:t>
            </a:fld>
            <a:endParaRPr lang="en-GB" altLang="en-US" smtClean="0"/>
          </a:p>
        </p:txBody>
      </p:sp>
      <p:sp>
        <p:nvSpPr>
          <p:cNvPr id="47108" name="Content Placeholder 4"/>
          <p:cNvSpPr>
            <a:spLocks noGrp="1"/>
          </p:cNvSpPr>
          <p:nvPr>
            <p:ph idx="1"/>
          </p:nvPr>
        </p:nvSpPr>
        <p:spPr/>
        <p:txBody>
          <a:bodyPr/>
          <a:lstStyle/>
          <a:p>
            <a:pPr>
              <a:buFont typeface="Wingdings 2" pitchFamily="18" charset="2"/>
              <a:buNone/>
            </a:pPr>
            <a:r>
              <a:rPr lang="en-US" dirty="0" smtClean="0">
                <a:solidFill>
                  <a:schemeClr val="bg1"/>
                </a:solidFill>
                <a:cs typeface="Tahoma" pitchFamily="34" charset="0"/>
              </a:rPr>
              <a:t>.</a:t>
            </a:r>
            <a:endParaRPr lang="en-GB" dirty="0" smtClean="0">
              <a:solidFill>
                <a:schemeClr val="bg1"/>
              </a:solidFill>
              <a:cs typeface="Tahoma" pitchFamily="34" charset="0"/>
            </a:endParaRPr>
          </a:p>
        </p:txBody>
      </p:sp>
      <p:pic>
        <p:nvPicPr>
          <p:cNvPr id="47109" name="Picture 5" descr="SequenceDiagram"/>
          <p:cNvPicPr>
            <a:picLocks noChangeAspect="1" noChangeArrowheads="1"/>
          </p:cNvPicPr>
          <p:nvPr/>
        </p:nvPicPr>
        <p:blipFill>
          <a:blip r:embed="rId2"/>
          <a:srcRect/>
          <a:stretch>
            <a:fillRect/>
          </a:stretch>
        </p:blipFill>
        <p:spPr bwMode="auto">
          <a:xfrm>
            <a:off x="857224" y="1857364"/>
            <a:ext cx="7000924" cy="434472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576290" y="459084"/>
            <a:ext cx="7924800" cy="857250"/>
          </a:xfrm>
        </p:spPr>
        <p:txBody>
          <a:bodyPr>
            <a:noAutofit/>
          </a:bodyPr>
          <a:lstStyle/>
          <a:p>
            <a:pPr eaLnBrk="1" fontAlgn="auto" hangingPunct="1">
              <a:spcAft>
                <a:spcPts val="0"/>
              </a:spcAft>
              <a:defRPr/>
            </a:pPr>
            <a:r>
              <a:rPr lang="en-GB" dirty="0" smtClean="0">
                <a:solidFill>
                  <a:schemeClr val="tx1"/>
                </a:solidFill>
              </a:rPr>
              <a:t>ATM Machine Sequence Diagram</a:t>
            </a:r>
            <a:endParaRPr lang="en-US" dirty="0" smtClean="0">
              <a:solidFill>
                <a:schemeClr val="tx1"/>
              </a:solidFill>
            </a:endParaRPr>
          </a:p>
        </p:txBody>
      </p:sp>
      <p:sp>
        <p:nvSpPr>
          <p:cNvPr id="48131" name="Slide Number Placeholder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7A72DE65-6151-4AE6-B959-DDAF2D195929}" type="slidenum">
              <a:rPr lang="ar-SA" altLang="en-US" smtClean="0"/>
              <a:pPr/>
              <a:t>98</a:t>
            </a:fld>
            <a:endParaRPr lang="en-GB" altLang="en-US" smtClean="0"/>
          </a:p>
        </p:txBody>
      </p:sp>
      <p:pic>
        <p:nvPicPr>
          <p:cNvPr id="48132" name="Content Placeholder 4"/>
          <p:cNvPicPr>
            <a:picLocks noGrp="1"/>
          </p:cNvPicPr>
          <p:nvPr>
            <p:ph idx="1"/>
          </p:nvPr>
        </p:nvPicPr>
        <p:blipFill>
          <a:blip r:embed="rId2"/>
          <a:srcRect/>
          <a:stretch>
            <a:fillRect/>
          </a:stretch>
        </p:blipFill>
        <p:spPr>
          <a:xfrm>
            <a:off x="604838" y="1704026"/>
            <a:ext cx="7896252" cy="4714892"/>
          </a:xfrm>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537686"/>
            <a:ext cx="7472386" cy="676736"/>
          </a:xfrm>
        </p:spPr>
        <p:txBody>
          <a:bodyPr>
            <a:noAutofit/>
          </a:bodyPr>
          <a:lstStyle/>
          <a:p>
            <a:pPr>
              <a:defRPr/>
            </a:pPr>
            <a:r>
              <a:rPr lang="en-GB" dirty="0" smtClean="0">
                <a:solidFill>
                  <a:schemeClr val="tx1"/>
                </a:solidFill>
                <a:latin typeface="Arial" pitchFamily="34" charset="0"/>
                <a:cs typeface="Arial" pitchFamily="34" charset="0"/>
              </a:rPr>
              <a:t>SRS Document</a:t>
            </a:r>
            <a:endParaRPr lang="en-GB" dirty="0">
              <a:solidFill>
                <a:schemeClr val="tx1"/>
              </a:solidFill>
              <a:latin typeface="Arial" pitchFamily="34" charset="0"/>
              <a:cs typeface="Arial" pitchFamily="34" charset="0"/>
            </a:endParaRPr>
          </a:p>
        </p:txBody>
      </p:sp>
      <p:sp>
        <p:nvSpPr>
          <p:cNvPr id="49155" name="Content Placeholder 2"/>
          <p:cNvSpPr>
            <a:spLocks noGrp="1"/>
          </p:cNvSpPr>
          <p:nvPr>
            <p:ph idx="1"/>
          </p:nvPr>
        </p:nvSpPr>
        <p:spPr>
          <a:xfrm>
            <a:off x="457200" y="1928801"/>
            <a:ext cx="8001000" cy="4357719"/>
          </a:xfrm>
        </p:spPr>
        <p:txBody>
          <a:bodyPr/>
          <a:lstStyle/>
          <a:p>
            <a:pPr>
              <a:lnSpc>
                <a:spcPct val="150000"/>
              </a:lnSpc>
            </a:pPr>
            <a:r>
              <a:rPr lang="en-GB" dirty="0" smtClean="0">
                <a:solidFill>
                  <a:schemeClr val="tx1"/>
                </a:solidFill>
                <a:latin typeface="Arial" pitchFamily="34" charset="0"/>
                <a:cs typeface="Arial" pitchFamily="34" charset="0"/>
              </a:rPr>
              <a:t>An SRS document is generated as the output of requirements analysis.</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The SRS should be a consistent, correct, unambiguous, and complete document.</a:t>
            </a:r>
          </a:p>
          <a:p>
            <a:pPr>
              <a:lnSpc>
                <a:spcPct val="150000"/>
              </a:lnSpc>
            </a:pPr>
            <a:endParaRPr lang="en-GB" sz="200" dirty="0" smtClean="0">
              <a:solidFill>
                <a:schemeClr val="tx1"/>
              </a:solidFill>
              <a:latin typeface="Arial" pitchFamily="34" charset="0"/>
              <a:cs typeface="Arial" pitchFamily="34" charset="0"/>
            </a:endParaRPr>
          </a:p>
          <a:p>
            <a:pPr>
              <a:lnSpc>
                <a:spcPct val="150000"/>
              </a:lnSpc>
            </a:pPr>
            <a:r>
              <a:rPr lang="en-GB" dirty="0" smtClean="0">
                <a:solidFill>
                  <a:schemeClr val="tx1"/>
                </a:solidFill>
                <a:latin typeface="Arial" pitchFamily="34" charset="0"/>
                <a:cs typeface="Arial" pitchFamily="34" charset="0"/>
              </a:rPr>
              <a:t>The developer of the system can prepare an SRS after detailed communication with the customer.</a:t>
            </a:r>
          </a:p>
        </p:txBody>
      </p:sp>
      <p:sp>
        <p:nvSpPr>
          <p:cNvPr id="49156"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52291D4B-F0A5-4CA2-B371-1E925BFC414B}" type="slidenum">
              <a:rPr lang="ar-SA" altLang="en-US" smtClean="0"/>
              <a:pPr/>
              <a:t>99</a:t>
            </a:fld>
            <a:endParaRPr lang="en-GB" altLang="en-US"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E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SE9.thmx</Template>
  <TotalTime>4919</TotalTime>
  <Words>5881</Words>
  <Application>Microsoft Office PowerPoint</Application>
  <PresentationFormat>عرض على الشاشة (3:4)‏</PresentationFormat>
  <Paragraphs>859</Paragraphs>
  <Slides>137</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137</vt:i4>
      </vt:variant>
    </vt:vector>
  </HeadingPairs>
  <TitlesOfParts>
    <vt:vector size="139" baseType="lpstr">
      <vt:lpstr>SE9</vt:lpstr>
      <vt:lpstr>Document</vt:lpstr>
      <vt:lpstr>   Chapter 3 – Requirements Engineering</vt:lpstr>
      <vt:lpstr>Video Tutorials</vt:lpstr>
      <vt:lpstr>Topics Covered</vt:lpstr>
      <vt:lpstr>Requirements Engineering</vt:lpstr>
      <vt:lpstr>Requirements Engineering</vt:lpstr>
      <vt:lpstr>Types of Requirements</vt:lpstr>
      <vt:lpstr>User and System Requirements</vt:lpstr>
      <vt:lpstr>Functional and Non-Functional Requirements</vt:lpstr>
      <vt:lpstr>Functional Requirements</vt:lpstr>
      <vt:lpstr>Functional Requirements for the MHC-PMS</vt:lpstr>
      <vt:lpstr>Requirements Imprecision</vt:lpstr>
      <vt:lpstr>Requirements Completeness and Consistency</vt:lpstr>
      <vt:lpstr>Non-Functional Requirements</vt:lpstr>
      <vt:lpstr>Types of Non-Functional Requirement</vt:lpstr>
      <vt:lpstr>Non-Functional Requirements Implementation</vt:lpstr>
      <vt:lpstr>Non-Functional Classifications</vt:lpstr>
      <vt:lpstr>Examples of Non-Functional Requirements in the MHC-PMS</vt:lpstr>
      <vt:lpstr>Goals and Requirements</vt:lpstr>
      <vt:lpstr>Usability Requirements</vt:lpstr>
      <vt:lpstr>Metrics for Specifying Non-Functional Requirements</vt:lpstr>
      <vt:lpstr>Domain Requirements</vt:lpstr>
      <vt:lpstr>Train Protection System</vt:lpstr>
      <vt:lpstr>Domain Requirements Problems</vt:lpstr>
      <vt:lpstr>Requirements Engineering Process</vt:lpstr>
      <vt:lpstr>Process of Requirements Engineering</vt:lpstr>
      <vt:lpstr>Process Model of Elicitation and Analysis</vt:lpstr>
      <vt:lpstr>Practical Approaches to Requirements Elicitation</vt:lpstr>
      <vt:lpstr>What is JAD?</vt:lpstr>
      <vt:lpstr>Interviewing</vt:lpstr>
      <vt:lpstr>Interviews in Practice</vt:lpstr>
      <vt:lpstr>Uses of JAD for Software Engineers</vt:lpstr>
      <vt:lpstr>How do you Plan for a JAD Session?</vt:lpstr>
      <vt:lpstr>How do you Plan for a JAD Session?</vt:lpstr>
      <vt:lpstr> How do you Plan for a JAD Session?</vt:lpstr>
      <vt:lpstr>How do you Plan for a JAD Session?</vt:lpstr>
      <vt:lpstr>Ground Rules for JAD  Sessions</vt:lpstr>
      <vt:lpstr>Ground Rules for JAD Sessions</vt:lpstr>
      <vt:lpstr>Stakeholders in the MHC-PMS</vt:lpstr>
      <vt:lpstr>Stakeholders in the MHC-PMS</vt:lpstr>
      <vt:lpstr>How can we Rank Requirements?</vt:lpstr>
      <vt:lpstr>What does Ranking Requirements do for us?</vt:lpstr>
      <vt:lpstr>Classes of Requirements</vt:lpstr>
      <vt:lpstr>Requirements Traceability</vt:lpstr>
      <vt:lpstr>Requirements Traceability</vt:lpstr>
      <vt:lpstr>One Type of Traceability Matrix</vt:lpstr>
      <vt:lpstr>Data-Flow Diagrams</vt:lpstr>
      <vt:lpstr>Data-Flow Diagrams</vt:lpstr>
      <vt:lpstr>Symbols Used for Constructing DFDs</vt:lpstr>
      <vt:lpstr>Example</vt:lpstr>
      <vt:lpstr>Solution</vt:lpstr>
      <vt:lpstr>Example</vt:lpstr>
      <vt:lpstr>Solution</vt:lpstr>
      <vt:lpstr>A Supermarket DFD</vt:lpstr>
      <vt:lpstr>Levels of a DFD</vt:lpstr>
      <vt:lpstr>System Context Diagram</vt:lpstr>
      <vt:lpstr>General Guidelines for Constructing DFDs</vt:lpstr>
      <vt:lpstr>General Guidelines for Constructing DFDs</vt:lpstr>
      <vt:lpstr>Decision Tables</vt:lpstr>
      <vt:lpstr>Basic Elements of a Decision Table</vt:lpstr>
      <vt:lpstr> Limited Entry Decision Table</vt:lpstr>
      <vt:lpstr>An Ambiguous Decision Table</vt:lpstr>
      <vt:lpstr>An Ambiguous Decision Table</vt:lpstr>
      <vt:lpstr>An Incomplete Decision Table</vt:lpstr>
      <vt:lpstr>An Incomplete Decision Table</vt:lpstr>
      <vt:lpstr>Example</vt:lpstr>
      <vt:lpstr>Solution</vt:lpstr>
      <vt:lpstr>Library Requisition Example</vt:lpstr>
      <vt:lpstr>     Library  Requisition  Flowchart</vt:lpstr>
      <vt:lpstr>Decision Table for Library Requisition</vt:lpstr>
      <vt:lpstr>Advantages of Decision Tables</vt:lpstr>
      <vt:lpstr>Advantages of Decision Tables</vt:lpstr>
      <vt:lpstr>Disadvantages of Decision Tables</vt:lpstr>
      <vt:lpstr>Use Case Diagrams</vt:lpstr>
      <vt:lpstr>Use Case Diagrams</vt:lpstr>
      <vt:lpstr>Actors</vt:lpstr>
      <vt:lpstr> Actors</vt:lpstr>
      <vt:lpstr>Use Cases</vt:lpstr>
      <vt:lpstr>Use Case Diagram Relationships</vt:lpstr>
      <vt:lpstr>Use Case Diagram Relationships</vt:lpstr>
      <vt:lpstr>Use Case Diagram Relationships</vt:lpstr>
      <vt:lpstr>Self Service Machine Use Case Diagram</vt:lpstr>
      <vt:lpstr> A Library Example</vt:lpstr>
      <vt:lpstr>ATM Machine Example</vt:lpstr>
      <vt:lpstr>Use Cases for the MHC-PMS</vt:lpstr>
      <vt:lpstr>Scenarios</vt:lpstr>
      <vt:lpstr>Scenarios and Textual Use Cases</vt:lpstr>
      <vt:lpstr>Textual Use Case Terms</vt:lpstr>
      <vt:lpstr>Textual Use Cases</vt:lpstr>
      <vt:lpstr>Textual Use Cases</vt:lpstr>
      <vt:lpstr>On-Line Auction System</vt:lpstr>
      <vt:lpstr>On-Line Auction System</vt:lpstr>
      <vt:lpstr>Use Case 1</vt:lpstr>
      <vt:lpstr>Use Case 2</vt:lpstr>
      <vt:lpstr>Use Case 3</vt:lpstr>
      <vt:lpstr>Sequence Diagrams</vt:lpstr>
      <vt:lpstr>Lifelines</vt:lpstr>
      <vt:lpstr>Restaurant Sequence Diagram</vt:lpstr>
      <vt:lpstr>ATM Machine Sequence Diagram</vt:lpstr>
      <vt:lpstr>SRS Document</vt:lpstr>
      <vt:lpstr>Example Requirements for the Insulin Pump Software System</vt:lpstr>
      <vt:lpstr>SRS Document</vt:lpstr>
      <vt:lpstr>Organization of an SRS Document</vt:lpstr>
      <vt:lpstr> Organization of an SRS Document</vt:lpstr>
      <vt:lpstr>Benefits  of  SRS</vt:lpstr>
      <vt:lpstr>SRS  Components</vt:lpstr>
      <vt:lpstr>What Wording is Appropriate in SRS ?</vt:lpstr>
      <vt:lpstr>Bad Requirements</vt:lpstr>
      <vt:lpstr>Good Requirements</vt:lpstr>
      <vt:lpstr>SRS Common Errors </vt:lpstr>
      <vt:lpstr>Requirements Review</vt:lpstr>
      <vt:lpstr>Requirements Review</vt:lpstr>
      <vt:lpstr>Requirements Validation Techniques</vt:lpstr>
      <vt:lpstr>Requirements Validation</vt:lpstr>
      <vt:lpstr>Requirements Validation</vt:lpstr>
      <vt:lpstr>Checklists Used in Reviews</vt:lpstr>
      <vt:lpstr>Checklists Used in Reviews</vt:lpstr>
      <vt:lpstr>Requirements Validation</vt:lpstr>
      <vt:lpstr>  Can SRS be Automatically Checked for Quality?</vt:lpstr>
      <vt:lpstr>  Can SRS be Automatically Checked for Quality?</vt:lpstr>
      <vt:lpstr>How does the Tool Measure the Size of Requirements?</vt:lpstr>
      <vt:lpstr>Requirements Management</vt:lpstr>
      <vt:lpstr>Requirements Management Planning</vt:lpstr>
      <vt:lpstr>Requirements Change Management</vt:lpstr>
      <vt:lpstr>SRS Readability</vt:lpstr>
      <vt:lpstr>Flesch Reading Ease Index</vt:lpstr>
      <vt:lpstr>SRS Readability</vt:lpstr>
      <vt:lpstr>Quality Metrics</vt:lpstr>
      <vt:lpstr>Quality Metrics</vt:lpstr>
      <vt:lpstr>Quality Metrics</vt:lpstr>
      <vt:lpstr>Quality Metrics</vt:lpstr>
      <vt:lpstr>Estimating Project Size</vt:lpstr>
      <vt:lpstr>Wideband-Delphi Estimating</vt:lpstr>
      <vt:lpstr>Standard Component Estimating</vt:lpstr>
      <vt:lpstr>SRS Document Project</vt:lpstr>
      <vt:lpstr>SRS Document Project</vt:lpstr>
      <vt:lpstr>SRS Document Project</vt:lpstr>
      <vt:lpstr>SRS Document Project</vt:lpstr>
    </vt:vector>
  </TitlesOfParts>
  <Company>St Andrews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 – Chapter 4</dc:title>
  <dc:creator>Ian Sommerville</dc:creator>
  <cp:lastModifiedBy>win</cp:lastModifiedBy>
  <cp:revision>105</cp:revision>
  <cp:lastPrinted>2010-01-11T10:54:43Z</cp:lastPrinted>
  <dcterms:created xsi:type="dcterms:W3CDTF">2010-01-08T19:43:52Z</dcterms:created>
  <dcterms:modified xsi:type="dcterms:W3CDTF">2015-02-27T18:32:19Z</dcterms:modified>
</cp:coreProperties>
</file>