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9" r:id="rId3"/>
    <p:sldId id="351" r:id="rId4"/>
    <p:sldId id="352" r:id="rId5"/>
    <p:sldId id="358" r:id="rId6"/>
    <p:sldId id="353" r:id="rId7"/>
    <p:sldId id="361" r:id="rId8"/>
    <p:sldId id="360" r:id="rId9"/>
    <p:sldId id="354" r:id="rId10"/>
    <p:sldId id="355" r:id="rId11"/>
    <p:sldId id="359" r:id="rId12"/>
    <p:sldId id="356" r:id="rId13"/>
    <p:sldId id="357" r:id="rId14"/>
    <p:sldId id="300" r:id="rId15"/>
    <p:sldId id="263" r:id="rId16"/>
    <p:sldId id="262" r:id="rId17"/>
    <p:sldId id="264" r:id="rId18"/>
    <p:sldId id="301" r:id="rId19"/>
    <p:sldId id="266" r:id="rId20"/>
    <p:sldId id="268" r:id="rId21"/>
    <p:sldId id="378" r:id="rId22"/>
    <p:sldId id="270" r:id="rId23"/>
    <p:sldId id="312" r:id="rId24"/>
    <p:sldId id="317" r:id="rId25"/>
    <p:sldId id="315" r:id="rId26"/>
    <p:sldId id="316" r:id="rId27"/>
    <p:sldId id="380" r:id="rId28"/>
    <p:sldId id="381" r:id="rId29"/>
    <p:sldId id="383" r:id="rId30"/>
    <p:sldId id="384" r:id="rId31"/>
    <p:sldId id="307" r:id="rId32"/>
    <p:sldId id="274" r:id="rId33"/>
    <p:sldId id="275" r:id="rId34"/>
    <p:sldId id="276" r:id="rId35"/>
    <p:sldId id="278" r:id="rId36"/>
    <p:sldId id="386" r:id="rId37"/>
    <p:sldId id="385" r:id="rId38"/>
    <p:sldId id="387" r:id="rId39"/>
    <p:sldId id="363" r:id="rId40"/>
    <p:sldId id="323" r:id="rId41"/>
    <p:sldId id="325" r:id="rId42"/>
    <p:sldId id="324" r:id="rId43"/>
    <p:sldId id="328" r:id="rId44"/>
    <p:sldId id="331" r:id="rId45"/>
    <p:sldId id="339" r:id="rId46"/>
    <p:sldId id="345" r:id="rId47"/>
    <p:sldId id="288" r:id="rId48"/>
    <p:sldId id="346" r:id="rId49"/>
    <p:sldId id="287" r:id="rId50"/>
    <p:sldId id="320" r:id="rId51"/>
    <p:sldId id="362" r:id="rId52"/>
    <p:sldId id="294" r:id="rId53"/>
    <p:sldId id="295" r:id="rId54"/>
    <p:sldId id="296" r:id="rId55"/>
    <p:sldId id="364" r:id="rId56"/>
    <p:sldId id="365" r:id="rId57"/>
    <p:sldId id="366" r:id="rId58"/>
    <p:sldId id="367" r:id="rId59"/>
    <p:sldId id="368" r:id="rId60"/>
    <p:sldId id="370" r:id="rId61"/>
    <p:sldId id="371" r:id="rId62"/>
    <p:sldId id="372" r:id="rId63"/>
    <p:sldId id="373" r:id="rId64"/>
    <p:sldId id="374" r:id="rId65"/>
    <p:sldId id="375" r:id="rId66"/>
    <p:sldId id="376" r:id="rId67"/>
    <p:sldId id="377" r:id="rId68"/>
    <p:sldId id="297" r:id="rId69"/>
    <p:sldId id="388" r:id="rId70"/>
    <p:sldId id="277" r:id="rId71"/>
    <p:sldId id="279" r:id="rId72"/>
    <p:sldId id="298" r:id="rId73"/>
    <p:sldId id="299" r:id="rId74"/>
    <p:sldId id="36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image" Target="../media/image57.pn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BEE069A-C2EA-4C81-A7B0-640B5C058E23}" type="datetimeFigureOut">
              <a:rPr lang="ar-SA" smtClean="0"/>
              <a:t>26/06/1436</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33CD539-4F3D-4BA0-813B-99441EFECD67}" type="slidenum">
              <a:rPr lang="ar-SA" smtClean="0"/>
              <a:t>‹#›</a:t>
            </a:fld>
            <a:endParaRPr lang="ar-SA"/>
          </a:p>
        </p:txBody>
      </p:sp>
    </p:spTree>
    <p:extLst>
      <p:ext uri="{BB962C8B-B14F-4D97-AF65-F5344CB8AC3E}">
        <p14:creationId xmlns:p14="http://schemas.microsoft.com/office/powerpoint/2010/main" val="40340684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E5DB2A-1BE1-46B7-8353-E4AF7F0093B1}" type="slidenum">
              <a:rPr lang="en-US" altLang="ar-SA"/>
              <a:pPr eaLnBrk="1" hangingPunct="1"/>
              <a:t>15</a:t>
            </a:fld>
            <a:endParaRPr lang="en-US" altLang="ar-SA"/>
          </a:p>
        </p:txBody>
      </p:sp>
      <p:sp>
        <p:nvSpPr>
          <p:cNvPr id="48131" name="Rectangle 2"/>
          <p:cNvSpPr>
            <a:spLocks noGrp="1" noRot="1" noChangeAspect="1" noChangeArrowheads="1" noTextEdit="1"/>
          </p:cNvSpPr>
          <p:nvPr>
            <p:ph type="sldImg"/>
          </p:nvPr>
        </p:nvSpPr>
        <p:spPr>
          <a:xfrm>
            <a:off x="1187450" y="703263"/>
            <a:ext cx="4624388" cy="3468687"/>
          </a:xfrm>
          <a:ln/>
        </p:spPr>
      </p:sp>
      <p:sp>
        <p:nvSpPr>
          <p:cNvPr id="4813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dirty="0" smtClean="0">
                <a:latin typeface="Arial" panose="020B0604020202020204" pitchFamily="34" charset="0"/>
              </a:rPr>
              <a:t>How long has it been?  </a:t>
            </a:r>
          </a:p>
          <a:p>
            <a:pPr eaLnBrk="1" hangingPunct="1">
              <a:buFontTx/>
              <a:buChar char="•"/>
            </a:pPr>
            <a:r>
              <a:rPr lang="en-US" altLang="ar-SA" dirty="0" smtClean="0">
                <a:latin typeface="Arial" panose="020B0604020202020204" pitchFamily="34" charset="0"/>
              </a:rPr>
              <a:t>Henri discovered radioactivity back in 1896!</a:t>
            </a:r>
          </a:p>
          <a:p>
            <a:pPr eaLnBrk="1" hangingPunct="1">
              <a:buFontTx/>
              <a:buChar char="•"/>
            </a:pPr>
            <a:r>
              <a:rPr lang="en-US" altLang="ar-SA" dirty="0" smtClean="0">
                <a:latin typeface="Arial" panose="020B0604020202020204" pitchFamily="34" charset="0"/>
              </a:rPr>
              <a:t>That means that we’ve been studying radiation and its effects on humans for more than 100 years!</a:t>
            </a:r>
          </a:p>
        </p:txBody>
      </p:sp>
    </p:spTree>
    <p:extLst>
      <p:ext uri="{BB962C8B-B14F-4D97-AF65-F5344CB8AC3E}">
        <p14:creationId xmlns:p14="http://schemas.microsoft.com/office/powerpoint/2010/main" val="257503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35FC78-9701-48A4-B3D2-BF6ADCFD543A}" type="slidenum">
              <a:rPr lang="en-US" altLang="ar-SA"/>
              <a:pPr eaLnBrk="1" hangingPunct="1"/>
              <a:t>35</a:t>
            </a:fld>
            <a:endParaRPr lang="en-US" altLang="ar-SA"/>
          </a:p>
        </p:txBody>
      </p:sp>
      <p:sp>
        <p:nvSpPr>
          <p:cNvPr id="63491" name="Rectangle 2"/>
          <p:cNvSpPr>
            <a:spLocks noGrp="1" noRot="1" noChangeAspect="1" noChangeArrowheads="1" noTextEdit="1"/>
          </p:cNvSpPr>
          <p:nvPr>
            <p:ph type="sldImg"/>
          </p:nvPr>
        </p:nvSpPr>
        <p:spPr>
          <a:xfrm>
            <a:off x="1212850" y="679450"/>
            <a:ext cx="4624388" cy="3468688"/>
          </a:xfrm>
          <a:ln/>
        </p:spPr>
      </p:sp>
      <p:sp>
        <p:nvSpPr>
          <p:cNvPr id="6349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dirty="0" smtClean="0">
                <a:latin typeface="Arial" panose="020B0604020202020204" pitchFamily="34" charset="0"/>
              </a:rPr>
              <a:t>Many years ago people didn’t know radiation was hazardous.  </a:t>
            </a:r>
          </a:p>
          <a:p>
            <a:pPr eaLnBrk="1" hangingPunct="1"/>
            <a:r>
              <a:rPr lang="en-US" altLang="ar-SA" dirty="0" smtClean="0">
                <a:latin typeface="Arial" panose="020B0604020202020204" pitchFamily="34" charset="0"/>
              </a:rPr>
              <a:t>Watch-dial painters, who were mainly based in a New Jersey factory, used to tip (i.e., bring to the lips) their radium-laden brushes to achieve a fine point. Unfortunately this practice led to ingested radium, and many of the women died of sicknesses related to radiation poisoning. The paint dust also collected on the workers, causing them to “glow in the dark.”     </a:t>
            </a:r>
          </a:p>
        </p:txBody>
      </p:sp>
    </p:spTree>
    <p:extLst>
      <p:ext uri="{BB962C8B-B14F-4D97-AF65-F5344CB8AC3E}">
        <p14:creationId xmlns:p14="http://schemas.microsoft.com/office/powerpoint/2010/main" val="88498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1A7C42-DF4D-4049-B217-DE4BD5AA4387}" type="slidenum">
              <a:rPr lang="en-US" altLang="ar-SA"/>
              <a:pPr eaLnBrk="1" hangingPunct="1"/>
              <a:t>39</a:t>
            </a:fld>
            <a:endParaRPr lang="en-US" altLang="ar-SA"/>
          </a:p>
        </p:txBody>
      </p:sp>
      <p:sp>
        <p:nvSpPr>
          <p:cNvPr id="54275" name="Rectangle 2"/>
          <p:cNvSpPr>
            <a:spLocks noGrp="1" noRot="1" noChangeAspect="1" noChangeArrowheads="1" noTextEdit="1"/>
          </p:cNvSpPr>
          <p:nvPr>
            <p:ph type="sldImg"/>
          </p:nvPr>
        </p:nvSpPr>
        <p:spPr>
          <a:xfrm>
            <a:off x="1187450" y="703263"/>
            <a:ext cx="4624388" cy="3468687"/>
          </a:xfrm>
          <a:ln/>
        </p:spPr>
      </p:sp>
      <p:sp>
        <p:nvSpPr>
          <p:cNvPr id="54276"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dirty="0" smtClean="0">
                <a:latin typeface="Arial" panose="020B0604020202020204" pitchFamily="34" charset="0"/>
              </a:rPr>
              <a:t>The first individuals who worked with natural radioactivity didn’t realize how harmful radioactive sources were. Typically they carried these sources in their pockets. Marie Curie died of cancer, which may be attributed to her radiation exposure. </a:t>
            </a:r>
          </a:p>
          <a:p>
            <a:pPr eaLnBrk="1" hangingPunct="1"/>
            <a:r>
              <a:rPr lang="en-US" altLang="ar-SA" dirty="0" smtClean="0">
                <a:latin typeface="Arial" panose="020B0604020202020204" pitchFamily="34" charset="0"/>
              </a:rPr>
              <a:t>So what caused Pierre’s early death in 1906?</a:t>
            </a:r>
          </a:p>
          <a:p>
            <a:pPr eaLnBrk="1" hangingPunct="1"/>
            <a:r>
              <a:rPr lang="en-US" altLang="ar-SA" dirty="0" smtClean="0">
                <a:latin typeface="Arial" panose="020B0604020202020204" pitchFamily="34" charset="0"/>
              </a:rPr>
              <a:t>Expected answer: Acute radiation sickness? No! Cancer? No!</a:t>
            </a:r>
          </a:p>
          <a:p>
            <a:pPr eaLnBrk="1" hangingPunct="1"/>
            <a:r>
              <a:rPr lang="en-US" altLang="ar-SA" dirty="0" smtClean="0">
                <a:latin typeface="Arial" panose="020B0604020202020204" pitchFamily="34" charset="0"/>
              </a:rPr>
              <a:t>Answer: He was killed when he slipped in front of a horse-pulled wagon that then ran over his head!</a:t>
            </a:r>
          </a:p>
          <a:p>
            <a:pPr eaLnBrk="1" hangingPunct="1"/>
            <a:endParaRPr lang="en-US" altLang="ar-SA" dirty="0" smtClean="0">
              <a:latin typeface="Arial" panose="020B0604020202020204" pitchFamily="34" charset="0"/>
            </a:endParaRPr>
          </a:p>
          <a:p>
            <a:pPr eaLnBrk="1" hangingPunct="1"/>
            <a:r>
              <a:rPr lang="en-US" altLang="ar-SA" dirty="0" smtClean="0">
                <a:latin typeface="Arial" panose="020B0604020202020204" pitchFamily="34" charset="0"/>
              </a:rPr>
              <a:t>Source: American Institute of Physics (www.aip.org/history/curie/brief/04_honors/honors_1.html)</a:t>
            </a:r>
          </a:p>
        </p:txBody>
      </p:sp>
    </p:spTree>
    <p:extLst>
      <p:ext uri="{BB962C8B-B14F-4D97-AF65-F5344CB8AC3E}">
        <p14:creationId xmlns:p14="http://schemas.microsoft.com/office/powerpoint/2010/main" val="223315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C5AD67A-0907-4875-B06E-B2F3DBE21ACB}" type="slidenum">
              <a:rPr lang="en-US" altLang="zh-CN"/>
              <a:pPr eaLnBrk="1" hangingPunct="1"/>
              <a:t>44</a:t>
            </a:fld>
            <a:endParaRPr lang="en-US" altLang="zh-CN"/>
          </a:p>
        </p:txBody>
      </p:sp>
      <p:sp>
        <p:nvSpPr>
          <p:cNvPr id="839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extLst>
      <p:ext uri="{BB962C8B-B14F-4D97-AF65-F5344CB8AC3E}">
        <p14:creationId xmlns:p14="http://schemas.microsoft.com/office/powerpoint/2010/main" val="14802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F0090B-E6A3-4C57-9A4F-A10714EAEBE2}" type="slidenum">
              <a:rPr lang="en-US" altLang="ar-SA"/>
              <a:pPr eaLnBrk="1" hangingPunct="1"/>
              <a:t>47</a:t>
            </a:fld>
            <a:endParaRPr lang="en-US" altLang="ar-SA"/>
          </a:p>
        </p:txBody>
      </p:sp>
      <p:sp>
        <p:nvSpPr>
          <p:cNvPr id="73731" name="Rectangle 2"/>
          <p:cNvSpPr>
            <a:spLocks noGrp="1" noRot="1" noChangeAspect="1" noChangeArrowheads="1" noTextEdit="1"/>
          </p:cNvSpPr>
          <p:nvPr>
            <p:ph type="sldImg"/>
          </p:nvPr>
        </p:nvSpPr>
        <p:spPr>
          <a:xfrm>
            <a:off x="1187450" y="703263"/>
            <a:ext cx="4624388" cy="3468687"/>
          </a:xfrm>
          <a:ln/>
        </p:spPr>
      </p:sp>
      <p:sp>
        <p:nvSpPr>
          <p:cNvPr id="7373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Radioactive material has been used as the fuel source for long-term space missions including satellites, the Jupiter Probe, and many other deep-space vehicles.</a:t>
            </a:r>
          </a:p>
        </p:txBody>
      </p:sp>
    </p:spTree>
    <p:extLst>
      <p:ext uri="{BB962C8B-B14F-4D97-AF65-F5344CB8AC3E}">
        <p14:creationId xmlns:p14="http://schemas.microsoft.com/office/powerpoint/2010/main" val="258365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06B288-C0B5-45D8-BCAD-44F068B131CA}" type="slidenum">
              <a:rPr lang="en-US" altLang="ar-SA"/>
              <a:pPr eaLnBrk="1" hangingPunct="1"/>
              <a:t>49</a:t>
            </a:fld>
            <a:endParaRPr lang="en-US" altLang="ar-SA"/>
          </a:p>
        </p:txBody>
      </p:sp>
      <p:sp>
        <p:nvSpPr>
          <p:cNvPr id="72707" name="Rectangle 2"/>
          <p:cNvSpPr>
            <a:spLocks noGrp="1" noRot="1" noChangeAspect="1" noChangeArrowheads="1" noTextEdit="1"/>
          </p:cNvSpPr>
          <p:nvPr>
            <p:ph type="sldImg"/>
          </p:nvPr>
        </p:nvSpPr>
        <p:spPr>
          <a:xfrm>
            <a:off x="1187450" y="703263"/>
            <a:ext cx="4624388" cy="3468687"/>
          </a:xfrm>
          <a:ln/>
        </p:spPr>
      </p:sp>
      <p:sp>
        <p:nvSpPr>
          <p:cNvPr id="7270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Nuclear power is a viable, environmentally friendly option for the future.</a:t>
            </a:r>
          </a:p>
          <a:p>
            <a:pPr eaLnBrk="1" hangingPunct="1"/>
            <a:endParaRPr lang="en-US" altLang="ar-SA" smtClean="0">
              <a:latin typeface="Arial" panose="020B0604020202020204" pitchFamily="34" charset="0"/>
            </a:endParaRPr>
          </a:p>
          <a:p>
            <a:pPr eaLnBrk="1" hangingPunct="1"/>
            <a:r>
              <a:rPr lang="en-US" altLang="ar-SA" smtClean="0">
                <a:latin typeface="Arial" panose="020B0604020202020204" pitchFamily="34" charset="0"/>
              </a:rPr>
              <a:t>Power generation options for the future: </a:t>
            </a:r>
          </a:p>
          <a:p>
            <a:pPr eaLnBrk="1" hangingPunct="1"/>
            <a:r>
              <a:rPr lang="en-US" altLang="ar-SA" u="sng" smtClean="0">
                <a:latin typeface="Arial" panose="020B0604020202020204" pitchFamily="34" charset="0"/>
              </a:rPr>
              <a:t>Coal</a:t>
            </a:r>
            <a:r>
              <a:rPr lang="en-US" altLang="ar-SA" smtClean="0">
                <a:latin typeface="Arial" panose="020B0604020202020204" pitchFamily="34" charset="0"/>
              </a:rPr>
              <a:t> – produces greenhouse gases that contribute to global warming.</a:t>
            </a:r>
          </a:p>
          <a:p>
            <a:pPr eaLnBrk="1" hangingPunct="1"/>
            <a:r>
              <a:rPr lang="en-US" altLang="ar-SA" u="sng" smtClean="0">
                <a:latin typeface="Arial" panose="020B0604020202020204" pitchFamily="34" charset="0"/>
              </a:rPr>
              <a:t>Solar/wind/hydro (renewable)</a:t>
            </a:r>
            <a:r>
              <a:rPr lang="en-US" altLang="ar-SA" smtClean="0">
                <a:latin typeface="Arial" panose="020B0604020202020204" pitchFamily="34" charset="0"/>
              </a:rPr>
              <a:t> – a great option, but current technologies do not produce enough energy to support the demand.</a:t>
            </a:r>
          </a:p>
          <a:p>
            <a:pPr eaLnBrk="1" hangingPunct="1"/>
            <a:r>
              <a:rPr lang="en-US" altLang="ar-SA" u="sng" smtClean="0">
                <a:latin typeface="Arial" panose="020B0604020202020204" pitchFamily="34" charset="0"/>
              </a:rPr>
              <a:t>Nuclear</a:t>
            </a:r>
            <a:r>
              <a:rPr lang="en-US" altLang="ar-SA" smtClean="0">
                <a:latin typeface="Arial" panose="020B0604020202020204" pitchFamily="34" charset="0"/>
              </a:rPr>
              <a:t> – sustainable, does not produce greenhouse gases.</a:t>
            </a:r>
          </a:p>
        </p:txBody>
      </p:sp>
    </p:spTree>
    <p:extLst>
      <p:ext uri="{BB962C8B-B14F-4D97-AF65-F5344CB8AC3E}">
        <p14:creationId xmlns:p14="http://schemas.microsoft.com/office/powerpoint/2010/main" val="116955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D5053B-79A0-4B0D-8000-E287C36B55A6}" type="slidenum">
              <a:rPr lang="en-US" altLang="ar-SA"/>
              <a:pPr eaLnBrk="1" hangingPunct="1"/>
              <a:t>52</a:t>
            </a:fld>
            <a:endParaRPr lang="en-US" altLang="ar-SA"/>
          </a:p>
        </p:txBody>
      </p:sp>
      <p:sp>
        <p:nvSpPr>
          <p:cNvPr id="79875" name="Rectangle 2"/>
          <p:cNvSpPr>
            <a:spLocks noGrp="1" noRot="1" noChangeAspect="1" noChangeArrowheads="1" noTextEdit="1"/>
          </p:cNvSpPr>
          <p:nvPr>
            <p:ph type="sldImg"/>
          </p:nvPr>
        </p:nvSpPr>
        <p:spPr>
          <a:xfrm>
            <a:off x="1187450" y="703263"/>
            <a:ext cx="4624388" cy="3468687"/>
          </a:xfrm>
          <a:ln/>
        </p:spPr>
      </p:sp>
      <p:sp>
        <p:nvSpPr>
          <p:cNvPr id="79876"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 A nuclear medicine study involves the injection of a radioactive material into a patient.</a:t>
            </a:r>
          </a:p>
          <a:p>
            <a:pPr eaLnBrk="1" hangingPunct="1"/>
            <a:endParaRPr lang="en-US" altLang="ar-SA" smtClean="0">
              <a:latin typeface="Arial" panose="020B0604020202020204" pitchFamily="34" charset="0"/>
            </a:endParaRPr>
          </a:p>
          <a:p>
            <a:pPr eaLnBrk="1" hangingPunct="1"/>
            <a:r>
              <a:rPr lang="en-US" altLang="ar-SA" smtClean="0">
                <a:latin typeface="Arial" panose="020B0604020202020204" pitchFamily="34" charset="0"/>
              </a:rPr>
              <a:t>The gamma camera is similar to a very large Geiger counter. It detects the radioactive material and, with the use of a computer, it maps out the areas where the radioactive material is distributed throughout the patient’s body. </a:t>
            </a:r>
          </a:p>
          <a:p>
            <a:pPr eaLnBrk="1" hangingPunct="1"/>
            <a:endParaRPr lang="en-US" altLang="ar-SA" smtClean="0">
              <a:latin typeface="Arial" panose="020B0604020202020204" pitchFamily="34" charset="0"/>
            </a:endParaRPr>
          </a:p>
          <a:p>
            <a:pPr eaLnBrk="1" hangingPunct="1"/>
            <a:r>
              <a:rPr lang="en-US" altLang="ar-SA" smtClean="0">
                <a:latin typeface="Arial" panose="020B0604020202020204" pitchFamily="34" charset="0"/>
              </a:rPr>
              <a:t>Technetium-99m, with a half-life of six hours, is the the most commonly used radioactive material for nuclear medicine scanning.</a:t>
            </a:r>
          </a:p>
          <a:p>
            <a:pPr eaLnBrk="1" hangingPunct="1"/>
            <a:endParaRPr lang="en-US" altLang="ar-SA" smtClean="0">
              <a:latin typeface="Arial" panose="020B0604020202020204" pitchFamily="34" charset="0"/>
            </a:endParaRPr>
          </a:p>
        </p:txBody>
      </p:sp>
    </p:spTree>
    <p:extLst>
      <p:ext uri="{BB962C8B-B14F-4D97-AF65-F5344CB8AC3E}">
        <p14:creationId xmlns:p14="http://schemas.microsoft.com/office/powerpoint/2010/main" val="143125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BBA838-02DE-4DB2-8CAF-5C2F9F0ED737}" type="slidenum">
              <a:rPr lang="en-US" altLang="ar-SA"/>
              <a:pPr eaLnBrk="1" hangingPunct="1"/>
              <a:t>53</a:t>
            </a:fld>
            <a:endParaRPr lang="en-US" altLang="ar-SA"/>
          </a:p>
        </p:txBody>
      </p:sp>
      <p:sp>
        <p:nvSpPr>
          <p:cNvPr id="80899" name="Rectangle 2"/>
          <p:cNvSpPr>
            <a:spLocks noGrp="1" noRot="1" noChangeAspect="1" noChangeArrowheads="1" noTextEdit="1"/>
          </p:cNvSpPr>
          <p:nvPr>
            <p:ph type="sldImg"/>
          </p:nvPr>
        </p:nvSpPr>
        <p:spPr>
          <a:xfrm>
            <a:off x="1187450" y="703263"/>
            <a:ext cx="4624388" cy="3468687"/>
          </a:xfrm>
          <a:ln/>
        </p:spPr>
      </p:sp>
      <p:sp>
        <p:nvSpPr>
          <p:cNvPr id="80900"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Individuals who require a bone scan are injected with a radioactive tracer that contains high amounts of phosphorus. The phosphorus tends to accumulate in areas where bone growth is active and it shows up on the nuclear medicine images. </a:t>
            </a:r>
          </a:p>
        </p:txBody>
      </p:sp>
    </p:spTree>
    <p:extLst>
      <p:ext uri="{BB962C8B-B14F-4D97-AF65-F5344CB8AC3E}">
        <p14:creationId xmlns:p14="http://schemas.microsoft.com/office/powerpoint/2010/main" val="3951096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064153-FB49-491C-A7EE-EC051DDEFBB9}" type="slidenum">
              <a:rPr lang="en-US" altLang="ar-SA"/>
              <a:pPr eaLnBrk="1" hangingPunct="1"/>
              <a:t>54</a:t>
            </a:fld>
            <a:endParaRPr lang="en-US" altLang="ar-SA"/>
          </a:p>
        </p:txBody>
      </p:sp>
      <p:sp>
        <p:nvSpPr>
          <p:cNvPr id="81923" name="Rectangle 2"/>
          <p:cNvSpPr>
            <a:spLocks noGrp="1" noRot="1" noChangeAspect="1" noChangeArrowheads="1" noTextEdit="1"/>
          </p:cNvSpPr>
          <p:nvPr>
            <p:ph type="sldImg"/>
          </p:nvPr>
        </p:nvSpPr>
        <p:spPr>
          <a:xfrm>
            <a:off x="1187450" y="703263"/>
            <a:ext cx="4624388" cy="3468687"/>
          </a:xfrm>
          <a:ln/>
        </p:spPr>
      </p:sp>
      <p:sp>
        <p:nvSpPr>
          <p:cNvPr id="81924"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dirty="0" smtClean="0">
                <a:latin typeface="Arial" panose="020B0604020202020204" pitchFamily="34" charset="0"/>
              </a:rPr>
              <a:t>As previously mentioned, radiation affects different cell types differently. For example, cells lining the intestines and white blood cells are more radiosensitive than muscle or nerve cells.  </a:t>
            </a:r>
          </a:p>
          <a:p>
            <a:pPr eaLnBrk="1" hangingPunct="1"/>
            <a:r>
              <a:rPr lang="en-US" altLang="ar-SA" dirty="0" smtClean="0">
                <a:latin typeface="Arial" panose="020B0604020202020204" pitchFamily="34" charset="0"/>
              </a:rPr>
              <a:t>Similarly, cancer cells are rapidly dividing and therefore are more sensitive to radiation than normal healthy cells. This is why radiation therapy targets the cancer cells and does not have the same impact on normal tissues. The dose is distributed by aiming at the tumor and rotating the linear accelerator around the body. </a:t>
            </a:r>
          </a:p>
        </p:txBody>
      </p:sp>
    </p:spTree>
    <p:extLst>
      <p:ext uri="{BB962C8B-B14F-4D97-AF65-F5344CB8AC3E}">
        <p14:creationId xmlns:p14="http://schemas.microsoft.com/office/powerpoint/2010/main" val="245710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pPr algn="r"/>
            <a:fld id="{A9BE06B0-E60E-4794-9556-FC54C211B38D}" type="slidenum">
              <a:rPr lang="en-GB" altLang="ar-SA" sz="1200">
                <a:latin typeface="Arial" panose="020B0604020202020204" pitchFamily="34" charset="0"/>
              </a:rPr>
              <a:pPr algn="r"/>
              <a:t>59</a:t>
            </a:fld>
            <a:endParaRPr lang="en-GB" altLang="ar-SA" sz="1200">
              <a:latin typeface="Arial" panose="020B0604020202020204" pitchFamily="34" charset="0"/>
            </a:endParaRPr>
          </a:p>
        </p:txBody>
      </p:sp>
      <p:sp>
        <p:nvSpPr>
          <p:cNvPr id="29699" name="Rectangle 2"/>
          <p:cNvSpPr>
            <a:spLocks noGrp="1" noRot="1" noChangeAspect="1" noChangeArrowheads="1" noTextEdit="1"/>
          </p:cNvSpPr>
          <p:nvPr>
            <p:ph type="sldImg"/>
          </p:nvPr>
        </p:nvSpPr>
        <p:spPr>
          <a:xfrm>
            <a:off x="917575" y="744538"/>
            <a:ext cx="4962525" cy="3722687"/>
          </a:xfrm>
          <a:ln/>
        </p:spPr>
      </p:sp>
      <p:sp>
        <p:nvSpPr>
          <p:cNvPr id="29700" name="Rectangle 3"/>
          <p:cNvSpPr>
            <a:spLocks noGrp="1" noChangeArrowheads="1"/>
          </p:cNvSpPr>
          <p:nvPr>
            <p:ph type="body" idx="1"/>
          </p:nvPr>
        </p:nvSpPr>
        <p:spPr>
          <a:noFill/>
        </p:spPr>
        <p:txBody>
          <a:bodyPr/>
          <a:lstStyle/>
          <a:p>
            <a:pPr eaLnBrk="1" hangingPunct="1"/>
            <a:endParaRPr lang="en-GB" altLang="ar-SA" smtClean="0"/>
          </a:p>
        </p:txBody>
      </p:sp>
    </p:spTree>
    <p:extLst>
      <p:ext uri="{BB962C8B-B14F-4D97-AF65-F5344CB8AC3E}">
        <p14:creationId xmlns:p14="http://schemas.microsoft.com/office/powerpoint/2010/main" val="338432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127447-B05A-459A-8153-C3AD2D91147D}" type="slidenum">
              <a:rPr lang="en-US" altLang="ar-SA"/>
              <a:pPr eaLnBrk="1" hangingPunct="1"/>
              <a:t>68</a:t>
            </a:fld>
            <a:endParaRPr lang="en-US" altLang="ar-SA"/>
          </a:p>
        </p:txBody>
      </p:sp>
      <p:sp>
        <p:nvSpPr>
          <p:cNvPr id="82947" name="Rectangle 2"/>
          <p:cNvSpPr>
            <a:spLocks noGrp="1" noRot="1" noChangeAspect="1" noChangeArrowheads="1" noTextEdit="1"/>
          </p:cNvSpPr>
          <p:nvPr>
            <p:ph type="sldImg"/>
          </p:nvPr>
        </p:nvSpPr>
        <p:spPr>
          <a:xfrm>
            <a:off x="1187450" y="703263"/>
            <a:ext cx="4624388" cy="3468687"/>
          </a:xfrm>
          <a:ln/>
        </p:spPr>
      </p:sp>
      <p:sp>
        <p:nvSpPr>
          <p:cNvPr id="8294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Some consumer products may contain radioactivity.</a:t>
            </a:r>
          </a:p>
          <a:p>
            <a:pPr eaLnBrk="1" hangingPunct="1"/>
            <a:r>
              <a:rPr lang="en-US" altLang="ar-SA" smtClean="0">
                <a:latin typeface="Arial" panose="020B0604020202020204" pitchFamily="34" charset="0"/>
              </a:rPr>
              <a:t>In the past, Fiestaware was made with uranium in the orange glaze. This radioactive glaze is no longer used in the manufacturing of this dinnerware. </a:t>
            </a:r>
          </a:p>
          <a:p>
            <a:pPr eaLnBrk="1" hangingPunct="1"/>
            <a:r>
              <a:rPr lang="en-US" altLang="ar-SA" smtClean="0">
                <a:latin typeface="Arial" panose="020B0604020202020204" pitchFamily="34" charset="0"/>
              </a:rPr>
              <a:t>Vaseline glass also contains uranium. This material will glow when placed under a black light.</a:t>
            </a:r>
          </a:p>
          <a:p>
            <a:pPr eaLnBrk="1" hangingPunct="1"/>
            <a:r>
              <a:rPr lang="en-US" altLang="ar-SA" smtClean="0">
                <a:latin typeface="Arial" panose="020B0604020202020204" pitchFamily="34" charset="0"/>
              </a:rPr>
              <a:t>Some smoke detectors contain americium-241, which is both an alpha and gamma emitter.  </a:t>
            </a:r>
          </a:p>
          <a:p>
            <a:pPr eaLnBrk="1" hangingPunct="1"/>
            <a:r>
              <a:rPr lang="en-US" altLang="ar-SA" smtClean="0">
                <a:latin typeface="Arial" panose="020B0604020202020204" pitchFamily="34" charset="0"/>
              </a:rPr>
              <a:t>The Coleman lantern mantle contains radioactive thorium, which helps make the flame burn brighter. </a:t>
            </a:r>
          </a:p>
          <a:p>
            <a:pPr eaLnBrk="1" hangingPunct="1"/>
            <a:r>
              <a:rPr lang="en-US" altLang="ar-SA" smtClean="0">
                <a:latin typeface="Arial" panose="020B0604020202020204" pitchFamily="34" charset="0"/>
              </a:rPr>
              <a:t>The alarm clock has numbers on the dial that glow in the dark because the paint contains radium. Luminescence is produced by mixing the radioactivity with a compound that causes light emission when stimulated by radiation energy. (Recall the radium dial painters.)</a:t>
            </a:r>
          </a:p>
        </p:txBody>
      </p:sp>
    </p:spTree>
    <p:extLst>
      <p:ext uri="{BB962C8B-B14F-4D97-AF65-F5344CB8AC3E}">
        <p14:creationId xmlns:p14="http://schemas.microsoft.com/office/powerpoint/2010/main" val="164016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208CE-D745-4F1B-8593-362C216AA0AF}" type="slidenum">
              <a:rPr lang="en-US" altLang="ar-SA"/>
              <a:pPr eaLnBrk="1" hangingPunct="1"/>
              <a:t>16</a:t>
            </a:fld>
            <a:endParaRPr lang="en-US" altLang="ar-SA"/>
          </a:p>
        </p:txBody>
      </p:sp>
      <p:sp>
        <p:nvSpPr>
          <p:cNvPr id="47107" name="Rectangle 2"/>
          <p:cNvSpPr>
            <a:spLocks noGrp="1" noRot="1" noChangeAspect="1" noChangeArrowheads="1" noTextEdit="1"/>
          </p:cNvSpPr>
          <p:nvPr>
            <p:ph type="sldImg"/>
          </p:nvPr>
        </p:nvSpPr>
        <p:spPr>
          <a:xfrm>
            <a:off x="1187450" y="703263"/>
            <a:ext cx="4624388" cy="3468687"/>
          </a:xfrm>
          <a:ln/>
        </p:spPr>
      </p:sp>
      <p:sp>
        <p:nvSpPr>
          <p:cNvPr id="4710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dirty="0" smtClean="0">
                <a:latin typeface="Arial" panose="020B0604020202020204" pitchFamily="34" charset="0"/>
              </a:rPr>
              <a:t> Describe what makes certain atoms radioactive.  </a:t>
            </a:r>
          </a:p>
          <a:p>
            <a:pPr eaLnBrk="1" hangingPunct="1">
              <a:buFontTx/>
              <a:buChar char="•"/>
            </a:pPr>
            <a:r>
              <a:rPr lang="en-US" altLang="ar-SA" dirty="0" smtClean="0">
                <a:latin typeface="Arial" panose="020B0604020202020204" pitchFamily="34" charset="0"/>
              </a:rPr>
              <a:t>Chemical behavior identical to nonradioactive siblings.</a:t>
            </a:r>
          </a:p>
          <a:p>
            <a:pPr eaLnBrk="1" hangingPunct="1">
              <a:buFontTx/>
              <a:buChar char="•"/>
            </a:pPr>
            <a:r>
              <a:rPr lang="en-US" altLang="ar-SA" dirty="0" smtClean="0">
                <a:latin typeface="Arial" panose="020B0604020202020204" pitchFamily="34" charset="0"/>
              </a:rPr>
              <a:t>Ionizing means that when the radiation deposits its energy into another atom, the energy is sufficient to cause ionization of the atom—the ejection of one of the orbital electrons.</a:t>
            </a:r>
          </a:p>
        </p:txBody>
      </p:sp>
    </p:spTree>
    <p:extLst>
      <p:ext uri="{BB962C8B-B14F-4D97-AF65-F5344CB8AC3E}">
        <p14:creationId xmlns:p14="http://schemas.microsoft.com/office/powerpoint/2010/main" val="263943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19188" y="692150"/>
            <a:ext cx="4619625" cy="3463925"/>
          </a:xfrm>
          <a:ln/>
          <a:extLst>
            <a:ext uri="{909E8E84-426E-40DD-AFC4-6F175D3DCCD1}">
              <a14:hiddenFill xmlns:a14="http://schemas.microsoft.com/office/drawing/2010/main">
                <a:noFill/>
              </a14:hiddenFill>
            </a:ext>
          </a:extLst>
        </p:spPr>
      </p:sp>
      <p:sp>
        <p:nvSpPr>
          <p:cNvPr id="112643" name="Notes Placeholder 2"/>
          <p:cNvSpPr>
            <a:spLocks noGrp="1"/>
          </p:cNvSpPr>
          <p:nvPr>
            <p:ph type="body" idx="1"/>
          </p:nvPr>
        </p:nvSpPr>
        <p:spPr>
          <a:xfrm>
            <a:off x="685800" y="4387850"/>
            <a:ext cx="5486400" cy="4156075"/>
          </a:xfrm>
        </p:spPr>
        <p:txBody>
          <a:bodyPr lIns="91071" tIns="45536" rIns="91071" bIns="45536"/>
          <a:lstStyle/>
          <a:p>
            <a:pPr eaLnBrk="1" hangingPunct="1">
              <a:spcBef>
                <a:spcPct val="0"/>
              </a:spcBef>
            </a:pPr>
            <a:endParaRPr lang="ar-SA" altLang="ar-SA"/>
          </a:p>
        </p:txBody>
      </p:sp>
      <p:sp>
        <p:nvSpPr>
          <p:cNvPr id="78852" name="Slide Number Placeholder 3"/>
          <p:cNvSpPr txBox="1">
            <a:spLocks noGrp="1"/>
          </p:cNvSpPr>
          <p:nvPr/>
        </p:nvSpPr>
        <p:spPr bwMode="auto">
          <a:xfrm>
            <a:off x="3884613" y="877252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1" tIns="45536" rIns="91071" bIns="45536" anchor="b"/>
          <a:lstStyle>
            <a:lvl1pPr defTabSz="911225">
              <a:defRPr sz="2400">
                <a:solidFill>
                  <a:schemeClr val="tx1"/>
                </a:solidFill>
                <a:latin typeface="Times" panose="02020603050405020304" pitchFamily="18" charset="0"/>
              </a:defRPr>
            </a:lvl1pPr>
            <a:lvl2pPr marL="739775" indent="-285750" defTabSz="911225">
              <a:defRPr sz="2400">
                <a:solidFill>
                  <a:schemeClr val="tx1"/>
                </a:solidFill>
                <a:latin typeface="Times" panose="02020603050405020304" pitchFamily="18" charset="0"/>
              </a:defRPr>
            </a:lvl2pPr>
            <a:lvl3pPr marL="1138238" indent="-227013" defTabSz="911225">
              <a:defRPr sz="2400">
                <a:solidFill>
                  <a:schemeClr val="tx1"/>
                </a:solidFill>
                <a:latin typeface="Times" panose="02020603050405020304" pitchFamily="18" charset="0"/>
              </a:defRPr>
            </a:lvl3pPr>
            <a:lvl4pPr marL="1593850" indent="-228600" defTabSz="911225">
              <a:defRPr sz="2400">
                <a:solidFill>
                  <a:schemeClr val="tx1"/>
                </a:solidFill>
                <a:latin typeface="Times" panose="02020603050405020304" pitchFamily="18" charset="0"/>
              </a:defRPr>
            </a:lvl4pPr>
            <a:lvl5pPr marL="2049463" indent="-228600" defTabSz="911225">
              <a:defRPr sz="2400">
                <a:solidFill>
                  <a:schemeClr val="tx1"/>
                </a:solidFill>
                <a:latin typeface="Times" panose="02020603050405020304" pitchFamily="18" charset="0"/>
              </a:defRPr>
            </a:lvl5pPr>
            <a:lvl6pPr marL="2506663" indent="-228600" algn="l" defTabSz="911225" rtl="0" eaLnBrk="0" fontAlgn="base" hangingPunct="0">
              <a:spcBef>
                <a:spcPct val="0"/>
              </a:spcBef>
              <a:spcAft>
                <a:spcPct val="0"/>
              </a:spcAft>
              <a:defRPr sz="2400">
                <a:solidFill>
                  <a:schemeClr val="tx1"/>
                </a:solidFill>
                <a:latin typeface="Times" panose="02020603050405020304" pitchFamily="18" charset="0"/>
              </a:defRPr>
            </a:lvl6pPr>
            <a:lvl7pPr marL="2963863" indent="-228600" algn="l" defTabSz="911225" rtl="0" eaLnBrk="0" fontAlgn="base" hangingPunct="0">
              <a:spcBef>
                <a:spcPct val="0"/>
              </a:spcBef>
              <a:spcAft>
                <a:spcPct val="0"/>
              </a:spcAft>
              <a:defRPr sz="2400">
                <a:solidFill>
                  <a:schemeClr val="tx1"/>
                </a:solidFill>
                <a:latin typeface="Times" panose="02020603050405020304" pitchFamily="18" charset="0"/>
              </a:defRPr>
            </a:lvl7pPr>
            <a:lvl8pPr marL="3421063" indent="-228600" algn="l" defTabSz="911225" rtl="0" eaLnBrk="0" fontAlgn="base" hangingPunct="0">
              <a:spcBef>
                <a:spcPct val="0"/>
              </a:spcBef>
              <a:spcAft>
                <a:spcPct val="0"/>
              </a:spcAft>
              <a:defRPr sz="2400">
                <a:solidFill>
                  <a:schemeClr val="tx1"/>
                </a:solidFill>
                <a:latin typeface="Times" panose="02020603050405020304" pitchFamily="18" charset="0"/>
              </a:defRPr>
            </a:lvl8pPr>
            <a:lvl9pPr marL="3878263" indent="-228600" algn="l" defTabSz="911225" rtl="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98077FE4-5E91-423A-B720-F31A102D3331}" type="slidenum">
              <a:rPr lang="en-US" altLang="ar-SA" sz="1200" b="0">
                <a:latin typeface="Calibri" panose="020F0502020204030204" pitchFamily="34" charset="0"/>
              </a:rPr>
              <a:pPr algn="r" eaLnBrk="1" hangingPunct="1"/>
              <a:t>69</a:t>
            </a:fld>
            <a:endParaRPr lang="en-US" altLang="ar-SA" sz="1200" b="0">
              <a:latin typeface="Calibri" panose="020F0502020204030204" pitchFamily="34" charset="0"/>
            </a:endParaRPr>
          </a:p>
        </p:txBody>
      </p:sp>
    </p:spTree>
    <p:extLst>
      <p:ext uri="{BB962C8B-B14F-4D97-AF65-F5344CB8AC3E}">
        <p14:creationId xmlns:p14="http://schemas.microsoft.com/office/powerpoint/2010/main" val="2497620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A221D4-28A6-44EB-BE41-543E0C8B7734}" type="slidenum">
              <a:rPr lang="en-US" altLang="ar-SA"/>
              <a:pPr eaLnBrk="1" hangingPunct="1"/>
              <a:t>70</a:t>
            </a:fld>
            <a:endParaRPr lang="en-US" altLang="ar-SA"/>
          </a:p>
        </p:txBody>
      </p:sp>
      <p:sp>
        <p:nvSpPr>
          <p:cNvPr id="62467" name="Rectangle 2"/>
          <p:cNvSpPr>
            <a:spLocks noGrp="1" noRot="1" noChangeAspect="1" noChangeArrowheads="1" noTextEdit="1"/>
          </p:cNvSpPr>
          <p:nvPr>
            <p:ph type="sldImg"/>
          </p:nvPr>
        </p:nvSpPr>
        <p:spPr>
          <a:xfrm>
            <a:off x="1187450" y="703263"/>
            <a:ext cx="4624388" cy="3468687"/>
          </a:xfrm>
          <a:ln/>
        </p:spPr>
      </p:sp>
      <p:sp>
        <p:nvSpPr>
          <p:cNvPr id="62468"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Instruments can detect very small levels or quantities of radioactivity. A swipe of an area can be made and counted in a liquid scintillation counter or held near the probe of a GM meter to determine directly if there is any removable contamination. A Geiger counter alone can locate contamination, but it cannot tell you if it is removable or not. </a:t>
            </a:r>
          </a:p>
        </p:txBody>
      </p:sp>
    </p:spTree>
    <p:extLst>
      <p:ext uri="{BB962C8B-B14F-4D97-AF65-F5344CB8AC3E}">
        <p14:creationId xmlns:p14="http://schemas.microsoft.com/office/powerpoint/2010/main" val="157510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6F24E4-2724-424C-A68F-C67A94957175}" type="slidenum">
              <a:rPr lang="en-US" altLang="ar-SA"/>
              <a:pPr eaLnBrk="1" hangingPunct="1"/>
              <a:t>71</a:t>
            </a:fld>
            <a:endParaRPr lang="en-US" altLang="ar-SA"/>
          </a:p>
        </p:txBody>
      </p:sp>
      <p:sp>
        <p:nvSpPr>
          <p:cNvPr id="64515" name="Rectangle 2"/>
          <p:cNvSpPr>
            <a:spLocks noGrp="1" noRot="1" noChangeAspect="1" noChangeArrowheads="1" noTextEdit="1"/>
          </p:cNvSpPr>
          <p:nvPr>
            <p:ph type="sldImg"/>
          </p:nvPr>
        </p:nvSpPr>
        <p:spPr>
          <a:xfrm>
            <a:off x="1187450" y="703263"/>
            <a:ext cx="4624388" cy="3468687"/>
          </a:xfrm>
          <a:ln/>
        </p:spPr>
      </p:sp>
      <p:sp>
        <p:nvSpPr>
          <p:cNvPr id="64516"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Over time people realized that significant levels of radiation exposure were harmful.  </a:t>
            </a:r>
          </a:p>
          <a:p>
            <a:pPr eaLnBrk="1" hangingPunct="1"/>
            <a:r>
              <a:rPr lang="en-US" altLang="ar-SA" smtClean="0">
                <a:latin typeface="Arial" panose="020B0604020202020204" pitchFamily="34" charset="0"/>
              </a:rPr>
              <a:t>Regulatory limits (imposed by government) have been decreasing over time. The current limits are shown in this slide.</a:t>
            </a:r>
          </a:p>
        </p:txBody>
      </p:sp>
    </p:spTree>
    <p:extLst>
      <p:ext uri="{BB962C8B-B14F-4D97-AF65-F5344CB8AC3E}">
        <p14:creationId xmlns:p14="http://schemas.microsoft.com/office/powerpoint/2010/main" val="2898558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2F6F23-771F-4235-8850-0F7E89F8F456}" type="slidenum">
              <a:rPr lang="en-US" altLang="ar-SA"/>
              <a:pPr eaLnBrk="1" hangingPunct="1"/>
              <a:t>72</a:t>
            </a:fld>
            <a:endParaRPr lang="en-US" altLang="ar-SA"/>
          </a:p>
        </p:txBody>
      </p:sp>
      <p:sp>
        <p:nvSpPr>
          <p:cNvPr id="83971" name="Rectangle 2"/>
          <p:cNvSpPr>
            <a:spLocks noGrp="1" noRot="1" noChangeAspect="1" noChangeArrowheads="1" noTextEdit="1"/>
          </p:cNvSpPr>
          <p:nvPr>
            <p:ph type="sldImg"/>
          </p:nvPr>
        </p:nvSpPr>
        <p:spPr>
          <a:xfrm>
            <a:off x="1187450" y="703263"/>
            <a:ext cx="4624388" cy="3468687"/>
          </a:xfrm>
          <a:ln/>
        </p:spPr>
      </p:sp>
      <p:sp>
        <p:nvSpPr>
          <p:cNvPr id="8397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 </a:t>
            </a:r>
          </a:p>
        </p:txBody>
      </p:sp>
    </p:spTree>
    <p:extLst>
      <p:ext uri="{BB962C8B-B14F-4D97-AF65-F5344CB8AC3E}">
        <p14:creationId xmlns:p14="http://schemas.microsoft.com/office/powerpoint/2010/main" val="3684312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2D698D-4CAE-4F37-A36A-C47431898DB6}" type="slidenum">
              <a:rPr lang="en-US" altLang="ar-SA"/>
              <a:pPr eaLnBrk="1" hangingPunct="1"/>
              <a:t>73</a:t>
            </a:fld>
            <a:endParaRPr lang="en-US" altLang="ar-SA"/>
          </a:p>
        </p:txBody>
      </p:sp>
      <p:sp>
        <p:nvSpPr>
          <p:cNvPr id="84995" name="Rectangle 2"/>
          <p:cNvSpPr>
            <a:spLocks noGrp="1" noRot="1" noChangeAspect="1" noChangeArrowheads="1" noTextEdit="1"/>
          </p:cNvSpPr>
          <p:nvPr>
            <p:ph type="sldImg"/>
          </p:nvPr>
        </p:nvSpPr>
        <p:spPr>
          <a:xfrm>
            <a:off x="1187450" y="703263"/>
            <a:ext cx="4624388" cy="3468687"/>
          </a:xfrm>
          <a:ln/>
        </p:spPr>
      </p:sp>
      <p:sp>
        <p:nvSpPr>
          <p:cNvPr id="84996"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 </a:t>
            </a:r>
          </a:p>
        </p:txBody>
      </p:sp>
    </p:spTree>
    <p:extLst>
      <p:ext uri="{BB962C8B-B14F-4D97-AF65-F5344CB8AC3E}">
        <p14:creationId xmlns:p14="http://schemas.microsoft.com/office/powerpoint/2010/main" val="193209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6FD928-6D10-4247-BF42-BA7CE54A2967}" type="slidenum">
              <a:rPr lang="en-US" altLang="ar-SA"/>
              <a:pPr eaLnBrk="1" hangingPunct="1"/>
              <a:t>17</a:t>
            </a:fld>
            <a:endParaRPr lang="en-US" altLang="ar-SA"/>
          </a:p>
        </p:txBody>
      </p:sp>
      <p:sp>
        <p:nvSpPr>
          <p:cNvPr id="49155" name="Rectangle 2"/>
          <p:cNvSpPr>
            <a:spLocks noGrp="1" noRot="1" noChangeAspect="1" noChangeArrowheads="1" noTextEdit="1"/>
          </p:cNvSpPr>
          <p:nvPr>
            <p:ph type="sldImg"/>
          </p:nvPr>
        </p:nvSpPr>
        <p:spPr>
          <a:xfrm>
            <a:off x="1187450" y="703263"/>
            <a:ext cx="4624388" cy="3468687"/>
          </a:xfrm>
          <a:ln w="12700" cap="flat">
            <a:solidFill>
              <a:schemeClr val="tx1"/>
            </a:solidFill>
          </a:ln>
        </p:spPr>
      </p:sp>
      <p:sp>
        <p:nvSpPr>
          <p:cNvPr id="49156"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5223" rIns="92062" bIns="45223"/>
          <a:lstStyle/>
          <a:p>
            <a:pPr eaLnBrk="1" hangingPunct="1">
              <a:spcBef>
                <a:spcPct val="0"/>
              </a:spcBef>
            </a:pPr>
            <a:r>
              <a:rPr lang="en-US" altLang="ar-SA" dirty="0" smtClean="0">
                <a:latin typeface="Arial" panose="020B0604020202020204" pitchFamily="34" charset="0"/>
              </a:rPr>
              <a:t>Describe different types of radiation and their ability to penetrate different materials.</a:t>
            </a:r>
          </a:p>
          <a:p>
            <a:pPr eaLnBrk="1" hangingPunct="1">
              <a:spcBef>
                <a:spcPct val="0"/>
              </a:spcBef>
            </a:pPr>
            <a:r>
              <a:rPr lang="en-US" altLang="ar-SA" dirty="0" smtClean="0">
                <a:latin typeface="Arial" panose="020B0604020202020204" pitchFamily="34" charset="0"/>
              </a:rPr>
              <a:t>Neutrons (not shown on this slide) usually occur from fission (nuclear reactor) mechanisms. They are best shielded by materials like water. Water and other materials containing constituents of low atomic mass, especially hydrogen, have a higher probability that the neutron will hit the nucleus and slow the neutron down.</a:t>
            </a:r>
          </a:p>
        </p:txBody>
      </p:sp>
    </p:spTree>
    <p:extLst>
      <p:ext uri="{BB962C8B-B14F-4D97-AF65-F5344CB8AC3E}">
        <p14:creationId xmlns:p14="http://schemas.microsoft.com/office/powerpoint/2010/main" val="413016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7FDD49-9A80-4E82-8A0E-177D4B67F7C0}" type="slidenum">
              <a:rPr lang="en-US" altLang="ar-SA"/>
              <a:pPr eaLnBrk="1" hangingPunct="1"/>
              <a:t>19</a:t>
            </a:fld>
            <a:endParaRPr lang="en-US" altLang="ar-SA"/>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The electromagnetic spectrum shows various types of radiation in very familiar ways. From longer wavelength to shorter wavelengths we have:</a:t>
            </a:r>
          </a:p>
          <a:p>
            <a:pPr eaLnBrk="1" hangingPunct="1">
              <a:buFontTx/>
              <a:buChar char="•"/>
            </a:pPr>
            <a:r>
              <a:rPr lang="en-US" altLang="ar-SA" smtClean="0">
                <a:latin typeface="Arial" panose="020B0604020202020204" pitchFamily="34" charset="0"/>
              </a:rPr>
              <a:t>Radio and ELF (extremely low frequency radiation, the type emitted from high-voltage power lines).</a:t>
            </a:r>
          </a:p>
          <a:p>
            <a:pPr eaLnBrk="1" hangingPunct="1">
              <a:buFontTx/>
              <a:buChar char="•"/>
            </a:pPr>
            <a:r>
              <a:rPr lang="en-US" altLang="ar-SA" smtClean="0">
                <a:latin typeface="Arial" panose="020B0604020202020204" pitchFamily="34" charset="0"/>
              </a:rPr>
              <a:t>Cell Phone Emissions &amp; Microwaves—slightly higher frequency. </a:t>
            </a:r>
          </a:p>
          <a:p>
            <a:pPr eaLnBrk="1" hangingPunct="1">
              <a:buFontTx/>
              <a:buChar char="•"/>
            </a:pPr>
            <a:r>
              <a:rPr lang="en-US" altLang="ar-SA" smtClean="0">
                <a:latin typeface="Arial" panose="020B0604020202020204" pitchFamily="34" charset="0"/>
              </a:rPr>
              <a:t>Cell Phone Emissions—although controversial, no demonstrated adverse effects at current commercially available cell phone operating powers.</a:t>
            </a:r>
          </a:p>
          <a:p>
            <a:pPr eaLnBrk="1" hangingPunct="1">
              <a:buFontTx/>
              <a:buChar char="•"/>
            </a:pPr>
            <a:r>
              <a:rPr lang="en-US" altLang="ar-SA" smtClean="0">
                <a:latin typeface="Arial" panose="020B0604020202020204" pitchFamily="34" charset="0"/>
              </a:rPr>
              <a:t>Microwaves—Radiation typically stays within microwave device unless there are problems with the door closure mechanism. If your microwave’s door doesn’t close properly or the unit fails to turn on when the door is closed, seek qualified repair assistance.  </a:t>
            </a:r>
          </a:p>
          <a:p>
            <a:pPr eaLnBrk="1" hangingPunct="1">
              <a:buFontTx/>
              <a:buChar char="•"/>
            </a:pPr>
            <a:r>
              <a:rPr lang="en-US" altLang="ar-SA" smtClean="0">
                <a:latin typeface="Arial" panose="020B0604020202020204" pitchFamily="34" charset="0"/>
              </a:rPr>
              <a:t>X Rays (medical, industrial) and Gamma Rays (decay processes of certain radionuclides)</a:t>
            </a:r>
          </a:p>
        </p:txBody>
      </p:sp>
    </p:spTree>
    <p:extLst>
      <p:ext uri="{BB962C8B-B14F-4D97-AF65-F5344CB8AC3E}">
        <p14:creationId xmlns:p14="http://schemas.microsoft.com/office/powerpoint/2010/main" val="352520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618FBF-C4E3-420A-B7A2-E3020C407AB4}" type="slidenum">
              <a:rPr lang="en-US" altLang="ar-SA"/>
              <a:pPr eaLnBrk="1" hangingPunct="1"/>
              <a:t>20</a:t>
            </a:fld>
            <a:endParaRPr lang="en-US" altLang="ar-SA"/>
          </a:p>
        </p:txBody>
      </p:sp>
      <p:sp>
        <p:nvSpPr>
          <p:cNvPr id="53251" name="Rectangle 2"/>
          <p:cNvSpPr>
            <a:spLocks noGrp="1" noRot="1" noChangeAspect="1" noChangeArrowheads="1" noTextEdit="1"/>
          </p:cNvSpPr>
          <p:nvPr>
            <p:ph type="sldImg"/>
          </p:nvPr>
        </p:nvSpPr>
        <p:spPr>
          <a:xfrm>
            <a:off x="1181100" y="698500"/>
            <a:ext cx="4637088" cy="3478213"/>
          </a:xfrm>
          <a:ln/>
        </p:spPr>
      </p:sp>
      <p:sp>
        <p:nvSpPr>
          <p:cNvPr id="5325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p>
            <a:pPr eaLnBrk="1" hangingPunct="1"/>
            <a:r>
              <a:rPr lang="en-US" altLang="ar-SA" smtClean="0">
                <a:latin typeface="Arial" panose="020B0604020202020204" pitchFamily="34" charset="0"/>
              </a:rPr>
              <a:t>A visual depiction of half-life. Different materials (radionuclides) have different half-lives. Depending on the material, their half-lives vary from fractions of a second to billions of years.   </a:t>
            </a:r>
          </a:p>
        </p:txBody>
      </p:sp>
    </p:spTree>
    <p:extLst>
      <p:ext uri="{BB962C8B-B14F-4D97-AF65-F5344CB8AC3E}">
        <p14:creationId xmlns:p14="http://schemas.microsoft.com/office/powerpoint/2010/main" val="191405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37B1CD-0DEA-4BD8-A7E6-5D8F1DBD35A7}" type="slidenum">
              <a:rPr lang="en-US" altLang="ar-SA"/>
              <a:pPr eaLnBrk="1" hangingPunct="1"/>
              <a:t>22</a:t>
            </a:fld>
            <a:endParaRPr lang="en-US" altLang="ar-SA"/>
          </a:p>
        </p:txBody>
      </p:sp>
      <p:sp>
        <p:nvSpPr>
          <p:cNvPr id="55299" name="Rectangle 2"/>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5223" rIns="92062" bIns="45223"/>
          <a:lstStyle/>
          <a:p>
            <a:pPr eaLnBrk="1" hangingPunct="1"/>
            <a:r>
              <a:rPr lang="en-US" altLang="ar-SA" dirty="0" smtClean="0">
                <a:latin typeface="Arial" panose="020B0604020202020204" pitchFamily="34" charset="0"/>
              </a:rPr>
              <a:t>Describe amounts of radioactivity and units.</a:t>
            </a:r>
          </a:p>
          <a:p>
            <a:pPr eaLnBrk="1" hangingPunct="1"/>
            <a:r>
              <a:rPr lang="en-US" altLang="ar-SA" dirty="0" smtClean="0">
                <a:latin typeface="Arial" panose="020B0604020202020204" pitchFamily="34" charset="0"/>
              </a:rPr>
              <a:t>The </a:t>
            </a:r>
            <a:r>
              <a:rPr lang="en-US" altLang="ar-SA" dirty="0" err="1" smtClean="0">
                <a:latin typeface="Arial" panose="020B0604020202020204" pitchFamily="34" charset="0"/>
              </a:rPr>
              <a:t>becquerel</a:t>
            </a:r>
            <a:r>
              <a:rPr lang="en-US" altLang="ar-SA" dirty="0" smtClean="0">
                <a:latin typeface="Arial" panose="020B0604020202020204" pitchFamily="34" charset="0"/>
              </a:rPr>
              <a:t> is the </a:t>
            </a:r>
            <a:r>
              <a:rPr lang="en-US" altLang="ar-SA" dirty="0" err="1" smtClean="0">
                <a:latin typeface="Arial" panose="020B0604020202020204" pitchFamily="34" charset="0"/>
              </a:rPr>
              <a:t>Systemme</a:t>
            </a:r>
            <a:r>
              <a:rPr lang="en-US" altLang="ar-SA" dirty="0" smtClean="0">
                <a:latin typeface="Arial" panose="020B0604020202020204" pitchFamily="34" charset="0"/>
              </a:rPr>
              <a:t> </a:t>
            </a:r>
            <a:r>
              <a:rPr lang="en-US" altLang="ar-SA" dirty="0" err="1" smtClean="0">
                <a:latin typeface="Arial" panose="020B0604020202020204" pitchFamily="34" charset="0"/>
              </a:rPr>
              <a:t>Internationale</a:t>
            </a:r>
            <a:r>
              <a:rPr lang="en-US" altLang="ar-SA" dirty="0" smtClean="0">
                <a:latin typeface="Arial" panose="020B0604020202020204" pitchFamily="34" charset="0"/>
              </a:rPr>
              <a:t> unit. </a:t>
            </a:r>
          </a:p>
          <a:p>
            <a:pPr eaLnBrk="1" hangingPunct="1"/>
            <a:r>
              <a:rPr lang="en-US" altLang="ar-SA" dirty="0" smtClean="0">
                <a:latin typeface="Arial" panose="020B0604020202020204" pitchFamily="34" charset="0"/>
              </a:rPr>
              <a:t>The curie is the traditional unit of radioactivity.</a:t>
            </a:r>
          </a:p>
          <a:p>
            <a:pPr eaLnBrk="1" hangingPunct="1"/>
            <a:endParaRPr lang="en-US" altLang="ar-SA" dirty="0" smtClean="0">
              <a:latin typeface="Arial" panose="020B0604020202020204" pitchFamily="34" charset="0"/>
            </a:endParaRPr>
          </a:p>
          <a:p>
            <a:pPr eaLnBrk="1" hangingPunct="1"/>
            <a:r>
              <a:rPr lang="en-US" altLang="ar-SA" dirty="0" smtClean="0">
                <a:latin typeface="Arial" panose="020B0604020202020204" pitchFamily="34" charset="0"/>
              </a:rPr>
              <a:t>1 </a:t>
            </a:r>
            <a:r>
              <a:rPr lang="en-US" altLang="ar-SA" dirty="0" err="1" smtClean="0">
                <a:latin typeface="Arial" panose="020B0604020202020204" pitchFamily="34" charset="0"/>
              </a:rPr>
              <a:t>millicurie</a:t>
            </a:r>
            <a:r>
              <a:rPr lang="en-US" altLang="ar-SA" dirty="0" smtClean="0">
                <a:latin typeface="Arial" panose="020B0604020202020204" pitchFamily="34" charset="0"/>
              </a:rPr>
              <a:t> (</a:t>
            </a:r>
            <a:r>
              <a:rPr lang="en-US" altLang="ar-SA" dirty="0" err="1" smtClean="0">
                <a:latin typeface="Arial" panose="020B0604020202020204" pitchFamily="34" charset="0"/>
              </a:rPr>
              <a:t>mCi</a:t>
            </a:r>
            <a:r>
              <a:rPr lang="en-US" altLang="ar-SA" dirty="0" smtClean="0">
                <a:latin typeface="Arial" panose="020B0604020202020204" pitchFamily="34" charset="0"/>
              </a:rPr>
              <a:t>) = one/one thousandth of a curie.</a:t>
            </a:r>
          </a:p>
          <a:p>
            <a:pPr eaLnBrk="1" hangingPunct="1"/>
            <a:endParaRPr lang="en-US" altLang="ar-SA" dirty="0" smtClean="0">
              <a:latin typeface="Arial" panose="020B0604020202020204" pitchFamily="34" charset="0"/>
            </a:endParaRPr>
          </a:p>
          <a:p>
            <a:pPr eaLnBrk="1" hangingPunct="1"/>
            <a:r>
              <a:rPr lang="en-US" altLang="ar-SA" dirty="0" smtClean="0">
                <a:latin typeface="Arial" panose="020B0604020202020204" pitchFamily="34" charset="0"/>
              </a:rPr>
              <a:t>1 </a:t>
            </a:r>
            <a:r>
              <a:rPr lang="en-US" altLang="ar-SA" dirty="0" err="1" smtClean="0">
                <a:latin typeface="Arial" panose="020B0604020202020204" pitchFamily="34" charset="0"/>
              </a:rPr>
              <a:t>microcurie</a:t>
            </a:r>
            <a:r>
              <a:rPr lang="en-US" altLang="ar-SA" dirty="0" smtClean="0">
                <a:latin typeface="Arial" panose="020B0604020202020204" pitchFamily="34" charset="0"/>
              </a:rPr>
              <a:t> (µCi) = one/one millionth of a curie. </a:t>
            </a:r>
          </a:p>
          <a:p>
            <a:pPr eaLnBrk="1" hangingPunct="1"/>
            <a:endParaRPr lang="en-US" altLang="ar-SA" dirty="0" smtClean="0">
              <a:latin typeface="Arial" panose="020B0604020202020204" pitchFamily="34" charset="0"/>
            </a:endParaRPr>
          </a:p>
          <a:p>
            <a:pPr eaLnBrk="1" hangingPunct="1"/>
            <a:r>
              <a:rPr lang="en-US" altLang="ar-SA" dirty="0" smtClean="0">
                <a:latin typeface="Arial" panose="020B0604020202020204" pitchFamily="34" charset="0"/>
              </a:rPr>
              <a:t>1 </a:t>
            </a:r>
            <a:r>
              <a:rPr lang="en-US" altLang="ar-SA" dirty="0" err="1" smtClean="0">
                <a:latin typeface="Arial" panose="020B0604020202020204" pitchFamily="34" charset="0"/>
              </a:rPr>
              <a:t>becquerel</a:t>
            </a:r>
            <a:r>
              <a:rPr lang="en-US" altLang="ar-SA" dirty="0" smtClean="0">
                <a:latin typeface="Arial" panose="020B0604020202020204" pitchFamily="34" charset="0"/>
              </a:rPr>
              <a:t> (</a:t>
            </a:r>
            <a:r>
              <a:rPr lang="en-US" altLang="ar-SA" dirty="0" err="1" smtClean="0">
                <a:latin typeface="Arial" panose="020B0604020202020204" pitchFamily="34" charset="0"/>
              </a:rPr>
              <a:t>Bq</a:t>
            </a:r>
            <a:r>
              <a:rPr lang="en-US" altLang="ar-SA" dirty="0" smtClean="0">
                <a:latin typeface="Arial" panose="020B0604020202020204" pitchFamily="34" charset="0"/>
              </a:rPr>
              <a:t>) = 1 disintegration per second (</a:t>
            </a:r>
            <a:r>
              <a:rPr lang="en-US" altLang="ar-SA" dirty="0" err="1" smtClean="0">
                <a:latin typeface="Arial" panose="020B0604020202020204" pitchFamily="34" charset="0"/>
              </a:rPr>
              <a:t>dps</a:t>
            </a:r>
            <a:r>
              <a:rPr lang="en-US" altLang="ar-SA" dirty="0" smtClean="0">
                <a:latin typeface="Arial" panose="020B0604020202020204" pitchFamily="34" charset="0"/>
              </a:rPr>
              <a:t>) </a:t>
            </a:r>
          </a:p>
          <a:p>
            <a:pPr eaLnBrk="1" hangingPunct="1"/>
            <a:endParaRPr lang="en-US" altLang="ar-SA" dirty="0" smtClean="0">
              <a:latin typeface="Arial" panose="020B0604020202020204" pitchFamily="34" charset="0"/>
            </a:endParaRPr>
          </a:p>
          <a:p>
            <a:pPr eaLnBrk="1" hangingPunct="1"/>
            <a:r>
              <a:rPr lang="en-US" altLang="ar-SA" dirty="0" smtClean="0">
                <a:latin typeface="Arial" panose="020B0604020202020204" pitchFamily="34" charset="0"/>
              </a:rPr>
              <a:t> 1 </a:t>
            </a:r>
            <a:r>
              <a:rPr lang="en-US" altLang="ar-SA" dirty="0" err="1" smtClean="0">
                <a:latin typeface="Arial" panose="020B0604020202020204" pitchFamily="34" charset="0"/>
              </a:rPr>
              <a:t>megabecquerel</a:t>
            </a:r>
            <a:r>
              <a:rPr lang="en-US" altLang="ar-SA" dirty="0" smtClean="0">
                <a:latin typeface="Arial" panose="020B0604020202020204" pitchFamily="34" charset="0"/>
              </a:rPr>
              <a:t> (</a:t>
            </a:r>
            <a:r>
              <a:rPr lang="en-US" altLang="ar-SA" dirty="0" err="1" smtClean="0">
                <a:latin typeface="Arial" panose="020B0604020202020204" pitchFamily="34" charset="0"/>
              </a:rPr>
              <a:t>MBq</a:t>
            </a:r>
            <a:r>
              <a:rPr lang="en-US" altLang="ar-SA" dirty="0" smtClean="0">
                <a:latin typeface="Arial" panose="020B0604020202020204" pitchFamily="34" charset="0"/>
              </a:rPr>
              <a:t>) = 1 million </a:t>
            </a:r>
            <a:r>
              <a:rPr lang="en-US" altLang="ar-SA" dirty="0" err="1" smtClean="0">
                <a:latin typeface="Arial" panose="020B0604020202020204" pitchFamily="34" charset="0"/>
              </a:rPr>
              <a:t>becquerel</a:t>
            </a:r>
            <a:endParaRPr lang="en-US" altLang="ar-SA" dirty="0" smtClean="0">
              <a:latin typeface="Arial" panose="020B0604020202020204" pitchFamily="34" charset="0"/>
            </a:endParaRPr>
          </a:p>
        </p:txBody>
      </p:sp>
      <p:sp>
        <p:nvSpPr>
          <p:cNvPr id="55300" name="Rectangle 3"/>
          <p:cNvSpPr>
            <a:spLocks noGrp="1" noRot="1" noChangeAspect="1" noChangeArrowheads="1" noTextEdit="1"/>
          </p:cNvSpPr>
          <p:nvPr>
            <p:ph type="sldImg"/>
          </p:nvPr>
        </p:nvSpPr>
        <p:spPr>
          <a:xfrm>
            <a:off x="1187450" y="703263"/>
            <a:ext cx="4624388" cy="3468687"/>
          </a:xfrm>
          <a:ln w="12700" cap="flat">
            <a:solidFill>
              <a:schemeClr val="tx1"/>
            </a:solidFill>
          </a:ln>
        </p:spPr>
      </p:sp>
    </p:spTree>
    <p:extLst>
      <p:ext uri="{BB962C8B-B14F-4D97-AF65-F5344CB8AC3E}">
        <p14:creationId xmlns:p14="http://schemas.microsoft.com/office/powerpoint/2010/main" val="70574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07E44E-099A-48B9-BBA8-7C89B233AB73}" type="slidenum">
              <a:rPr lang="en-US" altLang="ar-SA"/>
              <a:pPr eaLnBrk="1" hangingPunct="1"/>
              <a:t>32</a:t>
            </a:fld>
            <a:endParaRPr lang="en-US" altLang="ar-SA"/>
          </a:p>
        </p:txBody>
      </p:sp>
      <p:sp>
        <p:nvSpPr>
          <p:cNvPr id="59395" name="Rectangle 2"/>
          <p:cNvSpPr>
            <a:spLocks noGrp="1" noRot="1" noChangeAspect="1" noChangeArrowheads="1" noTextEdit="1"/>
          </p:cNvSpPr>
          <p:nvPr>
            <p:ph type="sldImg"/>
          </p:nvPr>
        </p:nvSpPr>
        <p:spPr>
          <a:xfrm>
            <a:off x="1187450" y="703263"/>
            <a:ext cx="4624388" cy="3468687"/>
          </a:xfrm>
          <a:ln/>
        </p:spPr>
      </p:sp>
      <p:sp>
        <p:nvSpPr>
          <p:cNvPr id="59396"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dirty="0" smtClean="0">
                <a:latin typeface="Arial" panose="020B0604020202020204" pitchFamily="34" charset="0"/>
              </a:rPr>
              <a:t>Review the three possibilities of what happens when radiation strikes DNA. At doses below the level where significant acute effects occur, transformation is worse than cell death and can lead to altered cell metabolism and function and to cancer development.</a:t>
            </a:r>
          </a:p>
          <a:p>
            <a:pPr eaLnBrk="1" hangingPunct="1"/>
            <a:endParaRPr lang="en-US" altLang="ar-SA" dirty="0" smtClean="0">
              <a:latin typeface="Arial" panose="020B0604020202020204" pitchFamily="34" charset="0"/>
            </a:endParaRPr>
          </a:p>
          <a:p>
            <a:pPr eaLnBrk="1" hangingPunct="1"/>
            <a:r>
              <a:rPr lang="en-US" altLang="ar-SA" dirty="0" smtClean="0">
                <a:latin typeface="Arial" panose="020B0604020202020204" pitchFamily="34" charset="0"/>
              </a:rPr>
              <a:t>Cell death is typically not a problem (our cells are dying and being replaced all the time). However, when the rate of cell death exceeds repair abilities, acute effects can occur.  </a:t>
            </a:r>
          </a:p>
          <a:p>
            <a:pPr eaLnBrk="1" hangingPunct="1"/>
            <a:endParaRPr lang="en-US" altLang="ar-SA" dirty="0" smtClean="0">
              <a:latin typeface="Arial" panose="020B0604020202020204" pitchFamily="34" charset="0"/>
            </a:endParaRPr>
          </a:p>
          <a:p>
            <a:pPr eaLnBrk="1" hangingPunct="1"/>
            <a:r>
              <a:rPr lang="en-US" altLang="ar-SA" dirty="0" smtClean="0">
                <a:latin typeface="Arial" panose="020B0604020202020204" pitchFamily="34" charset="0"/>
              </a:rPr>
              <a:t>Acute effects generally occur in cells that are the most sensitive to radiation—those cells that are rapidly dividing (blood-forming cells, gastrointestinal [GI] cells, those lining the gut, etc.). That’s why when people are exposed to large amounts of radiation they usually have GI symptoms, nausea, vomiting, etc.</a:t>
            </a:r>
          </a:p>
        </p:txBody>
      </p:sp>
    </p:spTree>
    <p:extLst>
      <p:ext uri="{BB962C8B-B14F-4D97-AF65-F5344CB8AC3E}">
        <p14:creationId xmlns:p14="http://schemas.microsoft.com/office/powerpoint/2010/main" val="375999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FA39E9-CB7F-40F4-8CC3-6CACC286D58A}" type="slidenum">
              <a:rPr lang="en-US" altLang="ar-SA"/>
              <a:pPr eaLnBrk="1" hangingPunct="1"/>
              <a:t>33</a:t>
            </a:fld>
            <a:endParaRPr lang="en-US" altLang="ar-SA"/>
          </a:p>
        </p:txBody>
      </p:sp>
      <p:sp>
        <p:nvSpPr>
          <p:cNvPr id="60419" name="Rectangle 2"/>
          <p:cNvSpPr>
            <a:spLocks noGrp="1" noRot="1" noChangeAspect="1" noChangeArrowheads="1" noTextEdit="1"/>
          </p:cNvSpPr>
          <p:nvPr>
            <p:ph type="sldImg"/>
          </p:nvPr>
        </p:nvSpPr>
        <p:spPr>
          <a:xfrm>
            <a:off x="1187450" y="703263"/>
            <a:ext cx="4624388" cy="3468687"/>
          </a:xfrm>
          <a:ln/>
        </p:spPr>
      </p:sp>
      <p:sp>
        <p:nvSpPr>
          <p:cNvPr id="60420"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This describes what happens when you have an x ray done in a hospital or doctor’s office. The x-ray machine only produces radiation for a fraction of a second. During that time you receive an external radiation exposure—that varies depending on the portion of the body being imaged. The term used to refer to the amount of radiation dose you receive is the “millirem.”</a:t>
            </a:r>
          </a:p>
          <a:p>
            <a:pPr eaLnBrk="1" hangingPunct="1"/>
            <a:endParaRPr lang="en-US" altLang="ar-SA" smtClean="0">
              <a:latin typeface="Arial" panose="020B0604020202020204" pitchFamily="34" charset="0"/>
            </a:endParaRPr>
          </a:p>
          <a:p>
            <a:pPr eaLnBrk="1" hangingPunct="1"/>
            <a:r>
              <a:rPr lang="en-US" altLang="ar-SA" smtClean="0">
                <a:latin typeface="Arial" panose="020B0604020202020204" pitchFamily="34" charset="0"/>
              </a:rPr>
              <a:t>Chest x ray 		                         5-10 millirem</a:t>
            </a:r>
          </a:p>
          <a:p>
            <a:pPr eaLnBrk="1" hangingPunct="1"/>
            <a:r>
              <a:rPr lang="en-US" altLang="ar-SA" smtClean="0">
                <a:latin typeface="Arial" panose="020B0604020202020204" pitchFamily="34" charset="0"/>
              </a:rPr>
              <a:t>One-view abdominal x ray                  100 millirem</a:t>
            </a:r>
          </a:p>
          <a:p>
            <a:pPr eaLnBrk="1" hangingPunct="1"/>
            <a:r>
              <a:rPr lang="en-US" altLang="ar-SA" smtClean="0">
                <a:latin typeface="Arial" panose="020B0604020202020204" pitchFamily="34" charset="0"/>
              </a:rPr>
              <a:t>Abdominal CT scan                         1,000 millirem	</a:t>
            </a:r>
          </a:p>
          <a:p>
            <a:pPr eaLnBrk="1" hangingPunct="1"/>
            <a:r>
              <a:rPr lang="en-US" altLang="ar-SA" smtClean="0">
                <a:latin typeface="Arial" panose="020B0604020202020204" pitchFamily="34" charset="0"/>
              </a:rPr>
              <a:t>Average annual background dose    360 millirem</a:t>
            </a:r>
          </a:p>
        </p:txBody>
      </p:sp>
    </p:spTree>
    <p:extLst>
      <p:ext uri="{BB962C8B-B14F-4D97-AF65-F5344CB8AC3E}">
        <p14:creationId xmlns:p14="http://schemas.microsoft.com/office/powerpoint/2010/main" val="236614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C2F096-10EE-4F7E-B9CE-2B4B9D58577E}" type="slidenum">
              <a:rPr lang="en-US" altLang="ar-SA"/>
              <a:pPr eaLnBrk="1" hangingPunct="1"/>
              <a:t>34</a:t>
            </a:fld>
            <a:endParaRPr lang="en-US" altLang="ar-SA"/>
          </a:p>
        </p:txBody>
      </p:sp>
      <p:sp>
        <p:nvSpPr>
          <p:cNvPr id="61443" name="Rectangle 2"/>
          <p:cNvSpPr>
            <a:spLocks noGrp="1" noRot="1" noChangeAspect="1" noChangeArrowheads="1" noTextEdit="1"/>
          </p:cNvSpPr>
          <p:nvPr>
            <p:ph type="sldImg"/>
          </p:nvPr>
        </p:nvSpPr>
        <p:spPr>
          <a:xfrm>
            <a:off x="1187450" y="703263"/>
            <a:ext cx="4624388" cy="3468687"/>
          </a:xfrm>
          <a:ln/>
        </p:spPr>
      </p:sp>
      <p:sp>
        <p:nvSpPr>
          <p:cNvPr id="61444"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smtClean="0">
                <a:latin typeface="Arial" panose="020B0604020202020204" pitchFamily="34" charset="0"/>
              </a:rPr>
              <a:t>Radioactive contamination may be loose or fixed. Loose contamination may become airborne, providing an inhalation route of exposure to the individual, or it may fixed, i.e., embedded in some material or object. </a:t>
            </a:r>
          </a:p>
        </p:txBody>
      </p:sp>
    </p:spTree>
    <p:extLst>
      <p:ext uri="{BB962C8B-B14F-4D97-AF65-F5344CB8AC3E}">
        <p14:creationId xmlns:p14="http://schemas.microsoft.com/office/powerpoint/2010/main" val="192203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4415" y="913790"/>
            <a:ext cx="7772400" cy="859205"/>
          </a:xfrm>
        </p:spPr>
        <p:txBody>
          <a:bodyPr>
            <a:normAutofit/>
          </a:bodyPr>
          <a:lstStyle>
            <a:lvl1pPr algn="l">
              <a:defRPr sz="3600">
                <a:solidFill>
                  <a:schemeClr val="tx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1670" y="1677315"/>
            <a:ext cx="6400800" cy="835455"/>
          </a:xfrm>
        </p:spPr>
        <p:txBody>
          <a:bodyPr>
            <a:normAutofit/>
          </a:bodyPr>
          <a:lstStyle>
            <a:lvl1pPr marL="0" indent="0" algn="l">
              <a:buNone/>
              <a:defRPr sz="28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2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53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550025" cy="61277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6858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2954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6858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771900"/>
            <a:ext cx="3810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8FB0383-F96C-48E7-9B52-D1A0A93F5142}" type="slidenum">
              <a:rPr lang="en-US" altLang="zh-CN"/>
              <a:pPr>
                <a:defRPr/>
              </a:pPr>
              <a:t>‹#›</a:t>
            </a:fld>
            <a:endParaRPr lang="en-US" altLang="zh-CN"/>
          </a:p>
        </p:txBody>
      </p:sp>
    </p:spTree>
    <p:extLst>
      <p:ext uri="{BB962C8B-B14F-4D97-AF65-F5344CB8AC3E}">
        <p14:creationId xmlns:p14="http://schemas.microsoft.com/office/powerpoint/2010/main" val="238844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tx2">
                    <a:lumMod val="7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4" y="1443836"/>
            <a:ext cx="7016195" cy="4275740"/>
          </a:xfrm>
        </p:spPr>
        <p:txBody>
          <a:bodyPr/>
          <a:lstStyle>
            <a:lvl1pPr>
              <a:defRPr sz="2800">
                <a:solidFill>
                  <a:schemeClr val="tx2">
                    <a:lumMod val="7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7900" y="274638"/>
            <a:ext cx="7482545" cy="1143000"/>
          </a:xfrm>
        </p:spPr>
        <p:txBody>
          <a:bodyPr>
            <a:normAutofit/>
          </a:bodyPr>
          <a:lstStyle>
            <a:lvl1pPr algn="l">
              <a:defRPr sz="3600">
                <a:solidFill>
                  <a:schemeClr val="tx2">
                    <a:lumMod val="60000"/>
                    <a:lumOff val="4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17900" y="1596540"/>
            <a:ext cx="366492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17900" y="2226402"/>
            <a:ext cx="3664920" cy="3798583"/>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5525" y="1596540"/>
            <a:ext cx="366492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335525" y="2226402"/>
            <a:ext cx="3664920" cy="3798583"/>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Hiroshima" TargetMode="External"/><Relationship Id="rId2" Type="http://schemas.openxmlformats.org/officeDocument/2006/relationships/hyperlink" Target="http://en.wikipedia.org/wiki/Little_Boy" TargetMode="External"/><Relationship Id="rId1" Type="http://schemas.openxmlformats.org/officeDocument/2006/relationships/slideLayout" Target="../slideLayouts/slideLayout2.xml"/><Relationship Id="rId4" Type="http://schemas.openxmlformats.org/officeDocument/2006/relationships/hyperlink" Target="http://en.wikipedia.org/wiki/Fat_Ma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en.wikipedia.org/wiki/Ionizing_radiation" TargetMode="External"/><Relationship Id="rId7" Type="http://schemas.openxmlformats.org/officeDocument/2006/relationships/hyperlink" Target="http://en.wikipedia.org/wiki/Internal_conversion" TargetMode="External"/><Relationship Id="rId2" Type="http://schemas.openxmlformats.org/officeDocument/2006/relationships/hyperlink" Target="http://en.wikipedia.org/wiki/Atom" TargetMode="External"/><Relationship Id="rId1" Type="http://schemas.openxmlformats.org/officeDocument/2006/relationships/slideLayout" Target="../slideLayouts/slideLayout3.xml"/><Relationship Id="rId6" Type="http://schemas.openxmlformats.org/officeDocument/2006/relationships/hyperlink" Target="http://en.wikipedia.org/wiki/Gamma_ray" TargetMode="External"/><Relationship Id="rId5" Type="http://schemas.openxmlformats.org/officeDocument/2006/relationships/hyperlink" Target="http://en.wikipedia.org/wiki/Beta_particle" TargetMode="External"/><Relationship Id="rId4" Type="http://schemas.openxmlformats.org/officeDocument/2006/relationships/hyperlink" Target="http://en.wikipedia.org/wiki/Alpha_particl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image" Target="../media/image22.wmf"/><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3.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5" Type="http://schemas.openxmlformats.org/officeDocument/2006/relationships/oleObject" Target="../embeddings/oleObject17.bin"/><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6.png"/><Relationship Id="rId4" Type="http://schemas.openxmlformats.org/officeDocument/2006/relationships/image" Target="../media/image55.e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61.png"/><Relationship Id="rId18" Type="http://schemas.openxmlformats.org/officeDocument/2006/relationships/image" Target="../media/image63.png"/><Relationship Id="rId3" Type="http://schemas.openxmlformats.org/officeDocument/2006/relationships/notesSlide" Target="../notesSlides/notesSlide18.xml"/><Relationship Id="rId21" Type="http://schemas.openxmlformats.org/officeDocument/2006/relationships/oleObject" Target="../embeddings/oleObject29.bin"/><Relationship Id="rId7" Type="http://schemas.openxmlformats.org/officeDocument/2006/relationships/image" Target="../media/image58.png"/><Relationship Id="rId12" Type="http://schemas.openxmlformats.org/officeDocument/2006/relationships/oleObject" Target="../embeddings/oleObject24.bin"/><Relationship Id="rId17" Type="http://schemas.openxmlformats.org/officeDocument/2006/relationships/oleObject" Target="../embeddings/oleObject27.bin"/><Relationship Id="rId2" Type="http://schemas.openxmlformats.org/officeDocument/2006/relationships/slideLayout" Target="../slideLayouts/slideLayout15.xml"/><Relationship Id="rId16" Type="http://schemas.openxmlformats.org/officeDocument/2006/relationships/image" Target="../media/image62.png"/><Relationship Id="rId20" Type="http://schemas.openxmlformats.org/officeDocument/2006/relationships/image" Target="../media/image64.png"/><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60.png"/><Relationship Id="rId5" Type="http://schemas.openxmlformats.org/officeDocument/2006/relationships/image" Target="../media/image57.png"/><Relationship Id="rId15" Type="http://schemas.openxmlformats.org/officeDocument/2006/relationships/oleObject" Target="../embeddings/oleObject26.bin"/><Relationship Id="rId10" Type="http://schemas.openxmlformats.org/officeDocument/2006/relationships/oleObject" Target="../embeddings/oleObject23.bin"/><Relationship Id="rId19" Type="http://schemas.openxmlformats.org/officeDocument/2006/relationships/oleObject" Target="../embeddings/oleObject28.bin"/><Relationship Id="rId4" Type="http://schemas.openxmlformats.org/officeDocument/2006/relationships/oleObject" Target="../embeddings/oleObject20.bin"/><Relationship Id="rId9" Type="http://schemas.openxmlformats.org/officeDocument/2006/relationships/image" Target="../media/image59.png"/><Relationship Id="rId14"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ukushima_disaster_cleanup" TargetMode="External"/><Relationship Id="rId2" Type="http://schemas.openxmlformats.org/officeDocument/2006/relationships/hyperlink" Target="http://en.wikipedia.org/wiki/Radiation_effects_from_Fukushima_Daiichi_nuclear_disaster"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4.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hernobyl_disaster" TargetMode="External"/><Relationship Id="rId2" Type="http://schemas.openxmlformats.org/officeDocument/2006/relationships/hyperlink" Target="http://en.wikipedia.org/wiki/Prypiat,_Ukraine"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4415" y="1291130"/>
            <a:ext cx="8396030" cy="1221640"/>
          </a:xfrm>
        </p:spPr>
        <p:txBody>
          <a:bodyPr>
            <a:noAutofit/>
          </a:bodyPr>
          <a:lstStyle/>
          <a:p>
            <a:r>
              <a:rPr lang="en-US" sz="4000" dirty="0" smtClean="0"/>
              <a:t>RADIOACTIVTY AND ITS APPLICATIONS</a:t>
            </a:r>
            <a:endParaRPr lang="en-US" sz="4000" dirty="0"/>
          </a:p>
        </p:txBody>
      </p:sp>
      <p:sp>
        <p:nvSpPr>
          <p:cNvPr id="3" name="Subtitle 2"/>
          <p:cNvSpPr>
            <a:spLocks noGrp="1"/>
          </p:cNvSpPr>
          <p:nvPr>
            <p:ph type="subTitle" idx="1"/>
          </p:nvPr>
        </p:nvSpPr>
        <p:spPr>
          <a:xfrm>
            <a:off x="902046" y="3276295"/>
            <a:ext cx="7945693" cy="2137870"/>
          </a:xfrm>
        </p:spPr>
        <p:txBody>
          <a:bodyPr>
            <a:noAutofit/>
          </a:bodyPr>
          <a:lstStyle/>
          <a:p>
            <a:pPr algn="ctr"/>
            <a:r>
              <a:rPr lang="en-US" sz="3200" dirty="0" smtClean="0">
                <a:solidFill>
                  <a:srgbClr val="FFFF00"/>
                </a:solidFill>
              </a:rPr>
              <a:t>Dr Manjunatha S</a:t>
            </a:r>
          </a:p>
          <a:p>
            <a:pPr algn="ctr"/>
            <a:r>
              <a:rPr lang="en-US" sz="3200" dirty="0" smtClean="0">
                <a:solidFill>
                  <a:srgbClr val="FFFF00"/>
                </a:solidFill>
              </a:rPr>
              <a:t>College of Computer and Information Sciences</a:t>
            </a:r>
            <a:endParaRPr lang="en-US" sz="3200" dirty="0">
              <a:solidFill>
                <a:srgbClr val="FFFF00"/>
              </a:solidFill>
            </a:endParaRPr>
          </a:p>
          <a:p>
            <a:pPr algn="ctr"/>
            <a:r>
              <a:rPr lang="en-US" sz="3200" dirty="0" smtClean="0">
                <a:solidFill>
                  <a:srgbClr val="FFFF00"/>
                </a:solidFill>
              </a:rPr>
              <a:t>Majmaah University</a:t>
            </a:r>
          </a:p>
          <a:p>
            <a:pPr algn="ctr"/>
            <a:r>
              <a:rPr lang="en-US" sz="3200" dirty="0" smtClean="0">
                <a:solidFill>
                  <a:srgbClr val="FFFF00"/>
                </a:solidFill>
              </a:rPr>
              <a:t>KSA</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59" y="374900"/>
            <a:ext cx="8704185" cy="5497380"/>
          </a:xfrm>
        </p:spPr>
        <p:txBody>
          <a:bodyPr>
            <a:normAutofit/>
          </a:bodyPr>
          <a:lstStyle/>
          <a:p>
            <a:r>
              <a:rPr lang="en-US" dirty="0"/>
              <a:t>One of the worst nuclear accidents </a:t>
            </a:r>
            <a:r>
              <a:rPr lang="en-US" dirty="0" smtClean="0"/>
              <a:t> till date.</a:t>
            </a:r>
          </a:p>
          <a:p>
            <a:r>
              <a:rPr lang="en-US" dirty="0" smtClean="0"/>
              <a:t>The </a:t>
            </a:r>
            <a:r>
              <a:rPr lang="en-US" dirty="0"/>
              <a:t>accident killed 30 people directly and damaged approximately $7 billion of property. </a:t>
            </a:r>
            <a:endParaRPr lang="en-US" dirty="0" smtClean="0"/>
          </a:p>
          <a:p>
            <a:r>
              <a:rPr lang="en-US" dirty="0" smtClean="0"/>
              <a:t>A </a:t>
            </a:r>
            <a:r>
              <a:rPr lang="en-US" dirty="0"/>
              <a:t>study published in 2005 estimates that there will eventually be up to 4,000 additional cancer deaths related to the accident among those exposed to significant radiation </a:t>
            </a:r>
            <a:r>
              <a:rPr lang="en-US" dirty="0" smtClean="0"/>
              <a:t>levels.</a:t>
            </a:r>
          </a:p>
          <a:p>
            <a:r>
              <a:rPr lang="en-US" dirty="0" smtClean="0"/>
              <a:t>Radioactive </a:t>
            </a:r>
            <a:r>
              <a:rPr lang="en-US" dirty="0"/>
              <a:t>fallout from the accident was concentrated in areas of Belarus, Ukraine and Russia. Approximately 350,000 people were forcibly resettled away from these areas soon after the accident</a:t>
            </a:r>
            <a:r>
              <a:rPr lang="en-US" dirty="0" smtClean="0"/>
              <a:t>.</a:t>
            </a:r>
            <a:endParaRPr lang="ar-SA" dirty="0"/>
          </a:p>
        </p:txBody>
      </p:sp>
    </p:spTree>
    <p:extLst>
      <p:ext uri="{BB962C8B-B14F-4D97-AF65-F5344CB8AC3E}">
        <p14:creationId xmlns:p14="http://schemas.microsoft.com/office/powerpoint/2010/main" val="957988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Chernobyl, April 26, 1986</a:t>
            </a:r>
            <a:r>
              <a:rPr lang="en-US" dirty="0"/>
              <a:t/>
            </a:r>
            <a:br>
              <a:rPr lang="en-US" dirty="0"/>
            </a:br>
            <a:r>
              <a:rPr lang="en-US" dirty="0"/>
              <a:t>The Chernobyl disaster is considered to be the worst nuclear power plant disaster in history. On the morning of April 26, 1986, reactor number four at the Chernobyl plant exploded. More explosions ensued, and the fires that resulted sent radioactive fallout into the atmosphere. Four hundred times more fallout was released than had been by the atomic bombing of Hiroshima.</a:t>
            </a:r>
            <a:endParaRPr lang="ar-SA" dirty="0"/>
          </a:p>
        </p:txBody>
      </p:sp>
    </p:spTree>
    <p:extLst>
      <p:ext uri="{BB962C8B-B14F-4D97-AF65-F5344CB8AC3E}">
        <p14:creationId xmlns:p14="http://schemas.microsoft.com/office/powerpoint/2010/main" val="62127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6" y="0"/>
            <a:ext cx="9000445" cy="1291130"/>
          </a:xfrm>
        </p:spPr>
        <p:txBody>
          <a:bodyPr>
            <a:normAutofit fontScale="90000"/>
          </a:bodyPr>
          <a:lstStyle/>
          <a:p>
            <a:r>
              <a:rPr lang="en-US" dirty="0">
                <a:solidFill>
                  <a:schemeClr val="tx1"/>
                </a:solidFill>
              </a:rPr>
              <a:t>Mushroom cloud from the atomic explosion over </a:t>
            </a:r>
            <a:r>
              <a:rPr lang="en-US" dirty="0" smtClean="0">
                <a:solidFill>
                  <a:schemeClr val="tx1"/>
                </a:solidFill>
              </a:rPr>
              <a:t>Nagasaki, Japan </a:t>
            </a:r>
            <a:r>
              <a:rPr lang="en-US" dirty="0">
                <a:solidFill>
                  <a:schemeClr val="tx1"/>
                </a:solidFill>
              </a:rPr>
              <a:t>rising 60,000 feet into the air on the morning of August 9, 1945.</a:t>
            </a:r>
            <a:endParaRPr lang="ar-SA" dirty="0">
              <a:solidFill>
                <a:schemeClr val="tx1"/>
              </a:solidFill>
            </a:endParaRPr>
          </a:p>
        </p:txBody>
      </p:sp>
      <p:pic>
        <p:nvPicPr>
          <p:cNvPr id="15362" name="Picture 2" descr="http://upload.wikimedia.org/wikipedia/commons/thumb/e/e0/Nagasakibomb.jpg/640px-Nagasakibo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77" y="1417638"/>
            <a:ext cx="9000445"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96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22195"/>
            <a:ext cx="8229600" cy="4525963"/>
          </a:xfrm>
        </p:spPr>
        <p:txBody>
          <a:bodyPr>
            <a:normAutofit fontScale="92500" lnSpcReduction="10000"/>
          </a:bodyPr>
          <a:lstStyle/>
          <a:p>
            <a:r>
              <a:rPr lang="en-US" dirty="0" smtClean="0"/>
              <a:t>On </a:t>
            </a:r>
            <a:r>
              <a:rPr lang="en-US" dirty="0"/>
              <a:t>August 6, 1945, the uranium-type nuclear </a:t>
            </a:r>
            <a:r>
              <a:rPr lang="en-US" dirty="0" smtClean="0"/>
              <a:t>weapon, code </a:t>
            </a:r>
            <a:r>
              <a:rPr lang="en-US" dirty="0"/>
              <a:t>named "</a:t>
            </a:r>
            <a:r>
              <a:rPr lang="en-US" dirty="0">
                <a:hlinkClick r:id="rId2" tooltip="Little Boy"/>
              </a:rPr>
              <a:t>Little Boy</a:t>
            </a:r>
            <a:r>
              <a:rPr lang="en-US" dirty="0"/>
              <a:t>" was detonated over  </a:t>
            </a:r>
            <a:r>
              <a:rPr lang="en-US" dirty="0">
                <a:hlinkClick r:id="rId3" tooltip="Hiroshima"/>
              </a:rPr>
              <a:t>Hiroshima</a:t>
            </a:r>
            <a:r>
              <a:rPr lang="en-US" dirty="0"/>
              <a:t> with an energy of about 15 kilotons of </a:t>
            </a:r>
            <a:r>
              <a:rPr lang="en-US" dirty="0" smtClean="0"/>
              <a:t>TNT</a:t>
            </a:r>
          </a:p>
          <a:p>
            <a:r>
              <a:rPr lang="en-US" dirty="0" smtClean="0"/>
              <a:t>Destroying </a:t>
            </a:r>
            <a:r>
              <a:rPr lang="en-US" dirty="0"/>
              <a:t>nearly 50,000 </a:t>
            </a:r>
            <a:r>
              <a:rPr lang="en-US" dirty="0" smtClean="0"/>
              <a:t>buildings and </a:t>
            </a:r>
            <a:r>
              <a:rPr lang="en-US" dirty="0"/>
              <a:t>killing approximately 70,000 </a:t>
            </a:r>
            <a:r>
              <a:rPr lang="en-US" dirty="0" smtClean="0"/>
              <a:t>people.</a:t>
            </a:r>
          </a:p>
          <a:p>
            <a:r>
              <a:rPr lang="en-US" dirty="0" smtClean="0"/>
              <a:t>On </a:t>
            </a:r>
            <a:r>
              <a:rPr lang="en-US" dirty="0"/>
              <a:t>August 9, a plutonium-type nuclear weapon code named "</a:t>
            </a:r>
            <a:r>
              <a:rPr lang="en-US" dirty="0">
                <a:hlinkClick r:id="rId4" tooltip="Fat Man"/>
              </a:rPr>
              <a:t>Fat Man</a:t>
            </a:r>
            <a:r>
              <a:rPr lang="en-US" dirty="0"/>
              <a:t>" was used against the Japanese city of Nagasaki with the explosion equivalent to about 20 kilotons of </a:t>
            </a:r>
            <a:r>
              <a:rPr lang="en-US" dirty="0" smtClean="0"/>
              <a:t>TNT.</a:t>
            </a:r>
          </a:p>
          <a:p>
            <a:r>
              <a:rPr lang="en-US" dirty="0" smtClean="0"/>
              <a:t>Approximately </a:t>
            </a:r>
            <a:r>
              <a:rPr lang="en-US" dirty="0"/>
              <a:t>35,000 </a:t>
            </a:r>
            <a:r>
              <a:rPr lang="en-US" dirty="0" smtClean="0"/>
              <a:t>people killed.</a:t>
            </a:r>
            <a:endParaRPr lang="ar-SA" dirty="0"/>
          </a:p>
        </p:txBody>
      </p:sp>
    </p:spTree>
    <p:extLst>
      <p:ext uri="{BB962C8B-B14F-4D97-AF65-F5344CB8AC3E}">
        <p14:creationId xmlns:p14="http://schemas.microsoft.com/office/powerpoint/2010/main" val="74703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274638"/>
            <a:ext cx="8085129" cy="1143000"/>
          </a:xfrm>
        </p:spPr>
        <p:txBody>
          <a:bodyPr/>
          <a:lstStyle/>
          <a:p>
            <a:r>
              <a:rPr lang="en-US" dirty="0" smtClean="0"/>
              <a:t>What is radioactivity?</a:t>
            </a:r>
            <a:endParaRPr lang="en-US" dirty="0"/>
          </a:p>
        </p:txBody>
      </p:sp>
      <p:sp>
        <p:nvSpPr>
          <p:cNvPr id="5" name="Content Placeholder 4"/>
          <p:cNvSpPr>
            <a:spLocks noGrp="1"/>
          </p:cNvSpPr>
          <p:nvPr>
            <p:ph idx="1"/>
          </p:nvPr>
        </p:nvSpPr>
        <p:spPr>
          <a:xfrm>
            <a:off x="601670" y="1435101"/>
            <a:ext cx="8398775" cy="4275740"/>
          </a:xfrm>
        </p:spPr>
        <p:txBody>
          <a:bodyPr>
            <a:normAutofit fontScale="55000" lnSpcReduction="20000"/>
          </a:bodyPr>
          <a:lstStyle/>
          <a:p>
            <a:pPr marL="0" indent="0">
              <a:lnSpc>
                <a:spcPct val="120000"/>
              </a:lnSpc>
              <a:buNone/>
            </a:pPr>
            <a:r>
              <a:rPr lang="en-US" sz="5800" b="1" dirty="0" smtClean="0">
                <a:solidFill>
                  <a:schemeClr val="tx1"/>
                </a:solidFill>
              </a:rPr>
              <a:t>Nuclear </a:t>
            </a:r>
            <a:r>
              <a:rPr lang="en-US" sz="5800" b="1" dirty="0">
                <a:solidFill>
                  <a:schemeClr val="tx1"/>
                </a:solidFill>
              </a:rPr>
              <a:t>decay</a:t>
            </a:r>
            <a:r>
              <a:rPr lang="en-US" sz="5800" dirty="0">
                <a:solidFill>
                  <a:schemeClr val="tx1"/>
                </a:solidFill>
              </a:rPr>
              <a:t> or </a:t>
            </a:r>
            <a:r>
              <a:rPr lang="en-US" sz="5800" b="1" dirty="0">
                <a:solidFill>
                  <a:schemeClr val="tx1"/>
                </a:solidFill>
              </a:rPr>
              <a:t>radioactivity</a:t>
            </a:r>
            <a:r>
              <a:rPr lang="en-US" sz="5800" dirty="0">
                <a:solidFill>
                  <a:schemeClr val="tx1"/>
                </a:solidFill>
              </a:rPr>
              <a:t>, is the process by which a </a:t>
            </a:r>
            <a:r>
              <a:rPr lang="en-US" sz="5800" dirty="0" smtClean="0">
                <a:solidFill>
                  <a:schemeClr val="tx1"/>
                </a:solidFill>
              </a:rPr>
              <a:t>nucleus</a:t>
            </a:r>
            <a:r>
              <a:rPr lang="en-US" sz="5800" dirty="0">
                <a:solidFill>
                  <a:schemeClr val="tx1"/>
                </a:solidFill>
              </a:rPr>
              <a:t> of an unstable </a:t>
            </a:r>
            <a:r>
              <a:rPr lang="en-US" sz="5800" dirty="0">
                <a:solidFill>
                  <a:schemeClr val="tx1"/>
                </a:solidFill>
                <a:hlinkClick r:id="rId2" tooltip="Atom"/>
              </a:rPr>
              <a:t>atom</a:t>
            </a:r>
            <a:r>
              <a:rPr lang="en-US" sz="5800" dirty="0">
                <a:solidFill>
                  <a:schemeClr val="tx1"/>
                </a:solidFill>
              </a:rPr>
              <a:t> loses energy by emitting </a:t>
            </a:r>
            <a:r>
              <a:rPr lang="en-US" sz="5800" dirty="0">
                <a:solidFill>
                  <a:schemeClr val="tx1"/>
                </a:solidFill>
                <a:hlinkClick r:id="rId3" tooltip="Ionizing radiation"/>
              </a:rPr>
              <a:t>ionizing radiation</a:t>
            </a:r>
            <a:r>
              <a:rPr lang="en-US" sz="5800" dirty="0">
                <a:solidFill>
                  <a:schemeClr val="tx1"/>
                </a:solidFill>
              </a:rPr>
              <a:t>. </a:t>
            </a:r>
            <a:endParaRPr lang="en-US" sz="5800" dirty="0" smtClean="0">
              <a:solidFill>
                <a:schemeClr val="tx1"/>
              </a:solidFill>
            </a:endParaRPr>
          </a:p>
          <a:p>
            <a:pPr marL="0" indent="0">
              <a:lnSpc>
                <a:spcPct val="120000"/>
              </a:lnSpc>
              <a:buNone/>
            </a:pPr>
            <a:r>
              <a:rPr lang="en-US" sz="5800" dirty="0" smtClean="0">
                <a:solidFill>
                  <a:schemeClr val="tx1"/>
                </a:solidFill>
              </a:rPr>
              <a:t>A </a:t>
            </a:r>
            <a:r>
              <a:rPr lang="en-US" sz="5800" dirty="0">
                <a:solidFill>
                  <a:schemeClr val="tx1"/>
                </a:solidFill>
              </a:rPr>
              <a:t>material that spontaneously emits this kind of </a:t>
            </a:r>
            <a:r>
              <a:rPr lang="en-US" sz="5800" dirty="0" smtClean="0">
                <a:solidFill>
                  <a:schemeClr val="tx1"/>
                </a:solidFill>
              </a:rPr>
              <a:t>radiation which </a:t>
            </a:r>
            <a:r>
              <a:rPr lang="en-US" sz="5800" dirty="0">
                <a:solidFill>
                  <a:schemeClr val="tx1"/>
                </a:solidFill>
              </a:rPr>
              <a:t>includes the emission </a:t>
            </a:r>
            <a:r>
              <a:rPr lang="en-US" sz="5800" dirty="0" smtClean="0">
                <a:solidFill>
                  <a:schemeClr val="tx1"/>
                </a:solidFill>
              </a:rPr>
              <a:t>of </a:t>
            </a:r>
            <a:r>
              <a:rPr lang="en-US" sz="5800" dirty="0" smtClean="0">
                <a:solidFill>
                  <a:schemeClr val="tx1"/>
                </a:solidFill>
                <a:hlinkClick r:id="rId4" tooltip="Alpha particle"/>
              </a:rPr>
              <a:t>alpha </a:t>
            </a:r>
            <a:r>
              <a:rPr lang="en-US" sz="5800" dirty="0">
                <a:solidFill>
                  <a:schemeClr val="tx1"/>
                </a:solidFill>
                <a:hlinkClick r:id="rId4" tooltip="Alpha particle"/>
              </a:rPr>
              <a:t>particles</a:t>
            </a:r>
            <a:r>
              <a:rPr lang="en-US" sz="5800" dirty="0">
                <a:solidFill>
                  <a:schemeClr val="tx1"/>
                </a:solidFill>
              </a:rPr>
              <a:t>, </a:t>
            </a:r>
            <a:r>
              <a:rPr lang="en-US" sz="5800" dirty="0">
                <a:solidFill>
                  <a:schemeClr val="tx1"/>
                </a:solidFill>
                <a:hlinkClick r:id="rId5" tooltip="Beta particle"/>
              </a:rPr>
              <a:t>beta particles</a:t>
            </a:r>
            <a:r>
              <a:rPr lang="en-US" sz="5800" dirty="0">
                <a:solidFill>
                  <a:schemeClr val="tx1"/>
                </a:solidFill>
              </a:rPr>
              <a:t>, </a:t>
            </a:r>
            <a:r>
              <a:rPr lang="en-US" sz="5800" dirty="0">
                <a:solidFill>
                  <a:schemeClr val="tx1"/>
                </a:solidFill>
                <a:hlinkClick r:id="rId6" tooltip="Gamma ray"/>
              </a:rPr>
              <a:t>gamma rays</a:t>
            </a:r>
            <a:r>
              <a:rPr lang="en-US" sz="5800" dirty="0">
                <a:solidFill>
                  <a:schemeClr val="tx1"/>
                </a:solidFill>
              </a:rPr>
              <a:t> and </a:t>
            </a:r>
            <a:r>
              <a:rPr lang="en-US" sz="5800" dirty="0">
                <a:solidFill>
                  <a:schemeClr val="tx1"/>
                </a:solidFill>
                <a:hlinkClick r:id="rId7" tooltip="Internal conversion"/>
              </a:rPr>
              <a:t>conversion electrons</a:t>
            </a:r>
            <a:r>
              <a:rPr lang="en-US" sz="5800" dirty="0">
                <a:solidFill>
                  <a:schemeClr val="tx1"/>
                </a:solidFill>
              </a:rPr>
              <a:t> </a:t>
            </a:r>
            <a:endParaRPr lang="en-US" sz="3200" dirty="0"/>
          </a:p>
        </p:txBody>
      </p:sp>
      <p:pic>
        <p:nvPicPr>
          <p:cNvPr id="6146" name="Picture 2" descr="http://upload.wikimedia.org/wikipedia/commons/7/7d/NuclearReacti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8230" y="4192525"/>
            <a:ext cx="3250464" cy="22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09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000" y="0"/>
            <a:ext cx="8229600" cy="1139825"/>
          </a:xfrm>
        </p:spPr>
        <p:txBody>
          <a:bodyPr>
            <a:normAutofit/>
          </a:bodyPr>
          <a:lstStyle/>
          <a:p>
            <a:pPr algn="l" eaLnBrk="1" hangingPunct="1">
              <a:defRPr/>
            </a:pPr>
            <a:r>
              <a:rPr lang="en-US" sz="3600" dirty="0" smtClean="0"/>
              <a:t>Who discovered radioactivity?</a:t>
            </a:r>
          </a:p>
        </p:txBody>
      </p:sp>
      <p:sp>
        <p:nvSpPr>
          <p:cNvPr id="8195" name="Rectangle 3"/>
          <p:cNvSpPr>
            <a:spLocks noGrp="1" noChangeArrowheads="1"/>
          </p:cNvSpPr>
          <p:nvPr>
            <p:ph type="body" sz="half" idx="1"/>
          </p:nvPr>
        </p:nvSpPr>
        <p:spPr>
          <a:xfrm>
            <a:off x="1149537" y="1400132"/>
            <a:ext cx="4800600" cy="610820"/>
          </a:xfrm>
        </p:spPr>
        <p:txBody>
          <a:bodyPr/>
          <a:lstStyle/>
          <a:p>
            <a:pPr eaLnBrk="1" hangingPunct="1">
              <a:lnSpc>
                <a:spcPct val="80000"/>
              </a:lnSpc>
              <a:buFont typeface="Wingdings" panose="05000000000000000000" pitchFamily="2" charset="2"/>
              <a:buNone/>
              <a:defRPr/>
            </a:pPr>
            <a:r>
              <a:rPr lang="en-US" sz="1400" dirty="0" smtClean="0"/>
              <a:t>         </a:t>
            </a:r>
            <a:r>
              <a:rPr lang="en-US" sz="2800" u="sng" dirty="0" smtClean="0"/>
              <a:t>Antoine Henri Becquerel</a:t>
            </a:r>
            <a:endParaRPr lang="en-US" sz="2800" dirty="0" smtClean="0"/>
          </a:p>
        </p:txBody>
      </p:sp>
      <p:pic>
        <p:nvPicPr>
          <p:cNvPr id="10244"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54712" y="103571"/>
            <a:ext cx="3189288" cy="3814762"/>
          </a:xfr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7/7e/Marie_Curie_c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0" y="2633076"/>
            <a:ext cx="3189288" cy="42249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044950" y="4566613"/>
            <a:ext cx="4800600" cy="6108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None/>
              <a:defRPr/>
            </a:pPr>
            <a:r>
              <a:rPr lang="en-US" sz="1400" dirty="0" smtClean="0"/>
              <a:t>         </a:t>
            </a:r>
            <a:r>
              <a:rPr lang="en-US" sz="2800" u="sng" dirty="0" smtClean="0"/>
              <a:t>Marie Curie</a:t>
            </a:r>
            <a:endParaRPr lang="en-US" sz="2800" dirty="0" smtClean="0"/>
          </a:p>
        </p:txBody>
      </p:sp>
    </p:spTree>
    <p:extLst>
      <p:ext uri="{BB962C8B-B14F-4D97-AF65-F5344CB8AC3E}">
        <p14:creationId xmlns:p14="http://schemas.microsoft.com/office/powerpoint/2010/main" val="2062700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P spid="8"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defRPr/>
            </a:pPr>
            <a:r>
              <a:rPr lang="en-US" dirty="0" smtClean="0">
                <a:solidFill>
                  <a:srgbClr val="FF0000"/>
                </a:solidFill>
              </a:rPr>
              <a:t>Why are elements radioactive?</a:t>
            </a:r>
          </a:p>
        </p:txBody>
      </p:sp>
      <p:sp>
        <p:nvSpPr>
          <p:cNvPr id="6148" name="Text Box 4"/>
          <p:cNvSpPr txBox="1">
            <a:spLocks noChangeArrowheads="1"/>
          </p:cNvSpPr>
          <p:nvPr/>
        </p:nvSpPr>
        <p:spPr bwMode="auto">
          <a:xfrm>
            <a:off x="457200" y="1385403"/>
            <a:ext cx="5638800" cy="3785652"/>
          </a:xfrm>
          <a:prstGeom prst="rect">
            <a:avLst/>
          </a:prstGeom>
          <a:noFill/>
          <a:ln w="12700">
            <a:noFill/>
            <a:miter lim="800000"/>
            <a:headEnd/>
            <a:tailEnd/>
          </a:ln>
          <a:effectLst/>
        </p:spPr>
        <p:txBody>
          <a:bodyPr wrap="square">
            <a:spAutoFit/>
          </a:bodyPr>
          <a:lstStyle/>
          <a:p>
            <a:pPr marL="228600" indent="-228600" eaLnBrk="0" hangingPunct="0">
              <a:spcBef>
                <a:spcPct val="50000"/>
              </a:spcBef>
              <a:defRPr/>
            </a:pPr>
            <a:r>
              <a:rPr lang="en-US" sz="3200" dirty="0">
                <a:latin typeface="Arial" charset="0"/>
              </a:rPr>
              <a:t>Unstable nucleus:</a:t>
            </a:r>
          </a:p>
          <a:p>
            <a:pPr marL="228600" indent="-228600" eaLnBrk="0" hangingPunct="0">
              <a:spcBef>
                <a:spcPct val="50000"/>
              </a:spcBef>
              <a:buClr>
                <a:schemeClr val="tx2"/>
              </a:buClr>
              <a:buFontTx/>
              <a:buChar char="•"/>
              <a:defRPr/>
            </a:pPr>
            <a:r>
              <a:rPr lang="en-US" sz="3200" dirty="0">
                <a:latin typeface="Arial" charset="0"/>
              </a:rPr>
              <a:t>Has excess energy.</a:t>
            </a:r>
          </a:p>
          <a:p>
            <a:pPr marL="228600" indent="-228600" eaLnBrk="0" hangingPunct="0">
              <a:spcBef>
                <a:spcPct val="50000"/>
              </a:spcBef>
              <a:buClr>
                <a:schemeClr val="tx2"/>
              </a:buClr>
              <a:buFontTx/>
              <a:buChar char="•"/>
              <a:defRPr/>
            </a:pPr>
            <a:r>
              <a:rPr lang="en-US" sz="3200" dirty="0">
                <a:latin typeface="Arial" charset="0"/>
              </a:rPr>
              <a:t>Wants to go </a:t>
            </a:r>
            <a:r>
              <a:rPr lang="en-US" sz="3200" dirty="0" smtClean="0">
                <a:latin typeface="Arial" charset="0"/>
              </a:rPr>
              <a:t>to “</a:t>
            </a:r>
            <a:r>
              <a:rPr lang="en-US" sz="3200" dirty="0">
                <a:latin typeface="Arial" charset="0"/>
              </a:rPr>
              <a:t>ground state.”</a:t>
            </a:r>
          </a:p>
          <a:p>
            <a:pPr marL="228600" indent="-228600" eaLnBrk="0" hangingPunct="0">
              <a:spcBef>
                <a:spcPct val="50000"/>
              </a:spcBef>
              <a:buClr>
                <a:schemeClr val="tx2"/>
              </a:buClr>
              <a:buFontTx/>
              <a:buChar char="•"/>
              <a:defRPr/>
            </a:pPr>
            <a:r>
              <a:rPr lang="en-US" sz="3200" dirty="0">
                <a:latin typeface="Arial" charset="0"/>
              </a:rPr>
              <a:t>Becomes stable by emitting ionizing radiation.</a:t>
            </a:r>
          </a:p>
        </p:txBody>
      </p:sp>
      <p:pic>
        <p:nvPicPr>
          <p:cNvPr id="9221"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67400" y="1385403"/>
            <a:ext cx="3276600" cy="3529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27391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5140935" y="1829903"/>
            <a:ext cx="1123950" cy="2681287"/>
            <a:chOff x="3351" y="1495"/>
            <a:chExt cx="778" cy="1689"/>
          </a:xfrm>
        </p:grpSpPr>
        <p:sp>
          <p:nvSpPr>
            <p:cNvPr id="11279" name="Freeform 3"/>
            <p:cNvSpPr>
              <a:spLocks/>
            </p:cNvSpPr>
            <p:nvPr/>
          </p:nvSpPr>
          <p:spPr bwMode="auto">
            <a:xfrm>
              <a:off x="3351" y="1495"/>
              <a:ext cx="722" cy="1340"/>
            </a:xfrm>
            <a:custGeom>
              <a:avLst/>
              <a:gdLst>
                <a:gd name="T0" fmla="*/ 271 w 722"/>
                <a:gd name="T1" fmla="*/ 1221 h 1340"/>
                <a:gd name="T2" fmla="*/ 138 w 722"/>
                <a:gd name="T3" fmla="*/ 1102 h 1340"/>
                <a:gd name="T4" fmla="*/ 77 w 722"/>
                <a:gd name="T5" fmla="*/ 963 h 1340"/>
                <a:gd name="T6" fmla="*/ 51 w 722"/>
                <a:gd name="T7" fmla="*/ 793 h 1340"/>
                <a:gd name="T8" fmla="*/ 27 w 722"/>
                <a:gd name="T9" fmla="*/ 639 h 1340"/>
                <a:gd name="T10" fmla="*/ 0 w 722"/>
                <a:gd name="T11" fmla="*/ 503 h 1340"/>
                <a:gd name="T12" fmla="*/ 8 w 722"/>
                <a:gd name="T13" fmla="*/ 457 h 1340"/>
                <a:gd name="T14" fmla="*/ 59 w 722"/>
                <a:gd name="T15" fmla="*/ 415 h 1340"/>
                <a:gd name="T16" fmla="*/ 103 w 722"/>
                <a:gd name="T17" fmla="*/ 421 h 1340"/>
                <a:gd name="T18" fmla="*/ 146 w 722"/>
                <a:gd name="T19" fmla="*/ 459 h 1340"/>
                <a:gd name="T20" fmla="*/ 170 w 722"/>
                <a:gd name="T21" fmla="*/ 498 h 1340"/>
                <a:gd name="T22" fmla="*/ 190 w 722"/>
                <a:gd name="T23" fmla="*/ 549 h 1340"/>
                <a:gd name="T24" fmla="*/ 205 w 722"/>
                <a:gd name="T25" fmla="*/ 513 h 1340"/>
                <a:gd name="T26" fmla="*/ 216 w 722"/>
                <a:gd name="T27" fmla="*/ 482 h 1340"/>
                <a:gd name="T28" fmla="*/ 217 w 722"/>
                <a:gd name="T29" fmla="*/ 383 h 1340"/>
                <a:gd name="T30" fmla="*/ 230 w 722"/>
                <a:gd name="T31" fmla="*/ 320 h 1340"/>
                <a:gd name="T32" fmla="*/ 244 w 722"/>
                <a:gd name="T33" fmla="*/ 263 h 1340"/>
                <a:gd name="T34" fmla="*/ 256 w 722"/>
                <a:gd name="T35" fmla="*/ 176 h 1340"/>
                <a:gd name="T36" fmla="*/ 271 w 722"/>
                <a:gd name="T37" fmla="*/ 124 h 1340"/>
                <a:gd name="T38" fmla="*/ 293 w 722"/>
                <a:gd name="T39" fmla="*/ 85 h 1340"/>
                <a:gd name="T40" fmla="*/ 324 w 722"/>
                <a:gd name="T41" fmla="*/ 56 h 1340"/>
                <a:gd name="T42" fmla="*/ 367 w 722"/>
                <a:gd name="T43" fmla="*/ 53 h 1340"/>
                <a:gd name="T44" fmla="*/ 393 w 722"/>
                <a:gd name="T45" fmla="*/ 36 h 1340"/>
                <a:gd name="T46" fmla="*/ 418 w 722"/>
                <a:gd name="T47" fmla="*/ 14 h 1340"/>
                <a:gd name="T48" fmla="*/ 443 w 722"/>
                <a:gd name="T49" fmla="*/ 3 h 1340"/>
                <a:gd name="T50" fmla="*/ 463 w 722"/>
                <a:gd name="T51" fmla="*/ 0 h 1340"/>
                <a:gd name="T52" fmla="*/ 487 w 722"/>
                <a:gd name="T53" fmla="*/ 11 h 1340"/>
                <a:gd name="T54" fmla="*/ 507 w 722"/>
                <a:gd name="T55" fmla="*/ 43 h 1340"/>
                <a:gd name="T56" fmla="*/ 528 w 722"/>
                <a:gd name="T57" fmla="*/ 55 h 1340"/>
                <a:gd name="T58" fmla="*/ 555 w 722"/>
                <a:gd name="T59" fmla="*/ 40 h 1340"/>
                <a:gd name="T60" fmla="*/ 575 w 722"/>
                <a:gd name="T61" fmla="*/ 39 h 1340"/>
                <a:gd name="T62" fmla="*/ 588 w 722"/>
                <a:gd name="T63" fmla="*/ 49 h 1340"/>
                <a:gd name="T64" fmla="*/ 602 w 722"/>
                <a:gd name="T65" fmla="*/ 70 h 1340"/>
                <a:gd name="T66" fmla="*/ 614 w 722"/>
                <a:gd name="T67" fmla="*/ 121 h 1340"/>
                <a:gd name="T68" fmla="*/ 625 w 722"/>
                <a:gd name="T69" fmla="*/ 239 h 1340"/>
                <a:gd name="T70" fmla="*/ 641 w 722"/>
                <a:gd name="T71" fmla="*/ 297 h 1340"/>
                <a:gd name="T72" fmla="*/ 664 w 722"/>
                <a:gd name="T73" fmla="*/ 349 h 1340"/>
                <a:gd name="T74" fmla="*/ 694 w 722"/>
                <a:gd name="T75" fmla="*/ 488 h 1340"/>
                <a:gd name="T76" fmla="*/ 701 w 722"/>
                <a:gd name="T77" fmla="*/ 601 h 1340"/>
                <a:gd name="T78" fmla="*/ 713 w 722"/>
                <a:gd name="T79" fmla="*/ 682 h 1340"/>
                <a:gd name="T80" fmla="*/ 721 w 722"/>
                <a:gd name="T81" fmla="*/ 747 h 1340"/>
                <a:gd name="T82" fmla="*/ 715 w 722"/>
                <a:gd name="T83" fmla="*/ 827 h 1340"/>
                <a:gd name="T84" fmla="*/ 665 w 722"/>
                <a:gd name="T85" fmla="*/ 1106 h 1340"/>
                <a:gd name="T86" fmla="*/ 408 w 722"/>
                <a:gd name="T87" fmla="*/ 1339 h 1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2"/>
                <a:gd name="T133" fmla="*/ 0 h 1340"/>
                <a:gd name="T134" fmla="*/ 722 w 722"/>
                <a:gd name="T135" fmla="*/ 1340 h 13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2" h="1340">
                  <a:moveTo>
                    <a:pt x="313" y="1269"/>
                  </a:moveTo>
                  <a:lnTo>
                    <a:pt x="271" y="1221"/>
                  </a:lnTo>
                  <a:lnTo>
                    <a:pt x="197" y="1149"/>
                  </a:lnTo>
                  <a:lnTo>
                    <a:pt x="138" y="1102"/>
                  </a:lnTo>
                  <a:lnTo>
                    <a:pt x="86" y="1007"/>
                  </a:lnTo>
                  <a:lnTo>
                    <a:pt x="77" y="963"/>
                  </a:lnTo>
                  <a:lnTo>
                    <a:pt x="59" y="871"/>
                  </a:lnTo>
                  <a:lnTo>
                    <a:pt x="51" y="793"/>
                  </a:lnTo>
                  <a:lnTo>
                    <a:pt x="35" y="694"/>
                  </a:lnTo>
                  <a:lnTo>
                    <a:pt x="27" y="639"/>
                  </a:lnTo>
                  <a:lnTo>
                    <a:pt x="11" y="567"/>
                  </a:lnTo>
                  <a:lnTo>
                    <a:pt x="0" y="503"/>
                  </a:lnTo>
                  <a:lnTo>
                    <a:pt x="1" y="480"/>
                  </a:lnTo>
                  <a:lnTo>
                    <a:pt x="8" y="457"/>
                  </a:lnTo>
                  <a:lnTo>
                    <a:pt x="30" y="427"/>
                  </a:lnTo>
                  <a:lnTo>
                    <a:pt x="59" y="415"/>
                  </a:lnTo>
                  <a:lnTo>
                    <a:pt x="81" y="416"/>
                  </a:lnTo>
                  <a:lnTo>
                    <a:pt x="103" y="421"/>
                  </a:lnTo>
                  <a:lnTo>
                    <a:pt x="127" y="438"/>
                  </a:lnTo>
                  <a:lnTo>
                    <a:pt x="146" y="459"/>
                  </a:lnTo>
                  <a:lnTo>
                    <a:pt x="158" y="479"/>
                  </a:lnTo>
                  <a:lnTo>
                    <a:pt x="170" y="498"/>
                  </a:lnTo>
                  <a:lnTo>
                    <a:pt x="181" y="523"/>
                  </a:lnTo>
                  <a:lnTo>
                    <a:pt x="190" y="549"/>
                  </a:lnTo>
                  <a:lnTo>
                    <a:pt x="202" y="610"/>
                  </a:lnTo>
                  <a:lnTo>
                    <a:pt x="205" y="513"/>
                  </a:lnTo>
                  <a:lnTo>
                    <a:pt x="208" y="496"/>
                  </a:lnTo>
                  <a:lnTo>
                    <a:pt x="216" y="482"/>
                  </a:lnTo>
                  <a:lnTo>
                    <a:pt x="214" y="433"/>
                  </a:lnTo>
                  <a:lnTo>
                    <a:pt x="217" y="383"/>
                  </a:lnTo>
                  <a:lnTo>
                    <a:pt x="229" y="343"/>
                  </a:lnTo>
                  <a:lnTo>
                    <a:pt x="230" y="320"/>
                  </a:lnTo>
                  <a:lnTo>
                    <a:pt x="233" y="295"/>
                  </a:lnTo>
                  <a:lnTo>
                    <a:pt x="244" y="263"/>
                  </a:lnTo>
                  <a:lnTo>
                    <a:pt x="253" y="238"/>
                  </a:lnTo>
                  <a:lnTo>
                    <a:pt x="256" y="176"/>
                  </a:lnTo>
                  <a:lnTo>
                    <a:pt x="262" y="153"/>
                  </a:lnTo>
                  <a:lnTo>
                    <a:pt x="271" y="124"/>
                  </a:lnTo>
                  <a:lnTo>
                    <a:pt x="282" y="106"/>
                  </a:lnTo>
                  <a:lnTo>
                    <a:pt x="293" y="85"/>
                  </a:lnTo>
                  <a:lnTo>
                    <a:pt x="309" y="69"/>
                  </a:lnTo>
                  <a:lnTo>
                    <a:pt x="324" y="56"/>
                  </a:lnTo>
                  <a:lnTo>
                    <a:pt x="344" y="50"/>
                  </a:lnTo>
                  <a:lnTo>
                    <a:pt x="367" y="53"/>
                  </a:lnTo>
                  <a:lnTo>
                    <a:pt x="381" y="61"/>
                  </a:lnTo>
                  <a:lnTo>
                    <a:pt x="393" y="36"/>
                  </a:lnTo>
                  <a:lnTo>
                    <a:pt x="403" y="23"/>
                  </a:lnTo>
                  <a:lnTo>
                    <a:pt x="418" y="14"/>
                  </a:lnTo>
                  <a:lnTo>
                    <a:pt x="435" y="4"/>
                  </a:lnTo>
                  <a:lnTo>
                    <a:pt x="443" y="3"/>
                  </a:lnTo>
                  <a:lnTo>
                    <a:pt x="455" y="0"/>
                  </a:lnTo>
                  <a:lnTo>
                    <a:pt x="463" y="0"/>
                  </a:lnTo>
                  <a:lnTo>
                    <a:pt x="474" y="2"/>
                  </a:lnTo>
                  <a:lnTo>
                    <a:pt x="487" y="11"/>
                  </a:lnTo>
                  <a:lnTo>
                    <a:pt x="500" y="23"/>
                  </a:lnTo>
                  <a:lnTo>
                    <a:pt x="507" y="43"/>
                  </a:lnTo>
                  <a:lnTo>
                    <a:pt x="514" y="68"/>
                  </a:lnTo>
                  <a:lnTo>
                    <a:pt x="528" y="55"/>
                  </a:lnTo>
                  <a:lnTo>
                    <a:pt x="544" y="45"/>
                  </a:lnTo>
                  <a:lnTo>
                    <a:pt x="555" y="40"/>
                  </a:lnTo>
                  <a:lnTo>
                    <a:pt x="566" y="38"/>
                  </a:lnTo>
                  <a:lnTo>
                    <a:pt x="575" y="39"/>
                  </a:lnTo>
                  <a:lnTo>
                    <a:pt x="583" y="42"/>
                  </a:lnTo>
                  <a:lnTo>
                    <a:pt x="588" y="49"/>
                  </a:lnTo>
                  <a:lnTo>
                    <a:pt x="595" y="59"/>
                  </a:lnTo>
                  <a:lnTo>
                    <a:pt x="602" y="70"/>
                  </a:lnTo>
                  <a:lnTo>
                    <a:pt x="606" y="82"/>
                  </a:lnTo>
                  <a:lnTo>
                    <a:pt x="614" y="121"/>
                  </a:lnTo>
                  <a:lnTo>
                    <a:pt x="617" y="157"/>
                  </a:lnTo>
                  <a:lnTo>
                    <a:pt x="625" y="239"/>
                  </a:lnTo>
                  <a:lnTo>
                    <a:pt x="622" y="289"/>
                  </a:lnTo>
                  <a:lnTo>
                    <a:pt x="641" y="297"/>
                  </a:lnTo>
                  <a:lnTo>
                    <a:pt x="653" y="314"/>
                  </a:lnTo>
                  <a:lnTo>
                    <a:pt x="664" y="349"/>
                  </a:lnTo>
                  <a:lnTo>
                    <a:pt x="680" y="414"/>
                  </a:lnTo>
                  <a:lnTo>
                    <a:pt x="694" y="488"/>
                  </a:lnTo>
                  <a:lnTo>
                    <a:pt x="700" y="563"/>
                  </a:lnTo>
                  <a:lnTo>
                    <a:pt x="701" y="601"/>
                  </a:lnTo>
                  <a:lnTo>
                    <a:pt x="703" y="644"/>
                  </a:lnTo>
                  <a:lnTo>
                    <a:pt x="713" y="682"/>
                  </a:lnTo>
                  <a:lnTo>
                    <a:pt x="718" y="716"/>
                  </a:lnTo>
                  <a:lnTo>
                    <a:pt x="721" y="747"/>
                  </a:lnTo>
                  <a:lnTo>
                    <a:pt x="720" y="770"/>
                  </a:lnTo>
                  <a:lnTo>
                    <a:pt x="715" y="827"/>
                  </a:lnTo>
                  <a:lnTo>
                    <a:pt x="693" y="948"/>
                  </a:lnTo>
                  <a:lnTo>
                    <a:pt x="665" y="1106"/>
                  </a:lnTo>
                  <a:lnTo>
                    <a:pt x="604" y="1273"/>
                  </a:lnTo>
                  <a:lnTo>
                    <a:pt x="408" y="1339"/>
                  </a:lnTo>
                  <a:lnTo>
                    <a:pt x="313" y="1269"/>
                  </a:lnTo>
                </a:path>
              </a:pathLst>
            </a:custGeom>
            <a:solidFill>
              <a:srgbClr val="FF9F9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0" name="Freeform 4"/>
            <p:cNvSpPr>
              <a:spLocks/>
            </p:cNvSpPr>
            <p:nvPr/>
          </p:nvSpPr>
          <p:spPr bwMode="auto">
            <a:xfrm>
              <a:off x="3900" y="1788"/>
              <a:ext cx="73" cy="435"/>
            </a:xfrm>
            <a:custGeom>
              <a:avLst/>
              <a:gdLst>
                <a:gd name="T0" fmla="*/ 72 w 73"/>
                <a:gd name="T1" fmla="*/ 0 h 435"/>
                <a:gd name="T2" fmla="*/ 50 w 73"/>
                <a:gd name="T3" fmla="*/ 2 h 435"/>
                <a:gd name="T4" fmla="*/ 31 w 73"/>
                <a:gd name="T5" fmla="*/ 11 h 435"/>
                <a:gd name="T6" fmla="*/ 18 w 73"/>
                <a:gd name="T7" fmla="*/ 24 h 435"/>
                <a:gd name="T8" fmla="*/ 7 w 73"/>
                <a:gd name="T9" fmla="*/ 48 h 435"/>
                <a:gd name="T10" fmla="*/ 2 w 73"/>
                <a:gd name="T11" fmla="*/ 74 h 435"/>
                <a:gd name="T12" fmla="*/ 0 w 73"/>
                <a:gd name="T13" fmla="*/ 106 h 435"/>
                <a:gd name="T14" fmla="*/ 3 w 73"/>
                <a:gd name="T15" fmla="*/ 139 h 435"/>
                <a:gd name="T16" fmla="*/ 13 w 73"/>
                <a:gd name="T17" fmla="*/ 168 h 435"/>
                <a:gd name="T18" fmla="*/ 23 w 73"/>
                <a:gd name="T19" fmla="*/ 195 h 435"/>
                <a:gd name="T20" fmla="*/ 19 w 73"/>
                <a:gd name="T21" fmla="*/ 218 h 435"/>
                <a:gd name="T22" fmla="*/ 13 w 73"/>
                <a:gd name="T23" fmla="*/ 240 h 435"/>
                <a:gd name="T24" fmla="*/ 11 w 73"/>
                <a:gd name="T25" fmla="*/ 268 h 435"/>
                <a:gd name="T26" fmla="*/ 10 w 73"/>
                <a:gd name="T27" fmla="*/ 290 h 435"/>
                <a:gd name="T28" fmla="*/ 13 w 73"/>
                <a:gd name="T29" fmla="*/ 320 h 435"/>
                <a:gd name="T30" fmla="*/ 16 w 73"/>
                <a:gd name="T31" fmla="*/ 334 h 435"/>
                <a:gd name="T32" fmla="*/ 17 w 73"/>
                <a:gd name="T33" fmla="*/ 365 h 435"/>
                <a:gd name="T34" fmla="*/ 25 w 73"/>
                <a:gd name="T35" fmla="*/ 392 h 435"/>
                <a:gd name="T36" fmla="*/ 39 w 73"/>
                <a:gd name="T37" fmla="*/ 420 h 435"/>
                <a:gd name="T38" fmla="*/ 50 w 73"/>
                <a:gd name="T39" fmla="*/ 434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435"/>
                <a:gd name="T62" fmla="*/ 73 w 73"/>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435">
                  <a:moveTo>
                    <a:pt x="72" y="0"/>
                  </a:moveTo>
                  <a:lnTo>
                    <a:pt x="50" y="2"/>
                  </a:lnTo>
                  <a:lnTo>
                    <a:pt x="31" y="11"/>
                  </a:lnTo>
                  <a:lnTo>
                    <a:pt x="18" y="24"/>
                  </a:lnTo>
                  <a:lnTo>
                    <a:pt x="7" y="48"/>
                  </a:lnTo>
                  <a:lnTo>
                    <a:pt x="2" y="74"/>
                  </a:lnTo>
                  <a:lnTo>
                    <a:pt x="0" y="106"/>
                  </a:lnTo>
                  <a:lnTo>
                    <a:pt x="3" y="139"/>
                  </a:lnTo>
                  <a:lnTo>
                    <a:pt x="13" y="168"/>
                  </a:lnTo>
                  <a:lnTo>
                    <a:pt x="23" y="195"/>
                  </a:lnTo>
                  <a:lnTo>
                    <a:pt x="19" y="218"/>
                  </a:lnTo>
                  <a:lnTo>
                    <a:pt x="13" y="240"/>
                  </a:lnTo>
                  <a:lnTo>
                    <a:pt x="11" y="268"/>
                  </a:lnTo>
                  <a:lnTo>
                    <a:pt x="10" y="290"/>
                  </a:lnTo>
                  <a:lnTo>
                    <a:pt x="13" y="320"/>
                  </a:lnTo>
                  <a:lnTo>
                    <a:pt x="16" y="334"/>
                  </a:lnTo>
                  <a:lnTo>
                    <a:pt x="17" y="365"/>
                  </a:lnTo>
                  <a:lnTo>
                    <a:pt x="25" y="392"/>
                  </a:lnTo>
                  <a:lnTo>
                    <a:pt x="39" y="420"/>
                  </a:lnTo>
                  <a:lnTo>
                    <a:pt x="50" y="4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1" name="Freeform 5"/>
            <p:cNvSpPr>
              <a:spLocks/>
            </p:cNvSpPr>
            <p:nvPr/>
          </p:nvSpPr>
          <p:spPr bwMode="auto">
            <a:xfrm>
              <a:off x="3811" y="1564"/>
              <a:ext cx="55" cy="511"/>
            </a:xfrm>
            <a:custGeom>
              <a:avLst/>
              <a:gdLst>
                <a:gd name="T0" fmla="*/ 54 w 55"/>
                <a:gd name="T1" fmla="*/ 0 h 511"/>
                <a:gd name="T2" fmla="*/ 46 w 55"/>
                <a:gd name="T3" fmla="*/ 11 h 511"/>
                <a:gd name="T4" fmla="*/ 36 w 55"/>
                <a:gd name="T5" fmla="*/ 24 h 511"/>
                <a:gd name="T6" fmla="*/ 29 w 55"/>
                <a:gd name="T7" fmla="*/ 38 h 511"/>
                <a:gd name="T8" fmla="*/ 24 w 55"/>
                <a:gd name="T9" fmla="*/ 51 h 511"/>
                <a:gd name="T10" fmla="*/ 20 w 55"/>
                <a:gd name="T11" fmla="*/ 65 h 511"/>
                <a:gd name="T12" fmla="*/ 14 w 55"/>
                <a:gd name="T13" fmla="*/ 105 h 511"/>
                <a:gd name="T14" fmla="*/ 14 w 55"/>
                <a:gd name="T15" fmla="*/ 146 h 511"/>
                <a:gd name="T16" fmla="*/ 18 w 55"/>
                <a:gd name="T17" fmla="*/ 176 h 511"/>
                <a:gd name="T18" fmla="*/ 29 w 55"/>
                <a:gd name="T19" fmla="*/ 212 h 511"/>
                <a:gd name="T20" fmla="*/ 24 w 55"/>
                <a:gd name="T21" fmla="*/ 255 h 511"/>
                <a:gd name="T22" fmla="*/ 16 w 55"/>
                <a:gd name="T23" fmla="*/ 294 h 511"/>
                <a:gd name="T24" fmla="*/ 11 w 55"/>
                <a:gd name="T25" fmla="*/ 333 h 511"/>
                <a:gd name="T26" fmla="*/ 13 w 55"/>
                <a:gd name="T27" fmla="*/ 376 h 511"/>
                <a:gd name="T28" fmla="*/ 13 w 55"/>
                <a:gd name="T29" fmla="*/ 414 h 511"/>
                <a:gd name="T30" fmla="*/ 0 w 55"/>
                <a:gd name="T31" fmla="*/ 458 h 511"/>
                <a:gd name="T32" fmla="*/ 1 w 55"/>
                <a:gd name="T33" fmla="*/ 510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11"/>
                <a:gd name="T53" fmla="*/ 55 w 55"/>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11">
                  <a:moveTo>
                    <a:pt x="54" y="0"/>
                  </a:moveTo>
                  <a:lnTo>
                    <a:pt x="46" y="11"/>
                  </a:lnTo>
                  <a:lnTo>
                    <a:pt x="36" y="24"/>
                  </a:lnTo>
                  <a:lnTo>
                    <a:pt x="29" y="38"/>
                  </a:lnTo>
                  <a:lnTo>
                    <a:pt x="24" y="51"/>
                  </a:lnTo>
                  <a:lnTo>
                    <a:pt x="20" y="65"/>
                  </a:lnTo>
                  <a:lnTo>
                    <a:pt x="14" y="105"/>
                  </a:lnTo>
                  <a:lnTo>
                    <a:pt x="14" y="146"/>
                  </a:lnTo>
                  <a:lnTo>
                    <a:pt x="18" y="176"/>
                  </a:lnTo>
                  <a:lnTo>
                    <a:pt x="29" y="212"/>
                  </a:lnTo>
                  <a:lnTo>
                    <a:pt x="24" y="255"/>
                  </a:lnTo>
                  <a:lnTo>
                    <a:pt x="16" y="294"/>
                  </a:lnTo>
                  <a:lnTo>
                    <a:pt x="11" y="333"/>
                  </a:lnTo>
                  <a:lnTo>
                    <a:pt x="13" y="376"/>
                  </a:lnTo>
                  <a:lnTo>
                    <a:pt x="13" y="414"/>
                  </a:lnTo>
                  <a:lnTo>
                    <a:pt x="0" y="458"/>
                  </a:lnTo>
                  <a:lnTo>
                    <a:pt x="1" y="5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2" name="Freeform 6"/>
            <p:cNvSpPr>
              <a:spLocks/>
            </p:cNvSpPr>
            <p:nvPr/>
          </p:nvSpPr>
          <p:spPr bwMode="auto">
            <a:xfrm>
              <a:off x="3682" y="1555"/>
              <a:ext cx="49" cy="504"/>
            </a:xfrm>
            <a:custGeom>
              <a:avLst/>
              <a:gdLst>
                <a:gd name="T0" fmla="*/ 48 w 49"/>
                <a:gd name="T1" fmla="*/ 0 h 504"/>
                <a:gd name="T2" fmla="*/ 39 w 49"/>
                <a:gd name="T3" fmla="*/ 25 h 504"/>
                <a:gd name="T4" fmla="*/ 34 w 49"/>
                <a:gd name="T5" fmla="*/ 47 h 504"/>
                <a:gd name="T6" fmla="*/ 31 w 49"/>
                <a:gd name="T7" fmla="*/ 67 h 504"/>
                <a:gd name="T8" fmla="*/ 28 w 49"/>
                <a:gd name="T9" fmla="*/ 134 h 504"/>
                <a:gd name="T10" fmla="*/ 31 w 49"/>
                <a:gd name="T11" fmla="*/ 175 h 504"/>
                <a:gd name="T12" fmla="*/ 22 w 49"/>
                <a:gd name="T13" fmla="*/ 215 h 504"/>
                <a:gd name="T14" fmla="*/ 17 w 49"/>
                <a:gd name="T15" fmla="*/ 256 h 504"/>
                <a:gd name="T16" fmla="*/ 14 w 49"/>
                <a:gd name="T17" fmla="*/ 294 h 504"/>
                <a:gd name="T18" fmla="*/ 14 w 49"/>
                <a:gd name="T19" fmla="*/ 331 h 504"/>
                <a:gd name="T20" fmla="*/ 12 w 49"/>
                <a:gd name="T21" fmla="*/ 354 h 504"/>
                <a:gd name="T22" fmla="*/ 14 w 49"/>
                <a:gd name="T23" fmla="*/ 396 h 504"/>
                <a:gd name="T24" fmla="*/ 0 w 49"/>
                <a:gd name="T25" fmla="*/ 448 h 504"/>
                <a:gd name="T26" fmla="*/ 0 w 49"/>
                <a:gd name="T27" fmla="*/ 50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504"/>
                <a:gd name="T44" fmla="*/ 49 w 49"/>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504">
                  <a:moveTo>
                    <a:pt x="48" y="0"/>
                  </a:moveTo>
                  <a:lnTo>
                    <a:pt x="39" y="25"/>
                  </a:lnTo>
                  <a:lnTo>
                    <a:pt x="34" y="47"/>
                  </a:lnTo>
                  <a:lnTo>
                    <a:pt x="31" y="67"/>
                  </a:lnTo>
                  <a:lnTo>
                    <a:pt x="28" y="134"/>
                  </a:lnTo>
                  <a:lnTo>
                    <a:pt x="31" y="175"/>
                  </a:lnTo>
                  <a:lnTo>
                    <a:pt x="22" y="215"/>
                  </a:lnTo>
                  <a:lnTo>
                    <a:pt x="17" y="256"/>
                  </a:lnTo>
                  <a:lnTo>
                    <a:pt x="14" y="294"/>
                  </a:lnTo>
                  <a:lnTo>
                    <a:pt x="14" y="331"/>
                  </a:lnTo>
                  <a:lnTo>
                    <a:pt x="12" y="354"/>
                  </a:lnTo>
                  <a:lnTo>
                    <a:pt x="14" y="396"/>
                  </a:lnTo>
                  <a:lnTo>
                    <a:pt x="0" y="448"/>
                  </a:lnTo>
                  <a:lnTo>
                    <a:pt x="0" y="50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3" name="Freeform 7"/>
            <p:cNvSpPr>
              <a:spLocks/>
            </p:cNvSpPr>
            <p:nvPr/>
          </p:nvSpPr>
          <p:spPr bwMode="auto">
            <a:xfrm>
              <a:off x="3430" y="2097"/>
              <a:ext cx="102" cy="75"/>
            </a:xfrm>
            <a:custGeom>
              <a:avLst/>
              <a:gdLst>
                <a:gd name="T0" fmla="*/ 101 w 102"/>
                <a:gd name="T1" fmla="*/ 0 h 75"/>
                <a:gd name="T2" fmla="*/ 73 w 102"/>
                <a:gd name="T3" fmla="*/ 27 h 75"/>
                <a:gd name="T4" fmla="*/ 53 w 102"/>
                <a:gd name="T5" fmla="*/ 45 h 75"/>
                <a:gd name="T6" fmla="*/ 24 w 102"/>
                <a:gd name="T7" fmla="*/ 63 h 75"/>
                <a:gd name="T8" fmla="*/ 0 w 102"/>
                <a:gd name="T9" fmla="*/ 74 h 75"/>
                <a:gd name="T10" fmla="*/ 0 60000 65536"/>
                <a:gd name="T11" fmla="*/ 0 60000 65536"/>
                <a:gd name="T12" fmla="*/ 0 60000 65536"/>
                <a:gd name="T13" fmla="*/ 0 60000 65536"/>
                <a:gd name="T14" fmla="*/ 0 60000 65536"/>
                <a:gd name="T15" fmla="*/ 0 w 102"/>
                <a:gd name="T16" fmla="*/ 0 h 75"/>
                <a:gd name="T17" fmla="*/ 102 w 102"/>
                <a:gd name="T18" fmla="*/ 75 h 75"/>
              </a:gdLst>
              <a:ahLst/>
              <a:cxnLst>
                <a:cxn ang="T10">
                  <a:pos x="T0" y="T1"/>
                </a:cxn>
                <a:cxn ang="T11">
                  <a:pos x="T2" y="T3"/>
                </a:cxn>
                <a:cxn ang="T12">
                  <a:pos x="T4" y="T5"/>
                </a:cxn>
                <a:cxn ang="T13">
                  <a:pos x="T6" y="T7"/>
                </a:cxn>
                <a:cxn ang="T14">
                  <a:pos x="T8" y="T9"/>
                </a:cxn>
              </a:cxnLst>
              <a:rect l="T15" t="T16" r="T17" b="T18"/>
              <a:pathLst>
                <a:path w="102" h="75">
                  <a:moveTo>
                    <a:pt x="101" y="0"/>
                  </a:moveTo>
                  <a:lnTo>
                    <a:pt x="73" y="27"/>
                  </a:lnTo>
                  <a:lnTo>
                    <a:pt x="53" y="45"/>
                  </a:lnTo>
                  <a:lnTo>
                    <a:pt x="24" y="63"/>
                  </a:lnTo>
                  <a:lnTo>
                    <a:pt x="0" y="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4" name="Freeform 8"/>
            <p:cNvSpPr>
              <a:spLocks/>
            </p:cNvSpPr>
            <p:nvPr/>
          </p:nvSpPr>
          <p:spPr bwMode="auto">
            <a:xfrm>
              <a:off x="3571" y="1974"/>
              <a:ext cx="91" cy="21"/>
            </a:xfrm>
            <a:custGeom>
              <a:avLst/>
              <a:gdLst>
                <a:gd name="T0" fmla="*/ 0 w 91"/>
                <a:gd name="T1" fmla="*/ 0 h 21"/>
                <a:gd name="T2" fmla="*/ 11 w 91"/>
                <a:gd name="T3" fmla="*/ 11 h 21"/>
                <a:gd name="T4" fmla="*/ 29 w 91"/>
                <a:gd name="T5" fmla="*/ 19 h 21"/>
                <a:gd name="T6" fmla="*/ 50 w 91"/>
                <a:gd name="T7" fmla="*/ 20 h 21"/>
                <a:gd name="T8" fmla="*/ 65 w 91"/>
                <a:gd name="T9" fmla="*/ 19 h 21"/>
                <a:gd name="T10" fmla="*/ 90 w 91"/>
                <a:gd name="T11" fmla="*/ 6 h 21"/>
                <a:gd name="T12" fmla="*/ 0 60000 65536"/>
                <a:gd name="T13" fmla="*/ 0 60000 65536"/>
                <a:gd name="T14" fmla="*/ 0 60000 65536"/>
                <a:gd name="T15" fmla="*/ 0 60000 65536"/>
                <a:gd name="T16" fmla="*/ 0 60000 65536"/>
                <a:gd name="T17" fmla="*/ 0 60000 65536"/>
                <a:gd name="T18" fmla="*/ 0 w 91"/>
                <a:gd name="T19" fmla="*/ 0 h 21"/>
                <a:gd name="T20" fmla="*/ 91 w 9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91" h="21">
                  <a:moveTo>
                    <a:pt x="0" y="0"/>
                  </a:moveTo>
                  <a:lnTo>
                    <a:pt x="11" y="11"/>
                  </a:lnTo>
                  <a:lnTo>
                    <a:pt x="29" y="19"/>
                  </a:lnTo>
                  <a:lnTo>
                    <a:pt x="50" y="20"/>
                  </a:lnTo>
                  <a:lnTo>
                    <a:pt x="65" y="19"/>
                  </a:lnTo>
                  <a:lnTo>
                    <a:pt x="90"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5" name="Freeform 9"/>
            <p:cNvSpPr>
              <a:spLocks/>
            </p:cNvSpPr>
            <p:nvPr/>
          </p:nvSpPr>
          <p:spPr bwMode="auto">
            <a:xfrm>
              <a:off x="3694" y="1959"/>
              <a:ext cx="95" cy="51"/>
            </a:xfrm>
            <a:custGeom>
              <a:avLst/>
              <a:gdLst>
                <a:gd name="T0" fmla="*/ 0 w 95"/>
                <a:gd name="T1" fmla="*/ 0 h 51"/>
                <a:gd name="T2" fmla="*/ 9 w 95"/>
                <a:gd name="T3" fmla="*/ 16 h 51"/>
                <a:gd name="T4" fmla="*/ 28 w 95"/>
                <a:gd name="T5" fmla="*/ 33 h 51"/>
                <a:gd name="T6" fmla="*/ 48 w 95"/>
                <a:gd name="T7" fmla="*/ 46 h 51"/>
                <a:gd name="T8" fmla="*/ 63 w 95"/>
                <a:gd name="T9" fmla="*/ 50 h 51"/>
                <a:gd name="T10" fmla="*/ 94 w 95"/>
                <a:gd name="T11" fmla="*/ 48 h 51"/>
                <a:gd name="T12" fmla="*/ 0 60000 65536"/>
                <a:gd name="T13" fmla="*/ 0 60000 65536"/>
                <a:gd name="T14" fmla="*/ 0 60000 65536"/>
                <a:gd name="T15" fmla="*/ 0 60000 65536"/>
                <a:gd name="T16" fmla="*/ 0 60000 65536"/>
                <a:gd name="T17" fmla="*/ 0 60000 65536"/>
                <a:gd name="T18" fmla="*/ 0 w 95"/>
                <a:gd name="T19" fmla="*/ 0 h 51"/>
                <a:gd name="T20" fmla="*/ 95 w 9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5" h="51">
                  <a:moveTo>
                    <a:pt x="0" y="0"/>
                  </a:moveTo>
                  <a:lnTo>
                    <a:pt x="9" y="16"/>
                  </a:lnTo>
                  <a:lnTo>
                    <a:pt x="28" y="33"/>
                  </a:lnTo>
                  <a:lnTo>
                    <a:pt x="48" y="46"/>
                  </a:lnTo>
                  <a:lnTo>
                    <a:pt x="63" y="50"/>
                  </a:lnTo>
                  <a:lnTo>
                    <a:pt x="94" y="4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6" name="Freeform 10"/>
            <p:cNvSpPr>
              <a:spLocks/>
            </p:cNvSpPr>
            <p:nvPr/>
          </p:nvSpPr>
          <p:spPr bwMode="auto">
            <a:xfrm>
              <a:off x="3819" y="2009"/>
              <a:ext cx="84" cy="74"/>
            </a:xfrm>
            <a:custGeom>
              <a:avLst/>
              <a:gdLst>
                <a:gd name="T0" fmla="*/ 0 w 84"/>
                <a:gd name="T1" fmla="*/ 0 h 74"/>
                <a:gd name="T2" fmla="*/ 13 w 84"/>
                <a:gd name="T3" fmla="*/ 22 h 74"/>
                <a:gd name="T4" fmla="*/ 29 w 84"/>
                <a:gd name="T5" fmla="*/ 42 h 74"/>
                <a:gd name="T6" fmla="*/ 47 w 84"/>
                <a:gd name="T7" fmla="*/ 56 h 74"/>
                <a:gd name="T8" fmla="*/ 66 w 84"/>
                <a:gd name="T9" fmla="*/ 69 h 74"/>
                <a:gd name="T10" fmla="*/ 83 w 84"/>
                <a:gd name="T11" fmla="*/ 73 h 74"/>
                <a:gd name="T12" fmla="*/ 0 60000 65536"/>
                <a:gd name="T13" fmla="*/ 0 60000 65536"/>
                <a:gd name="T14" fmla="*/ 0 60000 65536"/>
                <a:gd name="T15" fmla="*/ 0 60000 65536"/>
                <a:gd name="T16" fmla="*/ 0 60000 65536"/>
                <a:gd name="T17" fmla="*/ 0 60000 65536"/>
                <a:gd name="T18" fmla="*/ 0 w 84"/>
                <a:gd name="T19" fmla="*/ 0 h 74"/>
                <a:gd name="T20" fmla="*/ 84 w 84"/>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4" h="74">
                  <a:moveTo>
                    <a:pt x="0" y="0"/>
                  </a:moveTo>
                  <a:lnTo>
                    <a:pt x="13" y="22"/>
                  </a:lnTo>
                  <a:lnTo>
                    <a:pt x="29" y="42"/>
                  </a:lnTo>
                  <a:lnTo>
                    <a:pt x="47" y="56"/>
                  </a:lnTo>
                  <a:lnTo>
                    <a:pt x="66" y="69"/>
                  </a:lnTo>
                  <a:lnTo>
                    <a:pt x="83" y="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7" name="Freeform 11"/>
            <p:cNvSpPr>
              <a:spLocks/>
            </p:cNvSpPr>
            <p:nvPr/>
          </p:nvSpPr>
          <p:spPr bwMode="auto">
            <a:xfrm>
              <a:off x="3582" y="1841"/>
              <a:ext cx="63" cy="21"/>
            </a:xfrm>
            <a:custGeom>
              <a:avLst/>
              <a:gdLst>
                <a:gd name="T0" fmla="*/ 0 w 63"/>
                <a:gd name="T1" fmla="*/ 0 h 21"/>
                <a:gd name="T2" fmla="*/ 14 w 63"/>
                <a:gd name="T3" fmla="*/ 12 h 21"/>
                <a:gd name="T4" fmla="*/ 32 w 63"/>
                <a:gd name="T5" fmla="*/ 20 h 21"/>
                <a:gd name="T6" fmla="*/ 62 w 63"/>
                <a:gd name="T7" fmla="*/ 16 h 21"/>
                <a:gd name="T8" fmla="*/ 0 60000 65536"/>
                <a:gd name="T9" fmla="*/ 0 60000 65536"/>
                <a:gd name="T10" fmla="*/ 0 60000 65536"/>
                <a:gd name="T11" fmla="*/ 0 60000 65536"/>
                <a:gd name="T12" fmla="*/ 0 w 63"/>
                <a:gd name="T13" fmla="*/ 0 h 21"/>
                <a:gd name="T14" fmla="*/ 63 w 63"/>
                <a:gd name="T15" fmla="*/ 21 h 21"/>
              </a:gdLst>
              <a:ahLst/>
              <a:cxnLst>
                <a:cxn ang="T8">
                  <a:pos x="T0" y="T1"/>
                </a:cxn>
                <a:cxn ang="T9">
                  <a:pos x="T2" y="T3"/>
                </a:cxn>
                <a:cxn ang="T10">
                  <a:pos x="T4" y="T5"/>
                </a:cxn>
                <a:cxn ang="T11">
                  <a:pos x="T6" y="T7"/>
                </a:cxn>
              </a:cxnLst>
              <a:rect l="T12" t="T13" r="T14" b="T15"/>
              <a:pathLst>
                <a:path w="63" h="21">
                  <a:moveTo>
                    <a:pt x="0" y="0"/>
                  </a:moveTo>
                  <a:lnTo>
                    <a:pt x="14" y="12"/>
                  </a:lnTo>
                  <a:lnTo>
                    <a:pt x="32" y="20"/>
                  </a:lnTo>
                  <a:lnTo>
                    <a:pt x="62"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8" name="Freeform 12"/>
            <p:cNvSpPr>
              <a:spLocks/>
            </p:cNvSpPr>
            <p:nvPr/>
          </p:nvSpPr>
          <p:spPr bwMode="auto">
            <a:xfrm>
              <a:off x="3697" y="1852"/>
              <a:ext cx="89" cy="38"/>
            </a:xfrm>
            <a:custGeom>
              <a:avLst/>
              <a:gdLst>
                <a:gd name="T0" fmla="*/ 0 w 89"/>
                <a:gd name="T1" fmla="*/ 0 h 38"/>
                <a:gd name="T2" fmla="*/ 15 w 89"/>
                <a:gd name="T3" fmla="*/ 22 h 38"/>
                <a:gd name="T4" fmla="*/ 33 w 89"/>
                <a:gd name="T5" fmla="*/ 32 h 38"/>
                <a:gd name="T6" fmla="*/ 55 w 89"/>
                <a:gd name="T7" fmla="*/ 37 h 38"/>
                <a:gd name="T8" fmla="*/ 88 w 89"/>
                <a:gd name="T9" fmla="*/ 36 h 38"/>
                <a:gd name="T10" fmla="*/ 0 60000 65536"/>
                <a:gd name="T11" fmla="*/ 0 60000 65536"/>
                <a:gd name="T12" fmla="*/ 0 60000 65536"/>
                <a:gd name="T13" fmla="*/ 0 60000 65536"/>
                <a:gd name="T14" fmla="*/ 0 60000 65536"/>
                <a:gd name="T15" fmla="*/ 0 w 89"/>
                <a:gd name="T16" fmla="*/ 0 h 38"/>
                <a:gd name="T17" fmla="*/ 89 w 89"/>
                <a:gd name="T18" fmla="*/ 38 h 38"/>
              </a:gdLst>
              <a:ahLst/>
              <a:cxnLst>
                <a:cxn ang="T10">
                  <a:pos x="T0" y="T1"/>
                </a:cxn>
                <a:cxn ang="T11">
                  <a:pos x="T2" y="T3"/>
                </a:cxn>
                <a:cxn ang="T12">
                  <a:pos x="T4" y="T5"/>
                </a:cxn>
                <a:cxn ang="T13">
                  <a:pos x="T6" y="T7"/>
                </a:cxn>
                <a:cxn ang="T14">
                  <a:pos x="T8" y="T9"/>
                </a:cxn>
              </a:cxnLst>
              <a:rect l="T15" t="T16" r="T17" b="T18"/>
              <a:pathLst>
                <a:path w="89" h="38">
                  <a:moveTo>
                    <a:pt x="0" y="0"/>
                  </a:moveTo>
                  <a:lnTo>
                    <a:pt x="15" y="22"/>
                  </a:lnTo>
                  <a:lnTo>
                    <a:pt x="33" y="32"/>
                  </a:lnTo>
                  <a:lnTo>
                    <a:pt x="55" y="37"/>
                  </a:lnTo>
                  <a:lnTo>
                    <a:pt x="88"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9" name="Freeform 13"/>
            <p:cNvSpPr>
              <a:spLocks/>
            </p:cNvSpPr>
            <p:nvPr/>
          </p:nvSpPr>
          <p:spPr bwMode="auto">
            <a:xfrm>
              <a:off x="3713" y="1699"/>
              <a:ext cx="72" cy="34"/>
            </a:xfrm>
            <a:custGeom>
              <a:avLst/>
              <a:gdLst>
                <a:gd name="T0" fmla="*/ 0 w 72"/>
                <a:gd name="T1" fmla="*/ 0 h 34"/>
                <a:gd name="T2" fmla="*/ 11 w 72"/>
                <a:gd name="T3" fmla="*/ 14 h 34"/>
                <a:gd name="T4" fmla="*/ 25 w 72"/>
                <a:gd name="T5" fmla="*/ 25 h 34"/>
                <a:gd name="T6" fmla="*/ 47 w 72"/>
                <a:gd name="T7" fmla="*/ 33 h 34"/>
                <a:gd name="T8" fmla="*/ 71 w 72"/>
                <a:gd name="T9" fmla="*/ 33 h 34"/>
                <a:gd name="T10" fmla="*/ 0 60000 65536"/>
                <a:gd name="T11" fmla="*/ 0 60000 65536"/>
                <a:gd name="T12" fmla="*/ 0 60000 65536"/>
                <a:gd name="T13" fmla="*/ 0 60000 65536"/>
                <a:gd name="T14" fmla="*/ 0 60000 65536"/>
                <a:gd name="T15" fmla="*/ 0 w 72"/>
                <a:gd name="T16" fmla="*/ 0 h 34"/>
                <a:gd name="T17" fmla="*/ 72 w 72"/>
                <a:gd name="T18" fmla="*/ 34 h 34"/>
              </a:gdLst>
              <a:ahLst/>
              <a:cxnLst>
                <a:cxn ang="T10">
                  <a:pos x="T0" y="T1"/>
                </a:cxn>
                <a:cxn ang="T11">
                  <a:pos x="T2" y="T3"/>
                </a:cxn>
                <a:cxn ang="T12">
                  <a:pos x="T4" y="T5"/>
                </a:cxn>
                <a:cxn ang="T13">
                  <a:pos x="T6" y="T7"/>
                </a:cxn>
                <a:cxn ang="T14">
                  <a:pos x="T8" y="T9"/>
                </a:cxn>
              </a:cxnLst>
              <a:rect l="T15" t="T16" r="T17" b="T18"/>
              <a:pathLst>
                <a:path w="72" h="34">
                  <a:moveTo>
                    <a:pt x="0" y="0"/>
                  </a:moveTo>
                  <a:lnTo>
                    <a:pt x="11" y="14"/>
                  </a:lnTo>
                  <a:lnTo>
                    <a:pt x="25" y="25"/>
                  </a:lnTo>
                  <a:lnTo>
                    <a:pt x="47" y="33"/>
                  </a:lnTo>
                  <a:lnTo>
                    <a:pt x="71"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0" name="Freeform 14"/>
            <p:cNvSpPr>
              <a:spLocks/>
            </p:cNvSpPr>
            <p:nvPr/>
          </p:nvSpPr>
          <p:spPr bwMode="auto">
            <a:xfrm>
              <a:off x="3838" y="1761"/>
              <a:ext cx="71" cy="32"/>
            </a:xfrm>
            <a:custGeom>
              <a:avLst/>
              <a:gdLst>
                <a:gd name="T0" fmla="*/ 0 w 71"/>
                <a:gd name="T1" fmla="*/ 0 h 32"/>
                <a:gd name="T2" fmla="*/ 19 w 71"/>
                <a:gd name="T3" fmla="*/ 17 h 32"/>
                <a:gd name="T4" fmla="*/ 33 w 71"/>
                <a:gd name="T5" fmla="*/ 26 h 32"/>
                <a:gd name="T6" fmla="*/ 52 w 71"/>
                <a:gd name="T7" fmla="*/ 29 h 32"/>
                <a:gd name="T8" fmla="*/ 70 w 71"/>
                <a:gd name="T9" fmla="*/ 31 h 32"/>
                <a:gd name="T10" fmla="*/ 0 60000 65536"/>
                <a:gd name="T11" fmla="*/ 0 60000 65536"/>
                <a:gd name="T12" fmla="*/ 0 60000 65536"/>
                <a:gd name="T13" fmla="*/ 0 60000 65536"/>
                <a:gd name="T14" fmla="*/ 0 60000 65536"/>
                <a:gd name="T15" fmla="*/ 0 w 71"/>
                <a:gd name="T16" fmla="*/ 0 h 32"/>
                <a:gd name="T17" fmla="*/ 71 w 71"/>
                <a:gd name="T18" fmla="*/ 32 h 32"/>
              </a:gdLst>
              <a:ahLst/>
              <a:cxnLst>
                <a:cxn ang="T10">
                  <a:pos x="T0" y="T1"/>
                </a:cxn>
                <a:cxn ang="T11">
                  <a:pos x="T2" y="T3"/>
                </a:cxn>
                <a:cxn ang="T12">
                  <a:pos x="T4" y="T5"/>
                </a:cxn>
                <a:cxn ang="T13">
                  <a:pos x="T6" y="T7"/>
                </a:cxn>
                <a:cxn ang="T14">
                  <a:pos x="T8" y="T9"/>
                </a:cxn>
              </a:cxnLst>
              <a:rect l="T15" t="T16" r="T17" b="T18"/>
              <a:pathLst>
                <a:path w="71" h="32">
                  <a:moveTo>
                    <a:pt x="0" y="0"/>
                  </a:moveTo>
                  <a:lnTo>
                    <a:pt x="19" y="17"/>
                  </a:lnTo>
                  <a:lnTo>
                    <a:pt x="33" y="26"/>
                  </a:lnTo>
                  <a:lnTo>
                    <a:pt x="52" y="29"/>
                  </a:lnTo>
                  <a:lnTo>
                    <a:pt x="7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1" name="Freeform 15"/>
            <p:cNvSpPr>
              <a:spLocks/>
            </p:cNvSpPr>
            <p:nvPr/>
          </p:nvSpPr>
          <p:spPr bwMode="auto">
            <a:xfrm>
              <a:off x="3556" y="2110"/>
              <a:ext cx="139" cy="19"/>
            </a:xfrm>
            <a:custGeom>
              <a:avLst/>
              <a:gdLst>
                <a:gd name="T0" fmla="*/ 138 w 139"/>
                <a:gd name="T1" fmla="*/ 18 h 19"/>
                <a:gd name="T2" fmla="*/ 111 w 139"/>
                <a:gd name="T3" fmla="*/ 12 h 19"/>
                <a:gd name="T4" fmla="*/ 74 w 139"/>
                <a:gd name="T5" fmla="*/ 5 h 19"/>
                <a:gd name="T6" fmla="*/ 35 w 139"/>
                <a:gd name="T7" fmla="*/ 0 h 19"/>
                <a:gd name="T8" fmla="*/ 0 w 139"/>
                <a:gd name="T9" fmla="*/ 0 h 19"/>
                <a:gd name="T10" fmla="*/ 0 60000 65536"/>
                <a:gd name="T11" fmla="*/ 0 60000 65536"/>
                <a:gd name="T12" fmla="*/ 0 60000 65536"/>
                <a:gd name="T13" fmla="*/ 0 60000 65536"/>
                <a:gd name="T14" fmla="*/ 0 60000 65536"/>
                <a:gd name="T15" fmla="*/ 0 w 139"/>
                <a:gd name="T16" fmla="*/ 0 h 19"/>
                <a:gd name="T17" fmla="*/ 139 w 139"/>
                <a:gd name="T18" fmla="*/ 19 h 19"/>
              </a:gdLst>
              <a:ahLst/>
              <a:cxnLst>
                <a:cxn ang="T10">
                  <a:pos x="T0" y="T1"/>
                </a:cxn>
                <a:cxn ang="T11">
                  <a:pos x="T2" y="T3"/>
                </a:cxn>
                <a:cxn ang="T12">
                  <a:pos x="T4" y="T5"/>
                </a:cxn>
                <a:cxn ang="T13">
                  <a:pos x="T6" y="T7"/>
                </a:cxn>
                <a:cxn ang="T14">
                  <a:pos x="T8" y="T9"/>
                </a:cxn>
              </a:cxnLst>
              <a:rect l="T15" t="T16" r="T17" b="T18"/>
              <a:pathLst>
                <a:path w="139" h="19">
                  <a:moveTo>
                    <a:pt x="138" y="18"/>
                  </a:moveTo>
                  <a:lnTo>
                    <a:pt x="111" y="12"/>
                  </a:lnTo>
                  <a:lnTo>
                    <a:pt x="74" y="5"/>
                  </a:lnTo>
                  <a:lnTo>
                    <a:pt x="35" y="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2" name="Freeform 16"/>
            <p:cNvSpPr>
              <a:spLocks/>
            </p:cNvSpPr>
            <p:nvPr/>
          </p:nvSpPr>
          <p:spPr bwMode="auto">
            <a:xfrm>
              <a:off x="3824" y="1916"/>
              <a:ext cx="77" cy="43"/>
            </a:xfrm>
            <a:custGeom>
              <a:avLst/>
              <a:gdLst>
                <a:gd name="T0" fmla="*/ 0 w 77"/>
                <a:gd name="T1" fmla="*/ 0 h 43"/>
                <a:gd name="T2" fmla="*/ 19 w 77"/>
                <a:gd name="T3" fmla="*/ 22 h 43"/>
                <a:gd name="T4" fmla="*/ 37 w 77"/>
                <a:gd name="T5" fmla="*/ 35 h 43"/>
                <a:gd name="T6" fmla="*/ 55 w 77"/>
                <a:gd name="T7" fmla="*/ 41 h 43"/>
                <a:gd name="T8" fmla="*/ 76 w 77"/>
                <a:gd name="T9" fmla="*/ 42 h 43"/>
                <a:gd name="T10" fmla="*/ 0 60000 65536"/>
                <a:gd name="T11" fmla="*/ 0 60000 65536"/>
                <a:gd name="T12" fmla="*/ 0 60000 65536"/>
                <a:gd name="T13" fmla="*/ 0 60000 65536"/>
                <a:gd name="T14" fmla="*/ 0 60000 65536"/>
                <a:gd name="T15" fmla="*/ 0 w 77"/>
                <a:gd name="T16" fmla="*/ 0 h 43"/>
                <a:gd name="T17" fmla="*/ 77 w 77"/>
                <a:gd name="T18" fmla="*/ 43 h 43"/>
              </a:gdLst>
              <a:ahLst/>
              <a:cxnLst>
                <a:cxn ang="T10">
                  <a:pos x="T0" y="T1"/>
                </a:cxn>
                <a:cxn ang="T11">
                  <a:pos x="T2" y="T3"/>
                </a:cxn>
                <a:cxn ang="T12">
                  <a:pos x="T4" y="T5"/>
                </a:cxn>
                <a:cxn ang="T13">
                  <a:pos x="T6" y="T7"/>
                </a:cxn>
                <a:cxn ang="T14">
                  <a:pos x="T8" y="T9"/>
                </a:cxn>
              </a:cxnLst>
              <a:rect l="T15" t="T16" r="T17" b="T18"/>
              <a:pathLst>
                <a:path w="77" h="43">
                  <a:moveTo>
                    <a:pt x="0" y="0"/>
                  </a:moveTo>
                  <a:lnTo>
                    <a:pt x="19" y="22"/>
                  </a:lnTo>
                  <a:lnTo>
                    <a:pt x="37" y="35"/>
                  </a:lnTo>
                  <a:lnTo>
                    <a:pt x="55" y="41"/>
                  </a:lnTo>
                  <a:lnTo>
                    <a:pt x="76" y="4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3" name="Freeform 17"/>
            <p:cNvSpPr>
              <a:spLocks/>
            </p:cNvSpPr>
            <p:nvPr/>
          </p:nvSpPr>
          <p:spPr bwMode="auto">
            <a:xfrm>
              <a:off x="3606" y="1712"/>
              <a:ext cx="58" cy="43"/>
            </a:xfrm>
            <a:custGeom>
              <a:avLst/>
              <a:gdLst>
                <a:gd name="T0" fmla="*/ 0 w 58"/>
                <a:gd name="T1" fmla="*/ 0 h 43"/>
                <a:gd name="T2" fmla="*/ 5 w 58"/>
                <a:gd name="T3" fmla="*/ 18 h 43"/>
                <a:gd name="T4" fmla="*/ 15 w 58"/>
                <a:gd name="T5" fmla="*/ 31 h 43"/>
                <a:gd name="T6" fmla="*/ 30 w 58"/>
                <a:gd name="T7" fmla="*/ 40 h 43"/>
                <a:gd name="T8" fmla="*/ 44 w 58"/>
                <a:gd name="T9" fmla="*/ 42 h 43"/>
                <a:gd name="T10" fmla="*/ 57 w 58"/>
                <a:gd name="T11" fmla="*/ 39 h 43"/>
                <a:gd name="T12" fmla="*/ 0 60000 65536"/>
                <a:gd name="T13" fmla="*/ 0 60000 65536"/>
                <a:gd name="T14" fmla="*/ 0 60000 65536"/>
                <a:gd name="T15" fmla="*/ 0 60000 65536"/>
                <a:gd name="T16" fmla="*/ 0 60000 65536"/>
                <a:gd name="T17" fmla="*/ 0 60000 65536"/>
                <a:gd name="T18" fmla="*/ 0 w 58"/>
                <a:gd name="T19" fmla="*/ 0 h 43"/>
                <a:gd name="T20" fmla="*/ 58 w 5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8" h="43">
                  <a:moveTo>
                    <a:pt x="0" y="0"/>
                  </a:moveTo>
                  <a:lnTo>
                    <a:pt x="5" y="18"/>
                  </a:lnTo>
                  <a:lnTo>
                    <a:pt x="15" y="31"/>
                  </a:lnTo>
                  <a:lnTo>
                    <a:pt x="30" y="40"/>
                  </a:lnTo>
                  <a:lnTo>
                    <a:pt x="44" y="42"/>
                  </a:lnTo>
                  <a:lnTo>
                    <a:pt x="57" y="3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4" name="Freeform 18"/>
            <p:cNvSpPr>
              <a:spLocks/>
            </p:cNvSpPr>
            <p:nvPr/>
          </p:nvSpPr>
          <p:spPr bwMode="auto">
            <a:xfrm>
              <a:off x="3922" y="1977"/>
              <a:ext cx="59" cy="33"/>
            </a:xfrm>
            <a:custGeom>
              <a:avLst/>
              <a:gdLst>
                <a:gd name="T0" fmla="*/ 0 w 59"/>
                <a:gd name="T1" fmla="*/ 0 h 33"/>
                <a:gd name="T2" fmla="*/ 5 w 59"/>
                <a:gd name="T3" fmla="*/ 9 h 33"/>
                <a:gd name="T4" fmla="*/ 17 w 59"/>
                <a:gd name="T5" fmla="*/ 20 h 33"/>
                <a:gd name="T6" fmla="*/ 29 w 59"/>
                <a:gd name="T7" fmla="*/ 29 h 33"/>
                <a:gd name="T8" fmla="*/ 38 w 59"/>
                <a:gd name="T9" fmla="*/ 31 h 33"/>
                <a:gd name="T10" fmla="*/ 50 w 59"/>
                <a:gd name="T11" fmla="*/ 32 h 33"/>
                <a:gd name="T12" fmla="*/ 58 w 59"/>
                <a:gd name="T13" fmla="*/ 32 h 33"/>
                <a:gd name="T14" fmla="*/ 0 60000 65536"/>
                <a:gd name="T15" fmla="*/ 0 60000 65536"/>
                <a:gd name="T16" fmla="*/ 0 60000 65536"/>
                <a:gd name="T17" fmla="*/ 0 60000 65536"/>
                <a:gd name="T18" fmla="*/ 0 60000 65536"/>
                <a:gd name="T19" fmla="*/ 0 60000 65536"/>
                <a:gd name="T20" fmla="*/ 0 60000 65536"/>
                <a:gd name="T21" fmla="*/ 0 w 59"/>
                <a:gd name="T22" fmla="*/ 0 h 33"/>
                <a:gd name="T23" fmla="*/ 59 w 5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3">
                  <a:moveTo>
                    <a:pt x="0" y="0"/>
                  </a:moveTo>
                  <a:lnTo>
                    <a:pt x="5" y="9"/>
                  </a:lnTo>
                  <a:lnTo>
                    <a:pt x="17" y="20"/>
                  </a:lnTo>
                  <a:lnTo>
                    <a:pt x="29" y="29"/>
                  </a:lnTo>
                  <a:lnTo>
                    <a:pt x="38" y="31"/>
                  </a:lnTo>
                  <a:lnTo>
                    <a:pt x="50" y="32"/>
                  </a:lnTo>
                  <a:lnTo>
                    <a:pt x="58" y="3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5" name="Freeform 19"/>
            <p:cNvSpPr>
              <a:spLocks/>
            </p:cNvSpPr>
            <p:nvPr/>
          </p:nvSpPr>
          <p:spPr bwMode="auto">
            <a:xfrm>
              <a:off x="3890" y="2172"/>
              <a:ext cx="32" cy="12"/>
            </a:xfrm>
            <a:custGeom>
              <a:avLst/>
              <a:gdLst>
                <a:gd name="T0" fmla="*/ 31 w 32"/>
                <a:gd name="T1" fmla="*/ 0 h 12"/>
                <a:gd name="T2" fmla="*/ 14 w 32"/>
                <a:gd name="T3" fmla="*/ 9 h 12"/>
                <a:gd name="T4" fmla="*/ 5 w 32"/>
                <a:gd name="T5" fmla="*/ 10 h 12"/>
                <a:gd name="T6" fmla="*/ 0 w 32"/>
                <a:gd name="T7" fmla="*/ 11 h 12"/>
                <a:gd name="T8" fmla="*/ 0 60000 65536"/>
                <a:gd name="T9" fmla="*/ 0 60000 65536"/>
                <a:gd name="T10" fmla="*/ 0 60000 65536"/>
                <a:gd name="T11" fmla="*/ 0 60000 65536"/>
                <a:gd name="T12" fmla="*/ 0 w 32"/>
                <a:gd name="T13" fmla="*/ 0 h 12"/>
                <a:gd name="T14" fmla="*/ 32 w 32"/>
                <a:gd name="T15" fmla="*/ 12 h 12"/>
              </a:gdLst>
              <a:ahLst/>
              <a:cxnLst>
                <a:cxn ang="T8">
                  <a:pos x="T0" y="T1"/>
                </a:cxn>
                <a:cxn ang="T9">
                  <a:pos x="T2" y="T3"/>
                </a:cxn>
                <a:cxn ang="T10">
                  <a:pos x="T4" y="T5"/>
                </a:cxn>
                <a:cxn ang="T11">
                  <a:pos x="T6" y="T7"/>
                </a:cxn>
              </a:cxnLst>
              <a:rect l="T12" t="T13" r="T14" b="T15"/>
              <a:pathLst>
                <a:path w="32" h="12">
                  <a:moveTo>
                    <a:pt x="31" y="0"/>
                  </a:moveTo>
                  <a:lnTo>
                    <a:pt x="14" y="9"/>
                  </a:lnTo>
                  <a:lnTo>
                    <a:pt x="5" y="10"/>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6" name="Freeform 20"/>
            <p:cNvSpPr>
              <a:spLocks/>
            </p:cNvSpPr>
            <p:nvPr/>
          </p:nvSpPr>
          <p:spPr bwMode="auto">
            <a:xfrm>
              <a:off x="3555" y="2221"/>
              <a:ext cx="152" cy="337"/>
            </a:xfrm>
            <a:custGeom>
              <a:avLst/>
              <a:gdLst>
                <a:gd name="T0" fmla="*/ 138 w 152"/>
                <a:gd name="T1" fmla="*/ 336 h 337"/>
                <a:gd name="T2" fmla="*/ 151 w 152"/>
                <a:gd name="T3" fmla="*/ 257 h 337"/>
                <a:gd name="T4" fmla="*/ 150 w 152"/>
                <a:gd name="T5" fmla="*/ 210 h 337"/>
                <a:gd name="T6" fmla="*/ 143 w 152"/>
                <a:gd name="T7" fmla="*/ 168 h 337"/>
                <a:gd name="T8" fmla="*/ 77 w 152"/>
                <a:gd name="T9" fmla="*/ 68 h 337"/>
                <a:gd name="T10" fmla="*/ 42 w 152"/>
                <a:gd name="T11" fmla="*/ 34 h 337"/>
                <a:gd name="T12" fmla="*/ 16 w 152"/>
                <a:gd name="T13" fmla="*/ 22 h 337"/>
                <a:gd name="T14" fmla="*/ 0 w 152"/>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337"/>
                <a:gd name="T26" fmla="*/ 152 w 152"/>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337">
                  <a:moveTo>
                    <a:pt x="138" y="336"/>
                  </a:moveTo>
                  <a:lnTo>
                    <a:pt x="151" y="257"/>
                  </a:lnTo>
                  <a:lnTo>
                    <a:pt x="150" y="210"/>
                  </a:lnTo>
                  <a:lnTo>
                    <a:pt x="143" y="168"/>
                  </a:lnTo>
                  <a:lnTo>
                    <a:pt x="77" y="68"/>
                  </a:lnTo>
                  <a:lnTo>
                    <a:pt x="42" y="34"/>
                  </a:lnTo>
                  <a:lnTo>
                    <a:pt x="16" y="22"/>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7" name="Freeform 21"/>
            <p:cNvSpPr>
              <a:spLocks/>
            </p:cNvSpPr>
            <p:nvPr/>
          </p:nvSpPr>
          <p:spPr bwMode="auto">
            <a:xfrm>
              <a:off x="3703" y="2381"/>
              <a:ext cx="91" cy="149"/>
            </a:xfrm>
            <a:custGeom>
              <a:avLst/>
              <a:gdLst>
                <a:gd name="T0" fmla="*/ 0 w 91"/>
                <a:gd name="T1" fmla="*/ 148 h 149"/>
                <a:gd name="T2" fmla="*/ 20 w 91"/>
                <a:gd name="T3" fmla="*/ 98 h 149"/>
                <a:gd name="T4" fmla="*/ 44 w 91"/>
                <a:gd name="T5" fmla="*/ 57 h 149"/>
                <a:gd name="T6" fmla="*/ 61 w 91"/>
                <a:gd name="T7" fmla="*/ 38 h 149"/>
                <a:gd name="T8" fmla="*/ 90 w 91"/>
                <a:gd name="T9" fmla="*/ 0 h 149"/>
                <a:gd name="T10" fmla="*/ 0 60000 65536"/>
                <a:gd name="T11" fmla="*/ 0 60000 65536"/>
                <a:gd name="T12" fmla="*/ 0 60000 65536"/>
                <a:gd name="T13" fmla="*/ 0 60000 65536"/>
                <a:gd name="T14" fmla="*/ 0 60000 65536"/>
                <a:gd name="T15" fmla="*/ 0 w 91"/>
                <a:gd name="T16" fmla="*/ 0 h 149"/>
                <a:gd name="T17" fmla="*/ 91 w 91"/>
                <a:gd name="T18" fmla="*/ 149 h 149"/>
              </a:gdLst>
              <a:ahLst/>
              <a:cxnLst>
                <a:cxn ang="T10">
                  <a:pos x="T0" y="T1"/>
                </a:cxn>
                <a:cxn ang="T11">
                  <a:pos x="T2" y="T3"/>
                </a:cxn>
                <a:cxn ang="T12">
                  <a:pos x="T4" y="T5"/>
                </a:cxn>
                <a:cxn ang="T13">
                  <a:pos x="T6" y="T7"/>
                </a:cxn>
                <a:cxn ang="T14">
                  <a:pos x="T8" y="T9"/>
                </a:cxn>
              </a:cxnLst>
              <a:rect l="T15" t="T16" r="T17" b="T18"/>
              <a:pathLst>
                <a:path w="91" h="149">
                  <a:moveTo>
                    <a:pt x="0" y="148"/>
                  </a:moveTo>
                  <a:lnTo>
                    <a:pt x="20" y="98"/>
                  </a:lnTo>
                  <a:lnTo>
                    <a:pt x="44" y="57"/>
                  </a:lnTo>
                  <a:lnTo>
                    <a:pt x="61" y="38"/>
                  </a:lnTo>
                  <a:lnTo>
                    <a:pt x="9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8" name="Freeform 22"/>
            <p:cNvSpPr>
              <a:spLocks/>
            </p:cNvSpPr>
            <p:nvPr/>
          </p:nvSpPr>
          <p:spPr bwMode="auto">
            <a:xfrm>
              <a:off x="3688" y="2171"/>
              <a:ext cx="330" cy="172"/>
            </a:xfrm>
            <a:custGeom>
              <a:avLst/>
              <a:gdLst>
                <a:gd name="T0" fmla="*/ 0 w 330"/>
                <a:gd name="T1" fmla="*/ 0 h 172"/>
                <a:gd name="T2" fmla="*/ 72 w 330"/>
                <a:gd name="T3" fmla="*/ 23 h 172"/>
                <a:gd name="T4" fmla="*/ 107 w 330"/>
                <a:gd name="T5" fmla="*/ 51 h 172"/>
                <a:gd name="T6" fmla="*/ 161 w 330"/>
                <a:gd name="T7" fmla="*/ 83 h 172"/>
                <a:gd name="T8" fmla="*/ 209 w 330"/>
                <a:gd name="T9" fmla="*/ 119 h 172"/>
                <a:gd name="T10" fmla="*/ 260 w 330"/>
                <a:gd name="T11" fmla="*/ 146 h 172"/>
                <a:gd name="T12" fmla="*/ 317 w 330"/>
                <a:gd name="T13" fmla="*/ 171 h 172"/>
                <a:gd name="T14" fmla="*/ 329 w 330"/>
                <a:gd name="T15" fmla="*/ 167 h 172"/>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172"/>
                <a:gd name="T26" fmla="*/ 330 w 330"/>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172">
                  <a:moveTo>
                    <a:pt x="0" y="0"/>
                  </a:moveTo>
                  <a:lnTo>
                    <a:pt x="72" y="23"/>
                  </a:lnTo>
                  <a:lnTo>
                    <a:pt x="107" y="51"/>
                  </a:lnTo>
                  <a:lnTo>
                    <a:pt x="161" y="83"/>
                  </a:lnTo>
                  <a:lnTo>
                    <a:pt x="209" y="119"/>
                  </a:lnTo>
                  <a:lnTo>
                    <a:pt x="260" y="146"/>
                  </a:lnTo>
                  <a:lnTo>
                    <a:pt x="317" y="171"/>
                  </a:lnTo>
                  <a:lnTo>
                    <a:pt x="329" y="1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9" name="Freeform 23"/>
            <p:cNvSpPr>
              <a:spLocks/>
            </p:cNvSpPr>
            <p:nvPr/>
          </p:nvSpPr>
          <p:spPr bwMode="auto">
            <a:xfrm>
              <a:off x="3644" y="2043"/>
              <a:ext cx="34" cy="35"/>
            </a:xfrm>
            <a:custGeom>
              <a:avLst/>
              <a:gdLst>
                <a:gd name="T0" fmla="*/ 33 w 34"/>
                <a:gd name="T1" fmla="*/ 0 h 35"/>
                <a:gd name="T2" fmla="*/ 22 w 34"/>
                <a:gd name="T3" fmla="*/ 5 h 35"/>
                <a:gd name="T4" fmla="*/ 10 w 34"/>
                <a:gd name="T5" fmla="*/ 25 h 35"/>
                <a:gd name="T6" fmla="*/ 0 w 34"/>
                <a:gd name="T7" fmla="*/ 34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33" y="0"/>
                  </a:moveTo>
                  <a:lnTo>
                    <a:pt x="22" y="5"/>
                  </a:lnTo>
                  <a:lnTo>
                    <a:pt x="10" y="25"/>
                  </a:lnTo>
                  <a:lnTo>
                    <a:pt x="0" y="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300" name="Freeform 24"/>
            <p:cNvSpPr>
              <a:spLocks/>
            </p:cNvSpPr>
            <p:nvPr/>
          </p:nvSpPr>
          <p:spPr bwMode="auto">
            <a:xfrm>
              <a:off x="3549" y="2112"/>
              <a:ext cx="9" cy="94"/>
            </a:xfrm>
            <a:custGeom>
              <a:avLst/>
              <a:gdLst>
                <a:gd name="T0" fmla="*/ 0 w 9"/>
                <a:gd name="T1" fmla="*/ 93 h 94"/>
                <a:gd name="T2" fmla="*/ 4 w 9"/>
                <a:gd name="T3" fmla="*/ 67 h 94"/>
                <a:gd name="T4" fmla="*/ 7 w 9"/>
                <a:gd name="T5" fmla="*/ 42 h 94"/>
                <a:gd name="T6" fmla="*/ 8 w 9"/>
                <a:gd name="T7" fmla="*/ 0 h 94"/>
                <a:gd name="T8" fmla="*/ 0 60000 65536"/>
                <a:gd name="T9" fmla="*/ 0 60000 65536"/>
                <a:gd name="T10" fmla="*/ 0 60000 65536"/>
                <a:gd name="T11" fmla="*/ 0 60000 65536"/>
                <a:gd name="T12" fmla="*/ 0 w 9"/>
                <a:gd name="T13" fmla="*/ 0 h 94"/>
                <a:gd name="T14" fmla="*/ 9 w 9"/>
                <a:gd name="T15" fmla="*/ 94 h 94"/>
              </a:gdLst>
              <a:ahLst/>
              <a:cxnLst>
                <a:cxn ang="T8">
                  <a:pos x="T0" y="T1"/>
                </a:cxn>
                <a:cxn ang="T9">
                  <a:pos x="T2" y="T3"/>
                </a:cxn>
                <a:cxn ang="T10">
                  <a:pos x="T4" y="T5"/>
                </a:cxn>
                <a:cxn ang="T11">
                  <a:pos x="T6" y="T7"/>
                </a:cxn>
              </a:cxnLst>
              <a:rect l="T12" t="T13" r="T14" b="T15"/>
              <a:pathLst>
                <a:path w="9" h="94">
                  <a:moveTo>
                    <a:pt x="0" y="93"/>
                  </a:moveTo>
                  <a:lnTo>
                    <a:pt x="4" y="67"/>
                  </a:lnTo>
                  <a:lnTo>
                    <a:pt x="7" y="42"/>
                  </a:lnTo>
                  <a:lnTo>
                    <a:pt x="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301" name="Freeform 25"/>
            <p:cNvSpPr>
              <a:spLocks/>
            </p:cNvSpPr>
            <p:nvPr/>
          </p:nvSpPr>
          <p:spPr bwMode="auto">
            <a:xfrm>
              <a:off x="3622" y="2635"/>
              <a:ext cx="507" cy="549"/>
            </a:xfrm>
            <a:custGeom>
              <a:avLst/>
              <a:gdLst>
                <a:gd name="T0" fmla="*/ 30 w 507"/>
                <a:gd name="T1" fmla="*/ 387 h 549"/>
                <a:gd name="T2" fmla="*/ 0 w 507"/>
                <a:gd name="T3" fmla="*/ 82 h 549"/>
                <a:gd name="T4" fmla="*/ 39 w 507"/>
                <a:gd name="T5" fmla="*/ 114 h 549"/>
                <a:gd name="T6" fmla="*/ 107 w 507"/>
                <a:gd name="T7" fmla="*/ 155 h 549"/>
                <a:gd name="T8" fmla="*/ 165 w 507"/>
                <a:gd name="T9" fmla="*/ 171 h 549"/>
                <a:gd name="T10" fmla="*/ 223 w 507"/>
                <a:gd name="T11" fmla="*/ 165 h 549"/>
                <a:gd name="T12" fmla="*/ 291 w 507"/>
                <a:gd name="T13" fmla="*/ 139 h 549"/>
                <a:gd name="T14" fmla="*/ 356 w 507"/>
                <a:gd name="T15" fmla="*/ 88 h 549"/>
                <a:gd name="T16" fmla="*/ 438 w 507"/>
                <a:gd name="T17" fmla="*/ 0 h 549"/>
                <a:gd name="T18" fmla="*/ 506 w 507"/>
                <a:gd name="T19" fmla="*/ 399 h 549"/>
                <a:gd name="T20" fmla="*/ 450 w 507"/>
                <a:gd name="T21" fmla="*/ 463 h 549"/>
                <a:gd name="T22" fmla="*/ 366 w 507"/>
                <a:gd name="T23" fmla="*/ 510 h 549"/>
                <a:gd name="T24" fmla="*/ 281 w 507"/>
                <a:gd name="T25" fmla="*/ 543 h 549"/>
                <a:gd name="T26" fmla="*/ 206 w 507"/>
                <a:gd name="T27" fmla="*/ 548 h 549"/>
                <a:gd name="T28" fmla="*/ 124 w 507"/>
                <a:gd name="T29" fmla="*/ 520 h 549"/>
                <a:gd name="T30" fmla="*/ 74 w 507"/>
                <a:gd name="T31" fmla="*/ 482 h 549"/>
                <a:gd name="T32" fmla="*/ 30 w 507"/>
                <a:gd name="T33" fmla="*/ 387 h 5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549"/>
                <a:gd name="T53" fmla="*/ 507 w 507"/>
                <a:gd name="T54" fmla="*/ 549 h 5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549">
                  <a:moveTo>
                    <a:pt x="30" y="387"/>
                  </a:moveTo>
                  <a:lnTo>
                    <a:pt x="0" y="82"/>
                  </a:lnTo>
                  <a:lnTo>
                    <a:pt x="39" y="114"/>
                  </a:lnTo>
                  <a:lnTo>
                    <a:pt x="107" y="155"/>
                  </a:lnTo>
                  <a:lnTo>
                    <a:pt x="165" y="171"/>
                  </a:lnTo>
                  <a:lnTo>
                    <a:pt x="223" y="165"/>
                  </a:lnTo>
                  <a:lnTo>
                    <a:pt x="291" y="139"/>
                  </a:lnTo>
                  <a:lnTo>
                    <a:pt x="356" y="88"/>
                  </a:lnTo>
                  <a:lnTo>
                    <a:pt x="438" y="0"/>
                  </a:lnTo>
                  <a:lnTo>
                    <a:pt x="506" y="399"/>
                  </a:lnTo>
                  <a:lnTo>
                    <a:pt x="450" y="463"/>
                  </a:lnTo>
                  <a:lnTo>
                    <a:pt x="366" y="510"/>
                  </a:lnTo>
                  <a:lnTo>
                    <a:pt x="281" y="543"/>
                  </a:lnTo>
                  <a:lnTo>
                    <a:pt x="206" y="548"/>
                  </a:lnTo>
                  <a:lnTo>
                    <a:pt x="124" y="520"/>
                  </a:lnTo>
                  <a:lnTo>
                    <a:pt x="74" y="482"/>
                  </a:lnTo>
                  <a:lnTo>
                    <a:pt x="30" y="387"/>
                  </a:lnTo>
                </a:path>
              </a:pathLst>
            </a:custGeom>
            <a:solidFill>
              <a:schemeClr val="tx1"/>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grpSp>
      <p:sp>
        <p:nvSpPr>
          <p:cNvPr id="11267" name="Rectangle 26" descr="90%"/>
          <p:cNvSpPr>
            <a:spLocks noChangeArrowheads="1"/>
          </p:cNvSpPr>
          <p:nvPr/>
        </p:nvSpPr>
        <p:spPr bwMode="auto">
          <a:xfrm>
            <a:off x="4329723" y="1748940"/>
            <a:ext cx="127000" cy="2806700"/>
          </a:xfrm>
          <a:prstGeom prst="rect">
            <a:avLst/>
          </a:prstGeom>
          <a:pattFill prst="lgConfetti">
            <a:fgClr>
              <a:schemeClr val="tx1"/>
            </a:fgClr>
            <a:bgClr>
              <a:schemeClr val="bg1"/>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68" name="Rectangle 27" descr="70%"/>
          <p:cNvSpPr>
            <a:spLocks noChangeArrowheads="1"/>
          </p:cNvSpPr>
          <p:nvPr/>
        </p:nvSpPr>
        <p:spPr bwMode="auto">
          <a:xfrm>
            <a:off x="7030060" y="1596540"/>
            <a:ext cx="796749" cy="2959100"/>
          </a:xfrm>
          <a:prstGeom prst="rect">
            <a:avLst/>
          </a:prstGeom>
          <a:pattFill prst="horzBrick">
            <a:fgClr>
              <a:schemeClr val="lt1"/>
            </a:fgClr>
            <a:bgClr>
              <a:schemeClr val="tx1"/>
            </a:bgClr>
          </a:pattFill>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0268" name="Line 28"/>
          <p:cNvSpPr>
            <a:spLocks noChangeShapeType="1"/>
          </p:cNvSpPr>
          <p:nvPr/>
        </p:nvSpPr>
        <p:spPr bwMode="auto">
          <a:xfrm>
            <a:off x="2969235" y="2199790"/>
            <a:ext cx="1325563" cy="0"/>
          </a:xfrm>
          <a:prstGeom prst="line">
            <a:avLst/>
          </a:prstGeom>
          <a:ln w="38100">
            <a:headEnd/>
            <a:tailEnd type="triangle" w="med" len="med"/>
          </a:ln>
          <a:extLst/>
        </p:spPr>
        <p:style>
          <a:lnRef idx="2">
            <a:schemeClr val="dk1"/>
          </a:lnRef>
          <a:fillRef idx="0">
            <a:schemeClr val="dk1"/>
          </a:fillRef>
          <a:effectRef idx="1">
            <a:schemeClr val="dk1"/>
          </a:effectRef>
          <a:fontRef idx="minor">
            <a:schemeClr val="tx1"/>
          </a:fontRef>
        </p:style>
        <p:txBody>
          <a:bodyPr wrap="none" anchor="ctr"/>
          <a:lstStyle/>
          <a:p>
            <a:endParaRPr lang="ar-SA" sz="2800">
              <a:cs typeface="+mj-cs"/>
            </a:endParaRPr>
          </a:p>
        </p:txBody>
      </p:sp>
      <p:sp>
        <p:nvSpPr>
          <p:cNvPr id="10269" name="Line 29"/>
          <p:cNvSpPr>
            <a:spLocks noChangeShapeType="1"/>
          </p:cNvSpPr>
          <p:nvPr/>
        </p:nvSpPr>
        <p:spPr bwMode="auto">
          <a:xfrm>
            <a:off x="3000079" y="3006240"/>
            <a:ext cx="2663825" cy="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wrap="none" anchor="ctr"/>
          <a:lstStyle/>
          <a:p>
            <a:endParaRPr lang="ar-SA" sz="2800">
              <a:cs typeface="+mj-cs"/>
            </a:endParaRPr>
          </a:p>
        </p:txBody>
      </p:sp>
      <p:sp>
        <p:nvSpPr>
          <p:cNvPr id="10270" name="Line 30"/>
          <p:cNvSpPr>
            <a:spLocks noChangeShapeType="1"/>
          </p:cNvSpPr>
          <p:nvPr/>
        </p:nvSpPr>
        <p:spPr bwMode="auto">
          <a:xfrm>
            <a:off x="2969235" y="3887115"/>
            <a:ext cx="4325937" cy="0"/>
          </a:xfrm>
          <a:prstGeom prst="line">
            <a:avLst/>
          </a:prstGeom>
          <a:noFill/>
          <a:ln w="38100">
            <a:solidFill>
              <a:srgbClr val="FF66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sz="2800">
              <a:cs typeface="+mj-cs"/>
            </a:endParaRPr>
          </a:p>
        </p:txBody>
      </p:sp>
      <p:sp>
        <p:nvSpPr>
          <p:cNvPr id="11272" name="Rectangle 31"/>
          <p:cNvSpPr>
            <a:spLocks noChangeArrowheads="1"/>
          </p:cNvSpPr>
          <p:nvPr/>
        </p:nvSpPr>
        <p:spPr bwMode="auto">
          <a:xfrm>
            <a:off x="219647" y="1748940"/>
            <a:ext cx="36160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400" b="1" dirty="0">
                <a:cs typeface="+mj-cs"/>
              </a:rPr>
              <a:t>Alpha Particles (2n, 2p)</a:t>
            </a:r>
          </a:p>
        </p:txBody>
      </p:sp>
      <p:sp>
        <p:nvSpPr>
          <p:cNvPr id="11273" name="Rectangle 32"/>
          <p:cNvSpPr>
            <a:spLocks noChangeArrowheads="1"/>
          </p:cNvSpPr>
          <p:nvPr/>
        </p:nvSpPr>
        <p:spPr bwMode="auto">
          <a:xfrm>
            <a:off x="240523" y="2533029"/>
            <a:ext cx="42162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400" b="1" dirty="0">
                <a:cs typeface="+mj-cs"/>
              </a:rPr>
              <a:t>Beta Particles (</a:t>
            </a:r>
            <a:r>
              <a:rPr lang="en-US" altLang="ar-SA" sz="2400" b="1" dirty="0" smtClean="0">
                <a:cs typeface="+mj-cs"/>
              </a:rPr>
              <a:t>e- or +)</a:t>
            </a:r>
            <a:endParaRPr lang="en-US" altLang="ar-SA" sz="2400" b="1" dirty="0">
              <a:cs typeface="+mj-cs"/>
            </a:endParaRPr>
          </a:p>
        </p:txBody>
      </p:sp>
      <p:sp>
        <p:nvSpPr>
          <p:cNvPr id="11274" name="Rectangle 33"/>
          <p:cNvSpPr>
            <a:spLocks noChangeArrowheads="1"/>
          </p:cNvSpPr>
          <p:nvPr/>
        </p:nvSpPr>
        <p:spPr bwMode="auto">
          <a:xfrm>
            <a:off x="257483" y="3779838"/>
            <a:ext cx="3082618"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400" b="1" dirty="0">
                <a:cs typeface="+mj-cs"/>
              </a:rPr>
              <a:t>Photons (</a:t>
            </a:r>
            <a:r>
              <a:rPr lang="en-US" altLang="ar-SA" sz="2400" b="1" dirty="0" err="1">
                <a:cs typeface="+mj-cs"/>
              </a:rPr>
              <a:t>hv</a:t>
            </a:r>
            <a:r>
              <a:rPr lang="en-US" altLang="ar-SA" sz="2400" b="1" dirty="0">
                <a:cs typeface="+mj-cs"/>
              </a:rPr>
              <a:t>)</a:t>
            </a:r>
          </a:p>
          <a:p>
            <a:pPr>
              <a:spcBef>
                <a:spcPct val="50000"/>
              </a:spcBef>
            </a:pPr>
            <a:r>
              <a:rPr lang="en-US" altLang="ar-SA" sz="2400" b="1" dirty="0">
                <a:cs typeface="+mj-cs"/>
              </a:rPr>
              <a:t>(x or gamma rays)</a:t>
            </a:r>
          </a:p>
        </p:txBody>
      </p:sp>
      <p:sp>
        <p:nvSpPr>
          <p:cNvPr id="11275" name="Rectangle 34"/>
          <p:cNvSpPr>
            <a:spLocks noChangeArrowheads="1"/>
          </p:cNvSpPr>
          <p:nvPr/>
        </p:nvSpPr>
        <p:spPr bwMode="auto">
          <a:xfrm>
            <a:off x="3350360" y="4703278"/>
            <a:ext cx="146831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ar-SA" sz="2800" dirty="0">
                <a:cs typeface="+mj-cs"/>
              </a:rPr>
              <a:t>Paper</a:t>
            </a:r>
          </a:p>
        </p:txBody>
      </p:sp>
      <p:sp>
        <p:nvSpPr>
          <p:cNvPr id="11276" name="Rectangle 35"/>
          <p:cNvSpPr>
            <a:spLocks noChangeArrowheads="1"/>
          </p:cNvSpPr>
          <p:nvPr/>
        </p:nvSpPr>
        <p:spPr bwMode="auto">
          <a:xfrm>
            <a:off x="6706210" y="4703278"/>
            <a:ext cx="198882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800" dirty="0">
                <a:cs typeface="+mj-cs"/>
              </a:rPr>
              <a:t>Concrete</a:t>
            </a:r>
          </a:p>
        </p:txBody>
      </p:sp>
      <p:sp>
        <p:nvSpPr>
          <p:cNvPr id="10276" name="Rectangle 36"/>
          <p:cNvSpPr>
            <a:spLocks noGrp="1" noChangeArrowheads="1"/>
          </p:cNvSpPr>
          <p:nvPr>
            <p:ph type="title"/>
          </p:nvPr>
        </p:nvSpPr>
        <p:spPr>
          <a:xfrm>
            <a:off x="733425" y="397669"/>
            <a:ext cx="6511925" cy="835025"/>
          </a:xfrm>
        </p:spPr>
        <p:txBody>
          <a:bodyPr lIns="90488" tIns="44450" rIns="90488" bIns="44450" anchorCtr="0">
            <a:normAutofit/>
          </a:bodyPr>
          <a:lstStyle/>
          <a:p>
            <a:pPr eaLnBrk="1" hangingPunct="1">
              <a:lnSpc>
                <a:spcPct val="90000"/>
              </a:lnSpc>
              <a:spcBef>
                <a:spcPct val="30000"/>
              </a:spcBef>
              <a:defRPr/>
            </a:pPr>
            <a:r>
              <a:rPr lang="en-US" dirty="0" smtClean="0"/>
              <a:t>Radiation Types</a:t>
            </a:r>
          </a:p>
        </p:txBody>
      </p:sp>
      <p:sp>
        <p:nvSpPr>
          <p:cNvPr id="11278" name="Rectangle 37"/>
          <p:cNvSpPr>
            <a:spLocks noChangeArrowheads="1"/>
          </p:cNvSpPr>
          <p:nvPr/>
        </p:nvSpPr>
        <p:spPr bwMode="auto">
          <a:xfrm>
            <a:off x="-1930400" y="4537075"/>
            <a:ext cx="16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endParaRPr lang="ar-SA" altLang="ar-SA" sz="2400">
              <a:latin typeface="Times New Roman" panose="02020603050405020304" pitchFamily="18" charset="0"/>
            </a:endParaRPr>
          </a:p>
        </p:txBody>
      </p:sp>
    </p:spTree>
    <p:extLst>
      <p:ext uri="{BB962C8B-B14F-4D97-AF65-F5344CB8AC3E}">
        <p14:creationId xmlns:p14="http://schemas.microsoft.com/office/powerpoint/2010/main" val="39662693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ar-SA" smtClean="0"/>
              <a:t>Dr Manjunatha S, CCIS</a:t>
            </a:r>
            <a:endParaRPr lang="en-US" altLang="ar-SA"/>
          </a:p>
        </p:txBody>
      </p:sp>
      <p:sp>
        <p:nvSpPr>
          <p:cNvPr id="28674" name="Rectangle 2"/>
          <p:cNvSpPr>
            <a:spLocks noGrp="1" noChangeArrowheads="1"/>
          </p:cNvSpPr>
          <p:nvPr>
            <p:ph type="title"/>
          </p:nvPr>
        </p:nvSpPr>
        <p:spPr/>
        <p:txBody>
          <a:bodyPr>
            <a:normAutofit fontScale="90000"/>
          </a:bodyPr>
          <a:lstStyle/>
          <a:p>
            <a:r>
              <a:rPr lang="en-US" altLang="ar-SA" sz="4000" dirty="0">
                <a:solidFill>
                  <a:srgbClr val="C00000"/>
                </a:solidFill>
              </a:rPr>
              <a:t>Three Common Types of Radioactive Emissions</a:t>
            </a:r>
          </a:p>
        </p:txBody>
      </p:sp>
      <p:pic>
        <p:nvPicPr>
          <p:cNvPr id="28676" name="Picture 4" descr="alpha_dec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226"/>
            <a:ext cx="4568547" cy="2389673"/>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tritium_de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154" y="1562755"/>
            <a:ext cx="4602846" cy="2379144"/>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gamma_dec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538" y="4124325"/>
            <a:ext cx="5684099" cy="2462426"/>
          </a:xfrm>
          <a:prstGeom prst="rect">
            <a:avLst/>
          </a:prstGeom>
          <a:noFill/>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1609329" y="2017031"/>
            <a:ext cx="1378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ar-SA">
                <a:solidFill>
                  <a:schemeClr val="bg2"/>
                </a:solidFill>
              </a:rPr>
              <a:t>Alpha</a:t>
            </a:r>
          </a:p>
        </p:txBody>
      </p:sp>
      <p:sp>
        <p:nvSpPr>
          <p:cNvPr id="28680" name="Text Box 8"/>
          <p:cNvSpPr txBox="1">
            <a:spLocks noChangeArrowheads="1"/>
          </p:cNvSpPr>
          <p:nvPr/>
        </p:nvSpPr>
        <p:spPr bwMode="auto">
          <a:xfrm>
            <a:off x="5678091" y="3456893"/>
            <a:ext cx="13783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ar-SA">
                <a:solidFill>
                  <a:schemeClr val="bg2"/>
                </a:solidFill>
              </a:rPr>
              <a:t>Beta</a:t>
            </a:r>
          </a:p>
        </p:txBody>
      </p:sp>
      <p:sp>
        <p:nvSpPr>
          <p:cNvPr id="28681" name="Text Box 9"/>
          <p:cNvSpPr txBox="1">
            <a:spLocks noChangeArrowheads="1"/>
          </p:cNvSpPr>
          <p:nvPr/>
        </p:nvSpPr>
        <p:spPr bwMode="auto">
          <a:xfrm>
            <a:off x="3588941" y="5688918"/>
            <a:ext cx="13783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ar-SA">
                <a:solidFill>
                  <a:schemeClr val="bg2"/>
                </a:solidFill>
              </a:rPr>
              <a:t>Gamma</a:t>
            </a:r>
          </a:p>
        </p:txBody>
      </p:sp>
    </p:spTree>
    <p:extLst>
      <p:ext uri="{BB962C8B-B14F-4D97-AF65-F5344CB8AC3E}">
        <p14:creationId xmlns:p14="http://schemas.microsoft.com/office/powerpoint/2010/main" val="60836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dirty="0" smtClean="0">
                <a:solidFill>
                  <a:srgbClr val="FF0000"/>
                </a:solidFill>
              </a:rPr>
              <a:t>The electromagnetic spectrum</a:t>
            </a:r>
          </a:p>
        </p:txBody>
      </p:sp>
      <p:sp>
        <p:nvSpPr>
          <p:cNvPr id="1028" name="Rectangle 5"/>
          <p:cNvSpPr>
            <a:spLocks noChangeArrowheads="1"/>
          </p:cNvSpPr>
          <p:nvPr/>
        </p:nvSpPr>
        <p:spPr bwMode="auto">
          <a:xfrm>
            <a:off x="0"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graphicFrame>
        <p:nvGraphicFramePr>
          <p:cNvPr id="1026" name="Object 4"/>
          <p:cNvGraphicFramePr>
            <a:graphicFrameLocks noChangeAspect="1"/>
          </p:cNvGraphicFramePr>
          <p:nvPr/>
        </p:nvGraphicFramePr>
        <p:xfrm>
          <a:off x="228600" y="1905000"/>
          <a:ext cx="8686800" cy="2727325"/>
        </p:xfrm>
        <a:graphic>
          <a:graphicData uri="http://schemas.openxmlformats.org/presentationml/2006/ole">
            <mc:AlternateContent xmlns:mc="http://schemas.openxmlformats.org/markup-compatibility/2006">
              <mc:Choice xmlns:v="urn:schemas-microsoft-com:vml" Requires="v">
                <p:oleObj spid="_x0000_s1053" name="Bitmap Image" r:id="rId4" imgW="4761905" imgH="1495634" progId="Paint.Picture">
                  <p:embed/>
                </p:oleObj>
              </mc:Choice>
              <mc:Fallback>
                <p:oleObj name="Bitmap Image" r:id="rId4" imgW="4761905" imgH="149563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000"/>
                        <a:ext cx="8686800" cy="2727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6" name="Text Box 6"/>
          <p:cNvSpPr txBox="1">
            <a:spLocks noChangeArrowheads="1"/>
          </p:cNvSpPr>
          <p:nvPr/>
        </p:nvSpPr>
        <p:spPr bwMode="auto">
          <a:xfrm>
            <a:off x="2514600" y="6019800"/>
            <a:ext cx="4495800" cy="366713"/>
          </a:xfrm>
          <a:prstGeom prst="rect">
            <a:avLst/>
          </a:prstGeom>
          <a:noFill/>
          <a:ln w="9525">
            <a:noFill/>
            <a:miter lim="800000"/>
            <a:headEnd/>
            <a:tailEnd/>
          </a:ln>
          <a:effectLst/>
        </p:spPr>
        <p:txBody>
          <a:bodyPr>
            <a:spAutoFit/>
          </a:bodyPr>
          <a:lstStyle/>
          <a:p>
            <a:pPr eaLnBrk="0" hangingPunct="0">
              <a:spcBef>
                <a:spcPct val="50000"/>
              </a:spcBef>
              <a:defRPr/>
            </a:pPr>
            <a:r>
              <a:rPr lang="en-US">
                <a:effectLst>
                  <a:outerShdw blurRad="38100" dist="38100" dir="2700000" algn="tl">
                    <a:srgbClr val="000000"/>
                  </a:outerShdw>
                </a:effectLst>
                <a:latin typeface="Arial" charset="0"/>
              </a:rPr>
              <a:t>Figure courtesy of NASA/JPL-Caltech</a:t>
            </a:r>
          </a:p>
        </p:txBody>
      </p:sp>
    </p:spTree>
    <p:extLst>
      <p:ext uri="{BB962C8B-B14F-4D97-AF65-F5344CB8AC3E}">
        <p14:creationId xmlns:p14="http://schemas.microsoft.com/office/powerpoint/2010/main" val="2288057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outlines </a:t>
            </a:r>
            <a:endParaRPr lang="en-US" dirty="0"/>
          </a:p>
        </p:txBody>
      </p:sp>
      <p:sp>
        <p:nvSpPr>
          <p:cNvPr id="5" name="Content Placeholder 4"/>
          <p:cNvSpPr>
            <a:spLocks noGrp="1"/>
          </p:cNvSpPr>
          <p:nvPr>
            <p:ph idx="1"/>
          </p:nvPr>
        </p:nvSpPr>
        <p:spPr/>
        <p:txBody>
          <a:bodyPr/>
          <a:lstStyle/>
          <a:p>
            <a:pPr>
              <a:lnSpc>
                <a:spcPct val="150000"/>
              </a:lnSpc>
            </a:pPr>
            <a:r>
              <a:rPr lang="en-US" dirty="0" smtClean="0"/>
              <a:t>Introduction to radioactivity</a:t>
            </a:r>
            <a:endParaRPr lang="en-US" dirty="0"/>
          </a:p>
          <a:p>
            <a:pPr>
              <a:lnSpc>
                <a:spcPct val="150000"/>
              </a:lnSpc>
            </a:pPr>
            <a:r>
              <a:rPr lang="en-US" dirty="0" smtClean="0"/>
              <a:t>Sources of radionuclides</a:t>
            </a:r>
            <a:endParaRPr lang="en-US" dirty="0" smtClean="0"/>
          </a:p>
          <a:p>
            <a:pPr>
              <a:lnSpc>
                <a:spcPct val="150000"/>
              </a:lnSpc>
            </a:pPr>
            <a:r>
              <a:rPr lang="en-US" dirty="0" smtClean="0"/>
              <a:t>Background radiation </a:t>
            </a:r>
          </a:p>
          <a:p>
            <a:pPr>
              <a:lnSpc>
                <a:spcPct val="150000"/>
              </a:lnSpc>
            </a:pPr>
            <a:r>
              <a:rPr lang="en-US" dirty="0" smtClean="0"/>
              <a:t>Applications </a:t>
            </a:r>
            <a:r>
              <a:rPr lang="en-US" dirty="0"/>
              <a:t>of radioactivity</a:t>
            </a:r>
          </a:p>
          <a:p>
            <a:pPr>
              <a:lnSpc>
                <a:spcPct val="150000"/>
              </a:lnSpc>
            </a:pPr>
            <a:r>
              <a:rPr lang="en-US" dirty="0" smtClean="0"/>
              <a:t>Conclusion</a:t>
            </a:r>
            <a:endParaRPr lang="en-US"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l" eaLnBrk="1" hangingPunct="1">
              <a:defRPr/>
            </a:pPr>
            <a:r>
              <a:rPr lang="en-US" sz="3600" dirty="0" smtClean="0"/>
              <a:t>Half life and mean life</a:t>
            </a:r>
          </a:p>
        </p:txBody>
      </p:sp>
      <p:pic>
        <p:nvPicPr>
          <p:cNvPr id="1433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199" y="3340443"/>
            <a:ext cx="8543245" cy="2531837"/>
          </a:xfrm>
          <a:noFill/>
          <a:extLst>
            <a:ext uri="{909E8E84-426E-40DD-AFC4-6F175D3DCCD1}">
              <a14:hiddenFill xmlns:a14="http://schemas.microsoft.com/office/drawing/2010/main">
                <a:solidFill>
                  <a:srgbClr val="FFFFFF"/>
                </a:solidFill>
              </a14:hiddenFill>
            </a:ext>
          </a:extLst>
        </p:spPr>
      </p:pic>
      <p:sp>
        <p:nvSpPr>
          <p:cNvPr id="20488" name="Rectangle 8"/>
          <p:cNvSpPr>
            <a:spLocks noGrp="1" noChangeArrowheads="1"/>
          </p:cNvSpPr>
          <p:nvPr>
            <p:ph type="body" sz="half" idx="1"/>
          </p:nvPr>
        </p:nvSpPr>
        <p:spPr>
          <a:xfrm>
            <a:off x="457200" y="1291130"/>
            <a:ext cx="8390540" cy="2667000"/>
          </a:xfrm>
        </p:spPr>
        <p:txBody>
          <a:bodyPr>
            <a:normAutofit/>
          </a:bodyPr>
          <a:lstStyle/>
          <a:p>
            <a:pPr marL="0" indent="0" eaLnBrk="1" hangingPunct="1">
              <a:buSzTx/>
              <a:buNone/>
              <a:defRPr/>
            </a:pPr>
            <a:r>
              <a:rPr lang="en-US" dirty="0" smtClean="0">
                <a:solidFill>
                  <a:schemeClr val="tx2"/>
                </a:solidFill>
              </a:rPr>
              <a:t>Half-life</a:t>
            </a:r>
            <a:r>
              <a:rPr lang="en-US" dirty="0" smtClean="0"/>
              <a:t> is the time required for half of the atoms of a radioactive material to decay to another nuclear form.</a:t>
            </a:r>
          </a:p>
          <a:p>
            <a:pPr marL="0" indent="0">
              <a:buNone/>
              <a:defRPr/>
            </a:pPr>
            <a:r>
              <a:rPr lang="en-US" dirty="0" smtClean="0">
                <a:solidFill>
                  <a:schemeClr val="tx2"/>
                </a:solidFill>
              </a:rPr>
              <a:t>Mean life </a:t>
            </a:r>
            <a:r>
              <a:rPr lang="en-US" dirty="0" smtClean="0"/>
              <a:t>is average of all half lives</a:t>
            </a:r>
          </a:p>
        </p:txBody>
      </p:sp>
    </p:spTree>
    <p:extLst>
      <p:ext uri="{BB962C8B-B14F-4D97-AF65-F5344CB8AC3E}">
        <p14:creationId xmlns:p14="http://schemas.microsoft.com/office/powerpoint/2010/main" val="3284904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5" y="933277"/>
            <a:ext cx="9000445" cy="5293757"/>
          </a:xfrm>
          <a:prstGeom prst="rect">
            <a:avLst/>
          </a:prstGeom>
        </p:spPr>
        <p:txBody>
          <a:bodyPr wrap="square">
            <a:spAutoFit/>
          </a:bodyPr>
          <a:lstStyle/>
          <a:p>
            <a:pPr lvl="1" indent="-457200" fontAlgn="auto">
              <a:spcBef>
                <a:spcPts val="0"/>
              </a:spcBef>
              <a:spcAft>
                <a:spcPts val="0"/>
              </a:spcAft>
              <a:buFontTx/>
              <a:buAutoNum type="romanLcParenBoth"/>
              <a:defRPr/>
            </a:pPr>
            <a:r>
              <a:rPr lang="en-US" sz="2600" dirty="0" smtClean="0">
                <a:solidFill>
                  <a:srgbClr val="C00000"/>
                </a:solidFill>
                <a:latin typeface="+mj-lt"/>
              </a:rPr>
              <a:t>Primordial </a:t>
            </a:r>
            <a:r>
              <a:rPr lang="en-US" sz="2600" dirty="0">
                <a:solidFill>
                  <a:srgbClr val="C00000"/>
                </a:solidFill>
                <a:latin typeface="+mj-lt"/>
              </a:rPr>
              <a:t>Radionuclides</a:t>
            </a:r>
          </a:p>
          <a:p>
            <a:pPr marL="457200" indent="-457200" fontAlgn="auto">
              <a:spcBef>
                <a:spcPts val="0"/>
              </a:spcBef>
              <a:spcAft>
                <a:spcPts val="0"/>
              </a:spcAft>
              <a:defRPr/>
            </a:pPr>
            <a:r>
              <a:rPr lang="en-US" sz="2600" dirty="0">
                <a:latin typeface="+mj-lt"/>
              </a:rPr>
              <a:t>	That </a:t>
            </a:r>
            <a:r>
              <a:rPr lang="en-US" sz="2600" dirty="0" smtClean="0">
                <a:latin typeface="+mj-lt"/>
              </a:rPr>
              <a:t>radionuclides that </a:t>
            </a:r>
            <a:r>
              <a:rPr lang="en-US" sz="2600" dirty="0">
                <a:latin typeface="+mj-lt"/>
              </a:rPr>
              <a:t>are present since the creation of earth and having long half-lives, e.g. </a:t>
            </a:r>
            <a:r>
              <a:rPr lang="en-US" sz="2600" baseline="30000" dirty="0">
                <a:solidFill>
                  <a:srgbClr val="FF0000"/>
                </a:solidFill>
                <a:latin typeface="+mj-lt"/>
              </a:rPr>
              <a:t>210</a:t>
            </a:r>
            <a:r>
              <a:rPr lang="en-US" sz="2600" dirty="0">
                <a:solidFill>
                  <a:srgbClr val="FF0000"/>
                </a:solidFill>
                <a:latin typeface="+mj-lt"/>
              </a:rPr>
              <a:t>Pb</a:t>
            </a:r>
            <a:r>
              <a:rPr lang="en-US" sz="2600" dirty="0">
                <a:latin typeface="+mj-lt"/>
              </a:rPr>
              <a:t>, </a:t>
            </a:r>
            <a:r>
              <a:rPr lang="en-US" sz="2600" baseline="30000" dirty="0" smtClean="0">
                <a:solidFill>
                  <a:srgbClr val="FF0000"/>
                </a:solidFill>
                <a:latin typeface="+mj-lt"/>
              </a:rPr>
              <a:t>226</a:t>
            </a:r>
            <a:r>
              <a:rPr lang="en-US" sz="2600" dirty="0" smtClean="0">
                <a:solidFill>
                  <a:srgbClr val="FF0000"/>
                </a:solidFill>
                <a:latin typeface="+mj-lt"/>
              </a:rPr>
              <a:t>Ra, K</a:t>
            </a:r>
            <a:r>
              <a:rPr lang="en-US" sz="2600" baseline="30000" dirty="0" smtClean="0">
                <a:solidFill>
                  <a:srgbClr val="FF0000"/>
                </a:solidFill>
                <a:latin typeface="+mj-lt"/>
              </a:rPr>
              <a:t>40</a:t>
            </a:r>
            <a:endParaRPr lang="en-US" sz="2600" baseline="30000" dirty="0">
              <a:solidFill>
                <a:srgbClr val="C00000"/>
              </a:solidFill>
              <a:latin typeface="+mj-lt"/>
            </a:endParaRPr>
          </a:p>
          <a:p>
            <a:pPr marL="457200" indent="-457200" fontAlgn="auto">
              <a:spcBef>
                <a:spcPts val="0"/>
              </a:spcBef>
              <a:spcAft>
                <a:spcPts val="0"/>
              </a:spcAft>
              <a:buFontTx/>
              <a:buAutoNum type="romanLcParenBoth" startAt="2"/>
              <a:defRPr/>
            </a:pPr>
            <a:r>
              <a:rPr lang="en-US" sz="2600" dirty="0" err="1" smtClean="0">
                <a:solidFill>
                  <a:srgbClr val="C00000"/>
                </a:solidFill>
                <a:latin typeface="+mj-lt"/>
              </a:rPr>
              <a:t>Cosmogenic</a:t>
            </a:r>
            <a:r>
              <a:rPr lang="en-US" sz="2600" dirty="0" smtClean="0">
                <a:solidFill>
                  <a:srgbClr val="C00000"/>
                </a:solidFill>
                <a:latin typeface="+mj-lt"/>
              </a:rPr>
              <a:t> </a:t>
            </a:r>
            <a:r>
              <a:rPr lang="en-US" sz="2600" dirty="0">
                <a:solidFill>
                  <a:srgbClr val="C00000"/>
                </a:solidFill>
                <a:latin typeface="+mj-lt"/>
              </a:rPr>
              <a:t>Radionuclides</a:t>
            </a:r>
          </a:p>
          <a:p>
            <a:pPr marL="457200" indent="-457200" fontAlgn="auto">
              <a:spcBef>
                <a:spcPts val="0"/>
              </a:spcBef>
              <a:spcAft>
                <a:spcPts val="0"/>
              </a:spcAft>
              <a:defRPr/>
            </a:pPr>
            <a:r>
              <a:rPr lang="en-US" sz="2600" dirty="0" smtClean="0">
                <a:latin typeface="+mj-lt"/>
              </a:rPr>
              <a:t>	That radionuclides that are produced in the upper atmosphere as a result of cosmic rays interaction with light particles (carbon, Nitrogen and Oxygen), e.g. C</a:t>
            </a:r>
            <a:r>
              <a:rPr lang="en-US" sz="2600" baseline="30000" dirty="0" smtClean="0">
                <a:latin typeface="+mj-lt"/>
              </a:rPr>
              <a:t>14</a:t>
            </a:r>
            <a:r>
              <a:rPr lang="en-US" sz="2600" dirty="0" smtClean="0">
                <a:latin typeface="+mj-lt"/>
              </a:rPr>
              <a:t>,  </a:t>
            </a:r>
            <a:r>
              <a:rPr lang="en-US" sz="2600" baseline="30000" dirty="0" smtClean="0">
                <a:solidFill>
                  <a:srgbClr val="FF0000"/>
                </a:solidFill>
                <a:latin typeface="+mj-lt"/>
              </a:rPr>
              <a:t>7</a:t>
            </a:r>
            <a:r>
              <a:rPr lang="en-US" sz="2600" dirty="0" smtClean="0">
                <a:solidFill>
                  <a:srgbClr val="FF0000"/>
                </a:solidFill>
                <a:latin typeface="+mj-lt"/>
              </a:rPr>
              <a:t>Be</a:t>
            </a:r>
            <a:r>
              <a:rPr lang="en-US" sz="2600" dirty="0" smtClean="0">
                <a:latin typeface="+mj-lt"/>
              </a:rPr>
              <a:t>, </a:t>
            </a:r>
            <a:r>
              <a:rPr lang="en-US" sz="2600" baseline="30000" dirty="0" smtClean="0">
                <a:latin typeface="+mj-lt"/>
              </a:rPr>
              <a:t>22</a:t>
            </a:r>
            <a:r>
              <a:rPr lang="en-US" sz="2600" dirty="0" smtClean="0">
                <a:latin typeface="+mj-lt"/>
              </a:rPr>
              <a:t>Na, </a:t>
            </a:r>
            <a:r>
              <a:rPr lang="en-US" sz="2600" baseline="30000" dirty="0" smtClean="0">
                <a:latin typeface="+mj-lt"/>
              </a:rPr>
              <a:t>32</a:t>
            </a:r>
            <a:r>
              <a:rPr lang="en-US" sz="2600" dirty="0" smtClean="0">
                <a:latin typeface="+mj-lt"/>
              </a:rPr>
              <a:t>P, </a:t>
            </a:r>
            <a:r>
              <a:rPr lang="en-US" sz="2600" baseline="30000" dirty="0" smtClean="0">
                <a:latin typeface="+mj-lt"/>
              </a:rPr>
              <a:t>32</a:t>
            </a:r>
            <a:r>
              <a:rPr lang="en-US" sz="2600" dirty="0" smtClean="0">
                <a:latin typeface="+mj-lt"/>
              </a:rPr>
              <a:t>S</a:t>
            </a:r>
          </a:p>
          <a:p>
            <a:pPr marL="457200" indent="-457200" fontAlgn="auto">
              <a:spcBef>
                <a:spcPts val="0"/>
              </a:spcBef>
              <a:spcAft>
                <a:spcPts val="0"/>
              </a:spcAft>
              <a:buFontTx/>
              <a:buAutoNum type="romanLcParenBoth" startAt="3"/>
              <a:defRPr/>
            </a:pPr>
            <a:r>
              <a:rPr lang="en-US" sz="2600" dirty="0" smtClean="0">
                <a:solidFill>
                  <a:srgbClr val="C00000"/>
                </a:solidFill>
                <a:latin typeface="+mj-lt"/>
              </a:rPr>
              <a:t>Anthropogenic Radionuclides</a:t>
            </a:r>
          </a:p>
          <a:p>
            <a:pPr marL="457200" indent="-457200" fontAlgn="auto">
              <a:spcBef>
                <a:spcPts val="0"/>
              </a:spcBef>
              <a:spcAft>
                <a:spcPts val="0"/>
              </a:spcAft>
              <a:defRPr/>
            </a:pPr>
            <a:r>
              <a:rPr lang="en-US" sz="2600" dirty="0">
                <a:latin typeface="+mj-lt"/>
              </a:rPr>
              <a:t>	That radionuclides</a:t>
            </a:r>
            <a:r>
              <a:rPr lang="en-US" sz="2600" dirty="0" smtClean="0">
                <a:latin typeface="+mj-lt"/>
              </a:rPr>
              <a:t> </a:t>
            </a:r>
            <a:r>
              <a:rPr lang="en-US" sz="2600" dirty="0">
                <a:latin typeface="+mj-lt"/>
              </a:rPr>
              <a:t>that are produced as a result of man-made activities such as nuclear fuel fabrication, enrichment, nuclear power generation, nuclear accidents etc</a:t>
            </a:r>
            <a:r>
              <a:rPr lang="en-US" sz="2600" dirty="0" smtClean="0">
                <a:latin typeface="+mj-lt"/>
              </a:rPr>
              <a:t>., e.g</a:t>
            </a:r>
            <a:r>
              <a:rPr lang="en-US" sz="2600" dirty="0">
                <a:latin typeface="+mj-lt"/>
              </a:rPr>
              <a:t>. </a:t>
            </a:r>
            <a:r>
              <a:rPr lang="en-US" sz="2600" baseline="30000" dirty="0">
                <a:solidFill>
                  <a:srgbClr val="FF0000"/>
                </a:solidFill>
                <a:latin typeface="+mj-lt"/>
              </a:rPr>
              <a:t>137</a:t>
            </a:r>
            <a:r>
              <a:rPr lang="en-US" sz="2600" dirty="0">
                <a:solidFill>
                  <a:srgbClr val="FF0000"/>
                </a:solidFill>
                <a:latin typeface="+mj-lt"/>
              </a:rPr>
              <a:t>Cs</a:t>
            </a:r>
            <a:r>
              <a:rPr lang="en-US" sz="2600" dirty="0">
                <a:latin typeface="+mj-lt"/>
              </a:rPr>
              <a:t>, </a:t>
            </a:r>
            <a:r>
              <a:rPr lang="en-US" sz="2600" baseline="30000" dirty="0">
                <a:latin typeface="+mj-lt"/>
              </a:rPr>
              <a:t>134</a:t>
            </a:r>
            <a:r>
              <a:rPr lang="en-US" sz="2600" dirty="0">
                <a:latin typeface="+mj-lt"/>
              </a:rPr>
              <a:t>Cs, </a:t>
            </a:r>
            <a:r>
              <a:rPr lang="en-US" sz="2600" baseline="30000" dirty="0">
                <a:latin typeface="+mj-lt"/>
              </a:rPr>
              <a:t>131</a:t>
            </a:r>
            <a:r>
              <a:rPr lang="en-US" sz="2600" dirty="0">
                <a:latin typeface="+mj-lt"/>
              </a:rPr>
              <a:t>I, </a:t>
            </a:r>
            <a:r>
              <a:rPr lang="en-US" sz="2600" baseline="30000" dirty="0">
                <a:latin typeface="+mj-lt"/>
              </a:rPr>
              <a:t>90</a:t>
            </a:r>
            <a:r>
              <a:rPr lang="en-US" sz="2600" dirty="0">
                <a:latin typeface="+mj-lt"/>
              </a:rPr>
              <a:t>Sr etc. </a:t>
            </a:r>
          </a:p>
        </p:txBody>
      </p:sp>
      <p:sp>
        <p:nvSpPr>
          <p:cNvPr id="3" name="Rectangle 2"/>
          <p:cNvSpPr txBox="1">
            <a:spLocks noChangeArrowheads="1"/>
          </p:cNvSpPr>
          <p:nvPr/>
        </p:nvSpPr>
        <p:spPr>
          <a:xfrm>
            <a:off x="143555" y="258652"/>
            <a:ext cx="8229600" cy="7110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ar-SA" sz="4000" dirty="0" smtClean="0"/>
              <a:t>Sources of radioactivity</a:t>
            </a:r>
            <a:endParaRPr lang="en-US" altLang="ar-SA" sz="4000" dirty="0"/>
          </a:p>
        </p:txBody>
      </p:sp>
    </p:spTree>
    <p:extLst>
      <p:ext uri="{BB962C8B-B14F-4D97-AF65-F5344CB8AC3E}">
        <p14:creationId xmlns:p14="http://schemas.microsoft.com/office/powerpoint/2010/main" val="1192301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8965" y="222195"/>
            <a:ext cx="6904038" cy="1219200"/>
          </a:xfrm>
        </p:spPr>
        <p:txBody>
          <a:bodyPr lIns="90488" tIns="44450" rIns="90488" bIns="44450" anchorCtr="0">
            <a:normAutofit/>
          </a:bodyPr>
          <a:lstStyle/>
          <a:p>
            <a:pPr eaLnBrk="1" hangingPunct="1">
              <a:defRPr/>
            </a:pPr>
            <a:r>
              <a:rPr lang="en-US" dirty="0" smtClean="0">
                <a:solidFill>
                  <a:schemeClr val="tx1"/>
                </a:solidFill>
              </a:rPr>
              <a:t>Units of Radioactivity</a:t>
            </a:r>
          </a:p>
        </p:txBody>
      </p:sp>
      <p:sp>
        <p:nvSpPr>
          <p:cNvPr id="24579" name="Rectangle 3"/>
          <p:cNvSpPr>
            <a:spLocks noGrp="1" noChangeArrowheads="1"/>
          </p:cNvSpPr>
          <p:nvPr>
            <p:ph type="body" idx="1"/>
          </p:nvPr>
        </p:nvSpPr>
        <p:spPr>
          <a:xfrm>
            <a:off x="397985" y="1291130"/>
            <a:ext cx="8449755" cy="4271963"/>
          </a:xfrm>
        </p:spPr>
        <p:txBody>
          <a:bodyPr lIns="90488" tIns="44450" rIns="90488" bIns="44450">
            <a:normAutofit fontScale="92500"/>
          </a:bodyPr>
          <a:lstStyle/>
          <a:p>
            <a:pPr marL="339725" indent="-339725" eaLnBrk="1" hangingPunct="1">
              <a:lnSpc>
                <a:spcPct val="90000"/>
              </a:lnSpc>
              <a:buSzTx/>
              <a:buFontTx/>
              <a:buChar char="•"/>
              <a:tabLst>
                <a:tab pos="1376363" algn="l"/>
              </a:tabLst>
              <a:defRPr/>
            </a:pPr>
            <a:r>
              <a:rPr lang="en-US" sz="3200" dirty="0" smtClean="0">
                <a:solidFill>
                  <a:schemeClr val="tx1"/>
                </a:solidFill>
              </a:rPr>
              <a:t>The Becquerel (</a:t>
            </a:r>
            <a:r>
              <a:rPr lang="en-US" sz="3200" dirty="0" err="1" smtClean="0">
                <a:solidFill>
                  <a:schemeClr val="tx1"/>
                </a:solidFill>
              </a:rPr>
              <a:t>Bq</a:t>
            </a:r>
            <a:r>
              <a:rPr lang="en-US" sz="3200" dirty="0" smtClean="0">
                <a:solidFill>
                  <a:schemeClr val="tx1"/>
                </a:solidFill>
              </a:rPr>
              <a:t>): Disintegration per second, </a:t>
            </a:r>
            <a:r>
              <a:rPr lang="en-US" sz="3200" dirty="0" err="1" smtClean="0">
                <a:solidFill>
                  <a:schemeClr val="tx1"/>
                </a:solidFill>
              </a:rPr>
              <a:t>dps</a:t>
            </a:r>
            <a:r>
              <a:rPr lang="en-US" sz="3200" dirty="0" smtClean="0">
                <a:solidFill>
                  <a:schemeClr val="tx1"/>
                </a:solidFill>
              </a:rPr>
              <a:t>     </a:t>
            </a:r>
          </a:p>
          <a:p>
            <a:pPr marL="339725" indent="-339725" eaLnBrk="1" hangingPunct="1">
              <a:lnSpc>
                <a:spcPct val="90000"/>
              </a:lnSpc>
              <a:buSzTx/>
              <a:buFontTx/>
              <a:buChar char="•"/>
              <a:tabLst>
                <a:tab pos="1376363" algn="l"/>
              </a:tabLst>
              <a:defRPr/>
            </a:pPr>
            <a:r>
              <a:rPr lang="en-US" sz="3200" dirty="0" smtClean="0">
                <a:solidFill>
                  <a:srgbClr val="C00000"/>
                </a:solidFill>
              </a:rPr>
              <a:t>The curie (Ci)</a:t>
            </a:r>
          </a:p>
          <a:p>
            <a:pPr marL="339725" indent="-339725" eaLnBrk="1" hangingPunct="1">
              <a:lnSpc>
                <a:spcPct val="90000"/>
              </a:lnSpc>
              <a:buSzTx/>
              <a:buFontTx/>
              <a:buNone/>
              <a:tabLst>
                <a:tab pos="1376363" algn="l"/>
              </a:tabLst>
              <a:defRPr/>
            </a:pPr>
            <a:r>
              <a:rPr lang="en-US" sz="3200" dirty="0" smtClean="0">
                <a:solidFill>
                  <a:srgbClr val="C00000"/>
                </a:solidFill>
              </a:rPr>
              <a:t>     1 Ci = 37,000,000,000 </a:t>
            </a:r>
            <a:r>
              <a:rPr lang="en-US" sz="3200" dirty="0" err="1" smtClean="0">
                <a:solidFill>
                  <a:srgbClr val="C00000"/>
                </a:solidFill>
              </a:rPr>
              <a:t>Bq</a:t>
            </a:r>
            <a:endParaRPr lang="en-US" sz="3200" dirty="0" smtClean="0">
              <a:solidFill>
                <a:srgbClr val="C00000"/>
              </a:solidFill>
            </a:endParaRPr>
          </a:p>
          <a:p>
            <a:pPr marL="339725" indent="-339725" eaLnBrk="1" hangingPunct="1">
              <a:lnSpc>
                <a:spcPct val="90000"/>
              </a:lnSpc>
              <a:buSzTx/>
              <a:buFontTx/>
              <a:buNone/>
              <a:tabLst>
                <a:tab pos="1376363" algn="l"/>
              </a:tabLst>
              <a:defRPr/>
            </a:pPr>
            <a:r>
              <a:rPr lang="en-US" sz="3200" dirty="0" smtClean="0">
                <a:solidFill>
                  <a:srgbClr val="C00000"/>
                </a:solidFill>
              </a:rPr>
              <a:t>   	so 1 </a:t>
            </a:r>
            <a:r>
              <a:rPr lang="en-US" sz="3200" dirty="0" err="1" smtClean="0">
                <a:solidFill>
                  <a:srgbClr val="C00000"/>
                </a:solidFill>
              </a:rPr>
              <a:t>mCi</a:t>
            </a:r>
            <a:r>
              <a:rPr lang="en-US" sz="3200" dirty="0" smtClean="0">
                <a:solidFill>
                  <a:srgbClr val="C00000"/>
                </a:solidFill>
              </a:rPr>
              <a:t> = 37 </a:t>
            </a:r>
            <a:r>
              <a:rPr lang="en-US" sz="3200" dirty="0" err="1" smtClean="0">
                <a:solidFill>
                  <a:srgbClr val="C00000"/>
                </a:solidFill>
              </a:rPr>
              <a:t>MBq</a:t>
            </a:r>
            <a:r>
              <a:rPr lang="en-US" sz="3200" dirty="0" smtClean="0">
                <a:solidFill>
                  <a:srgbClr val="C00000"/>
                </a:solidFill>
              </a:rPr>
              <a:t>; and 1 µCi = 37 </a:t>
            </a:r>
            <a:r>
              <a:rPr lang="en-US" sz="3200" dirty="0" err="1" smtClean="0">
                <a:solidFill>
                  <a:srgbClr val="C00000"/>
                </a:solidFill>
              </a:rPr>
              <a:t>kBq</a:t>
            </a:r>
            <a:endParaRPr lang="en-US" sz="3200" dirty="0" smtClean="0">
              <a:solidFill>
                <a:srgbClr val="C00000"/>
              </a:solidFill>
            </a:endParaRPr>
          </a:p>
          <a:p>
            <a:pPr>
              <a:lnSpc>
                <a:spcPct val="90000"/>
              </a:lnSpc>
              <a:tabLst>
                <a:tab pos="1376363" algn="l"/>
              </a:tabLst>
              <a:defRPr/>
            </a:pPr>
            <a:r>
              <a:rPr lang="en-US" altLang="ar-SA" sz="3200" dirty="0"/>
              <a:t>rem: Rem is the term used to describe equivalent or effective radiation </a:t>
            </a:r>
            <a:r>
              <a:rPr lang="en-US" altLang="ar-SA" sz="3200" dirty="0" smtClean="0"/>
              <a:t>dose.</a:t>
            </a:r>
          </a:p>
          <a:p>
            <a:pPr>
              <a:lnSpc>
                <a:spcPct val="90000"/>
              </a:lnSpc>
              <a:tabLst>
                <a:tab pos="1376363" algn="l"/>
              </a:tabLst>
              <a:defRPr/>
            </a:pPr>
            <a:r>
              <a:rPr lang="en-US" altLang="ar-SA" sz="3200" dirty="0" smtClean="0">
                <a:solidFill>
                  <a:srgbClr val="C00000"/>
                </a:solidFill>
              </a:rPr>
              <a:t>In </a:t>
            </a:r>
            <a:r>
              <a:rPr lang="en-US" altLang="ar-SA" sz="3200" dirty="0">
                <a:solidFill>
                  <a:srgbClr val="C00000"/>
                </a:solidFill>
              </a:rPr>
              <a:t>the International System of Units, the </a:t>
            </a:r>
            <a:r>
              <a:rPr lang="en-US" altLang="ar-SA" sz="3200" dirty="0" smtClean="0">
                <a:solidFill>
                  <a:srgbClr val="C00000"/>
                </a:solidFill>
              </a:rPr>
              <a:t>Sievert </a:t>
            </a:r>
            <a:r>
              <a:rPr lang="en-US" altLang="ar-SA" sz="3200" dirty="0">
                <a:solidFill>
                  <a:srgbClr val="C00000"/>
                </a:solidFill>
              </a:rPr>
              <a:t>(</a:t>
            </a:r>
            <a:r>
              <a:rPr lang="en-US" altLang="ar-SA" sz="3200" dirty="0" err="1">
                <a:solidFill>
                  <a:srgbClr val="C00000"/>
                </a:solidFill>
              </a:rPr>
              <a:t>Sv</a:t>
            </a:r>
            <a:r>
              <a:rPr lang="en-US" altLang="ar-SA" sz="3200" dirty="0">
                <a:solidFill>
                  <a:srgbClr val="C00000"/>
                </a:solidFill>
              </a:rPr>
              <a:t>) describes equivalent or effective radiation dose. One </a:t>
            </a:r>
            <a:r>
              <a:rPr lang="en-US" altLang="ar-SA" sz="3200" dirty="0" smtClean="0">
                <a:solidFill>
                  <a:srgbClr val="C00000"/>
                </a:solidFill>
              </a:rPr>
              <a:t>Sievert </a:t>
            </a:r>
            <a:r>
              <a:rPr lang="en-US" altLang="ar-SA" sz="3200" dirty="0">
                <a:solidFill>
                  <a:srgbClr val="C00000"/>
                </a:solidFill>
              </a:rPr>
              <a:t>is equal to 100 rem</a:t>
            </a:r>
            <a:r>
              <a:rPr lang="en-US" altLang="ar-SA" sz="3200" dirty="0" smtClean="0">
                <a:solidFill>
                  <a:srgbClr val="C00000"/>
                </a:solidFill>
              </a:rPr>
              <a:t>.</a:t>
            </a:r>
            <a:endParaRPr lang="en-US" sz="3100" dirty="0" smtClean="0"/>
          </a:p>
        </p:txBody>
      </p:sp>
    </p:spTree>
    <p:extLst>
      <p:ext uri="{BB962C8B-B14F-4D97-AF65-F5344CB8AC3E}">
        <p14:creationId xmlns:p14="http://schemas.microsoft.com/office/powerpoint/2010/main" val="3916586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165"/>
            <a:ext cx="8229600" cy="822294"/>
          </a:xfrm>
        </p:spPr>
        <p:txBody>
          <a:bodyPr>
            <a:normAutofit/>
          </a:bodyPr>
          <a:lstStyle/>
          <a:p>
            <a:pPr lvl="1" algn="l" rtl="0">
              <a:spcBef>
                <a:spcPct val="0"/>
              </a:spcBef>
            </a:pPr>
            <a:r>
              <a:rPr kumimoji="0" lang="en-US" altLang="ar-SA"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Natural background radiation</a:t>
            </a:r>
            <a:endParaRPr lang="ar-SA" sz="3200" dirty="0"/>
          </a:p>
        </p:txBody>
      </p:sp>
      <p:sp>
        <p:nvSpPr>
          <p:cNvPr id="3" name="Content Placeholder 2"/>
          <p:cNvSpPr>
            <a:spLocks noGrp="1"/>
          </p:cNvSpPr>
          <p:nvPr>
            <p:ph idx="1"/>
          </p:nvPr>
        </p:nvSpPr>
        <p:spPr>
          <a:xfrm>
            <a:off x="457200" y="920743"/>
            <a:ext cx="8543245" cy="4525963"/>
          </a:xfrm>
        </p:spPr>
        <p:txBody>
          <a:bodyPr>
            <a:noAutofit/>
          </a:bodyPr>
          <a:lstStyle/>
          <a:p>
            <a:pPr lvl="0"/>
            <a:r>
              <a:rPr lang="en-US" altLang="ar-SA" sz="2600" dirty="0" smtClean="0">
                <a:solidFill>
                  <a:schemeClr val="tx1"/>
                </a:solidFill>
                <a:latin typeface="Arial" panose="020B0604020202020204" pitchFamily="34" charset="0"/>
                <a:ea typeface="Times New Roman" panose="02020603050405020304" pitchFamily="18" charset="0"/>
              </a:rPr>
              <a:t>The natural radiation energy between few </a:t>
            </a:r>
            <a:r>
              <a:rPr lang="en-US" altLang="ar-SA" sz="2600" dirty="0" err="1">
                <a:solidFill>
                  <a:schemeClr val="tx1"/>
                </a:solidFill>
                <a:latin typeface="Arial" panose="020B0604020202020204" pitchFamily="34" charset="0"/>
                <a:ea typeface="Times New Roman" panose="02020603050405020304" pitchFamily="18" charset="0"/>
              </a:rPr>
              <a:t>K</a:t>
            </a:r>
            <a:r>
              <a:rPr lang="en-US" altLang="ar-SA" sz="2600" dirty="0" err="1" smtClean="0">
                <a:solidFill>
                  <a:schemeClr val="tx1"/>
                </a:solidFill>
                <a:latin typeface="Arial" panose="020B0604020202020204" pitchFamily="34" charset="0"/>
                <a:ea typeface="Times New Roman" panose="02020603050405020304" pitchFamily="18" charset="0"/>
              </a:rPr>
              <a:t>eV</a:t>
            </a:r>
            <a:r>
              <a:rPr lang="en-US" altLang="ar-SA" sz="2600" dirty="0" smtClean="0">
                <a:solidFill>
                  <a:schemeClr val="tx1"/>
                </a:solidFill>
                <a:latin typeface="Arial" panose="020B0604020202020204" pitchFamily="34" charset="0"/>
                <a:ea typeface="Times New Roman" panose="02020603050405020304" pitchFamily="18" charset="0"/>
              </a:rPr>
              <a:t> to MeV from primordial radionuclides are called background radiation.</a:t>
            </a:r>
          </a:p>
          <a:p>
            <a:pPr lvl="0"/>
            <a:r>
              <a:rPr lang="en-US" altLang="ar-SA" sz="2600" dirty="0" smtClean="0">
                <a:solidFill>
                  <a:schemeClr val="tx1"/>
                </a:solidFill>
                <a:latin typeface="Arial" panose="020B0604020202020204" pitchFamily="34" charset="0"/>
                <a:ea typeface="Times New Roman" panose="02020603050405020304" pitchFamily="18" charset="0"/>
              </a:rPr>
              <a:t>Background </a:t>
            </a:r>
            <a:r>
              <a:rPr lang="en-US" altLang="ar-SA" sz="2600" dirty="0">
                <a:solidFill>
                  <a:schemeClr val="tx1"/>
                </a:solidFill>
                <a:latin typeface="Arial" panose="020B0604020202020204" pitchFamily="34" charset="0"/>
                <a:ea typeface="Times New Roman" panose="02020603050405020304" pitchFamily="18" charset="0"/>
              </a:rPr>
              <a:t>radiation is of terrestrial and extra-terrestrial origin</a:t>
            </a:r>
            <a:r>
              <a:rPr lang="en-US" altLang="ar-SA" sz="2600" dirty="0" smtClean="0">
                <a:solidFill>
                  <a:schemeClr val="tx1"/>
                </a:solidFill>
                <a:latin typeface="Arial" panose="020B0604020202020204" pitchFamily="34" charset="0"/>
                <a:ea typeface="Times New Roman" panose="02020603050405020304" pitchFamily="18" charset="0"/>
              </a:rPr>
              <a:t>.</a:t>
            </a:r>
            <a:endParaRPr lang="en-US" altLang="ar-SA" sz="2600" dirty="0">
              <a:solidFill>
                <a:schemeClr val="tx1"/>
              </a:solidFill>
              <a:latin typeface="Arial" panose="020B0604020202020204" pitchFamily="34" charset="0"/>
            </a:endParaRPr>
          </a:p>
        </p:txBody>
      </p:sp>
      <p:sp>
        <p:nvSpPr>
          <p:cNvPr id="23" name="Rectangle 2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pSp>
        <p:nvGrpSpPr>
          <p:cNvPr id="24" name="Group 23"/>
          <p:cNvGrpSpPr/>
          <p:nvPr/>
        </p:nvGrpSpPr>
        <p:grpSpPr>
          <a:xfrm>
            <a:off x="412505" y="2665474"/>
            <a:ext cx="8152796" cy="3817625"/>
            <a:chOff x="243145" y="1348347"/>
            <a:chExt cx="8152796" cy="4262404"/>
          </a:xfrm>
        </p:grpSpPr>
        <p:sp>
          <p:nvSpPr>
            <p:cNvPr id="25" name="Text Box 7"/>
            <p:cNvSpPr txBox="1">
              <a:spLocks noChangeArrowheads="1"/>
            </p:cNvSpPr>
            <p:nvPr/>
          </p:nvSpPr>
          <p:spPr bwMode="auto">
            <a:xfrm>
              <a:off x="4943711" y="4730140"/>
              <a:ext cx="1424694" cy="88061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p>
              <a:pPr marL="0" marR="0" algn="ctr">
                <a:spcBef>
                  <a:spcPts val="0"/>
                </a:spcBef>
                <a:spcAft>
                  <a:spcPts val="0"/>
                </a:spcAft>
              </a:pPr>
              <a:endParaRPr lang="en-US" sz="2000" b="1" dirty="0" smtClean="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dirty="0" smtClean="0">
                  <a:latin typeface="Times New Roman" panose="02020603050405020304" pitchFamily="18" charset="0"/>
                  <a:ea typeface="Times New Roman" panose="02020603050405020304" pitchFamily="18" charset="0"/>
                </a:rPr>
                <a:t>PLANTS</a:t>
              </a:r>
              <a:endParaRPr lang="en-US" sz="1400" b="1" dirty="0">
                <a:latin typeface="Times New Roman" panose="02020603050405020304" pitchFamily="18" charset="0"/>
                <a:ea typeface="Times New Roman" panose="02020603050405020304" pitchFamily="18" charset="0"/>
              </a:endParaRPr>
            </a:p>
          </p:txBody>
        </p:sp>
        <p:grpSp>
          <p:nvGrpSpPr>
            <p:cNvPr id="26" name="Group 25"/>
            <p:cNvGrpSpPr/>
            <p:nvPr/>
          </p:nvGrpSpPr>
          <p:grpSpPr>
            <a:xfrm>
              <a:off x="243145" y="1348347"/>
              <a:ext cx="8152796" cy="4262404"/>
              <a:chOff x="243145" y="1348347"/>
              <a:chExt cx="8152796" cy="4262404"/>
            </a:xfrm>
          </p:grpSpPr>
          <p:sp>
            <p:nvSpPr>
              <p:cNvPr id="27" name="Text Box 3"/>
              <p:cNvSpPr txBox="1">
                <a:spLocks noChangeArrowheads="1"/>
              </p:cNvSpPr>
              <p:nvPr/>
            </p:nvSpPr>
            <p:spPr bwMode="auto">
              <a:xfrm>
                <a:off x="3064868" y="1348347"/>
                <a:ext cx="2323772" cy="88061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200000"/>
                  </a:lnSpc>
                  <a:spcBef>
                    <a:spcPts val="0"/>
                  </a:spcBef>
                  <a:spcAft>
                    <a:spcPts val="600"/>
                  </a:spcAft>
                </a:pPr>
                <a:r>
                  <a:rPr lang="en-US" sz="2000" b="1" dirty="0">
                    <a:latin typeface="Times New Roman" panose="02020603050405020304" pitchFamily="18" charset="0"/>
                    <a:ea typeface="Times New Roman" panose="02020603050405020304" pitchFamily="18" charset="0"/>
                  </a:rPr>
                  <a:t>ATMOSPHERE</a:t>
                </a:r>
                <a:endParaRPr lang="en-US" sz="1400" b="1" dirty="0">
                  <a:latin typeface="Times New Roman" panose="02020603050405020304" pitchFamily="18" charset="0"/>
                  <a:ea typeface="Times New Roman" panose="02020603050405020304" pitchFamily="18" charset="0"/>
                </a:endParaRPr>
              </a:p>
            </p:txBody>
          </p:sp>
          <p:sp>
            <p:nvSpPr>
              <p:cNvPr id="28" name="Text Box 4"/>
              <p:cNvSpPr txBox="1">
                <a:spLocks noChangeArrowheads="1"/>
              </p:cNvSpPr>
              <p:nvPr/>
            </p:nvSpPr>
            <p:spPr bwMode="auto">
              <a:xfrm>
                <a:off x="243145" y="2667735"/>
                <a:ext cx="2821723" cy="11007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nSpc>
                    <a:spcPct val="200000"/>
                  </a:lnSpc>
                  <a:spcBef>
                    <a:spcPts val="0"/>
                  </a:spcBef>
                  <a:spcAft>
                    <a:spcPts val="600"/>
                  </a:spcAft>
                </a:pPr>
                <a:r>
                  <a:rPr lang="en-US" sz="2000" b="1" dirty="0">
                    <a:latin typeface="Times New Roman" panose="02020603050405020304" pitchFamily="18" charset="0"/>
                    <a:ea typeface="Times New Roman" panose="02020603050405020304" pitchFamily="18" charset="0"/>
                  </a:rPr>
                  <a:t>SOURCE </a:t>
                </a:r>
                <a:r>
                  <a:rPr lang="en-US" sz="2000" b="1" dirty="0" smtClean="0">
                    <a:latin typeface="Times New Roman" panose="02020603050405020304" pitchFamily="18" charset="0"/>
                    <a:ea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rPr>
                  <a:t>BEDROCK)</a:t>
                </a:r>
                <a:endParaRPr lang="en-US" sz="1400" b="1" dirty="0">
                  <a:latin typeface="Times New Roman" panose="02020603050405020304" pitchFamily="18" charset="0"/>
                  <a:ea typeface="Times New Roman" panose="02020603050405020304" pitchFamily="18" charset="0"/>
                </a:endParaRPr>
              </a:p>
            </p:txBody>
          </p:sp>
          <p:sp>
            <p:nvSpPr>
              <p:cNvPr id="29" name="Text Box 5"/>
              <p:cNvSpPr txBox="1">
                <a:spLocks noChangeArrowheads="1"/>
              </p:cNvSpPr>
              <p:nvPr/>
            </p:nvSpPr>
            <p:spPr bwMode="auto">
              <a:xfrm>
                <a:off x="5740202" y="2667735"/>
                <a:ext cx="2655739" cy="11007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marL="0" marR="0">
                  <a:lnSpc>
                    <a:spcPct val="200000"/>
                  </a:lnSpc>
                  <a:spcBef>
                    <a:spcPts val="0"/>
                  </a:spcBef>
                  <a:spcAft>
                    <a:spcPts val="600"/>
                  </a:spcAft>
                </a:pPr>
                <a:r>
                  <a:rPr lang="en-US" sz="2000" b="1" dirty="0" smtClean="0">
                    <a:latin typeface="Times New Roman" panose="02020603050405020304" pitchFamily="18" charset="0"/>
                    <a:ea typeface="Times New Roman" panose="02020603050405020304" pitchFamily="18" charset="0"/>
                  </a:rPr>
                  <a:t>MAN</a:t>
                </a:r>
                <a:r>
                  <a:rPr lang="en-US" sz="2000" b="1" dirty="0">
                    <a:latin typeface="Times New Roman" panose="02020603050405020304" pitchFamily="18" charset="0"/>
                    <a:ea typeface="Times New Roman" panose="02020603050405020304" pitchFamily="18" charset="0"/>
                  </a:rPr>
                  <a:t>, ANIMALS</a:t>
                </a:r>
                <a:endParaRPr lang="en-US" sz="1400" b="1" dirty="0">
                  <a:latin typeface="Times New Roman" panose="02020603050405020304" pitchFamily="18" charset="0"/>
                  <a:ea typeface="Times New Roman" panose="02020603050405020304" pitchFamily="18" charset="0"/>
                </a:endParaRPr>
              </a:p>
            </p:txBody>
          </p:sp>
          <p:sp>
            <p:nvSpPr>
              <p:cNvPr id="30" name="Text Box 6"/>
              <p:cNvSpPr txBox="1">
                <a:spLocks noChangeArrowheads="1"/>
              </p:cNvSpPr>
              <p:nvPr/>
            </p:nvSpPr>
            <p:spPr bwMode="auto">
              <a:xfrm>
                <a:off x="2384798" y="4730140"/>
                <a:ext cx="1509989" cy="88061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pPr marL="0" marR="0" algn="ctr">
                  <a:spcBef>
                    <a:spcPts val="0"/>
                  </a:spcBef>
                  <a:spcAft>
                    <a:spcPts val="0"/>
                  </a:spcAft>
                </a:pPr>
                <a:endParaRPr lang="en-US" sz="2000" b="1" dirty="0" smtClean="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dirty="0" smtClean="0">
                    <a:latin typeface="Times New Roman" panose="02020603050405020304" pitchFamily="18" charset="0"/>
                    <a:ea typeface="Times New Roman" panose="02020603050405020304" pitchFamily="18" charset="0"/>
                  </a:rPr>
                  <a:t>SOILS</a:t>
                </a:r>
                <a:endParaRPr lang="en-US" sz="2000" b="1" dirty="0">
                  <a:latin typeface="Times New Roman" panose="02020603050405020304" pitchFamily="18" charset="0"/>
                  <a:ea typeface="Times New Roman" panose="02020603050405020304" pitchFamily="18" charset="0"/>
                </a:endParaRPr>
              </a:p>
            </p:txBody>
          </p:sp>
          <p:grpSp>
            <p:nvGrpSpPr>
              <p:cNvPr id="31" name="Group 30"/>
              <p:cNvGrpSpPr/>
              <p:nvPr/>
            </p:nvGrpSpPr>
            <p:grpSpPr>
              <a:xfrm>
                <a:off x="1566404" y="1788652"/>
                <a:ext cx="5701079" cy="3520918"/>
                <a:chOff x="1566404" y="1788652"/>
                <a:chExt cx="5701079" cy="3520918"/>
              </a:xfrm>
            </p:grpSpPr>
            <p:cxnSp>
              <p:nvCxnSpPr>
                <p:cNvPr id="32" name="Line 8"/>
                <p:cNvCxnSpPr>
                  <a:cxnSpLocks noChangeShapeType="1"/>
                </p:cNvCxnSpPr>
                <p:nvPr/>
              </p:nvCxnSpPr>
              <p:spPr bwMode="auto">
                <a:xfrm>
                  <a:off x="1566404" y="1788653"/>
                  <a:ext cx="0" cy="880611"/>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a:noFill/>
                    </a14:hiddenFill>
                  </a:ext>
                </a:extLst>
              </p:spPr>
            </p:cxnSp>
            <p:cxnSp>
              <p:nvCxnSpPr>
                <p:cNvPr id="33" name="Line 9"/>
                <p:cNvCxnSpPr>
                  <a:cxnSpLocks noChangeShapeType="1"/>
                </p:cNvCxnSpPr>
                <p:nvPr/>
              </p:nvCxnSpPr>
              <p:spPr bwMode="auto">
                <a:xfrm>
                  <a:off x="1571015" y="3770028"/>
                  <a:ext cx="0" cy="1401946"/>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a:noFill/>
                    </a14:hiddenFill>
                  </a:ext>
                </a:extLst>
              </p:spPr>
            </p:cxnSp>
            <p:cxnSp>
              <p:nvCxnSpPr>
                <p:cNvPr id="34" name="Line 10"/>
                <p:cNvCxnSpPr>
                  <a:cxnSpLocks noChangeShapeType="1"/>
                </p:cNvCxnSpPr>
                <p:nvPr/>
              </p:nvCxnSpPr>
              <p:spPr bwMode="auto">
                <a:xfrm>
                  <a:off x="1571015" y="5170445"/>
                  <a:ext cx="1015023" cy="764"/>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cxnSp>
            <p:cxnSp>
              <p:nvCxnSpPr>
                <p:cNvPr id="35" name="Line 11"/>
                <p:cNvCxnSpPr>
                  <a:cxnSpLocks noChangeShapeType="1"/>
                </p:cNvCxnSpPr>
                <p:nvPr/>
              </p:nvCxnSpPr>
              <p:spPr bwMode="auto">
                <a:xfrm>
                  <a:off x="1571015" y="1788653"/>
                  <a:ext cx="1493853" cy="0"/>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cxnSp>
            <p:cxnSp>
              <p:nvCxnSpPr>
                <p:cNvPr id="36" name="Line 12"/>
                <p:cNvCxnSpPr>
                  <a:cxnSpLocks noChangeShapeType="1"/>
                </p:cNvCxnSpPr>
                <p:nvPr/>
              </p:nvCxnSpPr>
              <p:spPr bwMode="auto">
                <a:xfrm flipV="1">
                  <a:off x="5388640" y="1788652"/>
                  <a:ext cx="1473935" cy="2"/>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a:noFill/>
                    </a14:hiddenFill>
                  </a:ext>
                </a:extLst>
              </p:spPr>
            </p:cxnSp>
            <p:cxnSp>
              <p:nvCxnSpPr>
                <p:cNvPr id="37" name="Line 13"/>
                <p:cNvCxnSpPr>
                  <a:cxnSpLocks noChangeShapeType="1"/>
                </p:cNvCxnSpPr>
                <p:nvPr/>
              </p:nvCxnSpPr>
              <p:spPr bwMode="auto">
                <a:xfrm>
                  <a:off x="6862575" y="1788653"/>
                  <a:ext cx="0" cy="880611"/>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cxnSp>
            <p:cxnSp>
              <p:nvCxnSpPr>
                <p:cNvPr id="38" name="Line 14"/>
                <p:cNvCxnSpPr>
                  <a:cxnSpLocks noChangeShapeType="1"/>
                </p:cNvCxnSpPr>
                <p:nvPr/>
              </p:nvCxnSpPr>
              <p:spPr bwMode="auto">
                <a:xfrm>
                  <a:off x="6809875" y="3770028"/>
                  <a:ext cx="0" cy="1100764"/>
                </a:xfrm>
                <a:prstGeom prst="line">
                  <a:avLst/>
                </a:prstGeom>
                <a:noFill/>
                <a:ln w="57150">
                  <a:solidFill>
                    <a:schemeClr val="tx1">
                      <a:lumMod val="95000"/>
                      <a:lumOff val="5000"/>
                    </a:schemeClr>
                  </a:solidFill>
                  <a:round/>
                  <a:headEnd type="triangle" w="med" len="med"/>
                  <a:tailEnd/>
                </a:ln>
                <a:extLst>
                  <a:ext uri="{909E8E84-426E-40DD-AFC4-6F175D3DCCD1}">
                    <a14:hiddenFill xmlns:a14="http://schemas.microsoft.com/office/drawing/2010/main">
                      <a:noFill/>
                    </a14:hiddenFill>
                  </a:ext>
                </a:extLst>
              </p:spPr>
            </p:cxnSp>
            <p:cxnSp>
              <p:nvCxnSpPr>
                <p:cNvPr id="39" name="Line 15"/>
                <p:cNvCxnSpPr>
                  <a:cxnSpLocks noChangeShapeType="1"/>
                </p:cNvCxnSpPr>
                <p:nvPr/>
              </p:nvCxnSpPr>
              <p:spPr bwMode="auto">
                <a:xfrm>
                  <a:off x="7267482" y="3745567"/>
                  <a:ext cx="0" cy="1541070"/>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a:noFill/>
                    </a14:hiddenFill>
                  </a:ext>
                </a:extLst>
              </p:spPr>
            </p:cxnSp>
            <p:cxnSp>
              <p:nvCxnSpPr>
                <p:cNvPr id="40" name="Line 16"/>
                <p:cNvCxnSpPr>
                  <a:cxnSpLocks noChangeShapeType="1"/>
                </p:cNvCxnSpPr>
                <p:nvPr/>
              </p:nvCxnSpPr>
              <p:spPr bwMode="auto">
                <a:xfrm flipH="1">
                  <a:off x="6384541" y="5286637"/>
                  <a:ext cx="882942" cy="22933"/>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cxnSp>
            <p:cxnSp>
              <p:nvCxnSpPr>
                <p:cNvPr id="41" name="Line 17"/>
                <p:cNvCxnSpPr>
                  <a:cxnSpLocks noChangeShapeType="1"/>
                </p:cNvCxnSpPr>
                <p:nvPr/>
              </p:nvCxnSpPr>
              <p:spPr bwMode="auto">
                <a:xfrm flipH="1">
                  <a:off x="6368405" y="4860091"/>
                  <a:ext cx="441470" cy="10701"/>
                </a:xfrm>
                <a:prstGeom prst="line">
                  <a:avLst/>
                </a:prstGeom>
                <a:noFill/>
                <a:ln w="57150">
                  <a:solidFill>
                    <a:schemeClr val="tx1">
                      <a:lumMod val="95000"/>
                      <a:lumOff val="5000"/>
                    </a:schemeClr>
                  </a:solidFill>
                  <a:round/>
                  <a:headEnd/>
                  <a:tailEnd/>
                </a:ln>
                <a:extLst>
                  <a:ext uri="{909E8E84-426E-40DD-AFC4-6F175D3DCCD1}">
                    <a14:hiddenFill xmlns:a14="http://schemas.microsoft.com/office/drawing/2010/main">
                      <a:noFill/>
                    </a14:hiddenFill>
                  </a:ext>
                </a:extLst>
              </p:spPr>
            </p:cxnSp>
            <p:cxnSp>
              <p:nvCxnSpPr>
                <p:cNvPr id="42" name="Line 18"/>
                <p:cNvCxnSpPr>
                  <a:cxnSpLocks noChangeShapeType="1"/>
                </p:cNvCxnSpPr>
                <p:nvPr/>
              </p:nvCxnSpPr>
              <p:spPr bwMode="auto">
                <a:xfrm>
                  <a:off x="3894786" y="4956050"/>
                  <a:ext cx="1083597" cy="0"/>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cxnSp>
            <p:cxnSp>
              <p:nvCxnSpPr>
                <p:cNvPr id="43" name="Line 19"/>
                <p:cNvCxnSpPr>
                  <a:cxnSpLocks noChangeShapeType="1"/>
                </p:cNvCxnSpPr>
                <p:nvPr/>
              </p:nvCxnSpPr>
              <p:spPr bwMode="auto">
                <a:xfrm flipH="1">
                  <a:off x="3894786" y="5309570"/>
                  <a:ext cx="1048926" cy="0"/>
                </a:xfrm>
                <a:prstGeom prst="line">
                  <a:avLst/>
                </a:prstGeom>
                <a:noFill/>
                <a:ln w="57150">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cxnSp>
          </p:grpSp>
        </p:grpSp>
      </p:grpSp>
    </p:spTree>
    <p:extLst>
      <p:ext uri="{BB962C8B-B14F-4D97-AF65-F5344CB8AC3E}">
        <p14:creationId xmlns:p14="http://schemas.microsoft.com/office/powerpoint/2010/main" val="950700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9490"/>
            <a:ext cx="8229600" cy="1143000"/>
          </a:xfrm>
        </p:spPr>
        <p:txBody>
          <a:bodyPr/>
          <a:lstStyle/>
          <a:p>
            <a:r>
              <a:rPr lang="en-US" dirty="0" smtClean="0">
                <a:solidFill>
                  <a:srgbClr val="FF0000"/>
                </a:solidFill>
              </a:rPr>
              <a:t>1. Terrestrial radiation components</a:t>
            </a:r>
            <a:endParaRPr lang="ar-SA" dirty="0">
              <a:solidFill>
                <a:srgbClr val="FF0000"/>
              </a:solidFill>
            </a:endParaRPr>
          </a:p>
        </p:txBody>
      </p:sp>
      <p:sp>
        <p:nvSpPr>
          <p:cNvPr id="3" name="Content Placeholder 2"/>
          <p:cNvSpPr>
            <a:spLocks noGrp="1"/>
          </p:cNvSpPr>
          <p:nvPr>
            <p:ph idx="1"/>
          </p:nvPr>
        </p:nvSpPr>
        <p:spPr>
          <a:xfrm>
            <a:off x="299685" y="1212490"/>
            <a:ext cx="8229600" cy="4525963"/>
          </a:xfrm>
        </p:spPr>
        <p:txBody>
          <a:bodyPr/>
          <a:lstStyle/>
          <a:p>
            <a:r>
              <a:rPr lang="en-US" altLang="ar-SA" dirty="0">
                <a:solidFill>
                  <a:schemeClr val="tx1"/>
                </a:solidFill>
                <a:ea typeface="Times New Roman" panose="02020603050405020304" pitchFamily="18" charset="0"/>
              </a:rPr>
              <a:t>The terrestrial component originates from primordial radionuclides in the earth’s crust, present in varying amount.</a:t>
            </a:r>
          </a:p>
          <a:p>
            <a:r>
              <a:rPr lang="en-US" dirty="0" smtClean="0">
                <a:solidFill>
                  <a:schemeClr val="tx1"/>
                </a:solidFill>
              </a:rPr>
              <a:t>Components </a:t>
            </a:r>
            <a:r>
              <a:rPr lang="en-US" dirty="0">
                <a:solidFill>
                  <a:schemeClr val="tx1"/>
                </a:solidFill>
              </a:rPr>
              <a:t>of three chains of natural radioactive elements viz. the uranium series, the thorium and actinium </a:t>
            </a:r>
            <a:r>
              <a:rPr lang="en-US" dirty="0" smtClean="0">
                <a:solidFill>
                  <a:schemeClr val="tx1"/>
                </a:solidFill>
              </a:rPr>
              <a:t>series.</a:t>
            </a:r>
          </a:p>
          <a:p>
            <a:r>
              <a:rPr lang="en-US" baseline="30000" dirty="0"/>
              <a:t>238</a:t>
            </a:r>
            <a:r>
              <a:rPr lang="en-US" dirty="0"/>
              <a:t>U, </a:t>
            </a:r>
            <a:r>
              <a:rPr lang="en-US" baseline="30000" dirty="0"/>
              <a:t>226</a:t>
            </a:r>
            <a:r>
              <a:rPr lang="en-US" dirty="0"/>
              <a:t>Ra, </a:t>
            </a:r>
            <a:r>
              <a:rPr lang="en-US" baseline="30000" dirty="0"/>
              <a:t>232</a:t>
            </a:r>
            <a:r>
              <a:rPr lang="en-US" dirty="0"/>
              <a:t>Th, </a:t>
            </a:r>
            <a:r>
              <a:rPr lang="en-US" baseline="30000" dirty="0"/>
              <a:t>228</a:t>
            </a:r>
            <a:r>
              <a:rPr lang="en-US" dirty="0"/>
              <a:t>Ra, </a:t>
            </a:r>
            <a:r>
              <a:rPr lang="en-US" baseline="30000" dirty="0"/>
              <a:t>210</a:t>
            </a:r>
            <a:r>
              <a:rPr lang="en-US" dirty="0"/>
              <a:t>Pb, </a:t>
            </a:r>
            <a:r>
              <a:rPr lang="en-US" baseline="30000" dirty="0"/>
              <a:t>210</a:t>
            </a:r>
            <a:r>
              <a:rPr lang="en-US" dirty="0"/>
              <a:t>Po, and </a:t>
            </a:r>
            <a:r>
              <a:rPr lang="en-US" baseline="30000" dirty="0"/>
              <a:t>40</a:t>
            </a:r>
            <a:r>
              <a:rPr lang="en-US" dirty="0"/>
              <a:t>K, contribute significantly to natural background radiation</a:t>
            </a:r>
            <a:r>
              <a:rPr lang="en-US" dirty="0" smtClean="0"/>
              <a:t>.</a:t>
            </a:r>
            <a:endParaRPr lang="ar-SA" dirty="0">
              <a:solidFill>
                <a:schemeClr val="tx1"/>
              </a:solidFill>
            </a:endParaRPr>
          </a:p>
          <a:p>
            <a:endParaRPr lang="ar-SA" dirty="0"/>
          </a:p>
        </p:txBody>
      </p:sp>
    </p:spTree>
    <p:extLst>
      <p:ext uri="{BB962C8B-B14F-4D97-AF65-F5344CB8AC3E}">
        <p14:creationId xmlns:p14="http://schemas.microsoft.com/office/powerpoint/2010/main" val="781759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3419346"/>
            <a:ext cx="8229600" cy="768721"/>
          </a:xfrm>
        </p:spPr>
        <p:txBody>
          <a:bodyPr/>
          <a:lstStyle/>
          <a:p>
            <a:r>
              <a:rPr lang="en-US" dirty="0">
                <a:solidFill>
                  <a:srgbClr val="FF0000"/>
                </a:solidFill>
              </a:rPr>
              <a:t>2. Extra </a:t>
            </a:r>
            <a:r>
              <a:rPr lang="en-US" dirty="0" smtClean="0">
                <a:solidFill>
                  <a:srgbClr val="FF0000"/>
                </a:solidFill>
              </a:rPr>
              <a:t>terrestrial radiation</a:t>
            </a:r>
            <a:endParaRPr lang="ar-SA" dirty="0"/>
          </a:p>
        </p:txBody>
      </p:sp>
      <p:sp>
        <p:nvSpPr>
          <p:cNvPr id="3" name="Content Placeholder 2"/>
          <p:cNvSpPr>
            <a:spLocks noGrp="1"/>
          </p:cNvSpPr>
          <p:nvPr>
            <p:ph idx="1"/>
          </p:nvPr>
        </p:nvSpPr>
        <p:spPr>
          <a:xfrm>
            <a:off x="296260" y="1028700"/>
            <a:ext cx="8551480" cy="2386188"/>
          </a:xfrm>
        </p:spPr>
        <p:txBody>
          <a:bodyPr>
            <a:normAutofit/>
          </a:bodyPr>
          <a:lstStyle/>
          <a:p>
            <a:r>
              <a:rPr lang="en-US" dirty="0" smtClean="0"/>
              <a:t>Among </a:t>
            </a:r>
            <a:r>
              <a:rPr lang="en-US" dirty="0"/>
              <a:t>the singly occurring radionuclides tritium and carbon-14  (produced by cosmic ray interactions) and </a:t>
            </a:r>
            <a:r>
              <a:rPr lang="en-US" baseline="30000" dirty="0"/>
              <a:t>40</a:t>
            </a:r>
            <a:r>
              <a:rPr lang="en-US" dirty="0"/>
              <a:t>K (terrestrial origin) are prominent</a:t>
            </a:r>
            <a:r>
              <a:rPr lang="en-US" dirty="0" smtClean="0"/>
              <a:t>.</a:t>
            </a:r>
          </a:p>
          <a:p>
            <a:pPr lvl="0"/>
            <a:r>
              <a:rPr lang="en-US" altLang="ar-SA" dirty="0">
                <a:solidFill>
                  <a:schemeClr val="tx1"/>
                </a:solidFill>
                <a:latin typeface="Arial" panose="020B0604020202020204" pitchFamily="34" charset="0"/>
                <a:ea typeface="Times New Roman" panose="02020603050405020304" pitchFamily="18" charset="0"/>
              </a:rPr>
              <a:t>Radionuclides from these sources are transferred to man through food chains or inhalation.</a:t>
            </a:r>
            <a:endParaRPr lang="en-US" altLang="ar-SA" dirty="0">
              <a:solidFill>
                <a:schemeClr val="tx1"/>
              </a:solidFill>
              <a:latin typeface="Arial" panose="020B0604020202020204" pitchFamily="34" charset="0"/>
            </a:endParaRPr>
          </a:p>
          <a:p>
            <a:endParaRPr lang="en-US" dirty="0"/>
          </a:p>
          <a:p>
            <a:pPr marL="0" indent="0">
              <a:buNone/>
            </a:pPr>
            <a:endParaRPr lang="en-US" dirty="0" smtClean="0"/>
          </a:p>
          <a:p>
            <a:pPr marL="0" indent="0">
              <a:buNone/>
            </a:pPr>
            <a:endParaRPr lang="ar-SA" dirty="0"/>
          </a:p>
        </p:txBody>
      </p:sp>
      <p:sp>
        <p:nvSpPr>
          <p:cNvPr id="4" name="Title 1"/>
          <p:cNvSpPr txBox="1">
            <a:spLocks/>
          </p:cNvSpPr>
          <p:nvPr/>
        </p:nvSpPr>
        <p:spPr>
          <a:xfrm>
            <a:off x="296260" y="6949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lumMod val="60000"/>
                    <a:lumOff val="40000"/>
                  </a:schemeClr>
                </a:solidFill>
                <a:latin typeface="+mj-lt"/>
                <a:ea typeface="+mj-ea"/>
                <a:cs typeface="+mj-cs"/>
              </a:defRPr>
            </a:lvl1pPr>
          </a:lstStyle>
          <a:p>
            <a:r>
              <a:rPr lang="en-US" dirty="0" smtClean="0">
                <a:solidFill>
                  <a:srgbClr val="FF0000"/>
                </a:solidFill>
              </a:rPr>
              <a:t>1. Terrestrial radiation components </a:t>
            </a:r>
            <a:r>
              <a:rPr lang="en-US" dirty="0" err="1" smtClean="0">
                <a:solidFill>
                  <a:srgbClr val="FF0000"/>
                </a:solidFill>
              </a:rPr>
              <a:t>contd</a:t>
            </a:r>
            <a:r>
              <a:rPr lang="en-US" dirty="0" smtClean="0">
                <a:solidFill>
                  <a:srgbClr val="FF0000"/>
                </a:solidFill>
              </a:rPr>
              <a:t>…</a:t>
            </a:r>
            <a:endParaRPr lang="ar-SA" dirty="0">
              <a:solidFill>
                <a:srgbClr val="FF0000"/>
              </a:solidFill>
            </a:endParaRPr>
          </a:p>
        </p:txBody>
      </p:sp>
      <p:sp>
        <p:nvSpPr>
          <p:cNvPr id="6" name="Content Placeholder 2"/>
          <p:cNvSpPr txBox="1">
            <a:spLocks/>
          </p:cNvSpPr>
          <p:nvPr/>
        </p:nvSpPr>
        <p:spPr>
          <a:xfrm>
            <a:off x="296259" y="4188067"/>
            <a:ext cx="8704185" cy="198962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ar-SA" sz="3000" dirty="0" smtClean="0">
                <a:solidFill>
                  <a:schemeClr val="tx1"/>
                </a:solidFill>
                <a:ea typeface="Times New Roman" panose="02020603050405020304" pitchFamily="18" charset="0"/>
              </a:rPr>
              <a:t>The extra terrestrial radiation originates in outer space as primary cosmic rays. </a:t>
            </a:r>
          </a:p>
          <a:p>
            <a:r>
              <a:rPr lang="en-US" altLang="ar-SA" sz="3000" dirty="0" smtClean="0">
                <a:solidFill>
                  <a:schemeClr val="tx1"/>
                </a:solidFill>
                <a:ea typeface="Times New Roman" panose="02020603050405020304" pitchFamily="18" charset="0"/>
              </a:rPr>
              <a:t>The primary cosmic rays mainly comprise charged particles, </a:t>
            </a:r>
            <a:r>
              <a:rPr lang="en-US" altLang="ar-SA" sz="3000" dirty="0" err="1" smtClean="0">
                <a:solidFill>
                  <a:schemeClr val="tx1"/>
                </a:solidFill>
                <a:ea typeface="Times New Roman" panose="02020603050405020304" pitchFamily="18" charset="0"/>
              </a:rPr>
              <a:t>ionised</a:t>
            </a:r>
            <a:r>
              <a:rPr lang="en-US" altLang="ar-SA" sz="3000" dirty="0" smtClean="0">
                <a:solidFill>
                  <a:schemeClr val="tx1"/>
                </a:solidFill>
                <a:ea typeface="Times New Roman" panose="02020603050405020304" pitchFamily="18" charset="0"/>
              </a:rPr>
              <a:t> nuclei of heavy metals and intense electromagnetic radiation.</a:t>
            </a:r>
            <a:endParaRPr lang="en-US" altLang="ar-SA" sz="3000" dirty="0" smtClean="0">
              <a:solidFill>
                <a:schemeClr val="tx1"/>
              </a:solidFill>
            </a:endParaRPr>
          </a:p>
          <a:p>
            <a:endParaRPr lang="ar-SA" dirty="0"/>
          </a:p>
        </p:txBody>
      </p:sp>
    </p:spTree>
    <p:extLst>
      <p:ext uri="{BB962C8B-B14F-4D97-AF65-F5344CB8AC3E}">
        <p14:creationId xmlns:p14="http://schemas.microsoft.com/office/powerpoint/2010/main" val="1241706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6492"/>
          </a:xfrm>
        </p:spPr>
        <p:txBody>
          <a:bodyPr>
            <a:normAutofit/>
          </a:bodyPr>
          <a:lstStyle/>
          <a:p>
            <a:r>
              <a:rPr lang="en-US" dirty="0" smtClean="0">
                <a:solidFill>
                  <a:srgbClr val="C00000"/>
                </a:solidFill>
              </a:rPr>
              <a:t>3. Artificial Radionuclides</a:t>
            </a:r>
            <a:endParaRPr lang="ar-SA" dirty="0">
              <a:solidFill>
                <a:srgbClr val="C00000"/>
              </a:solidFill>
            </a:endParaRPr>
          </a:p>
        </p:txBody>
      </p:sp>
      <p:sp>
        <p:nvSpPr>
          <p:cNvPr id="3" name="Content Placeholder 2"/>
          <p:cNvSpPr>
            <a:spLocks noGrp="1"/>
          </p:cNvSpPr>
          <p:nvPr>
            <p:ph idx="1"/>
          </p:nvPr>
        </p:nvSpPr>
        <p:spPr>
          <a:xfrm>
            <a:off x="451710" y="1291130"/>
            <a:ext cx="8229600" cy="4525963"/>
          </a:xfrm>
        </p:spPr>
        <p:txBody>
          <a:bodyPr>
            <a:normAutofit/>
          </a:bodyPr>
          <a:lstStyle/>
          <a:p>
            <a:r>
              <a:rPr lang="en-US" dirty="0" smtClean="0"/>
              <a:t>Over </a:t>
            </a:r>
            <a:r>
              <a:rPr lang="en-US" dirty="0"/>
              <a:t>the last few </a:t>
            </a:r>
            <a:r>
              <a:rPr lang="en-US" dirty="0" smtClean="0"/>
              <a:t>decades </a:t>
            </a:r>
            <a:r>
              <a:rPr lang="en-US" dirty="0"/>
              <a:t>man has artificially produced hundreds of radionuclides.  </a:t>
            </a:r>
            <a:endParaRPr lang="en-US" dirty="0" smtClean="0"/>
          </a:p>
          <a:p>
            <a:r>
              <a:rPr lang="en-US" dirty="0" smtClean="0"/>
              <a:t>Artificial </a:t>
            </a:r>
            <a:r>
              <a:rPr lang="en-US" dirty="0"/>
              <a:t>radioisotopes to the atmosphere during the course of operation of the nuclear fuel cycle, nuclear tests (mainly atmospheric) and nuclear accidents </a:t>
            </a:r>
            <a:endParaRPr lang="en-US" dirty="0" smtClean="0"/>
          </a:p>
          <a:p>
            <a:r>
              <a:rPr lang="en-US" dirty="0" smtClean="0"/>
              <a:t>Most </a:t>
            </a:r>
            <a:r>
              <a:rPr lang="en-US" dirty="0"/>
              <a:t>of the artificial radioisotopes </a:t>
            </a:r>
            <a:r>
              <a:rPr lang="en-US" dirty="0" smtClean="0"/>
              <a:t>decay -short </a:t>
            </a:r>
            <a:r>
              <a:rPr lang="en-US" dirty="0"/>
              <a:t>half-lives. Therefore only a few of them are significant from the point of human exposure. </a:t>
            </a:r>
            <a:endParaRPr lang="en-US" sz="1000" dirty="0"/>
          </a:p>
        </p:txBody>
      </p:sp>
    </p:spTree>
    <p:extLst>
      <p:ext uri="{BB962C8B-B14F-4D97-AF65-F5344CB8AC3E}">
        <p14:creationId xmlns:p14="http://schemas.microsoft.com/office/powerpoint/2010/main" val="2071538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868362"/>
          </a:xfrm>
        </p:spPr>
        <p:txBody>
          <a:bodyPr/>
          <a:lstStyle/>
          <a:p>
            <a:pPr eaLnBrk="1" hangingPunct="1"/>
            <a:r>
              <a:rPr lang="en-US" altLang="ar-SA" sz="2800" dirty="0" smtClean="0">
                <a:solidFill>
                  <a:srgbClr val="002060"/>
                </a:solidFill>
                <a:latin typeface="Arial Black" panose="020B0A04020102020204" pitchFamily="34" charset="0"/>
              </a:rPr>
              <a:t>Radon</a:t>
            </a:r>
          </a:p>
        </p:txBody>
      </p:sp>
      <p:sp>
        <p:nvSpPr>
          <p:cNvPr id="22531" name="Content Placeholder 2"/>
          <p:cNvSpPr>
            <a:spLocks noGrp="1"/>
          </p:cNvSpPr>
          <p:nvPr>
            <p:ph idx="1"/>
          </p:nvPr>
        </p:nvSpPr>
        <p:spPr>
          <a:xfrm>
            <a:off x="549275" y="1189038"/>
            <a:ext cx="8229600" cy="4906962"/>
          </a:xfrm>
        </p:spPr>
        <p:txBody>
          <a:bodyPr>
            <a:normAutofit/>
          </a:bodyPr>
          <a:lstStyle/>
          <a:p>
            <a:pPr eaLnBrk="1" hangingPunct="1"/>
            <a:r>
              <a:rPr lang="en-US" altLang="ar-SA" dirty="0" smtClean="0">
                <a:latin typeface="+mj-lt"/>
              </a:rPr>
              <a:t>Radon is a radioactive gas decay product of radium, created during the natural breakdown of uranium in rocks and soils</a:t>
            </a:r>
          </a:p>
          <a:p>
            <a:pPr eaLnBrk="1" hangingPunct="1">
              <a:buFont typeface="Arial" panose="020B0604020202020204" pitchFamily="34" charset="0"/>
              <a:buNone/>
            </a:pPr>
            <a:endParaRPr lang="en-US" altLang="ar-SA" sz="900" dirty="0" smtClean="0">
              <a:latin typeface="+mj-lt"/>
            </a:endParaRPr>
          </a:p>
          <a:p>
            <a:pPr eaLnBrk="1" hangingPunct="1"/>
            <a:r>
              <a:rPr lang="en-US" altLang="ar-SA" dirty="0" smtClean="0">
                <a:latin typeface="+mj-lt"/>
              </a:rPr>
              <a:t>It is one of the heaviest substances that remains a gas under normal conditions and is considered to be a health hazard causing cancer</a:t>
            </a:r>
          </a:p>
          <a:p>
            <a:pPr eaLnBrk="1" hangingPunct="1">
              <a:buFont typeface="Arial" panose="020B0604020202020204" pitchFamily="34" charset="0"/>
              <a:buNone/>
            </a:pPr>
            <a:endParaRPr lang="en-US" altLang="ar-SA" sz="900" dirty="0" smtClean="0">
              <a:latin typeface="+mj-lt"/>
            </a:endParaRPr>
          </a:p>
          <a:p>
            <a:pPr eaLnBrk="1" hangingPunct="1"/>
            <a:r>
              <a:rPr lang="en-US" altLang="ar-SA" dirty="0" smtClean="0">
                <a:latin typeface="+mj-lt"/>
              </a:rPr>
              <a:t>It has three isotopes, namely, </a:t>
            </a:r>
            <a:r>
              <a:rPr lang="en-US" altLang="ar-SA" baseline="30000" dirty="0" smtClean="0">
                <a:latin typeface="+mj-lt"/>
              </a:rPr>
              <a:t>222</a:t>
            </a:r>
            <a:r>
              <a:rPr lang="en-US" altLang="ar-SA" dirty="0" smtClean="0">
                <a:latin typeface="+mj-lt"/>
              </a:rPr>
              <a:t>Rn (</a:t>
            </a:r>
            <a:r>
              <a:rPr lang="en-US" altLang="ar-SA" baseline="30000" dirty="0" smtClean="0">
                <a:latin typeface="+mj-lt"/>
              </a:rPr>
              <a:t>238</a:t>
            </a:r>
            <a:r>
              <a:rPr lang="en-US" altLang="ar-SA" dirty="0" smtClean="0">
                <a:latin typeface="+mj-lt"/>
              </a:rPr>
              <a:t>U), </a:t>
            </a:r>
            <a:r>
              <a:rPr lang="en-US" altLang="ar-SA" baseline="30000" dirty="0" smtClean="0">
                <a:latin typeface="+mj-lt"/>
              </a:rPr>
              <a:t>220</a:t>
            </a:r>
            <a:r>
              <a:rPr lang="en-US" altLang="ar-SA" dirty="0" smtClean="0">
                <a:latin typeface="+mj-lt"/>
              </a:rPr>
              <a:t>Rn (</a:t>
            </a:r>
            <a:r>
              <a:rPr lang="en-US" altLang="ar-SA" baseline="30000" dirty="0" smtClean="0">
                <a:latin typeface="+mj-lt"/>
              </a:rPr>
              <a:t>232</a:t>
            </a:r>
            <a:r>
              <a:rPr lang="en-US" altLang="ar-SA" dirty="0" smtClean="0">
                <a:latin typeface="+mj-lt"/>
              </a:rPr>
              <a:t>Th) and </a:t>
            </a:r>
            <a:r>
              <a:rPr lang="en-US" altLang="ar-SA" baseline="30000" dirty="0" smtClean="0">
                <a:latin typeface="+mj-lt"/>
              </a:rPr>
              <a:t>219</a:t>
            </a:r>
            <a:r>
              <a:rPr lang="en-US" altLang="ar-SA" dirty="0" smtClean="0">
                <a:latin typeface="+mj-lt"/>
              </a:rPr>
              <a:t>Rn (</a:t>
            </a:r>
            <a:r>
              <a:rPr lang="en-US" altLang="ar-SA" baseline="30000" dirty="0" smtClean="0">
                <a:latin typeface="+mj-lt"/>
              </a:rPr>
              <a:t>235</a:t>
            </a:r>
            <a:r>
              <a:rPr lang="en-US" altLang="ar-SA" dirty="0" smtClean="0">
                <a:latin typeface="+mj-lt"/>
              </a:rPr>
              <a:t>U). </a:t>
            </a:r>
            <a:r>
              <a:rPr lang="en-US" altLang="ar-SA" baseline="30000" dirty="0" smtClean="0">
                <a:latin typeface="+mj-lt"/>
              </a:rPr>
              <a:t>222</a:t>
            </a:r>
            <a:r>
              <a:rPr lang="en-US" altLang="ar-SA" dirty="0" smtClean="0">
                <a:latin typeface="+mj-lt"/>
              </a:rPr>
              <a:t>Rn has longer half life (3.84 days) than the other two isotopes</a:t>
            </a:r>
          </a:p>
          <a:p>
            <a:pPr eaLnBrk="1" hangingPunct="1"/>
            <a:endParaRPr lang="en-US" altLang="ar-SA" sz="2000" dirty="0" smtClean="0">
              <a:latin typeface="Arial Black" panose="020B0A04020102020204" pitchFamily="34" charset="0"/>
            </a:endParaRPr>
          </a:p>
        </p:txBody>
      </p:sp>
    </p:spTree>
    <p:extLst>
      <p:ext uri="{BB962C8B-B14F-4D97-AF65-F5344CB8AC3E}">
        <p14:creationId xmlns:p14="http://schemas.microsoft.com/office/powerpoint/2010/main" val="3068162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860390685"/>
              </p:ext>
            </p:extLst>
          </p:nvPr>
        </p:nvGraphicFramePr>
        <p:xfrm>
          <a:off x="231661" y="2349603"/>
          <a:ext cx="8768784" cy="4438907"/>
        </p:xfrm>
        <a:graphic>
          <a:graphicData uri="http://schemas.openxmlformats.org/presentationml/2006/ole">
            <mc:AlternateContent xmlns:mc="http://schemas.openxmlformats.org/markup-compatibility/2006">
              <mc:Choice xmlns:v="urn:schemas-microsoft-com:vml" Requires="v">
                <p:oleObj spid="_x0000_s14345" name="Picture" r:id="rId3" imgW="4285714" imgH="3780952" progId="StaticMetafile">
                  <p:embed/>
                </p:oleObj>
              </mc:Choice>
              <mc:Fallback>
                <p:oleObj name="Picture" r:id="rId3" imgW="4285714" imgH="3780952" progId="Static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61" y="2349603"/>
                        <a:ext cx="8768784" cy="4438907"/>
                      </a:xfrm>
                      <a:prstGeom prst="rect">
                        <a:avLst/>
                      </a:prstGeom>
                      <a:noFill/>
                      <a:ln>
                        <a:noFill/>
                      </a:ln>
                      <a:effectLst/>
                      <a:extLst/>
                    </p:spPr>
                  </p:pic>
                </p:oleObj>
              </mc:Fallback>
            </mc:AlternateContent>
          </a:graphicData>
        </a:graphic>
      </p:graphicFrame>
      <p:sp>
        <p:nvSpPr>
          <p:cNvPr id="1027" name="TextBox 2"/>
          <p:cNvSpPr txBox="1">
            <a:spLocks noChangeArrowheads="1"/>
          </p:cNvSpPr>
          <p:nvPr/>
        </p:nvSpPr>
        <p:spPr bwMode="auto">
          <a:xfrm>
            <a:off x="1524000" y="6858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SA" sz="2800">
                <a:solidFill>
                  <a:srgbClr val="002060"/>
                </a:solidFill>
                <a:latin typeface="Arial Black" panose="020B0A04020102020204" pitchFamily="34" charset="0"/>
              </a:rPr>
              <a:t>Radon in Buildings</a:t>
            </a:r>
            <a:endParaRPr lang="en-US" altLang="ar-SA" sz="2800">
              <a:solidFill>
                <a:srgbClr val="002060"/>
              </a:solidFill>
              <a:latin typeface="Calibri" panose="020F0502020204030204" pitchFamily="34" charset="0"/>
            </a:endParaRPr>
          </a:p>
        </p:txBody>
      </p:sp>
      <p:sp>
        <p:nvSpPr>
          <p:cNvPr id="1028" name="TextBox 3"/>
          <p:cNvSpPr txBox="1">
            <a:spLocks noChangeArrowheads="1"/>
          </p:cNvSpPr>
          <p:nvPr/>
        </p:nvSpPr>
        <p:spPr bwMode="auto">
          <a:xfrm>
            <a:off x="231661" y="1291130"/>
            <a:ext cx="8833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SA" sz="3200" dirty="0">
                <a:latin typeface="+mj-lt"/>
              </a:rPr>
              <a:t>There are two main sources for the radon in home's indoor </a:t>
            </a:r>
            <a:r>
              <a:rPr lang="en-US" altLang="ar-SA" sz="3200" dirty="0" smtClean="0">
                <a:latin typeface="+mj-lt"/>
              </a:rPr>
              <a:t>air, soil </a:t>
            </a:r>
            <a:r>
              <a:rPr lang="en-US" altLang="ar-SA" sz="3200" dirty="0">
                <a:latin typeface="+mj-lt"/>
              </a:rPr>
              <a:t>and </a:t>
            </a:r>
            <a:r>
              <a:rPr lang="en-US" altLang="ar-SA" sz="3200" dirty="0" smtClean="0">
                <a:latin typeface="+mj-lt"/>
              </a:rPr>
              <a:t>water supply.</a:t>
            </a:r>
            <a:endParaRPr lang="en-US" altLang="ar-SA" sz="2400" dirty="0">
              <a:latin typeface="+mj-lt"/>
            </a:endParaRPr>
          </a:p>
        </p:txBody>
      </p:sp>
    </p:spTree>
    <p:extLst>
      <p:ext uri="{BB962C8B-B14F-4D97-AF65-F5344CB8AC3E}">
        <p14:creationId xmlns:p14="http://schemas.microsoft.com/office/powerpoint/2010/main" val="4256238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21" y="0"/>
            <a:ext cx="8229600" cy="1143000"/>
          </a:xfrm>
        </p:spPr>
        <p:txBody>
          <a:bodyPr>
            <a:normAutofit/>
          </a:bodyPr>
          <a:lstStyle/>
          <a:p>
            <a:pPr lvl="0" algn="ctr"/>
            <a:r>
              <a:rPr lang="en-US" altLang="ar-SA" b="1" dirty="0">
                <a:solidFill>
                  <a:schemeClr val="tx1"/>
                </a:solidFill>
                <a:latin typeface="Times New Roman" panose="02020603050405020304" pitchFamily="18" charset="0"/>
                <a:ea typeface="Lucida Sans Unicode" panose="020B0602030504020204" pitchFamily="34" charset="0"/>
              </a:rPr>
              <a:t>Sources of background </a:t>
            </a:r>
            <a:r>
              <a:rPr lang="en-US" altLang="ar-SA" b="1" dirty="0" smtClean="0">
                <a:solidFill>
                  <a:schemeClr val="tx1"/>
                </a:solidFill>
                <a:latin typeface="Times New Roman" panose="02020603050405020304" pitchFamily="18" charset="0"/>
                <a:ea typeface="Lucida Sans Unicode" panose="020B0602030504020204" pitchFamily="34" charset="0"/>
              </a:rPr>
              <a:t>radiation</a:t>
            </a:r>
            <a:endParaRPr lang="ar-SA" dirty="0"/>
          </a:p>
        </p:txBody>
      </p:sp>
      <p:pic>
        <p:nvPicPr>
          <p:cNvPr id="3" name="Picture 2"/>
          <p:cNvPicPr>
            <a:picLocks noChangeAspect="1"/>
          </p:cNvPicPr>
          <p:nvPr/>
        </p:nvPicPr>
        <p:blipFill>
          <a:blip r:embed="rId2"/>
          <a:stretch>
            <a:fillRect/>
          </a:stretch>
        </p:blipFill>
        <p:spPr>
          <a:xfrm>
            <a:off x="601670" y="985720"/>
            <a:ext cx="8222891" cy="5650085"/>
          </a:xfrm>
          <a:prstGeom prst="rect">
            <a:avLst/>
          </a:prstGeom>
        </p:spPr>
      </p:pic>
    </p:spTree>
    <p:extLst>
      <p:ext uri="{BB962C8B-B14F-4D97-AF65-F5344CB8AC3E}">
        <p14:creationId xmlns:p14="http://schemas.microsoft.com/office/powerpoint/2010/main" val="55210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1266" name="Picture 2" descr="http://upload.wikimedia.org/wikipedia/commons/thumb/3/35/Logo_iso_radiation.svg/716px-Logo_iso_radiation.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8269" y="527605"/>
            <a:ext cx="7127462" cy="590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00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4" y="101178"/>
            <a:ext cx="8913186" cy="6424165"/>
          </a:xfrm>
          <a:prstGeom prst="rect">
            <a:avLst/>
          </a:prstGeom>
        </p:spPr>
      </p:pic>
      <p:sp>
        <p:nvSpPr>
          <p:cNvPr id="4" name="Footer Placeholder 3"/>
          <p:cNvSpPr>
            <a:spLocks noGrp="1"/>
          </p:cNvSpPr>
          <p:nvPr>
            <p:ph type="ftr" sz="quarter" idx="11"/>
          </p:nvPr>
        </p:nvSpPr>
        <p:spPr/>
        <p:txBody>
          <a:bodyPr/>
          <a:lstStyle/>
          <a:p>
            <a:r>
              <a:rPr lang="en-US" altLang="ar-SA" smtClean="0"/>
              <a:t>Dr Manjunatha S, CCIS</a:t>
            </a:r>
            <a:endParaRPr lang="en-US" altLang="ar-SA"/>
          </a:p>
        </p:txBody>
      </p:sp>
    </p:spTree>
    <p:extLst>
      <p:ext uri="{BB962C8B-B14F-4D97-AF65-F5344CB8AC3E}">
        <p14:creationId xmlns:p14="http://schemas.microsoft.com/office/powerpoint/2010/main" val="995212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ar-SA" smtClean="0"/>
              <a:t>Dr Manjunatha S, CCIS</a:t>
            </a:r>
            <a:endParaRPr lang="en-US" altLang="ar-SA"/>
          </a:p>
        </p:txBody>
      </p:sp>
      <p:sp>
        <p:nvSpPr>
          <p:cNvPr id="29698" name="Rectangle 2"/>
          <p:cNvSpPr>
            <a:spLocks noGrp="1" noChangeArrowheads="1"/>
          </p:cNvSpPr>
          <p:nvPr>
            <p:ph type="title"/>
          </p:nvPr>
        </p:nvSpPr>
        <p:spPr/>
        <p:txBody>
          <a:bodyPr>
            <a:normAutofit/>
          </a:bodyPr>
          <a:lstStyle/>
          <a:p>
            <a:pPr algn="ctr"/>
            <a:r>
              <a:rPr lang="en-US" altLang="ar-SA" sz="4000" dirty="0" smtClean="0">
                <a:solidFill>
                  <a:srgbClr val="C00000"/>
                </a:solidFill>
              </a:rPr>
              <a:t>Radioactivity – is it a health problem?</a:t>
            </a:r>
            <a:endParaRPr lang="en-US" altLang="ar-SA" sz="4000" dirty="0">
              <a:solidFill>
                <a:srgbClr val="C00000"/>
              </a:solidFill>
            </a:endParaRPr>
          </a:p>
        </p:txBody>
      </p:sp>
      <p:sp>
        <p:nvSpPr>
          <p:cNvPr id="29699" name="Rectangle 3"/>
          <p:cNvSpPr>
            <a:spLocks noGrp="1" noChangeArrowheads="1"/>
          </p:cNvSpPr>
          <p:nvPr>
            <p:ph type="body" idx="1"/>
          </p:nvPr>
        </p:nvSpPr>
        <p:spPr>
          <a:xfrm>
            <a:off x="457200" y="1752905"/>
            <a:ext cx="8229600" cy="3203145"/>
          </a:xfrm>
        </p:spPr>
        <p:txBody>
          <a:bodyPr/>
          <a:lstStyle/>
          <a:p>
            <a:r>
              <a:rPr lang="en-US" altLang="ar-SA" sz="2800" dirty="0"/>
              <a:t>The Alpha, Beta and Gamma particles </a:t>
            </a:r>
            <a:r>
              <a:rPr lang="en-US" altLang="ar-SA" sz="2800" b="1" dirty="0">
                <a:solidFill>
                  <a:schemeClr val="hlink"/>
                </a:solidFill>
              </a:rPr>
              <a:t>all add energy</a:t>
            </a:r>
            <a:r>
              <a:rPr lang="en-US" altLang="ar-SA" sz="2800" dirty="0"/>
              <a:t> to the body’s tissues. The effect is called  the </a:t>
            </a:r>
            <a:r>
              <a:rPr lang="en-US" altLang="ar-SA" sz="2800" b="1" dirty="0">
                <a:solidFill>
                  <a:schemeClr val="hlink"/>
                </a:solidFill>
              </a:rPr>
              <a:t>Ionizing Energy.  </a:t>
            </a:r>
            <a:r>
              <a:rPr lang="en-US" altLang="ar-SA" sz="2800" dirty="0"/>
              <a:t>It can</a:t>
            </a:r>
            <a:r>
              <a:rPr lang="en-US" altLang="ar-SA" sz="2800" b="1" dirty="0">
                <a:solidFill>
                  <a:schemeClr val="hlink"/>
                </a:solidFill>
              </a:rPr>
              <a:t> alter DNA.</a:t>
            </a:r>
          </a:p>
          <a:p>
            <a:r>
              <a:rPr lang="en-US" altLang="ar-SA" sz="2800" dirty="0"/>
              <a:t>Even though Alpha particles are not very penetrative if the decaying atom is already in the body (inhalation, ingestion) they can cause trouble</a:t>
            </a:r>
            <a:r>
              <a:rPr lang="en-US" altLang="ar-SA" sz="2800" dirty="0" smtClean="0"/>
              <a:t>.</a:t>
            </a:r>
            <a:endParaRPr lang="en-US" altLang="ar-SA" sz="2800" dirty="0"/>
          </a:p>
        </p:txBody>
      </p:sp>
    </p:spTree>
    <p:extLst>
      <p:ext uri="{BB962C8B-B14F-4D97-AF65-F5344CB8AC3E}">
        <p14:creationId xmlns:p14="http://schemas.microsoft.com/office/powerpoint/2010/main" val="146265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pPr eaLnBrk="1" hangingPunct="1">
              <a:defRPr/>
            </a:pPr>
            <a:r>
              <a:rPr lang="en-US" sz="3200" dirty="0" smtClean="0">
                <a:solidFill>
                  <a:srgbClr val="C00000"/>
                </a:solidFill>
              </a:rPr>
              <a:t>Biological Effects: Mechanisms of Injury</a:t>
            </a:r>
          </a:p>
        </p:txBody>
      </p:sp>
      <p:grpSp>
        <p:nvGrpSpPr>
          <p:cNvPr id="20483" name="Group 3"/>
          <p:cNvGrpSpPr>
            <a:grpSpLocks/>
          </p:cNvGrpSpPr>
          <p:nvPr/>
        </p:nvGrpSpPr>
        <p:grpSpPr bwMode="auto">
          <a:xfrm>
            <a:off x="4084638" y="1714500"/>
            <a:ext cx="1008062" cy="985838"/>
            <a:chOff x="2830" y="1080"/>
            <a:chExt cx="699" cy="621"/>
          </a:xfrm>
          <a:solidFill>
            <a:srgbClr val="FFFF00"/>
          </a:solidFill>
        </p:grpSpPr>
        <p:sp>
          <p:nvSpPr>
            <p:cNvPr id="20522" name="Oval 4"/>
            <p:cNvSpPr>
              <a:spLocks noChangeArrowheads="1"/>
            </p:cNvSpPr>
            <p:nvPr/>
          </p:nvSpPr>
          <p:spPr bwMode="auto">
            <a:xfrm>
              <a:off x="2830" y="1080"/>
              <a:ext cx="699" cy="621"/>
            </a:xfrm>
            <a:prstGeom prst="ellips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23" name="Oval 5"/>
            <p:cNvSpPr>
              <a:spLocks noChangeArrowheads="1"/>
            </p:cNvSpPr>
            <p:nvPr/>
          </p:nvSpPr>
          <p:spPr bwMode="auto">
            <a:xfrm>
              <a:off x="3039" y="1158"/>
              <a:ext cx="260" cy="230"/>
            </a:xfrm>
            <a:prstGeom prst="ellips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24" name="Freeform 6"/>
            <p:cNvSpPr>
              <a:spLocks/>
            </p:cNvSpPr>
            <p:nvPr/>
          </p:nvSpPr>
          <p:spPr bwMode="auto">
            <a:xfrm>
              <a:off x="2860" y="1312"/>
              <a:ext cx="89" cy="79"/>
            </a:xfrm>
            <a:custGeom>
              <a:avLst/>
              <a:gdLst>
                <a:gd name="T0" fmla="*/ 0 w 89"/>
                <a:gd name="T1" fmla="*/ 0 h 79"/>
                <a:gd name="T2" fmla="*/ 88 w 89"/>
                <a:gd name="T3" fmla="*/ 78 h 79"/>
                <a:gd name="T4" fmla="*/ 0 60000 65536"/>
                <a:gd name="T5" fmla="*/ 0 60000 65536"/>
                <a:gd name="T6" fmla="*/ 0 w 89"/>
                <a:gd name="T7" fmla="*/ 0 h 79"/>
                <a:gd name="T8" fmla="*/ 89 w 89"/>
                <a:gd name="T9" fmla="*/ 79 h 79"/>
              </a:gdLst>
              <a:ahLst/>
              <a:cxnLst>
                <a:cxn ang="T4">
                  <a:pos x="T0" y="T1"/>
                </a:cxn>
                <a:cxn ang="T5">
                  <a:pos x="T2" y="T3"/>
                </a:cxn>
              </a:cxnLst>
              <a:rect l="T6" t="T7" r="T8" b="T9"/>
              <a:pathLst>
                <a:path w="89" h="79">
                  <a:moveTo>
                    <a:pt x="0" y="0"/>
                  </a:moveTo>
                  <a:lnTo>
                    <a:pt x="88" y="78"/>
                  </a:lnTo>
                </a:path>
              </a:pathLst>
            </a:custGeom>
            <a:grpFill/>
            <a:ln>
              <a:headEnd/>
              <a:tailEnd/>
            </a:ln>
            <a:extLst/>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25" name="Line 7"/>
            <p:cNvSpPr>
              <a:spLocks noChangeShapeType="1"/>
            </p:cNvSpPr>
            <p:nvPr/>
          </p:nvSpPr>
          <p:spPr bwMode="auto">
            <a:xfrm>
              <a:off x="2967" y="1548"/>
              <a:ext cx="55" cy="0"/>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sp>
          <p:nvSpPr>
            <p:cNvPr id="20526" name="Line 8"/>
            <p:cNvSpPr>
              <a:spLocks noChangeShapeType="1"/>
            </p:cNvSpPr>
            <p:nvPr/>
          </p:nvSpPr>
          <p:spPr bwMode="auto">
            <a:xfrm flipV="1">
              <a:off x="3231" y="1454"/>
              <a:ext cx="55" cy="108"/>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sp>
          <p:nvSpPr>
            <p:cNvPr id="20527" name="Line 9"/>
            <p:cNvSpPr>
              <a:spLocks noChangeShapeType="1"/>
            </p:cNvSpPr>
            <p:nvPr/>
          </p:nvSpPr>
          <p:spPr bwMode="auto">
            <a:xfrm flipV="1">
              <a:off x="3320" y="1298"/>
              <a:ext cx="52" cy="107"/>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sp>
          <p:nvSpPr>
            <p:cNvPr id="20528" name="Line 10"/>
            <p:cNvSpPr>
              <a:spLocks noChangeShapeType="1"/>
            </p:cNvSpPr>
            <p:nvPr/>
          </p:nvSpPr>
          <p:spPr bwMode="auto">
            <a:xfrm flipV="1">
              <a:off x="2966" y="1139"/>
              <a:ext cx="55" cy="108"/>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sp>
          <p:nvSpPr>
            <p:cNvPr id="20529" name="Line 11"/>
            <p:cNvSpPr>
              <a:spLocks noChangeShapeType="1"/>
            </p:cNvSpPr>
            <p:nvPr/>
          </p:nvSpPr>
          <p:spPr bwMode="auto">
            <a:xfrm>
              <a:off x="3125" y="1488"/>
              <a:ext cx="0" cy="122"/>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grpSp>
      <p:sp>
        <p:nvSpPr>
          <p:cNvPr id="20484" name="Freeform 12"/>
          <p:cNvSpPr>
            <a:spLocks/>
          </p:cNvSpPr>
          <p:nvPr/>
        </p:nvSpPr>
        <p:spPr bwMode="auto">
          <a:xfrm>
            <a:off x="1905000" y="1981200"/>
            <a:ext cx="2149475" cy="153988"/>
          </a:xfrm>
          <a:custGeom>
            <a:avLst/>
            <a:gdLst>
              <a:gd name="T0" fmla="*/ 0 w 1489"/>
              <a:gd name="T1" fmla="*/ 0 h 97"/>
              <a:gd name="T2" fmla="*/ 1488 w 1489"/>
              <a:gd name="T3" fmla="*/ 96 h 97"/>
              <a:gd name="T4" fmla="*/ 0 60000 65536"/>
              <a:gd name="T5" fmla="*/ 0 60000 65536"/>
              <a:gd name="T6" fmla="*/ 0 w 1489"/>
              <a:gd name="T7" fmla="*/ 0 h 97"/>
              <a:gd name="T8" fmla="*/ 1489 w 1489"/>
              <a:gd name="T9" fmla="*/ 97 h 97"/>
            </a:gdLst>
            <a:ahLst/>
            <a:cxnLst>
              <a:cxn ang="T4">
                <a:pos x="T0" y="T1"/>
              </a:cxn>
              <a:cxn ang="T5">
                <a:pos x="T2" y="T3"/>
              </a:cxn>
            </a:cxnLst>
            <a:rect l="T6" t="T7" r="T8" b="T9"/>
            <a:pathLst>
              <a:path w="1489" h="97">
                <a:moveTo>
                  <a:pt x="0" y="0"/>
                </a:moveTo>
                <a:lnTo>
                  <a:pt x="1488" y="96"/>
                </a:lnTo>
              </a:path>
            </a:pathLst>
          </a:custGeom>
          <a:noFill/>
          <a:ln w="38100" cap="rnd">
            <a:solidFill>
              <a:srgbClr val="FF536E"/>
            </a:solidFill>
            <a:round/>
            <a:headEnd w="med" len="sm"/>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485" name="Line 13"/>
          <p:cNvSpPr>
            <a:spLocks noChangeShapeType="1"/>
          </p:cNvSpPr>
          <p:nvPr/>
        </p:nvSpPr>
        <p:spPr bwMode="auto">
          <a:xfrm flipH="1">
            <a:off x="2994025" y="3382963"/>
            <a:ext cx="1635125" cy="858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0486" name="Rectangle 14"/>
          <p:cNvSpPr>
            <a:spLocks noChangeArrowheads="1"/>
          </p:cNvSpPr>
          <p:nvPr/>
        </p:nvSpPr>
        <p:spPr bwMode="auto">
          <a:xfrm>
            <a:off x="1101203" y="1251310"/>
            <a:ext cx="2827698" cy="4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n-US" altLang="ar-SA" sz="2400" b="1" dirty="0"/>
              <a:t>Ionizing Radiation</a:t>
            </a:r>
          </a:p>
        </p:txBody>
      </p:sp>
      <p:grpSp>
        <p:nvGrpSpPr>
          <p:cNvPr id="20487" name="Group 15"/>
          <p:cNvGrpSpPr>
            <a:grpSpLocks/>
          </p:cNvGrpSpPr>
          <p:nvPr/>
        </p:nvGrpSpPr>
        <p:grpSpPr bwMode="auto">
          <a:xfrm>
            <a:off x="4152900" y="4457702"/>
            <a:ext cx="1344886" cy="1420813"/>
            <a:chOff x="2878" y="2808"/>
            <a:chExt cx="931" cy="895"/>
          </a:xfrm>
          <a:solidFill>
            <a:srgbClr val="92D050"/>
          </a:solidFill>
        </p:grpSpPr>
        <p:sp>
          <p:nvSpPr>
            <p:cNvPr id="20509" name="Rectangle 16"/>
            <p:cNvSpPr>
              <a:spLocks noChangeArrowheads="1"/>
            </p:cNvSpPr>
            <p:nvPr/>
          </p:nvSpPr>
          <p:spPr bwMode="auto">
            <a:xfrm>
              <a:off x="2901" y="3498"/>
              <a:ext cx="908" cy="205"/>
            </a:xfrm>
            <a:prstGeom prst="rect">
              <a:avLst/>
            </a:prstGeom>
            <a:grpFill/>
            <a:ln/>
            <a:extLst/>
          </p:spPr>
          <p:style>
            <a:lnRef idx="2">
              <a:schemeClr val="dk1"/>
            </a:lnRef>
            <a:fillRef idx="1">
              <a:schemeClr val="lt1"/>
            </a:fillRef>
            <a:effectRef idx="0">
              <a:schemeClr val="dk1"/>
            </a:effectRef>
            <a:fontRef idx="minor">
              <a:schemeClr val="dk1"/>
            </a:fontRef>
          </p:style>
          <p:txBody>
            <a:bodyPr wrap="none" lIns="90488" tIns="44450" rIns="90488" bIns="4445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n-US" altLang="ar-SA" b="1" dirty="0"/>
                <a:t>Cell Death</a:t>
              </a:r>
            </a:p>
          </p:txBody>
        </p:sp>
        <p:sp>
          <p:nvSpPr>
            <p:cNvPr id="20510" name="Oval 17"/>
            <p:cNvSpPr>
              <a:spLocks noChangeArrowheads="1"/>
            </p:cNvSpPr>
            <p:nvPr/>
          </p:nvSpPr>
          <p:spPr bwMode="auto">
            <a:xfrm>
              <a:off x="2878" y="2808"/>
              <a:ext cx="699" cy="621"/>
            </a:xfrm>
            <a:prstGeom prst="ellips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11" name="Oval 18"/>
            <p:cNvSpPr>
              <a:spLocks noChangeArrowheads="1"/>
            </p:cNvSpPr>
            <p:nvPr/>
          </p:nvSpPr>
          <p:spPr bwMode="auto">
            <a:xfrm>
              <a:off x="2991" y="2934"/>
              <a:ext cx="149" cy="134"/>
            </a:xfrm>
            <a:prstGeom prst="ellips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12" name="Freeform 19"/>
            <p:cNvSpPr>
              <a:spLocks/>
            </p:cNvSpPr>
            <p:nvPr/>
          </p:nvSpPr>
          <p:spPr bwMode="auto">
            <a:xfrm>
              <a:off x="3000" y="2928"/>
              <a:ext cx="145" cy="145"/>
            </a:xfrm>
            <a:custGeom>
              <a:avLst/>
              <a:gdLst>
                <a:gd name="T0" fmla="*/ 0 w 145"/>
                <a:gd name="T1" fmla="*/ 0 h 145"/>
                <a:gd name="T2" fmla="*/ 144 w 145"/>
                <a:gd name="T3" fmla="*/ 144 h 145"/>
                <a:gd name="T4" fmla="*/ 0 60000 65536"/>
                <a:gd name="T5" fmla="*/ 0 60000 65536"/>
                <a:gd name="T6" fmla="*/ 0 w 145"/>
                <a:gd name="T7" fmla="*/ 0 h 145"/>
                <a:gd name="T8" fmla="*/ 145 w 145"/>
                <a:gd name="T9" fmla="*/ 145 h 145"/>
              </a:gdLst>
              <a:ahLst/>
              <a:cxnLst>
                <a:cxn ang="T4">
                  <a:pos x="T0" y="T1"/>
                </a:cxn>
                <a:cxn ang="T5">
                  <a:pos x="T2" y="T3"/>
                </a:cxn>
              </a:cxnLst>
              <a:rect l="T6" t="T7" r="T8" b="T9"/>
              <a:pathLst>
                <a:path w="145" h="145">
                  <a:moveTo>
                    <a:pt x="0" y="0"/>
                  </a:moveTo>
                  <a:lnTo>
                    <a:pt x="144" y="144"/>
                  </a:lnTo>
                </a:path>
              </a:pathLst>
            </a:custGeom>
            <a:grpFill/>
            <a:ln>
              <a:headEnd/>
              <a:tailEnd/>
            </a:ln>
            <a:extLst/>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13" name="Line 20"/>
            <p:cNvSpPr>
              <a:spLocks noChangeShapeType="1"/>
            </p:cNvSpPr>
            <p:nvPr/>
          </p:nvSpPr>
          <p:spPr bwMode="auto">
            <a:xfrm>
              <a:off x="3351" y="3276"/>
              <a:ext cx="55" cy="0"/>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sp>
          <p:nvSpPr>
            <p:cNvPr id="20514" name="Line 21"/>
            <p:cNvSpPr>
              <a:spLocks noChangeShapeType="1"/>
            </p:cNvSpPr>
            <p:nvPr/>
          </p:nvSpPr>
          <p:spPr bwMode="auto">
            <a:xfrm flipV="1">
              <a:off x="3018" y="2914"/>
              <a:ext cx="109" cy="173"/>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sp>
          <p:nvSpPr>
            <p:cNvPr id="20515" name="Line 22"/>
            <p:cNvSpPr>
              <a:spLocks noChangeShapeType="1"/>
            </p:cNvSpPr>
            <p:nvPr/>
          </p:nvSpPr>
          <p:spPr bwMode="auto">
            <a:xfrm flipH="1">
              <a:off x="3179" y="3072"/>
              <a:ext cx="58" cy="80"/>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sp>
          <p:nvSpPr>
            <p:cNvPr id="20516" name="Freeform 23"/>
            <p:cNvSpPr>
              <a:spLocks/>
            </p:cNvSpPr>
            <p:nvPr/>
          </p:nvSpPr>
          <p:spPr bwMode="auto">
            <a:xfrm>
              <a:off x="3000" y="3216"/>
              <a:ext cx="97" cy="49"/>
            </a:xfrm>
            <a:custGeom>
              <a:avLst/>
              <a:gdLst>
                <a:gd name="T0" fmla="*/ 0 w 97"/>
                <a:gd name="T1" fmla="*/ 0 h 49"/>
                <a:gd name="T2" fmla="*/ 96 w 97"/>
                <a:gd name="T3" fmla="*/ 48 h 49"/>
                <a:gd name="T4" fmla="*/ 0 60000 65536"/>
                <a:gd name="T5" fmla="*/ 0 60000 65536"/>
                <a:gd name="T6" fmla="*/ 0 w 97"/>
                <a:gd name="T7" fmla="*/ 0 h 49"/>
                <a:gd name="T8" fmla="*/ 97 w 97"/>
                <a:gd name="T9" fmla="*/ 49 h 49"/>
              </a:gdLst>
              <a:ahLst/>
              <a:cxnLst>
                <a:cxn ang="T4">
                  <a:pos x="T0" y="T1"/>
                </a:cxn>
                <a:cxn ang="T5">
                  <a:pos x="T2" y="T3"/>
                </a:cxn>
              </a:cxnLst>
              <a:rect l="T6" t="T7" r="T8" b="T9"/>
              <a:pathLst>
                <a:path w="97" h="49">
                  <a:moveTo>
                    <a:pt x="0" y="0"/>
                  </a:moveTo>
                  <a:lnTo>
                    <a:pt x="96" y="48"/>
                  </a:lnTo>
                </a:path>
              </a:pathLst>
            </a:custGeom>
            <a:grpFill/>
            <a:ln>
              <a:headEnd/>
              <a:tailEnd/>
            </a:ln>
            <a:extLst/>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17" name="Freeform 24"/>
            <p:cNvSpPr>
              <a:spLocks/>
            </p:cNvSpPr>
            <p:nvPr/>
          </p:nvSpPr>
          <p:spPr bwMode="auto">
            <a:xfrm>
              <a:off x="3100" y="3232"/>
              <a:ext cx="141" cy="33"/>
            </a:xfrm>
            <a:custGeom>
              <a:avLst/>
              <a:gdLst>
                <a:gd name="T0" fmla="*/ 0 w 141"/>
                <a:gd name="T1" fmla="*/ 0 h 33"/>
                <a:gd name="T2" fmla="*/ 140 w 141"/>
                <a:gd name="T3" fmla="*/ 32 h 33"/>
                <a:gd name="T4" fmla="*/ 0 60000 65536"/>
                <a:gd name="T5" fmla="*/ 0 60000 65536"/>
                <a:gd name="T6" fmla="*/ 0 w 141"/>
                <a:gd name="T7" fmla="*/ 0 h 33"/>
                <a:gd name="T8" fmla="*/ 141 w 141"/>
                <a:gd name="T9" fmla="*/ 33 h 33"/>
              </a:gdLst>
              <a:ahLst/>
              <a:cxnLst>
                <a:cxn ang="T4">
                  <a:pos x="T0" y="T1"/>
                </a:cxn>
                <a:cxn ang="T5">
                  <a:pos x="T2" y="T3"/>
                </a:cxn>
              </a:cxnLst>
              <a:rect l="T6" t="T7" r="T8" b="T9"/>
              <a:pathLst>
                <a:path w="141" h="33">
                  <a:moveTo>
                    <a:pt x="0" y="0"/>
                  </a:moveTo>
                  <a:lnTo>
                    <a:pt x="140" y="32"/>
                  </a:lnTo>
                </a:path>
              </a:pathLst>
            </a:custGeom>
            <a:grpFill/>
            <a:ln>
              <a:headEnd/>
              <a:tailEnd/>
            </a:ln>
            <a:extLst/>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18" name="Freeform 25"/>
            <p:cNvSpPr>
              <a:spLocks/>
            </p:cNvSpPr>
            <p:nvPr/>
          </p:nvSpPr>
          <p:spPr bwMode="auto">
            <a:xfrm>
              <a:off x="3244" y="3232"/>
              <a:ext cx="93" cy="33"/>
            </a:xfrm>
            <a:custGeom>
              <a:avLst/>
              <a:gdLst>
                <a:gd name="T0" fmla="*/ 0 w 93"/>
                <a:gd name="T1" fmla="*/ 0 h 33"/>
                <a:gd name="T2" fmla="*/ 92 w 93"/>
                <a:gd name="T3" fmla="*/ 32 h 33"/>
                <a:gd name="T4" fmla="*/ 0 60000 65536"/>
                <a:gd name="T5" fmla="*/ 0 60000 65536"/>
                <a:gd name="T6" fmla="*/ 0 w 93"/>
                <a:gd name="T7" fmla="*/ 0 h 33"/>
                <a:gd name="T8" fmla="*/ 93 w 93"/>
                <a:gd name="T9" fmla="*/ 33 h 33"/>
              </a:gdLst>
              <a:ahLst/>
              <a:cxnLst>
                <a:cxn ang="T4">
                  <a:pos x="T0" y="T1"/>
                </a:cxn>
                <a:cxn ang="T5">
                  <a:pos x="T2" y="T3"/>
                </a:cxn>
              </a:cxnLst>
              <a:rect l="T6" t="T7" r="T8" b="T9"/>
              <a:pathLst>
                <a:path w="93" h="33">
                  <a:moveTo>
                    <a:pt x="0" y="0"/>
                  </a:moveTo>
                  <a:lnTo>
                    <a:pt x="92" y="32"/>
                  </a:lnTo>
                </a:path>
              </a:pathLst>
            </a:custGeom>
            <a:grpFill/>
            <a:ln>
              <a:headEnd/>
              <a:tailEnd/>
            </a:ln>
            <a:extLst/>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19" name="Oval 26"/>
            <p:cNvSpPr>
              <a:spLocks noChangeArrowheads="1"/>
            </p:cNvSpPr>
            <p:nvPr/>
          </p:nvSpPr>
          <p:spPr bwMode="auto">
            <a:xfrm>
              <a:off x="3279" y="2934"/>
              <a:ext cx="149" cy="134"/>
            </a:xfrm>
            <a:prstGeom prst="ellips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20" name="Freeform 27"/>
            <p:cNvSpPr>
              <a:spLocks/>
            </p:cNvSpPr>
            <p:nvPr/>
          </p:nvSpPr>
          <p:spPr bwMode="auto">
            <a:xfrm>
              <a:off x="3288" y="2928"/>
              <a:ext cx="145" cy="145"/>
            </a:xfrm>
            <a:custGeom>
              <a:avLst/>
              <a:gdLst>
                <a:gd name="T0" fmla="*/ 0 w 145"/>
                <a:gd name="T1" fmla="*/ 0 h 145"/>
                <a:gd name="T2" fmla="*/ 144 w 145"/>
                <a:gd name="T3" fmla="*/ 144 h 145"/>
                <a:gd name="T4" fmla="*/ 0 60000 65536"/>
                <a:gd name="T5" fmla="*/ 0 60000 65536"/>
                <a:gd name="T6" fmla="*/ 0 w 145"/>
                <a:gd name="T7" fmla="*/ 0 h 145"/>
                <a:gd name="T8" fmla="*/ 145 w 145"/>
                <a:gd name="T9" fmla="*/ 145 h 145"/>
              </a:gdLst>
              <a:ahLst/>
              <a:cxnLst>
                <a:cxn ang="T4">
                  <a:pos x="T0" y="T1"/>
                </a:cxn>
                <a:cxn ang="T5">
                  <a:pos x="T2" y="T3"/>
                </a:cxn>
              </a:cxnLst>
              <a:rect l="T6" t="T7" r="T8" b="T9"/>
              <a:pathLst>
                <a:path w="145" h="145">
                  <a:moveTo>
                    <a:pt x="0" y="0"/>
                  </a:moveTo>
                  <a:lnTo>
                    <a:pt x="144" y="144"/>
                  </a:lnTo>
                </a:path>
              </a:pathLst>
            </a:custGeom>
            <a:grpFill/>
            <a:ln>
              <a:headEnd/>
              <a:tailEnd/>
            </a:ln>
            <a:extLst/>
          </p:spPr>
          <p:style>
            <a:lnRef idx="2">
              <a:schemeClr val="dk1"/>
            </a:lnRef>
            <a:fillRef idx="1">
              <a:schemeClr val="lt1"/>
            </a:fillRef>
            <a:effectRef idx="0">
              <a:schemeClr val="dk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21" name="Line 28"/>
            <p:cNvSpPr>
              <a:spLocks noChangeShapeType="1"/>
            </p:cNvSpPr>
            <p:nvPr/>
          </p:nvSpPr>
          <p:spPr bwMode="auto">
            <a:xfrm flipV="1">
              <a:off x="3306" y="2914"/>
              <a:ext cx="109" cy="173"/>
            </a:xfrm>
            <a:prstGeom prst="line">
              <a:avLst/>
            </a:prstGeom>
            <a:grpFill/>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ar-SA"/>
            </a:p>
          </p:txBody>
        </p:sp>
      </p:grpSp>
      <p:sp>
        <p:nvSpPr>
          <p:cNvPr id="20493" name="Rectangle 34"/>
          <p:cNvSpPr>
            <a:spLocks noChangeArrowheads="1"/>
          </p:cNvSpPr>
          <p:nvPr/>
        </p:nvSpPr>
        <p:spPr bwMode="auto">
          <a:xfrm>
            <a:off x="4046538" y="3019982"/>
            <a:ext cx="2031006" cy="4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n-US" altLang="ar-SA" sz="2400" b="1" dirty="0"/>
              <a:t>Cell Damage</a:t>
            </a:r>
          </a:p>
        </p:txBody>
      </p:sp>
      <p:sp>
        <p:nvSpPr>
          <p:cNvPr id="20494" name="Rectangle 35"/>
          <p:cNvSpPr>
            <a:spLocks noChangeArrowheads="1"/>
          </p:cNvSpPr>
          <p:nvPr/>
        </p:nvSpPr>
        <p:spPr bwMode="auto">
          <a:xfrm>
            <a:off x="2078038" y="5178156"/>
            <a:ext cx="98103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n-US" altLang="ar-SA" sz="2000" b="1"/>
              <a:t>Repair</a:t>
            </a:r>
          </a:p>
        </p:txBody>
      </p:sp>
      <p:grpSp>
        <p:nvGrpSpPr>
          <p:cNvPr id="20495" name="Group 36"/>
          <p:cNvGrpSpPr>
            <a:grpSpLocks/>
          </p:cNvGrpSpPr>
          <p:nvPr/>
        </p:nvGrpSpPr>
        <p:grpSpPr bwMode="auto">
          <a:xfrm>
            <a:off x="1936750" y="4076700"/>
            <a:ext cx="1008063" cy="985838"/>
            <a:chOff x="1342" y="2568"/>
            <a:chExt cx="699" cy="621"/>
          </a:xfrm>
        </p:grpSpPr>
        <p:sp>
          <p:nvSpPr>
            <p:cNvPr id="20501" name="Oval 37"/>
            <p:cNvSpPr>
              <a:spLocks noChangeArrowheads="1"/>
            </p:cNvSpPr>
            <p:nvPr/>
          </p:nvSpPr>
          <p:spPr bwMode="auto">
            <a:xfrm>
              <a:off x="1342" y="2568"/>
              <a:ext cx="699" cy="621"/>
            </a:xfrm>
            <a:prstGeom prst="ellipse">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02" name="Oval 38"/>
            <p:cNvSpPr>
              <a:spLocks noChangeArrowheads="1"/>
            </p:cNvSpPr>
            <p:nvPr/>
          </p:nvSpPr>
          <p:spPr bwMode="auto">
            <a:xfrm>
              <a:off x="1551" y="2646"/>
              <a:ext cx="260" cy="230"/>
            </a:xfrm>
            <a:prstGeom prst="ellipse">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03" name="Freeform 39"/>
            <p:cNvSpPr>
              <a:spLocks/>
            </p:cNvSpPr>
            <p:nvPr/>
          </p:nvSpPr>
          <p:spPr bwMode="auto">
            <a:xfrm>
              <a:off x="1372" y="2800"/>
              <a:ext cx="89" cy="79"/>
            </a:xfrm>
            <a:custGeom>
              <a:avLst/>
              <a:gdLst>
                <a:gd name="T0" fmla="*/ 0 w 89"/>
                <a:gd name="T1" fmla="*/ 0 h 79"/>
                <a:gd name="T2" fmla="*/ 88 w 89"/>
                <a:gd name="T3" fmla="*/ 78 h 79"/>
                <a:gd name="T4" fmla="*/ 0 60000 65536"/>
                <a:gd name="T5" fmla="*/ 0 60000 65536"/>
                <a:gd name="T6" fmla="*/ 0 w 89"/>
                <a:gd name="T7" fmla="*/ 0 h 79"/>
                <a:gd name="T8" fmla="*/ 89 w 89"/>
                <a:gd name="T9" fmla="*/ 79 h 79"/>
              </a:gdLst>
              <a:ahLst/>
              <a:cxnLst>
                <a:cxn ang="T4">
                  <a:pos x="T0" y="T1"/>
                </a:cxn>
                <a:cxn ang="T5">
                  <a:pos x="T2" y="T3"/>
                </a:cxn>
              </a:cxnLst>
              <a:rect l="T6" t="T7" r="T8" b="T9"/>
              <a:pathLst>
                <a:path w="89" h="79">
                  <a:moveTo>
                    <a:pt x="0" y="0"/>
                  </a:moveTo>
                  <a:lnTo>
                    <a:pt x="88" y="78"/>
                  </a:lnTo>
                </a:path>
              </a:pathLst>
            </a:custGeom>
            <a:ln>
              <a:headEnd/>
              <a:tailEnd/>
            </a:ln>
            <a:extLst/>
          </p:spPr>
          <p:style>
            <a:lnRef idx="1">
              <a:schemeClr val="dk1"/>
            </a:lnRef>
            <a:fillRef idx="2">
              <a:schemeClr val="dk1"/>
            </a:fillRef>
            <a:effectRef idx="1">
              <a:schemeClr val="dk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504" name="Line 40"/>
            <p:cNvSpPr>
              <a:spLocks noChangeShapeType="1"/>
            </p:cNvSpPr>
            <p:nvPr/>
          </p:nvSpPr>
          <p:spPr bwMode="auto">
            <a:xfrm>
              <a:off x="1479" y="3036"/>
              <a:ext cx="55" cy="0"/>
            </a:xfrm>
            <a:prstGeom prst="line">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ar-SA"/>
            </a:p>
          </p:txBody>
        </p:sp>
        <p:sp>
          <p:nvSpPr>
            <p:cNvPr id="20505" name="Line 41"/>
            <p:cNvSpPr>
              <a:spLocks noChangeShapeType="1"/>
            </p:cNvSpPr>
            <p:nvPr/>
          </p:nvSpPr>
          <p:spPr bwMode="auto">
            <a:xfrm flipV="1">
              <a:off x="1743" y="2942"/>
              <a:ext cx="55" cy="108"/>
            </a:xfrm>
            <a:prstGeom prst="line">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ar-SA"/>
            </a:p>
          </p:txBody>
        </p:sp>
        <p:sp>
          <p:nvSpPr>
            <p:cNvPr id="20506" name="Line 42"/>
            <p:cNvSpPr>
              <a:spLocks noChangeShapeType="1"/>
            </p:cNvSpPr>
            <p:nvPr/>
          </p:nvSpPr>
          <p:spPr bwMode="auto">
            <a:xfrm flipV="1">
              <a:off x="1832" y="2786"/>
              <a:ext cx="52" cy="107"/>
            </a:xfrm>
            <a:prstGeom prst="line">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ar-SA"/>
            </a:p>
          </p:txBody>
        </p:sp>
        <p:sp>
          <p:nvSpPr>
            <p:cNvPr id="20507" name="Line 43"/>
            <p:cNvSpPr>
              <a:spLocks noChangeShapeType="1"/>
            </p:cNvSpPr>
            <p:nvPr/>
          </p:nvSpPr>
          <p:spPr bwMode="auto">
            <a:xfrm flipV="1">
              <a:off x="1478" y="2627"/>
              <a:ext cx="55" cy="108"/>
            </a:xfrm>
            <a:prstGeom prst="line">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ar-SA"/>
            </a:p>
          </p:txBody>
        </p:sp>
        <p:sp>
          <p:nvSpPr>
            <p:cNvPr id="20508" name="Line 44"/>
            <p:cNvSpPr>
              <a:spLocks noChangeShapeType="1"/>
            </p:cNvSpPr>
            <p:nvPr/>
          </p:nvSpPr>
          <p:spPr bwMode="auto">
            <a:xfrm>
              <a:off x="1637" y="2976"/>
              <a:ext cx="0" cy="122"/>
            </a:xfrm>
            <a:prstGeom prst="line">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ar-SA"/>
            </a:p>
          </p:txBody>
        </p:sp>
      </p:grpSp>
      <p:sp>
        <p:nvSpPr>
          <p:cNvPr id="20496" name="Freeform 45"/>
          <p:cNvSpPr>
            <a:spLocks/>
          </p:cNvSpPr>
          <p:nvPr/>
        </p:nvSpPr>
        <p:spPr bwMode="auto">
          <a:xfrm>
            <a:off x="4621213" y="3395663"/>
            <a:ext cx="1733550" cy="992188"/>
          </a:xfrm>
          <a:custGeom>
            <a:avLst/>
            <a:gdLst>
              <a:gd name="T0" fmla="*/ 0 w 1201"/>
              <a:gd name="T1" fmla="*/ 0 h 625"/>
              <a:gd name="T2" fmla="*/ 1200 w 1201"/>
              <a:gd name="T3" fmla="*/ 624 h 625"/>
              <a:gd name="T4" fmla="*/ 0 60000 65536"/>
              <a:gd name="T5" fmla="*/ 0 60000 65536"/>
              <a:gd name="T6" fmla="*/ 0 w 1201"/>
              <a:gd name="T7" fmla="*/ 0 h 625"/>
              <a:gd name="T8" fmla="*/ 1201 w 1201"/>
              <a:gd name="T9" fmla="*/ 625 h 625"/>
            </a:gdLst>
            <a:ahLst/>
            <a:cxnLst>
              <a:cxn ang="T4">
                <a:pos x="T0" y="T1"/>
              </a:cxn>
              <a:cxn ang="T5">
                <a:pos x="T2" y="T3"/>
              </a:cxn>
            </a:cxnLst>
            <a:rect l="T6" t="T7" r="T8" b="T9"/>
            <a:pathLst>
              <a:path w="1201" h="625">
                <a:moveTo>
                  <a:pt x="0" y="0"/>
                </a:moveTo>
                <a:lnTo>
                  <a:pt x="1200" y="624"/>
                </a:lnTo>
              </a:path>
            </a:pathLst>
          </a:custGeom>
          <a:noFill/>
          <a:ln w="381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497" name="Line 46"/>
          <p:cNvSpPr>
            <a:spLocks noChangeShapeType="1"/>
          </p:cNvSpPr>
          <p:nvPr/>
        </p:nvSpPr>
        <p:spPr bwMode="auto">
          <a:xfrm>
            <a:off x="4598988" y="2786063"/>
            <a:ext cx="1587" cy="2365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0498" name="Line 47"/>
          <p:cNvSpPr>
            <a:spLocks noChangeShapeType="1"/>
          </p:cNvSpPr>
          <p:nvPr/>
        </p:nvSpPr>
        <p:spPr bwMode="auto">
          <a:xfrm>
            <a:off x="4598988" y="3395663"/>
            <a:ext cx="1587" cy="8461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0499" name="Rectangle 48"/>
          <p:cNvSpPr>
            <a:spLocks noChangeArrowheads="1"/>
          </p:cNvSpPr>
          <p:nvPr/>
        </p:nvSpPr>
        <p:spPr bwMode="auto">
          <a:xfrm>
            <a:off x="6340475" y="5183188"/>
            <a:ext cx="20491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000" b="1" dirty="0"/>
              <a:t>Transformation</a:t>
            </a:r>
            <a:endParaRPr lang="en-US" altLang="ar-SA" sz="1600" b="1" dirty="0"/>
          </a:p>
        </p:txBody>
      </p:sp>
      <p:grpSp>
        <p:nvGrpSpPr>
          <p:cNvPr id="2" name="Group 1"/>
          <p:cNvGrpSpPr/>
          <p:nvPr/>
        </p:nvGrpSpPr>
        <p:grpSpPr>
          <a:xfrm>
            <a:off x="6326188" y="4114800"/>
            <a:ext cx="914400" cy="1023938"/>
            <a:chOff x="6326188" y="4114800"/>
            <a:chExt cx="914400" cy="1023938"/>
          </a:xfrm>
        </p:grpSpPr>
        <p:sp>
          <p:nvSpPr>
            <p:cNvPr id="20488" name="Freeform 29"/>
            <p:cNvSpPr>
              <a:spLocks/>
            </p:cNvSpPr>
            <p:nvPr/>
          </p:nvSpPr>
          <p:spPr bwMode="auto">
            <a:xfrm>
              <a:off x="6326188" y="4114800"/>
              <a:ext cx="914400" cy="1023938"/>
            </a:xfrm>
            <a:custGeom>
              <a:avLst/>
              <a:gdLst>
                <a:gd name="T0" fmla="*/ 39 w 634"/>
                <a:gd name="T1" fmla="*/ 546 h 645"/>
                <a:gd name="T2" fmla="*/ 28 w 634"/>
                <a:gd name="T3" fmla="*/ 532 h 645"/>
                <a:gd name="T4" fmla="*/ 20 w 634"/>
                <a:gd name="T5" fmla="*/ 518 h 645"/>
                <a:gd name="T6" fmla="*/ 12 w 634"/>
                <a:gd name="T7" fmla="*/ 503 h 645"/>
                <a:gd name="T8" fmla="*/ 6 w 634"/>
                <a:gd name="T9" fmla="*/ 486 h 645"/>
                <a:gd name="T10" fmla="*/ 2 w 634"/>
                <a:gd name="T11" fmla="*/ 470 h 645"/>
                <a:gd name="T12" fmla="*/ 1 w 634"/>
                <a:gd name="T13" fmla="*/ 453 h 645"/>
                <a:gd name="T14" fmla="*/ 0 w 634"/>
                <a:gd name="T15" fmla="*/ 437 h 645"/>
                <a:gd name="T16" fmla="*/ 2 w 634"/>
                <a:gd name="T17" fmla="*/ 419 h 645"/>
                <a:gd name="T18" fmla="*/ 5 w 634"/>
                <a:gd name="T19" fmla="*/ 400 h 645"/>
                <a:gd name="T20" fmla="*/ 9 w 634"/>
                <a:gd name="T21" fmla="*/ 382 h 645"/>
                <a:gd name="T22" fmla="*/ 15 w 634"/>
                <a:gd name="T23" fmla="*/ 363 h 645"/>
                <a:gd name="T24" fmla="*/ 22 w 634"/>
                <a:gd name="T25" fmla="*/ 345 h 645"/>
                <a:gd name="T26" fmla="*/ 31 w 634"/>
                <a:gd name="T27" fmla="*/ 327 h 645"/>
                <a:gd name="T28" fmla="*/ 40 w 634"/>
                <a:gd name="T29" fmla="*/ 307 h 645"/>
                <a:gd name="T30" fmla="*/ 51 w 634"/>
                <a:gd name="T31" fmla="*/ 288 h 645"/>
                <a:gd name="T32" fmla="*/ 88 w 634"/>
                <a:gd name="T33" fmla="*/ 233 h 645"/>
                <a:gd name="T34" fmla="*/ 115 w 634"/>
                <a:gd name="T35" fmla="*/ 199 h 645"/>
                <a:gd name="T36" fmla="*/ 144 w 634"/>
                <a:gd name="T37" fmla="*/ 168 h 645"/>
                <a:gd name="T38" fmla="*/ 176 w 634"/>
                <a:gd name="T39" fmla="*/ 138 h 645"/>
                <a:gd name="T40" fmla="*/ 208 w 634"/>
                <a:gd name="T41" fmla="*/ 110 h 645"/>
                <a:gd name="T42" fmla="*/ 241 w 634"/>
                <a:gd name="T43" fmla="*/ 85 h 645"/>
                <a:gd name="T44" fmla="*/ 274 w 634"/>
                <a:gd name="T45" fmla="*/ 63 h 645"/>
                <a:gd name="T46" fmla="*/ 309 w 634"/>
                <a:gd name="T47" fmla="*/ 44 h 645"/>
                <a:gd name="T48" fmla="*/ 342 w 634"/>
                <a:gd name="T49" fmla="*/ 28 h 645"/>
                <a:gd name="T50" fmla="*/ 375 w 634"/>
                <a:gd name="T51" fmla="*/ 16 h 645"/>
                <a:gd name="T52" fmla="*/ 408 w 634"/>
                <a:gd name="T53" fmla="*/ 7 h 645"/>
                <a:gd name="T54" fmla="*/ 438 w 634"/>
                <a:gd name="T55" fmla="*/ 1 h 645"/>
                <a:gd name="T56" fmla="*/ 468 w 634"/>
                <a:gd name="T57" fmla="*/ 0 h 645"/>
                <a:gd name="T58" fmla="*/ 495 w 634"/>
                <a:gd name="T59" fmla="*/ 3 h 645"/>
                <a:gd name="T60" fmla="*/ 520 w 634"/>
                <a:gd name="T61" fmla="*/ 12 h 645"/>
                <a:gd name="T62" fmla="*/ 553 w 634"/>
                <a:gd name="T63" fmla="*/ 32 h 645"/>
                <a:gd name="T64" fmla="*/ 573 w 634"/>
                <a:gd name="T65" fmla="*/ 53 h 645"/>
                <a:gd name="T66" fmla="*/ 590 w 634"/>
                <a:gd name="T67" fmla="*/ 79 h 645"/>
                <a:gd name="T68" fmla="*/ 605 w 634"/>
                <a:gd name="T69" fmla="*/ 110 h 645"/>
                <a:gd name="T70" fmla="*/ 616 w 634"/>
                <a:gd name="T71" fmla="*/ 144 h 645"/>
                <a:gd name="T72" fmla="*/ 624 w 634"/>
                <a:gd name="T73" fmla="*/ 182 h 645"/>
                <a:gd name="T74" fmla="*/ 629 w 634"/>
                <a:gd name="T75" fmla="*/ 221 h 645"/>
                <a:gd name="T76" fmla="*/ 633 w 634"/>
                <a:gd name="T77" fmla="*/ 262 h 645"/>
                <a:gd name="T78" fmla="*/ 632 w 634"/>
                <a:gd name="T79" fmla="*/ 304 h 645"/>
                <a:gd name="T80" fmla="*/ 628 w 634"/>
                <a:gd name="T81" fmla="*/ 345 h 645"/>
                <a:gd name="T82" fmla="*/ 621 w 634"/>
                <a:gd name="T83" fmla="*/ 386 h 645"/>
                <a:gd name="T84" fmla="*/ 610 w 634"/>
                <a:gd name="T85" fmla="*/ 427 h 645"/>
                <a:gd name="T86" fmla="*/ 596 w 634"/>
                <a:gd name="T87" fmla="*/ 465 h 645"/>
                <a:gd name="T88" fmla="*/ 579 w 634"/>
                <a:gd name="T89" fmla="*/ 499 h 645"/>
                <a:gd name="T90" fmla="*/ 557 w 634"/>
                <a:gd name="T91" fmla="*/ 531 h 645"/>
                <a:gd name="T92" fmla="*/ 533 w 634"/>
                <a:gd name="T93" fmla="*/ 559 h 645"/>
                <a:gd name="T94" fmla="*/ 495 w 634"/>
                <a:gd name="T95" fmla="*/ 588 h 645"/>
                <a:gd name="T96" fmla="*/ 468 w 634"/>
                <a:gd name="T97" fmla="*/ 604 h 645"/>
                <a:gd name="T98" fmla="*/ 438 w 634"/>
                <a:gd name="T99" fmla="*/ 616 h 645"/>
                <a:gd name="T100" fmla="*/ 408 w 634"/>
                <a:gd name="T101" fmla="*/ 628 h 645"/>
                <a:gd name="T102" fmla="*/ 375 w 634"/>
                <a:gd name="T103" fmla="*/ 635 h 645"/>
                <a:gd name="T104" fmla="*/ 342 w 634"/>
                <a:gd name="T105" fmla="*/ 641 h 645"/>
                <a:gd name="T106" fmla="*/ 309 w 634"/>
                <a:gd name="T107" fmla="*/ 644 h 645"/>
                <a:gd name="T108" fmla="*/ 274 w 634"/>
                <a:gd name="T109" fmla="*/ 644 h 645"/>
                <a:gd name="T110" fmla="*/ 241 w 634"/>
                <a:gd name="T111" fmla="*/ 641 h 645"/>
                <a:gd name="T112" fmla="*/ 208 w 634"/>
                <a:gd name="T113" fmla="*/ 635 h 645"/>
                <a:gd name="T114" fmla="*/ 176 w 634"/>
                <a:gd name="T115" fmla="*/ 628 h 645"/>
                <a:gd name="T116" fmla="*/ 144 w 634"/>
                <a:gd name="T117" fmla="*/ 616 h 645"/>
                <a:gd name="T118" fmla="*/ 115 w 634"/>
                <a:gd name="T119" fmla="*/ 604 h 645"/>
                <a:gd name="T120" fmla="*/ 88 w 634"/>
                <a:gd name="T121" fmla="*/ 588 h 645"/>
                <a:gd name="T122" fmla="*/ 62 w 634"/>
                <a:gd name="T123" fmla="*/ 569 h 6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4"/>
                <a:gd name="T187" fmla="*/ 0 h 645"/>
                <a:gd name="T188" fmla="*/ 634 w 634"/>
                <a:gd name="T189" fmla="*/ 645 h 6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4" h="645">
                  <a:moveTo>
                    <a:pt x="51" y="559"/>
                  </a:moveTo>
                  <a:lnTo>
                    <a:pt x="39" y="546"/>
                  </a:lnTo>
                  <a:lnTo>
                    <a:pt x="33" y="539"/>
                  </a:lnTo>
                  <a:lnTo>
                    <a:pt x="28" y="532"/>
                  </a:lnTo>
                  <a:lnTo>
                    <a:pt x="23" y="524"/>
                  </a:lnTo>
                  <a:lnTo>
                    <a:pt x="20" y="518"/>
                  </a:lnTo>
                  <a:lnTo>
                    <a:pt x="15" y="511"/>
                  </a:lnTo>
                  <a:lnTo>
                    <a:pt x="12" y="503"/>
                  </a:lnTo>
                  <a:lnTo>
                    <a:pt x="9" y="495"/>
                  </a:lnTo>
                  <a:lnTo>
                    <a:pt x="6" y="486"/>
                  </a:lnTo>
                  <a:lnTo>
                    <a:pt x="5" y="478"/>
                  </a:lnTo>
                  <a:lnTo>
                    <a:pt x="2" y="470"/>
                  </a:lnTo>
                  <a:lnTo>
                    <a:pt x="2" y="462"/>
                  </a:lnTo>
                  <a:lnTo>
                    <a:pt x="1" y="453"/>
                  </a:lnTo>
                  <a:lnTo>
                    <a:pt x="0" y="445"/>
                  </a:lnTo>
                  <a:lnTo>
                    <a:pt x="0" y="437"/>
                  </a:lnTo>
                  <a:lnTo>
                    <a:pt x="1" y="428"/>
                  </a:lnTo>
                  <a:lnTo>
                    <a:pt x="2" y="419"/>
                  </a:lnTo>
                  <a:lnTo>
                    <a:pt x="2" y="409"/>
                  </a:lnTo>
                  <a:lnTo>
                    <a:pt x="5" y="400"/>
                  </a:lnTo>
                  <a:lnTo>
                    <a:pt x="7" y="391"/>
                  </a:lnTo>
                  <a:lnTo>
                    <a:pt x="9" y="382"/>
                  </a:lnTo>
                  <a:lnTo>
                    <a:pt x="12" y="373"/>
                  </a:lnTo>
                  <a:lnTo>
                    <a:pt x="15" y="363"/>
                  </a:lnTo>
                  <a:lnTo>
                    <a:pt x="18" y="354"/>
                  </a:lnTo>
                  <a:lnTo>
                    <a:pt x="22" y="345"/>
                  </a:lnTo>
                  <a:lnTo>
                    <a:pt x="26" y="336"/>
                  </a:lnTo>
                  <a:lnTo>
                    <a:pt x="31" y="327"/>
                  </a:lnTo>
                  <a:lnTo>
                    <a:pt x="36" y="316"/>
                  </a:lnTo>
                  <a:lnTo>
                    <a:pt x="40" y="307"/>
                  </a:lnTo>
                  <a:lnTo>
                    <a:pt x="45" y="297"/>
                  </a:lnTo>
                  <a:lnTo>
                    <a:pt x="51" y="288"/>
                  </a:lnTo>
                  <a:lnTo>
                    <a:pt x="75" y="251"/>
                  </a:lnTo>
                  <a:lnTo>
                    <a:pt x="88" y="233"/>
                  </a:lnTo>
                  <a:lnTo>
                    <a:pt x="102" y="216"/>
                  </a:lnTo>
                  <a:lnTo>
                    <a:pt x="115" y="199"/>
                  </a:lnTo>
                  <a:lnTo>
                    <a:pt x="130" y="183"/>
                  </a:lnTo>
                  <a:lnTo>
                    <a:pt x="144" y="168"/>
                  </a:lnTo>
                  <a:lnTo>
                    <a:pt x="160" y="152"/>
                  </a:lnTo>
                  <a:lnTo>
                    <a:pt x="176" y="138"/>
                  </a:lnTo>
                  <a:lnTo>
                    <a:pt x="191" y="123"/>
                  </a:lnTo>
                  <a:lnTo>
                    <a:pt x="208" y="110"/>
                  </a:lnTo>
                  <a:lnTo>
                    <a:pt x="224" y="97"/>
                  </a:lnTo>
                  <a:lnTo>
                    <a:pt x="241" y="85"/>
                  </a:lnTo>
                  <a:lnTo>
                    <a:pt x="257" y="74"/>
                  </a:lnTo>
                  <a:lnTo>
                    <a:pt x="274" y="63"/>
                  </a:lnTo>
                  <a:lnTo>
                    <a:pt x="291" y="53"/>
                  </a:lnTo>
                  <a:lnTo>
                    <a:pt x="309" y="44"/>
                  </a:lnTo>
                  <a:lnTo>
                    <a:pt x="326" y="36"/>
                  </a:lnTo>
                  <a:lnTo>
                    <a:pt x="342" y="28"/>
                  </a:lnTo>
                  <a:lnTo>
                    <a:pt x="359" y="22"/>
                  </a:lnTo>
                  <a:lnTo>
                    <a:pt x="375" y="16"/>
                  </a:lnTo>
                  <a:lnTo>
                    <a:pt x="392" y="10"/>
                  </a:lnTo>
                  <a:lnTo>
                    <a:pt x="408" y="7"/>
                  </a:lnTo>
                  <a:lnTo>
                    <a:pt x="424" y="3"/>
                  </a:lnTo>
                  <a:lnTo>
                    <a:pt x="438" y="1"/>
                  </a:lnTo>
                  <a:lnTo>
                    <a:pt x="453" y="0"/>
                  </a:lnTo>
                  <a:lnTo>
                    <a:pt x="468" y="0"/>
                  </a:lnTo>
                  <a:lnTo>
                    <a:pt x="482" y="1"/>
                  </a:lnTo>
                  <a:lnTo>
                    <a:pt x="495" y="3"/>
                  </a:lnTo>
                  <a:lnTo>
                    <a:pt x="508" y="7"/>
                  </a:lnTo>
                  <a:lnTo>
                    <a:pt x="520" y="12"/>
                  </a:lnTo>
                  <a:lnTo>
                    <a:pt x="533" y="16"/>
                  </a:lnTo>
                  <a:lnTo>
                    <a:pt x="553" y="32"/>
                  </a:lnTo>
                  <a:lnTo>
                    <a:pt x="564" y="41"/>
                  </a:lnTo>
                  <a:lnTo>
                    <a:pt x="573" y="53"/>
                  </a:lnTo>
                  <a:lnTo>
                    <a:pt x="583" y="66"/>
                  </a:lnTo>
                  <a:lnTo>
                    <a:pt x="590" y="79"/>
                  </a:lnTo>
                  <a:lnTo>
                    <a:pt x="597" y="94"/>
                  </a:lnTo>
                  <a:lnTo>
                    <a:pt x="605" y="110"/>
                  </a:lnTo>
                  <a:lnTo>
                    <a:pt x="611" y="127"/>
                  </a:lnTo>
                  <a:lnTo>
                    <a:pt x="616" y="144"/>
                  </a:lnTo>
                  <a:lnTo>
                    <a:pt x="621" y="162"/>
                  </a:lnTo>
                  <a:lnTo>
                    <a:pt x="624" y="182"/>
                  </a:lnTo>
                  <a:lnTo>
                    <a:pt x="627" y="200"/>
                  </a:lnTo>
                  <a:lnTo>
                    <a:pt x="629" y="221"/>
                  </a:lnTo>
                  <a:lnTo>
                    <a:pt x="632" y="242"/>
                  </a:lnTo>
                  <a:lnTo>
                    <a:pt x="633" y="262"/>
                  </a:lnTo>
                  <a:lnTo>
                    <a:pt x="633" y="283"/>
                  </a:lnTo>
                  <a:lnTo>
                    <a:pt x="632" y="304"/>
                  </a:lnTo>
                  <a:lnTo>
                    <a:pt x="631" y="324"/>
                  </a:lnTo>
                  <a:lnTo>
                    <a:pt x="628" y="345"/>
                  </a:lnTo>
                  <a:lnTo>
                    <a:pt x="624" y="366"/>
                  </a:lnTo>
                  <a:lnTo>
                    <a:pt x="621" y="386"/>
                  </a:lnTo>
                  <a:lnTo>
                    <a:pt x="616" y="407"/>
                  </a:lnTo>
                  <a:lnTo>
                    <a:pt x="610" y="427"/>
                  </a:lnTo>
                  <a:lnTo>
                    <a:pt x="604" y="446"/>
                  </a:lnTo>
                  <a:lnTo>
                    <a:pt x="596" y="465"/>
                  </a:lnTo>
                  <a:lnTo>
                    <a:pt x="588" y="482"/>
                  </a:lnTo>
                  <a:lnTo>
                    <a:pt x="579" y="499"/>
                  </a:lnTo>
                  <a:lnTo>
                    <a:pt x="568" y="516"/>
                  </a:lnTo>
                  <a:lnTo>
                    <a:pt x="557" y="531"/>
                  </a:lnTo>
                  <a:lnTo>
                    <a:pt x="545" y="546"/>
                  </a:lnTo>
                  <a:lnTo>
                    <a:pt x="533" y="559"/>
                  </a:lnTo>
                  <a:lnTo>
                    <a:pt x="508" y="580"/>
                  </a:lnTo>
                  <a:lnTo>
                    <a:pt x="495" y="588"/>
                  </a:lnTo>
                  <a:lnTo>
                    <a:pt x="482" y="596"/>
                  </a:lnTo>
                  <a:lnTo>
                    <a:pt x="468" y="604"/>
                  </a:lnTo>
                  <a:lnTo>
                    <a:pt x="453" y="611"/>
                  </a:lnTo>
                  <a:lnTo>
                    <a:pt x="438" y="616"/>
                  </a:lnTo>
                  <a:lnTo>
                    <a:pt x="424" y="622"/>
                  </a:lnTo>
                  <a:lnTo>
                    <a:pt x="408" y="628"/>
                  </a:lnTo>
                  <a:lnTo>
                    <a:pt x="392" y="631"/>
                  </a:lnTo>
                  <a:lnTo>
                    <a:pt x="375" y="635"/>
                  </a:lnTo>
                  <a:lnTo>
                    <a:pt x="359" y="638"/>
                  </a:lnTo>
                  <a:lnTo>
                    <a:pt x="342" y="641"/>
                  </a:lnTo>
                  <a:lnTo>
                    <a:pt x="326" y="642"/>
                  </a:lnTo>
                  <a:lnTo>
                    <a:pt x="309" y="644"/>
                  </a:lnTo>
                  <a:lnTo>
                    <a:pt x="291" y="644"/>
                  </a:lnTo>
                  <a:lnTo>
                    <a:pt x="274" y="644"/>
                  </a:lnTo>
                  <a:lnTo>
                    <a:pt x="257" y="642"/>
                  </a:lnTo>
                  <a:lnTo>
                    <a:pt x="241" y="641"/>
                  </a:lnTo>
                  <a:lnTo>
                    <a:pt x="224" y="638"/>
                  </a:lnTo>
                  <a:lnTo>
                    <a:pt x="208" y="635"/>
                  </a:lnTo>
                  <a:lnTo>
                    <a:pt x="191" y="631"/>
                  </a:lnTo>
                  <a:lnTo>
                    <a:pt x="176" y="628"/>
                  </a:lnTo>
                  <a:lnTo>
                    <a:pt x="160" y="622"/>
                  </a:lnTo>
                  <a:lnTo>
                    <a:pt x="144" y="616"/>
                  </a:lnTo>
                  <a:lnTo>
                    <a:pt x="130" y="611"/>
                  </a:lnTo>
                  <a:lnTo>
                    <a:pt x="115" y="604"/>
                  </a:lnTo>
                  <a:lnTo>
                    <a:pt x="102" y="596"/>
                  </a:lnTo>
                  <a:lnTo>
                    <a:pt x="88" y="588"/>
                  </a:lnTo>
                  <a:lnTo>
                    <a:pt x="75" y="580"/>
                  </a:lnTo>
                  <a:lnTo>
                    <a:pt x="62" y="569"/>
                  </a:lnTo>
                  <a:lnTo>
                    <a:pt x="51" y="559"/>
                  </a:lnTo>
                </a:path>
              </a:pathLst>
            </a:custGeom>
            <a:ln>
              <a:headEnd/>
              <a:tailEnd/>
            </a:ln>
            <a:extLst/>
          </p:spPr>
          <p:style>
            <a:lnRef idx="2">
              <a:schemeClr val="accent4"/>
            </a:lnRef>
            <a:fillRef idx="0">
              <a:schemeClr val="accent4"/>
            </a:fillRef>
            <a:effectRef idx="1">
              <a:schemeClr val="accent4"/>
            </a:effectRef>
            <a:fontRef idx="minor">
              <a:schemeClr val="tx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489" name="Freeform 30"/>
            <p:cNvSpPr>
              <a:spLocks/>
            </p:cNvSpPr>
            <p:nvPr/>
          </p:nvSpPr>
          <p:spPr bwMode="auto">
            <a:xfrm>
              <a:off x="6516688" y="4400550"/>
              <a:ext cx="177800" cy="317500"/>
            </a:xfrm>
            <a:custGeom>
              <a:avLst/>
              <a:gdLst>
                <a:gd name="T0" fmla="*/ 22 w 123"/>
                <a:gd name="T1" fmla="*/ 122 h 200"/>
                <a:gd name="T2" fmla="*/ 31 w 123"/>
                <a:gd name="T3" fmla="*/ 137 h 200"/>
                <a:gd name="T4" fmla="*/ 39 w 123"/>
                <a:gd name="T5" fmla="*/ 150 h 200"/>
                <a:gd name="T6" fmla="*/ 49 w 123"/>
                <a:gd name="T7" fmla="*/ 162 h 200"/>
                <a:gd name="T8" fmla="*/ 60 w 123"/>
                <a:gd name="T9" fmla="*/ 173 h 200"/>
                <a:gd name="T10" fmla="*/ 70 w 123"/>
                <a:gd name="T11" fmla="*/ 183 h 200"/>
                <a:gd name="T12" fmla="*/ 79 w 123"/>
                <a:gd name="T13" fmla="*/ 190 h 200"/>
                <a:gd name="T14" fmla="*/ 89 w 123"/>
                <a:gd name="T15" fmla="*/ 194 h 200"/>
                <a:gd name="T16" fmla="*/ 98 w 123"/>
                <a:gd name="T17" fmla="*/ 198 h 200"/>
                <a:gd name="T18" fmla="*/ 106 w 123"/>
                <a:gd name="T19" fmla="*/ 199 h 200"/>
                <a:gd name="T20" fmla="*/ 113 w 123"/>
                <a:gd name="T21" fmla="*/ 196 h 200"/>
                <a:gd name="T22" fmla="*/ 117 w 123"/>
                <a:gd name="T23" fmla="*/ 192 h 200"/>
                <a:gd name="T24" fmla="*/ 118 w 123"/>
                <a:gd name="T25" fmla="*/ 187 h 200"/>
                <a:gd name="T26" fmla="*/ 118 w 123"/>
                <a:gd name="T27" fmla="*/ 181 h 200"/>
                <a:gd name="T28" fmla="*/ 118 w 123"/>
                <a:gd name="T29" fmla="*/ 173 h 200"/>
                <a:gd name="T30" fmla="*/ 117 w 123"/>
                <a:gd name="T31" fmla="*/ 163 h 200"/>
                <a:gd name="T32" fmla="*/ 115 w 123"/>
                <a:gd name="T33" fmla="*/ 154 h 200"/>
                <a:gd name="T34" fmla="*/ 113 w 123"/>
                <a:gd name="T35" fmla="*/ 144 h 200"/>
                <a:gd name="T36" fmla="*/ 112 w 123"/>
                <a:gd name="T37" fmla="*/ 132 h 200"/>
                <a:gd name="T38" fmla="*/ 111 w 123"/>
                <a:gd name="T39" fmla="*/ 120 h 200"/>
                <a:gd name="T40" fmla="*/ 111 w 123"/>
                <a:gd name="T41" fmla="*/ 107 h 200"/>
                <a:gd name="T42" fmla="*/ 112 w 123"/>
                <a:gd name="T43" fmla="*/ 91 h 200"/>
                <a:gd name="T44" fmla="*/ 113 w 123"/>
                <a:gd name="T45" fmla="*/ 81 h 200"/>
                <a:gd name="T46" fmla="*/ 116 w 123"/>
                <a:gd name="T47" fmla="*/ 70 h 200"/>
                <a:gd name="T48" fmla="*/ 118 w 123"/>
                <a:gd name="T49" fmla="*/ 62 h 200"/>
                <a:gd name="T50" fmla="*/ 120 w 123"/>
                <a:gd name="T51" fmla="*/ 54 h 200"/>
                <a:gd name="T52" fmla="*/ 121 w 123"/>
                <a:gd name="T53" fmla="*/ 46 h 200"/>
                <a:gd name="T54" fmla="*/ 122 w 123"/>
                <a:gd name="T55" fmla="*/ 38 h 200"/>
                <a:gd name="T56" fmla="*/ 121 w 123"/>
                <a:gd name="T57" fmla="*/ 31 h 200"/>
                <a:gd name="T58" fmla="*/ 118 w 123"/>
                <a:gd name="T59" fmla="*/ 25 h 200"/>
                <a:gd name="T60" fmla="*/ 113 w 123"/>
                <a:gd name="T61" fmla="*/ 18 h 200"/>
                <a:gd name="T62" fmla="*/ 104 w 123"/>
                <a:gd name="T63" fmla="*/ 10 h 200"/>
                <a:gd name="T64" fmla="*/ 95 w 123"/>
                <a:gd name="T65" fmla="*/ 6 h 200"/>
                <a:gd name="T66" fmla="*/ 85 w 123"/>
                <a:gd name="T67" fmla="*/ 3 h 200"/>
                <a:gd name="T68" fmla="*/ 76 w 123"/>
                <a:gd name="T69" fmla="*/ 1 h 200"/>
                <a:gd name="T70" fmla="*/ 66 w 123"/>
                <a:gd name="T71" fmla="*/ 0 h 200"/>
                <a:gd name="T72" fmla="*/ 56 w 123"/>
                <a:gd name="T73" fmla="*/ 0 h 200"/>
                <a:gd name="T74" fmla="*/ 46 w 123"/>
                <a:gd name="T75" fmla="*/ 1 h 200"/>
                <a:gd name="T76" fmla="*/ 37 w 123"/>
                <a:gd name="T77" fmla="*/ 3 h 200"/>
                <a:gd name="T78" fmla="*/ 28 w 123"/>
                <a:gd name="T79" fmla="*/ 8 h 200"/>
                <a:gd name="T80" fmla="*/ 20 w 123"/>
                <a:gd name="T81" fmla="*/ 13 h 200"/>
                <a:gd name="T82" fmla="*/ 11 w 123"/>
                <a:gd name="T83" fmla="*/ 21 h 200"/>
                <a:gd name="T84" fmla="*/ 6 w 123"/>
                <a:gd name="T85" fmla="*/ 28 h 200"/>
                <a:gd name="T86" fmla="*/ 2 w 123"/>
                <a:gd name="T87" fmla="*/ 35 h 200"/>
                <a:gd name="T88" fmla="*/ 0 w 123"/>
                <a:gd name="T89" fmla="*/ 43 h 200"/>
                <a:gd name="T90" fmla="*/ 0 w 123"/>
                <a:gd name="T91" fmla="*/ 51 h 200"/>
                <a:gd name="T92" fmla="*/ 0 w 123"/>
                <a:gd name="T93" fmla="*/ 59 h 200"/>
                <a:gd name="T94" fmla="*/ 1 w 123"/>
                <a:gd name="T95" fmla="*/ 68 h 200"/>
                <a:gd name="T96" fmla="*/ 4 w 123"/>
                <a:gd name="T97" fmla="*/ 77 h 200"/>
                <a:gd name="T98" fmla="*/ 6 w 123"/>
                <a:gd name="T99" fmla="*/ 86 h 200"/>
                <a:gd name="T100" fmla="*/ 10 w 123"/>
                <a:gd name="T101" fmla="*/ 97 h 200"/>
                <a:gd name="T102" fmla="*/ 15 w 123"/>
                <a:gd name="T103" fmla="*/ 107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3"/>
                <a:gd name="T157" fmla="*/ 0 h 200"/>
                <a:gd name="T158" fmla="*/ 123 w 123"/>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3" h="200">
                  <a:moveTo>
                    <a:pt x="15" y="107"/>
                  </a:moveTo>
                  <a:lnTo>
                    <a:pt x="20" y="117"/>
                  </a:lnTo>
                  <a:lnTo>
                    <a:pt x="22" y="122"/>
                  </a:lnTo>
                  <a:lnTo>
                    <a:pt x="24" y="128"/>
                  </a:lnTo>
                  <a:lnTo>
                    <a:pt x="28" y="132"/>
                  </a:lnTo>
                  <a:lnTo>
                    <a:pt x="31" y="137"/>
                  </a:lnTo>
                  <a:lnTo>
                    <a:pt x="34" y="141"/>
                  </a:lnTo>
                  <a:lnTo>
                    <a:pt x="37" y="146"/>
                  </a:lnTo>
                  <a:lnTo>
                    <a:pt x="39" y="150"/>
                  </a:lnTo>
                  <a:lnTo>
                    <a:pt x="43" y="154"/>
                  </a:lnTo>
                  <a:lnTo>
                    <a:pt x="46" y="158"/>
                  </a:lnTo>
                  <a:lnTo>
                    <a:pt x="49" y="162"/>
                  </a:lnTo>
                  <a:lnTo>
                    <a:pt x="52" y="166"/>
                  </a:lnTo>
                  <a:lnTo>
                    <a:pt x="56" y="169"/>
                  </a:lnTo>
                  <a:lnTo>
                    <a:pt x="60" y="173"/>
                  </a:lnTo>
                  <a:lnTo>
                    <a:pt x="63" y="176"/>
                  </a:lnTo>
                  <a:lnTo>
                    <a:pt x="66" y="179"/>
                  </a:lnTo>
                  <a:lnTo>
                    <a:pt x="70" y="183"/>
                  </a:lnTo>
                  <a:lnTo>
                    <a:pt x="73" y="185"/>
                  </a:lnTo>
                  <a:lnTo>
                    <a:pt x="76" y="187"/>
                  </a:lnTo>
                  <a:lnTo>
                    <a:pt x="79" y="190"/>
                  </a:lnTo>
                  <a:lnTo>
                    <a:pt x="83" y="192"/>
                  </a:lnTo>
                  <a:lnTo>
                    <a:pt x="85" y="193"/>
                  </a:lnTo>
                  <a:lnTo>
                    <a:pt x="89" y="194"/>
                  </a:lnTo>
                  <a:lnTo>
                    <a:pt x="93" y="197"/>
                  </a:lnTo>
                  <a:lnTo>
                    <a:pt x="95" y="197"/>
                  </a:lnTo>
                  <a:lnTo>
                    <a:pt x="98" y="198"/>
                  </a:lnTo>
                  <a:lnTo>
                    <a:pt x="101" y="199"/>
                  </a:lnTo>
                  <a:lnTo>
                    <a:pt x="104" y="199"/>
                  </a:lnTo>
                  <a:lnTo>
                    <a:pt x="106" y="199"/>
                  </a:lnTo>
                  <a:lnTo>
                    <a:pt x="109" y="198"/>
                  </a:lnTo>
                  <a:lnTo>
                    <a:pt x="111" y="198"/>
                  </a:lnTo>
                  <a:lnTo>
                    <a:pt x="113" y="196"/>
                  </a:lnTo>
                  <a:lnTo>
                    <a:pt x="115" y="194"/>
                  </a:lnTo>
                  <a:lnTo>
                    <a:pt x="116" y="193"/>
                  </a:lnTo>
                  <a:lnTo>
                    <a:pt x="117" y="192"/>
                  </a:lnTo>
                  <a:lnTo>
                    <a:pt x="117" y="191"/>
                  </a:lnTo>
                  <a:lnTo>
                    <a:pt x="117" y="189"/>
                  </a:lnTo>
                  <a:lnTo>
                    <a:pt x="118" y="187"/>
                  </a:lnTo>
                  <a:lnTo>
                    <a:pt x="118" y="185"/>
                  </a:lnTo>
                  <a:lnTo>
                    <a:pt x="118" y="183"/>
                  </a:lnTo>
                  <a:lnTo>
                    <a:pt x="118" y="181"/>
                  </a:lnTo>
                  <a:lnTo>
                    <a:pt x="118" y="178"/>
                  </a:lnTo>
                  <a:lnTo>
                    <a:pt x="118" y="175"/>
                  </a:lnTo>
                  <a:lnTo>
                    <a:pt x="118" y="173"/>
                  </a:lnTo>
                  <a:lnTo>
                    <a:pt x="117" y="169"/>
                  </a:lnTo>
                  <a:lnTo>
                    <a:pt x="117" y="167"/>
                  </a:lnTo>
                  <a:lnTo>
                    <a:pt x="117" y="163"/>
                  </a:lnTo>
                  <a:lnTo>
                    <a:pt x="116" y="160"/>
                  </a:lnTo>
                  <a:lnTo>
                    <a:pt x="116" y="158"/>
                  </a:lnTo>
                  <a:lnTo>
                    <a:pt x="115" y="154"/>
                  </a:lnTo>
                  <a:lnTo>
                    <a:pt x="115" y="151"/>
                  </a:lnTo>
                  <a:lnTo>
                    <a:pt x="115" y="147"/>
                  </a:lnTo>
                  <a:lnTo>
                    <a:pt x="113" y="144"/>
                  </a:lnTo>
                  <a:lnTo>
                    <a:pt x="113" y="139"/>
                  </a:lnTo>
                  <a:lnTo>
                    <a:pt x="112" y="136"/>
                  </a:lnTo>
                  <a:lnTo>
                    <a:pt x="112" y="132"/>
                  </a:lnTo>
                  <a:lnTo>
                    <a:pt x="112" y="128"/>
                  </a:lnTo>
                  <a:lnTo>
                    <a:pt x="112" y="123"/>
                  </a:lnTo>
                  <a:lnTo>
                    <a:pt x="111" y="120"/>
                  </a:lnTo>
                  <a:lnTo>
                    <a:pt x="111" y="116"/>
                  </a:lnTo>
                  <a:lnTo>
                    <a:pt x="111" y="112"/>
                  </a:lnTo>
                  <a:lnTo>
                    <a:pt x="111" y="107"/>
                  </a:lnTo>
                  <a:lnTo>
                    <a:pt x="111" y="99"/>
                  </a:lnTo>
                  <a:lnTo>
                    <a:pt x="112" y="95"/>
                  </a:lnTo>
                  <a:lnTo>
                    <a:pt x="112" y="91"/>
                  </a:lnTo>
                  <a:lnTo>
                    <a:pt x="112" y="87"/>
                  </a:lnTo>
                  <a:lnTo>
                    <a:pt x="113" y="84"/>
                  </a:lnTo>
                  <a:lnTo>
                    <a:pt x="113" y="81"/>
                  </a:lnTo>
                  <a:lnTo>
                    <a:pt x="115" y="77"/>
                  </a:lnTo>
                  <a:lnTo>
                    <a:pt x="115" y="74"/>
                  </a:lnTo>
                  <a:lnTo>
                    <a:pt x="116" y="70"/>
                  </a:lnTo>
                  <a:lnTo>
                    <a:pt x="117" y="68"/>
                  </a:lnTo>
                  <a:lnTo>
                    <a:pt x="117" y="64"/>
                  </a:lnTo>
                  <a:lnTo>
                    <a:pt x="118" y="62"/>
                  </a:lnTo>
                  <a:lnTo>
                    <a:pt x="118" y="59"/>
                  </a:lnTo>
                  <a:lnTo>
                    <a:pt x="120" y="56"/>
                  </a:lnTo>
                  <a:lnTo>
                    <a:pt x="120" y="54"/>
                  </a:lnTo>
                  <a:lnTo>
                    <a:pt x="121" y="51"/>
                  </a:lnTo>
                  <a:lnTo>
                    <a:pt x="121" y="48"/>
                  </a:lnTo>
                  <a:lnTo>
                    <a:pt x="121" y="46"/>
                  </a:lnTo>
                  <a:lnTo>
                    <a:pt x="122" y="43"/>
                  </a:lnTo>
                  <a:lnTo>
                    <a:pt x="122" y="40"/>
                  </a:lnTo>
                  <a:lnTo>
                    <a:pt x="122" y="38"/>
                  </a:lnTo>
                  <a:lnTo>
                    <a:pt x="122" y="36"/>
                  </a:lnTo>
                  <a:lnTo>
                    <a:pt x="121" y="33"/>
                  </a:lnTo>
                  <a:lnTo>
                    <a:pt x="121" y="31"/>
                  </a:lnTo>
                  <a:lnTo>
                    <a:pt x="120" y="29"/>
                  </a:lnTo>
                  <a:lnTo>
                    <a:pt x="120" y="28"/>
                  </a:lnTo>
                  <a:lnTo>
                    <a:pt x="118" y="25"/>
                  </a:lnTo>
                  <a:lnTo>
                    <a:pt x="117" y="23"/>
                  </a:lnTo>
                  <a:lnTo>
                    <a:pt x="115" y="21"/>
                  </a:lnTo>
                  <a:lnTo>
                    <a:pt x="113" y="18"/>
                  </a:lnTo>
                  <a:lnTo>
                    <a:pt x="111" y="17"/>
                  </a:lnTo>
                  <a:lnTo>
                    <a:pt x="106" y="13"/>
                  </a:lnTo>
                  <a:lnTo>
                    <a:pt x="104" y="10"/>
                  </a:lnTo>
                  <a:lnTo>
                    <a:pt x="101" y="9"/>
                  </a:lnTo>
                  <a:lnTo>
                    <a:pt x="98" y="8"/>
                  </a:lnTo>
                  <a:lnTo>
                    <a:pt x="95" y="6"/>
                  </a:lnTo>
                  <a:lnTo>
                    <a:pt x="93" y="5"/>
                  </a:lnTo>
                  <a:lnTo>
                    <a:pt x="89" y="3"/>
                  </a:lnTo>
                  <a:lnTo>
                    <a:pt x="85" y="3"/>
                  </a:lnTo>
                  <a:lnTo>
                    <a:pt x="83" y="2"/>
                  </a:lnTo>
                  <a:lnTo>
                    <a:pt x="79" y="1"/>
                  </a:lnTo>
                  <a:lnTo>
                    <a:pt x="76" y="1"/>
                  </a:lnTo>
                  <a:lnTo>
                    <a:pt x="73" y="0"/>
                  </a:lnTo>
                  <a:lnTo>
                    <a:pt x="70" y="0"/>
                  </a:lnTo>
                  <a:lnTo>
                    <a:pt x="66" y="0"/>
                  </a:lnTo>
                  <a:lnTo>
                    <a:pt x="63" y="0"/>
                  </a:lnTo>
                  <a:lnTo>
                    <a:pt x="60" y="0"/>
                  </a:lnTo>
                  <a:lnTo>
                    <a:pt x="56" y="0"/>
                  </a:lnTo>
                  <a:lnTo>
                    <a:pt x="52" y="0"/>
                  </a:lnTo>
                  <a:lnTo>
                    <a:pt x="49" y="1"/>
                  </a:lnTo>
                  <a:lnTo>
                    <a:pt x="46" y="1"/>
                  </a:lnTo>
                  <a:lnTo>
                    <a:pt x="43" y="2"/>
                  </a:lnTo>
                  <a:lnTo>
                    <a:pt x="39" y="3"/>
                  </a:lnTo>
                  <a:lnTo>
                    <a:pt x="37" y="3"/>
                  </a:lnTo>
                  <a:lnTo>
                    <a:pt x="34" y="5"/>
                  </a:lnTo>
                  <a:lnTo>
                    <a:pt x="31" y="6"/>
                  </a:lnTo>
                  <a:lnTo>
                    <a:pt x="28" y="8"/>
                  </a:lnTo>
                  <a:lnTo>
                    <a:pt x="24" y="9"/>
                  </a:lnTo>
                  <a:lnTo>
                    <a:pt x="22" y="10"/>
                  </a:lnTo>
                  <a:lnTo>
                    <a:pt x="20" y="13"/>
                  </a:lnTo>
                  <a:lnTo>
                    <a:pt x="17" y="15"/>
                  </a:lnTo>
                  <a:lnTo>
                    <a:pt x="15" y="17"/>
                  </a:lnTo>
                  <a:lnTo>
                    <a:pt x="11" y="21"/>
                  </a:lnTo>
                  <a:lnTo>
                    <a:pt x="9" y="23"/>
                  </a:lnTo>
                  <a:lnTo>
                    <a:pt x="7" y="25"/>
                  </a:lnTo>
                  <a:lnTo>
                    <a:pt x="6" y="28"/>
                  </a:lnTo>
                  <a:lnTo>
                    <a:pt x="5" y="30"/>
                  </a:lnTo>
                  <a:lnTo>
                    <a:pt x="4" y="32"/>
                  </a:lnTo>
                  <a:lnTo>
                    <a:pt x="2" y="35"/>
                  </a:lnTo>
                  <a:lnTo>
                    <a:pt x="1" y="37"/>
                  </a:lnTo>
                  <a:lnTo>
                    <a:pt x="1" y="40"/>
                  </a:lnTo>
                  <a:lnTo>
                    <a:pt x="0" y="43"/>
                  </a:lnTo>
                  <a:lnTo>
                    <a:pt x="0" y="45"/>
                  </a:lnTo>
                  <a:lnTo>
                    <a:pt x="0" y="47"/>
                  </a:lnTo>
                  <a:lnTo>
                    <a:pt x="0" y="51"/>
                  </a:lnTo>
                  <a:lnTo>
                    <a:pt x="0" y="53"/>
                  </a:lnTo>
                  <a:lnTo>
                    <a:pt x="0" y="56"/>
                  </a:lnTo>
                  <a:lnTo>
                    <a:pt x="0" y="59"/>
                  </a:lnTo>
                  <a:lnTo>
                    <a:pt x="0" y="61"/>
                  </a:lnTo>
                  <a:lnTo>
                    <a:pt x="0" y="64"/>
                  </a:lnTo>
                  <a:lnTo>
                    <a:pt x="1" y="68"/>
                  </a:lnTo>
                  <a:lnTo>
                    <a:pt x="1" y="70"/>
                  </a:lnTo>
                  <a:lnTo>
                    <a:pt x="2" y="74"/>
                  </a:lnTo>
                  <a:lnTo>
                    <a:pt x="4" y="77"/>
                  </a:lnTo>
                  <a:lnTo>
                    <a:pt x="5" y="79"/>
                  </a:lnTo>
                  <a:lnTo>
                    <a:pt x="5" y="83"/>
                  </a:lnTo>
                  <a:lnTo>
                    <a:pt x="6" y="86"/>
                  </a:lnTo>
                  <a:lnTo>
                    <a:pt x="7" y="90"/>
                  </a:lnTo>
                  <a:lnTo>
                    <a:pt x="9" y="93"/>
                  </a:lnTo>
                  <a:lnTo>
                    <a:pt x="10" y="97"/>
                  </a:lnTo>
                  <a:lnTo>
                    <a:pt x="12" y="100"/>
                  </a:lnTo>
                  <a:lnTo>
                    <a:pt x="13" y="104"/>
                  </a:lnTo>
                  <a:lnTo>
                    <a:pt x="15" y="107"/>
                  </a:lnTo>
                </a:path>
              </a:pathLst>
            </a:custGeom>
            <a:ln>
              <a:headEnd/>
              <a:tailEnd/>
            </a:ln>
            <a:extLst/>
          </p:spPr>
          <p:style>
            <a:lnRef idx="2">
              <a:schemeClr val="accent4"/>
            </a:lnRef>
            <a:fillRef idx="0">
              <a:schemeClr val="accent4"/>
            </a:fillRef>
            <a:effectRef idx="1">
              <a:schemeClr val="accent4"/>
            </a:effectRef>
            <a:fontRef idx="minor">
              <a:schemeClr val="tx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490" name="Freeform 31"/>
            <p:cNvSpPr>
              <a:spLocks/>
            </p:cNvSpPr>
            <p:nvPr/>
          </p:nvSpPr>
          <p:spPr bwMode="auto">
            <a:xfrm>
              <a:off x="6813550" y="4284663"/>
              <a:ext cx="280988" cy="165100"/>
            </a:xfrm>
            <a:custGeom>
              <a:avLst/>
              <a:gdLst>
                <a:gd name="T0" fmla="*/ 97 w 195"/>
                <a:gd name="T1" fmla="*/ 0 h 104"/>
                <a:gd name="T2" fmla="*/ 93 w 195"/>
                <a:gd name="T3" fmla="*/ 2 h 104"/>
                <a:gd name="T4" fmla="*/ 88 w 195"/>
                <a:gd name="T5" fmla="*/ 6 h 104"/>
                <a:gd name="T6" fmla="*/ 81 w 195"/>
                <a:gd name="T7" fmla="*/ 10 h 104"/>
                <a:gd name="T8" fmla="*/ 74 w 195"/>
                <a:gd name="T9" fmla="*/ 16 h 104"/>
                <a:gd name="T10" fmla="*/ 65 w 195"/>
                <a:gd name="T11" fmla="*/ 22 h 104"/>
                <a:gd name="T12" fmla="*/ 55 w 195"/>
                <a:gd name="T13" fmla="*/ 29 h 104"/>
                <a:gd name="T14" fmla="*/ 45 w 195"/>
                <a:gd name="T15" fmla="*/ 37 h 104"/>
                <a:gd name="T16" fmla="*/ 36 w 195"/>
                <a:gd name="T17" fmla="*/ 44 h 104"/>
                <a:gd name="T18" fmla="*/ 27 w 195"/>
                <a:gd name="T19" fmla="*/ 52 h 104"/>
                <a:gd name="T20" fmla="*/ 18 w 195"/>
                <a:gd name="T21" fmla="*/ 59 h 104"/>
                <a:gd name="T22" fmla="*/ 12 w 195"/>
                <a:gd name="T23" fmla="*/ 67 h 104"/>
                <a:gd name="T24" fmla="*/ 6 w 195"/>
                <a:gd name="T25" fmla="*/ 74 h 104"/>
                <a:gd name="T26" fmla="*/ 2 w 195"/>
                <a:gd name="T27" fmla="*/ 80 h 104"/>
                <a:gd name="T28" fmla="*/ 0 w 195"/>
                <a:gd name="T29" fmla="*/ 86 h 104"/>
                <a:gd name="T30" fmla="*/ 1 w 195"/>
                <a:gd name="T31" fmla="*/ 91 h 104"/>
                <a:gd name="T32" fmla="*/ 4 w 195"/>
                <a:gd name="T33" fmla="*/ 95 h 104"/>
                <a:gd name="T34" fmla="*/ 7 w 195"/>
                <a:gd name="T35" fmla="*/ 97 h 104"/>
                <a:gd name="T36" fmla="*/ 11 w 195"/>
                <a:gd name="T37" fmla="*/ 98 h 104"/>
                <a:gd name="T38" fmla="*/ 16 w 195"/>
                <a:gd name="T39" fmla="*/ 101 h 104"/>
                <a:gd name="T40" fmla="*/ 21 w 195"/>
                <a:gd name="T41" fmla="*/ 102 h 104"/>
                <a:gd name="T42" fmla="*/ 27 w 195"/>
                <a:gd name="T43" fmla="*/ 103 h 104"/>
                <a:gd name="T44" fmla="*/ 33 w 195"/>
                <a:gd name="T45" fmla="*/ 103 h 104"/>
                <a:gd name="T46" fmla="*/ 41 w 195"/>
                <a:gd name="T47" fmla="*/ 103 h 104"/>
                <a:gd name="T48" fmla="*/ 48 w 195"/>
                <a:gd name="T49" fmla="*/ 103 h 104"/>
                <a:gd name="T50" fmla="*/ 55 w 195"/>
                <a:gd name="T51" fmla="*/ 102 h 104"/>
                <a:gd name="T52" fmla="*/ 63 w 195"/>
                <a:gd name="T53" fmla="*/ 101 h 104"/>
                <a:gd name="T54" fmla="*/ 70 w 195"/>
                <a:gd name="T55" fmla="*/ 98 h 104"/>
                <a:gd name="T56" fmla="*/ 77 w 195"/>
                <a:gd name="T57" fmla="*/ 97 h 104"/>
                <a:gd name="T58" fmla="*/ 86 w 195"/>
                <a:gd name="T59" fmla="*/ 95 h 104"/>
                <a:gd name="T60" fmla="*/ 95 w 195"/>
                <a:gd name="T61" fmla="*/ 93 h 104"/>
                <a:gd name="T62" fmla="*/ 108 w 195"/>
                <a:gd name="T63" fmla="*/ 86 h 104"/>
                <a:gd name="T64" fmla="*/ 119 w 195"/>
                <a:gd name="T65" fmla="*/ 80 h 104"/>
                <a:gd name="T66" fmla="*/ 128 w 195"/>
                <a:gd name="T67" fmla="*/ 74 h 104"/>
                <a:gd name="T68" fmla="*/ 138 w 195"/>
                <a:gd name="T69" fmla="*/ 67 h 104"/>
                <a:gd name="T70" fmla="*/ 146 w 195"/>
                <a:gd name="T71" fmla="*/ 59 h 104"/>
                <a:gd name="T72" fmla="*/ 153 w 195"/>
                <a:gd name="T73" fmla="*/ 52 h 104"/>
                <a:gd name="T74" fmla="*/ 161 w 195"/>
                <a:gd name="T75" fmla="*/ 44 h 104"/>
                <a:gd name="T76" fmla="*/ 168 w 195"/>
                <a:gd name="T77" fmla="*/ 37 h 104"/>
                <a:gd name="T78" fmla="*/ 173 w 195"/>
                <a:gd name="T79" fmla="*/ 29 h 104"/>
                <a:gd name="T80" fmla="*/ 179 w 195"/>
                <a:gd name="T81" fmla="*/ 22 h 104"/>
                <a:gd name="T82" fmla="*/ 183 w 195"/>
                <a:gd name="T83" fmla="*/ 16 h 104"/>
                <a:gd name="T84" fmla="*/ 187 w 195"/>
                <a:gd name="T85" fmla="*/ 10 h 104"/>
                <a:gd name="T86" fmla="*/ 190 w 195"/>
                <a:gd name="T87" fmla="*/ 6 h 104"/>
                <a:gd name="T88" fmla="*/ 193 w 195"/>
                <a:gd name="T89" fmla="*/ 2 h 104"/>
                <a:gd name="T90" fmla="*/ 194 w 195"/>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
                <a:gd name="T139" fmla="*/ 0 h 104"/>
                <a:gd name="T140" fmla="*/ 195 w 195"/>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 h="104">
                  <a:moveTo>
                    <a:pt x="98" y="0"/>
                  </a:moveTo>
                  <a:lnTo>
                    <a:pt x="97" y="0"/>
                  </a:lnTo>
                  <a:lnTo>
                    <a:pt x="95" y="1"/>
                  </a:lnTo>
                  <a:lnTo>
                    <a:pt x="93" y="2"/>
                  </a:lnTo>
                  <a:lnTo>
                    <a:pt x="91" y="3"/>
                  </a:lnTo>
                  <a:lnTo>
                    <a:pt x="88" y="6"/>
                  </a:lnTo>
                  <a:lnTo>
                    <a:pt x="85" y="8"/>
                  </a:lnTo>
                  <a:lnTo>
                    <a:pt x="81" y="10"/>
                  </a:lnTo>
                  <a:lnTo>
                    <a:pt x="77" y="13"/>
                  </a:lnTo>
                  <a:lnTo>
                    <a:pt x="74" y="16"/>
                  </a:lnTo>
                  <a:lnTo>
                    <a:pt x="69" y="20"/>
                  </a:lnTo>
                  <a:lnTo>
                    <a:pt x="65" y="22"/>
                  </a:lnTo>
                  <a:lnTo>
                    <a:pt x="60" y="25"/>
                  </a:lnTo>
                  <a:lnTo>
                    <a:pt x="55" y="29"/>
                  </a:lnTo>
                  <a:lnTo>
                    <a:pt x="50" y="34"/>
                  </a:lnTo>
                  <a:lnTo>
                    <a:pt x="45" y="37"/>
                  </a:lnTo>
                  <a:lnTo>
                    <a:pt x="41" y="41"/>
                  </a:lnTo>
                  <a:lnTo>
                    <a:pt x="36" y="44"/>
                  </a:lnTo>
                  <a:lnTo>
                    <a:pt x="32" y="47"/>
                  </a:lnTo>
                  <a:lnTo>
                    <a:pt x="27" y="52"/>
                  </a:lnTo>
                  <a:lnTo>
                    <a:pt x="23" y="56"/>
                  </a:lnTo>
                  <a:lnTo>
                    <a:pt x="18" y="59"/>
                  </a:lnTo>
                  <a:lnTo>
                    <a:pt x="16" y="64"/>
                  </a:lnTo>
                  <a:lnTo>
                    <a:pt x="12" y="67"/>
                  </a:lnTo>
                  <a:lnTo>
                    <a:pt x="9" y="71"/>
                  </a:lnTo>
                  <a:lnTo>
                    <a:pt x="6" y="74"/>
                  </a:lnTo>
                  <a:lnTo>
                    <a:pt x="4" y="78"/>
                  </a:lnTo>
                  <a:lnTo>
                    <a:pt x="2" y="80"/>
                  </a:lnTo>
                  <a:lnTo>
                    <a:pt x="1" y="83"/>
                  </a:lnTo>
                  <a:lnTo>
                    <a:pt x="0" y="86"/>
                  </a:lnTo>
                  <a:lnTo>
                    <a:pt x="0" y="89"/>
                  </a:lnTo>
                  <a:lnTo>
                    <a:pt x="1" y="91"/>
                  </a:lnTo>
                  <a:lnTo>
                    <a:pt x="2" y="94"/>
                  </a:lnTo>
                  <a:lnTo>
                    <a:pt x="4" y="95"/>
                  </a:lnTo>
                  <a:lnTo>
                    <a:pt x="6" y="96"/>
                  </a:lnTo>
                  <a:lnTo>
                    <a:pt x="7" y="97"/>
                  </a:lnTo>
                  <a:lnTo>
                    <a:pt x="9" y="98"/>
                  </a:lnTo>
                  <a:lnTo>
                    <a:pt x="11" y="98"/>
                  </a:lnTo>
                  <a:lnTo>
                    <a:pt x="14" y="100"/>
                  </a:lnTo>
                  <a:lnTo>
                    <a:pt x="16" y="101"/>
                  </a:lnTo>
                  <a:lnTo>
                    <a:pt x="18" y="101"/>
                  </a:lnTo>
                  <a:lnTo>
                    <a:pt x="21" y="102"/>
                  </a:lnTo>
                  <a:lnTo>
                    <a:pt x="23" y="102"/>
                  </a:lnTo>
                  <a:lnTo>
                    <a:pt x="27" y="103"/>
                  </a:lnTo>
                  <a:lnTo>
                    <a:pt x="31" y="103"/>
                  </a:lnTo>
                  <a:lnTo>
                    <a:pt x="33" y="103"/>
                  </a:lnTo>
                  <a:lnTo>
                    <a:pt x="37" y="103"/>
                  </a:lnTo>
                  <a:lnTo>
                    <a:pt x="41" y="103"/>
                  </a:lnTo>
                  <a:lnTo>
                    <a:pt x="43" y="103"/>
                  </a:lnTo>
                  <a:lnTo>
                    <a:pt x="48" y="103"/>
                  </a:lnTo>
                  <a:lnTo>
                    <a:pt x="50" y="102"/>
                  </a:lnTo>
                  <a:lnTo>
                    <a:pt x="55" y="102"/>
                  </a:lnTo>
                  <a:lnTo>
                    <a:pt x="59" y="101"/>
                  </a:lnTo>
                  <a:lnTo>
                    <a:pt x="63" y="101"/>
                  </a:lnTo>
                  <a:lnTo>
                    <a:pt x="66" y="100"/>
                  </a:lnTo>
                  <a:lnTo>
                    <a:pt x="70" y="98"/>
                  </a:lnTo>
                  <a:lnTo>
                    <a:pt x="74" y="98"/>
                  </a:lnTo>
                  <a:lnTo>
                    <a:pt x="77" y="97"/>
                  </a:lnTo>
                  <a:lnTo>
                    <a:pt x="82" y="96"/>
                  </a:lnTo>
                  <a:lnTo>
                    <a:pt x="86" y="95"/>
                  </a:lnTo>
                  <a:lnTo>
                    <a:pt x="90" y="94"/>
                  </a:lnTo>
                  <a:lnTo>
                    <a:pt x="95" y="93"/>
                  </a:lnTo>
                  <a:lnTo>
                    <a:pt x="98" y="91"/>
                  </a:lnTo>
                  <a:lnTo>
                    <a:pt x="108" y="86"/>
                  </a:lnTo>
                  <a:lnTo>
                    <a:pt x="114" y="83"/>
                  </a:lnTo>
                  <a:lnTo>
                    <a:pt x="119" y="80"/>
                  </a:lnTo>
                  <a:lnTo>
                    <a:pt x="124" y="78"/>
                  </a:lnTo>
                  <a:lnTo>
                    <a:pt x="128" y="74"/>
                  </a:lnTo>
                  <a:lnTo>
                    <a:pt x="133" y="71"/>
                  </a:lnTo>
                  <a:lnTo>
                    <a:pt x="138" y="67"/>
                  </a:lnTo>
                  <a:lnTo>
                    <a:pt x="141" y="64"/>
                  </a:lnTo>
                  <a:lnTo>
                    <a:pt x="146" y="59"/>
                  </a:lnTo>
                  <a:lnTo>
                    <a:pt x="150" y="56"/>
                  </a:lnTo>
                  <a:lnTo>
                    <a:pt x="153" y="52"/>
                  </a:lnTo>
                  <a:lnTo>
                    <a:pt x="157" y="47"/>
                  </a:lnTo>
                  <a:lnTo>
                    <a:pt x="161" y="44"/>
                  </a:lnTo>
                  <a:lnTo>
                    <a:pt x="165" y="41"/>
                  </a:lnTo>
                  <a:lnTo>
                    <a:pt x="168" y="37"/>
                  </a:lnTo>
                  <a:lnTo>
                    <a:pt x="171" y="34"/>
                  </a:lnTo>
                  <a:lnTo>
                    <a:pt x="173" y="29"/>
                  </a:lnTo>
                  <a:lnTo>
                    <a:pt x="176" y="25"/>
                  </a:lnTo>
                  <a:lnTo>
                    <a:pt x="179" y="22"/>
                  </a:lnTo>
                  <a:lnTo>
                    <a:pt x="180" y="20"/>
                  </a:lnTo>
                  <a:lnTo>
                    <a:pt x="183" y="16"/>
                  </a:lnTo>
                  <a:lnTo>
                    <a:pt x="185" y="13"/>
                  </a:lnTo>
                  <a:lnTo>
                    <a:pt x="187" y="10"/>
                  </a:lnTo>
                  <a:lnTo>
                    <a:pt x="189" y="8"/>
                  </a:lnTo>
                  <a:lnTo>
                    <a:pt x="190" y="6"/>
                  </a:lnTo>
                  <a:lnTo>
                    <a:pt x="192" y="3"/>
                  </a:lnTo>
                  <a:lnTo>
                    <a:pt x="193" y="2"/>
                  </a:lnTo>
                  <a:lnTo>
                    <a:pt x="193" y="1"/>
                  </a:lnTo>
                  <a:lnTo>
                    <a:pt x="194" y="0"/>
                  </a:lnTo>
                </a:path>
              </a:pathLst>
            </a:custGeom>
            <a:ln>
              <a:headEnd/>
              <a:tailEnd/>
            </a:ln>
            <a:extLst/>
          </p:spPr>
          <p:style>
            <a:lnRef idx="2">
              <a:schemeClr val="accent4"/>
            </a:lnRef>
            <a:fillRef idx="0">
              <a:schemeClr val="accent4"/>
            </a:fillRef>
            <a:effectRef idx="1">
              <a:schemeClr val="accent4"/>
            </a:effectRef>
            <a:fontRef idx="minor">
              <a:schemeClr val="tx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491" name="Line 32"/>
            <p:cNvSpPr>
              <a:spLocks noChangeShapeType="1"/>
            </p:cNvSpPr>
            <p:nvPr/>
          </p:nvSpPr>
          <p:spPr bwMode="auto">
            <a:xfrm flipV="1">
              <a:off x="6562725" y="4837113"/>
              <a:ext cx="88900" cy="188912"/>
            </a:xfrm>
            <a:prstGeom prst="line">
              <a:avLst/>
            </a:prstGeom>
            <a:ln>
              <a:headEnd/>
              <a:tailEnd/>
            </a:ln>
            <a:extLst/>
          </p:spPr>
          <p:style>
            <a:lnRef idx="2">
              <a:schemeClr val="accent4"/>
            </a:lnRef>
            <a:fillRef idx="0">
              <a:schemeClr val="accent4"/>
            </a:fillRef>
            <a:effectRef idx="1">
              <a:schemeClr val="accent4"/>
            </a:effectRef>
            <a:fontRef idx="minor">
              <a:schemeClr val="tx1"/>
            </a:fontRef>
          </p:style>
          <p:txBody>
            <a:bodyPr wrap="none" anchor="ctr"/>
            <a:lstStyle/>
            <a:p>
              <a:endParaRPr lang="ar-SA"/>
            </a:p>
          </p:txBody>
        </p:sp>
        <p:sp>
          <p:nvSpPr>
            <p:cNvPr id="20492" name="Line 33"/>
            <p:cNvSpPr>
              <a:spLocks noChangeShapeType="1"/>
            </p:cNvSpPr>
            <p:nvPr/>
          </p:nvSpPr>
          <p:spPr bwMode="auto">
            <a:xfrm>
              <a:off x="6981825" y="4570413"/>
              <a:ext cx="88900" cy="0"/>
            </a:xfrm>
            <a:prstGeom prst="line">
              <a:avLst/>
            </a:prstGeom>
            <a:ln>
              <a:headEnd/>
              <a:tailEnd/>
            </a:ln>
            <a:extLst/>
          </p:spPr>
          <p:style>
            <a:lnRef idx="2">
              <a:schemeClr val="accent4"/>
            </a:lnRef>
            <a:fillRef idx="0">
              <a:schemeClr val="accent4"/>
            </a:fillRef>
            <a:effectRef idx="1">
              <a:schemeClr val="accent4"/>
            </a:effectRef>
            <a:fontRef idx="minor">
              <a:schemeClr val="tx1"/>
            </a:fontRef>
          </p:style>
          <p:txBody>
            <a:bodyPr wrap="none" anchor="ctr"/>
            <a:lstStyle/>
            <a:p>
              <a:endParaRPr lang="ar-SA"/>
            </a:p>
          </p:txBody>
        </p:sp>
        <p:sp>
          <p:nvSpPr>
            <p:cNvPr id="20500" name="Line 49"/>
            <p:cNvSpPr>
              <a:spLocks noChangeShapeType="1"/>
            </p:cNvSpPr>
            <p:nvPr/>
          </p:nvSpPr>
          <p:spPr bwMode="auto">
            <a:xfrm flipV="1">
              <a:off x="6916738" y="4683125"/>
              <a:ext cx="12700" cy="292100"/>
            </a:xfrm>
            <a:prstGeom prst="line">
              <a:avLst/>
            </a:prstGeom>
            <a:ln>
              <a:headEnd/>
              <a:tailEnd/>
            </a:ln>
            <a:extLst/>
          </p:spPr>
          <p:style>
            <a:lnRef idx="2">
              <a:schemeClr val="accent4"/>
            </a:lnRef>
            <a:fillRef idx="0">
              <a:schemeClr val="accent4"/>
            </a:fillRef>
            <a:effectRef idx="1">
              <a:schemeClr val="accent4"/>
            </a:effectRef>
            <a:fontRef idx="minor">
              <a:schemeClr val="tx1"/>
            </a:fontRef>
          </p:style>
          <p:txBody>
            <a:bodyPr wrap="none" anchor="ctr"/>
            <a:lstStyle/>
            <a:p>
              <a:endParaRPr lang="ar-SA"/>
            </a:p>
          </p:txBody>
        </p:sp>
      </p:grpSp>
    </p:spTree>
    <p:extLst>
      <p:ext uri="{BB962C8B-B14F-4D97-AF65-F5344CB8AC3E}">
        <p14:creationId xmlns:p14="http://schemas.microsoft.com/office/powerpoint/2010/main" val="3542784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67" name="Rectangle 151"/>
          <p:cNvSpPr>
            <a:spLocks noChangeArrowheads="1"/>
          </p:cNvSpPr>
          <p:nvPr/>
        </p:nvSpPr>
        <p:spPr bwMode="auto">
          <a:xfrm>
            <a:off x="322995" y="2964897"/>
            <a:ext cx="2904895" cy="52065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800" dirty="0">
                <a:solidFill>
                  <a:srgbClr val="C00000"/>
                </a:solidFill>
              </a:rPr>
              <a:t>External Dose</a:t>
            </a:r>
            <a:endParaRPr lang="en-US" altLang="ar-SA" sz="2000" dirty="0">
              <a:solidFill>
                <a:srgbClr val="C00000"/>
              </a:solidFill>
              <a:latin typeface="Times New Roman" panose="02020603050405020304" pitchFamily="18" charset="0"/>
            </a:endParaRPr>
          </a:p>
        </p:txBody>
      </p:sp>
      <p:sp>
        <p:nvSpPr>
          <p:cNvPr id="34818" name="Rectangle 2"/>
          <p:cNvSpPr>
            <a:spLocks noGrp="1" noChangeArrowheads="1"/>
          </p:cNvSpPr>
          <p:nvPr>
            <p:ph type="title"/>
          </p:nvPr>
        </p:nvSpPr>
        <p:spPr>
          <a:xfrm>
            <a:off x="457200" y="61912"/>
            <a:ext cx="8229600" cy="1139825"/>
          </a:xfrm>
        </p:spPr>
        <p:txBody>
          <a:bodyPr>
            <a:normAutofit/>
          </a:bodyPr>
          <a:lstStyle/>
          <a:p>
            <a:pPr eaLnBrk="1" hangingPunct="1">
              <a:defRPr/>
            </a:pPr>
            <a:r>
              <a:rPr lang="en-US" dirty="0" smtClean="0">
                <a:solidFill>
                  <a:srgbClr val="C00000"/>
                </a:solidFill>
              </a:rPr>
              <a:t>Radiation Dose</a:t>
            </a:r>
            <a:r>
              <a:rPr lang="en-US" sz="4000" dirty="0" smtClean="0">
                <a:solidFill>
                  <a:srgbClr val="C00000"/>
                </a:solidFill>
              </a:rPr>
              <a:t> </a:t>
            </a:r>
          </a:p>
        </p:txBody>
      </p:sp>
      <p:sp>
        <p:nvSpPr>
          <p:cNvPr id="21507" name="Rectangle 3"/>
          <p:cNvSpPr>
            <a:spLocks noGrp="1" noChangeArrowheads="1"/>
          </p:cNvSpPr>
          <p:nvPr>
            <p:ph type="body" idx="1"/>
          </p:nvPr>
        </p:nvSpPr>
        <p:spPr>
          <a:xfrm>
            <a:off x="457201" y="1029839"/>
            <a:ext cx="8686800" cy="1290230"/>
          </a:xfrm>
        </p:spPr>
        <p:txBody>
          <a:bodyPr>
            <a:noAutofit/>
          </a:bodyPr>
          <a:lstStyle/>
          <a:p>
            <a:pPr marL="0" indent="0" eaLnBrk="1" hangingPunct="1">
              <a:buFont typeface="Wingdings" panose="05000000000000000000" pitchFamily="2" charset="2"/>
              <a:buNone/>
            </a:pPr>
            <a:r>
              <a:rPr lang="en-US" altLang="ar-SA" dirty="0" smtClean="0">
                <a:effectLst/>
              </a:rPr>
              <a:t>Dose or radiation dose is a generic term for a measure of radiation exposure. In radiation protection, dose is expressed in </a:t>
            </a:r>
            <a:r>
              <a:rPr lang="en-US" altLang="ar-SA" dirty="0" err="1" smtClean="0">
                <a:effectLst/>
              </a:rPr>
              <a:t>millirem</a:t>
            </a:r>
            <a:r>
              <a:rPr lang="en-US" altLang="ar-SA" dirty="0" smtClean="0">
                <a:effectLst/>
              </a:rPr>
              <a:t>.</a:t>
            </a:r>
          </a:p>
        </p:txBody>
      </p:sp>
      <p:sp>
        <p:nvSpPr>
          <p:cNvPr id="21508" name="Text Box 4"/>
          <p:cNvSpPr txBox="1">
            <a:spLocks noChangeArrowheads="1"/>
          </p:cNvSpPr>
          <p:nvPr/>
        </p:nvSpPr>
        <p:spPr bwMode="auto">
          <a:xfrm>
            <a:off x="448965" y="4483935"/>
            <a:ext cx="16567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000"/>
              <a:t>X-Ray Machine</a:t>
            </a:r>
          </a:p>
        </p:txBody>
      </p:sp>
      <p:sp>
        <p:nvSpPr>
          <p:cNvPr id="21509" name="Rectangle 5"/>
          <p:cNvSpPr>
            <a:spLocks noChangeArrowheads="1"/>
          </p:cNvSpPr>
          <p:nvPr/>
        </p:nvSpPr>
        <p:spPr bwMode="auto">
          <a:xfrm>
            <a:off x="1035745" y="3874336"/>
            <a:ext cx="376216" cy="429736"/>
          </a:xfrm>
          <a:prstGeom prst="rect">
            <a:avLst/>
          </a:prstGeom>
          <a:solidFill>
            <a:srgbClr val="C0C0C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10" name="AutoShape 6"/>
          <p:cNvSpPr>
            <a:spLocks noChangeArrowheads="1"/>
          </p:cNvSpPr>
          <p:nvPr/>
        </p:nvSpPr>
        <p:spPr bwMode="auto">
          <a:xfrm rot="5400000">
            <a:off x="1345734" y="3998650"/>
            <a:ext cx="322304" cy="226076"/>
          </a:xfrm>
          <a:prstGeom prst="flowChartMerge">
            <a:avLst/>
          </a:prstGeom>
          <a:solidFill>
            <a:srgbClr val="C0C0C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grpSp>
        <p:nvGrpSpPr>
          <p:cNvPr id="21511" name="Group 7"/>
          <p:cNvGrpSpPr>
            <a:grpSpLocks/>
          </p:cNvGrpSpPr>
          <p:nvPr/>
        </p:nvGrpSpPr>
        <p:grpSpPr bwMode="auto">
          <a:xfrm>
            <a:off x="2285415" y="3493336"/>
            <a:ext cx="1204583" cy="2578416"/>
            <a:chOff x="2208" y="2016"/>
            <a:chExt cx="864" cy="1248"/>
          </a:xfrm>
        </p:grpSpPr>
        <p:sp>
          <p:nvSpPr>
            <p:cNvPr id="21601" name="Freeform 8"/>
            <p:cNvSpPr>
              <a:spLocks/>
            </p:cNvSpPr>
            <p:nvPr/>
          </p:nvSpPr>
          <p:spPr bwMode="auto">
            <a:xfrm>
              <a:off x="2508" y="2170"/>
              <a:ext cx="193" cy="25"/>
            </a:xfrm>
            <a:custGeom>
              <a:avLst/>
              <a:gdLst>
                <a:gd name="T0" fmla="*/ 114 w 114"/>
                <a:gd name="T1" fmla="*/ 29 h 29"/>
                <a:gd name="T2" fmla="*/ 114 w 114"/>
                <a:gd name="T3" fmla="*/ 28 h 29"/>
                <a:gd name="T4" fmla="*/ 112 w 114"/>
                <a:gd name="T5" fmla="*/ 23 h 29"/>
                <a:gd name="T6" fmla="*/ 111 w 114"/>
                <a:gd name="T7" fmla="*/ 20 h 29"/>
                <a:gd name="T8" fmla="*/ 109 w 114"/>
                <a:gd name="T9" fmla="*/ 17 h 29"/>
                <a:gd name="T10" fmla="*/ 95 w 114"/>
                <a:gd name="T11" fmla="*/ 12 h 29"/>
                <a:gd name="T12" fmla="*/ 81 w 114"/>
                <a:gd name="T13" fmla="*/ 6 h 29"/>
                <a:gd name="T14" fmla="*/ 66 w 114"/>
                <a:gd name="T15" fmla="*/ 2 h 29"/>
                <a:gd name="T16" fmla="*/ 54 w 114"/>
                <a:gd name="T17" fmla="*/ 1 h 29"/>
                <a:gd name="T18" fmla="*/ 41 w 114"/>
                <a:gd name="T19" fmla="*/ 0 h 29"/>
                <a:gd name="T20" fmla="*/ 31 w 114"/>
                <a:gd name="T21" fmla="*/ 1 h 29"/>
                <a:gd name="T22" fmla="*/ 22 w 114"/>
                <a:gd name="T23" fmla="*/ 5 h 29"/>
                <a:gd name="T24" fmla="*/ 15 w 114"/>
                <a:gd name="T25" fmla="*/ 9 h 29"/>
                <a:gd name="T26" fmla="*/ 11 w 114"/>
                <a:gd name="T27" fmla="*/ 12 h 29"/>
                <a:gd name="T28" fmla="*/ 8 w 114"/>
                <a:gd name="T29" fmla="*/ 15 h 29"/>
                <a:gd name="T30" fmla="*/ 3 w 114"/>
                <a:gd name="T31" fmla="*/ 20 h 29"/>
                <a:gd name="T32" fmla="*/ 0 w 114"/>
                <a:gd name="T33" fmla="*/ 27 h 29"/>
                <a:gd name="T34" fmla="*/ 11 w 114"/>
                <a:gd name="T35" fmla="*/ 26 h 29"/>
                <a:gd name="T36" fmla="*/ 26 w 114"/>
                <a:gd name="T37" fmla="*/ 24 h 29"/>
                <a:gd name="T38" fmla="*/ 42 w 114"/>
                <a:gd name="T39" fmla="*/ 24 h 29"/>
                <a:gd name="T40" fmla="*/ 58 w 114"/>
                <a:gd name="T41" fmla="*/ 24 h 29"/>
                <a:gd name="T42" fmla="*/ 74 w 114"/>
                <a:gd name="T43" fmla="*/ 26 h 29"/>
                <a:gd name="T44" fmla="*/ 89 w 114"/>
                <a:gd name="T45" fmla="*/ 27 h 29"/>
                <a:gd name="T46" fmla="*/ 103 w 114"/>
                <a:gd name="T47" fmla="*/ 28 h 29"/>
                <a:gd name="T48" fmla="*/ 114 w 114"/>
                <a:gd name="T49" fmla="*/ 29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29"/>
                <a:gd name="T77" fmla="*/ 114 w 114"/>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29">
                  <a:moveTo>
                    <a:pt x="114" y="29"/>
                  </a:moveTo>
                  <a:lnTo>
                    <a:pt x="114" y="28"/>
                  </a:lnTo>
                  <a:lnTo>
                    <a:pt x="112" y="23"/>
                  </a:lnTo>
                  <a:lnTo>
                    <a:pt x="111" y="20"/>
                  </a:lnTo>
                  <a:lnTo>
                    <a:pt x="109" y="17"/>
                  </a:lnTo>
                  <a:lnTo>
                    <a:pt x="95" y="12"/>
                  </a:lnTo>
                  <a:lnTo>
                    <a:pt x="81" y="6"/>
                  </a:lnTo>
                  <a:lnTo>
                    <a:pt x="66" y="2"/>
                  </a:lnTo>
                  <a:lnTo>
                    <a:pt x="54" y="1"/>
                  </a:lnTo>
                  <a:lnTo>
                    <a:pt x="41" y="0"/>
                  </a:lnTo>
                  <a:lnTo>
                    <a:pt x="31" y="1"/>
                  </a:lnTo>
                  <a:lnTo>
                    <a:pt x="22" y="5"/>
                  </a:lnTo>
                  <a:lnTo>
                    <a:pt x="15" y="9"/>
                  </a:lnTo>
                  <a:lnTo>
                    <a:pt x="11" y="12"/>
                  </a:lnTo>
                  <a:lnTo>
                    <a:pt x="8" y="15"/>
                  </a:lnTo>
                  <a:lnTo>
                    <a:pt x="3" y="20"/>
                  </a:lnTo>
                  <a:lnTo>
                    <a:pt x="0" y="27"/>
                  </a:lnTo>
                  <a:lnTo>
                    <a:pt x="11" y="26"/>
                  </a:lnTo>
                  <a:lnTo>
                    <a:pt x="26" y="24"/>
                  </a:lnTo>
                  <a:lnTo>
                    <a:pt x="42" y="24"/>
                  </a:lnTo>
                  <a:lnTo>
                    <a:pt x="58" y="24"/>
                  </a:lnTo>
                  <a:lnTo>
                    <a:pt x="74" y="26"/>
                  </a:lnTo>
                  <a:lnTo>
                    <a:pt x="89" y="27"/>
                  </a:lnTo>
                  <a:lnTo>
                    <a:pt x="103" y="28"/>
                  </a:lnTo>
                  <a:lnTo>
                    <a:pt x="1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2" name="Freeform 9"/>
            <p:cNvSpPr>
              <a:spLocks/>
            </p:cNvSpPr>
            <p:nvPr/>
          </p:nvSpPr>
          <p:spPr bwMode="auto">
            <a:xfrm>
              <a:off x="2529" y="2021"/>
              <a:ext cx="233" cy="226"/>
            </a:xfrm>
            <a:custGeom>
              <a:avLst/>
              <a:gdLst>
                <a:gd name="T0" fmla="*/ 51 w 137"/>
                <a:gd name="T1" fmla="*/ 5 h 263"/>
                <a:gd name="T2" fmla="*/ 69 w 137"/>
                <a:gd name="T3" fmla="*/ 0 h 263"/>
                <a:gd name="T4" fmla="*/ 90 w 137"/>
                <a:gd name="T5" fmla="*/ 3 h 263"/>
                <a:gd name="T6" fmla="*/ 110 w 137"/>
                <a:gd name="T7" fmla="*/ 14 h 263"/>
                <a:gd name="T8" fmla="*/ 127 w 137"/>
                <a:gd name="T9" fmla="*/ 36 h 263"/>
                <a:gd name="T10" fmla="*/ 133 w 137"/>
                <a:gd name="T11" fmla="*/ 52 h 263"/>
                <a:gd name="T12" fmla="*/ 133 w 137"/>
                <a:gd name="T13" fmla="*/ 60 h 263"/>
                <a:gd name="T14" fmla="*/ 134 w 137"/>
                <a:gd name="T15" fmla="*/ 71 h 263"/>
                <a:gd name="T16" fmla="*/ 137 w 137"/>
                <a:gd name="T17" fmla="*/ 84 h 263"/>
                <a:gd name="T18" fmla="*/ 136 w 137"/>
                <a:gd name="T19" fmla="*/ 101 h 263"/>
                <a:gd name="T20" fmla="*/ 134 w 137"/>
                <a:gd name="T21" fmla="*/ 109 h 263"/>
                <a:gd name="T22" fmla="*/ 131 w 137"/>
                <a:gd name="T23" fmla="*/ 119 h 263"/>
                <a:gd name="T24" fmla="*/ 131 w 137"/>
                <a:gd name="T25" fmla="*/ 127 h 263"/>
                <a:gd name="T26" fmla="*/ 130 w 137"/>
                <a:gd name="T27" fmla="*/ 137 h 263"/>
                <a:gd name="T28" fmla="*/ 126 w 137"/>
                <a:gd name="T29" fmla="*/ 148 h 263"/>
                <a:gd name="T30" fmla="*/ 122 w 137"/>
                <a:gd name="T31" fmla="*/ 156 h 263"/>
                <a:gd name="T32" fmla="*/ 121 w 137"/>
                <a:gd name="T33" fmla="*/ 162 h 263"/>
                <a:gd name="T34" fmla="*/ 118 w 137"/>
                <a:gd name="T35" fmla="*/ 168 h 263"/>
                <a:gd name="T36" fmla="*/ 114 w 137"/>
                <a:gd name="T37" fmla="*/ 173 h 263"/>
                <a:gd name="T38" fmla="*/ 113 w 137"/>
                <a:gd name="T39" fmla="*/ 179 h 263"/>
                <a:gd name="T40" fmla="*/ 110 w 137"/>
                <a:gd name="T41" fmla="*/ 187 h 263"/>
                <a:gd name="T42" fmla="*/ 97 w 137"/>
                <a:gd name="T43" fmla="*/ 194 h 263"/>
                <a:gd name="T44" fmla="*/ 85 w 137"/>
                <a:gd name="T45" fmla="*/ 204 h 263"/>
                <a:gd name="T46" fmla="*/ 78 w 137"/>
                <a:gd name="T47" fmla="*/ 226 h 263"/>
                <a:gd name="T48" fmla="*/ 67 w 137"/>
                <a:gd name="T49" fmla="*/ 246 h 263"/>
                <a:gd name="T50" fmla="*/ 51 w 137"/>
                <a:gd name="T51" fmla="*/ 259 h 263"/>
                <a:gd name="T52" fmla="*/ 32 w 137"/>
                <a:gd name="T53" fmla="*/ 263 h 263"/>
                <a:gd name="T54" fmla="*/ 16 w 137"/>
                <a:gd name="T55" fmla="*/ 257 h 263"/>
                <a:gd name="T56" fmla="*/ 5 w 137"/>
                <a:gd name="T57" fmla="*/ 246 h 263"/>
                <a:gd name="T58" fmla="*/ 0 w 137"/>
                <a:gd name="T59" fmla="*/ 229 h 263"/>
                <a:gd name="T60" fmla="*/ 5 w 137"/>
                <a:gd name="T61" fmla="*/ 205 h 263"/>
                <a:gd name="T62" fmla="*/ 12 w 137"/>
                <a:gd name="T63" fmla="*/ 172 h 263"/>
                <a:gd name="T64" fmla="*/ 9 w 137"/>
                <a:gd name="T65" fmla="*/ 137 h 263"/>
                <a:gd name="T66" fmla="*/ 9 w 137"/>
                <a:gd name="T67" fmla="*/ 88 h 263"/>
                <a:gd name="T68" fmla="*/ 14 w 137"/>
                <a:gd name="T69" fmla="*/ 49 h 263"/>
                <a:gd name="T70" fmla="*/ 28 w 137"/>
                <a:gd name="T71" fmla="*/ 20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263"/>
                <a:gd name="T110" fmla="*/ 137 w 137"/>
                <a:gd name="T111" fmla="*/ 263 h 2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263">
                  <a:moveTo>
                    <a:pt x="43" y="8"/>
                  </a:moveTo>
                  <a:lnTo>
                    <a:pt x="51" y="5"/>
                  </a:lnTo>
                  <a:lnTo>
                    <a:pt x="59" y="2"/>
                  </a:lnTo>
                  <a:lnTo>
                    <a:pt x="69" y="0"/>
                  </a:lnTo>
                  <a:lnTo>
                    <a:pt x="80" y="0"/>
                  </a:lnTo>
                  <a:lnTo>
                    <a:pt x="90" y="3"/>
                  </a:lnTo>
                  <a:lnTo>
                    <a:pt x="100" y="7"/>
                  </a:lnTo>
                  <a:lnTo>
                    <a:pt x="110" y="14"/>
                  </a:lnTo>
                  <a:lnTo>
                    <a:pt x="119" y="23"/>
                  </a:lnTo>
                  <a:lnTo>
                    <a:pt x="127" y="36"/>
                  </a:lnTo>
                  <a:lnTo>
                    <a:pt x="130" y="45"/>
                  </a:lnTo>
                  <a:lnTo>
                    <a:pt x="133" y="52"/>
                  </a:lnTo>
                  <a:lnTo>
                    <a:pt x="133" y="56"/>
                  </a:lnTo>
                  <a:lnTo>
                    <a:pt x="133" y="60"/>
                  </a:lnTo>
                  <a:lnTo>
                    <a:pt x="134" y="65"/>
                  </a:lnTo>
                  <a:lnTo>
                    <a:pt x="134" y="71"/>
                  </a:lnTo>
                  <a:lnTo>
                    <a:pt x="135" y="75"/>
                  </a:lnTo>
                  <a:lnTo>
                    <a:pt x="137" y="84"/>
                  </a:lnTo>
                  <a:lnTo>
                    <a:pt x="137" y="94"/>
                  </a:lnTo>
                  <a:lnTo>
                    <a:pt x="136" y="101"/>
                  </a:lnTo>
                  <a:lnTo>
                    <a:pt x="135" y="105"/>
                  </a:lnTo>
                  <a:lnTo>
                    <a:pt x="134" y="109"/>
                  </a:lnTo>
                  <a:lnTo>
                    <a:pt x="131" y="113"/>
                  </a:lnTo>
                  <a:lnTo>
                    <a:pt x="131" y="119"/>
                  </a:lnTo>
                  <a:lnTo>
                    <a:pt x="131" y="122"/>
                  </a:lnTo>
                  <a:lnTo>
                    <a:pt x="131" y="127"/>
                  </a:lnTo>
                  <a:lnTo>
                    <a:pt x="131" y="132"/>
                  </a:lnTo>
                  <a:lnTo>
                    <a:pt x="130" y="137"/>
                  </a:lnTo>
                  <a:lnTo>
                    <a:pt x="128" y="143"/>
                  </a:lnTo>
                  <a:lnTo>
                    <a:pt x="126" y="148"/>
                  </a:lnTo>
                  <a:lnTo>
                    <a:pt x="123" y="152"/>
                  </a:lnTo>
                  <a:lnTo>
                    <a:pt x="122" y="156"/>
                  </a:lnTo>
                  <a:lnTo>
                    <a:pt x="121" y="158"/>
                  </a:lnTo>
                  <a:lnTo>
                    <a:pt x="121" y="162"/>
                  </a:lnTo>
                  <a:lnTo>
                    <a:pt x="119" y="165"/>
                  </a:lnTo>
                  <a:lnTo>
                    <a:pt x="118" y="168"/>
                  </a:lnTo>
                  <a:lnTo>
                    <a:pt x="115" y="171"/>
                  </a:lnTo>
                  <a:lnTo>
                    <a:pt x="114" y="173"/>
                  </a:lnTo>
                  <a:lnTo>
                    <a:pt x="113" y="176"/>
                  </a:lnTo>
                  <a:lnTo>
                    <a:pt x="113" y="179"/>
                  </a:lnTo>
                  <a:lnTo>
                    <a:pt x="112" y="182"/>
                  </a:lnTo>
                  <a:lnTo>
                    <a:pt x="110" y="187"/>
                  </a:lnTo>
                  <a:lnTo>
                    <a:pt x="105" y="191"/>
                  </a:lnTo>
                  <a:lnTo>
                    <a:pt x="97" y="194"/>
                  </a:lnTo>
                  <a:lnTo>
                    <a:pt x="87" y="194"/>
                  </a:lnTo>
                  <a:lnTo>
                    <a:pt x="85" y="204"/>
                  </a:lnTo>
                  <a:lnTo>
                    <a:pt x="82" y="214"/>
                  </a:lnTo>
                  <a:lnTo>
                    <a:pt x="78" y="226"/>
                  </a:lnTo>
                  <a:lnTo>
                    <a:pt x="74" y="236"/>
                  </a:lnTo>
                  <a:lnTo>
                    <a:pt x="67" y="246"/>
                  </a:lnTo>
                  <a:lnTo>
                    <a:pt x="60" y="254"/>
                  </a:lnTo>
                  <a:lnTo>
                    <a:pt x="51" y="259"/>
                  </a:lnTo>
                  <a:lnTo>
                    <a:pt x="42" y="263"/>
                  </a:lnTo>
                  <a:lnTo>
                    <a:pt x="32" y="263"/>
                  </a:lnTo>
                  <a:lnTo>
                    <a:pt x="24" y="261"/>
                  </a:lnTo>
                  <a:lnTo>
                    <a:pt x="16" y="257"/>
                  </a:lnTo>
                  <a:lnTo>
                    <a:pt x="9" y="251"/>
                  </a:lnTo>
                  <a:lnTo>
                    <a:pt x="5" y="246"/>
                  </a:lnTo>
                  <a:lnTo>
                    <a:pt x="1" y="237"/>
                  </a:lnTo>
                  <a:lnTo>
                    <a:pt x="0" y="229"/>
                  </a:lnTo>
                  <a:lnTo>
                    <a:pt x="1" y="221"/>
                  </a:lnTo>
                  <a:lnTo>
                    <a:pt x="5" y="205"/>
                  </a:lnTo>
                  <a:lnTo>
                    <a:pt x="9" y="188"/>
                  </a:lnTo>
                  <a:lnTo>
                    <a:pt x="12" y="172"/>
                  </a:lnTo>
                  <a:lnTo>
                    <a:pt x="12" y="158"/>
                  </a:lnTo>
                  <a:lnTo>
                    <a:pt x="9" y="137"/>
                  </a:lnTo>
                  <a:lnTo>
                    <a:pt x="9" y="113"/>
                  </a:lnTo>
                  <a:lnTo>
                    <a:pt x="9" y="88"/>
                  </a:lnTo>
                  <a:lnTo>
                    <a:pt x="11" y="66"/>
                  </a:lnTo>
                  <a:lnTo>
                    <a:pt x="14" y="49"/>
                  </a:lnTo>
                  <a:lnTo>
                    <a:pt x="19" y="34"/>
                  </a:lnTo>
                  <a:lnTo>
                    <a:pt x="28" y="20"/>
                  </a:lnTo>
                  <a:lnTo>
                    <a:pt x="43"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3" name="Freeform 10"/>
            <p:cNvSpPr>
              <a:spLocks/>
            </p:cNvSpPr>
            <p:nvPr/>
          </p:nvSpPr>
          <p:spPr bwMode="auto">
            <a:xfrm>
              <a:off x="2610" y="2037"/>
              <a:ext cx="30" cy="15"/>
            </a:xfrm>
            <a:custGeom>
              <a:avLst/>
              <a:gdLst>
                <a:gd name="T0" fmla="*/ 8 w 20"/>
                <a:gd name="T1" fmla="*/ 18 h 18"/>
                <a:gd name="T2" fmla="*/ 12 w 20"/>
                <a:gd name="T3" fmla="*/ 18 h 18"/>
                <a:gd name="T4" fmla="*/ 15 w 20"/>
                <a:gd name="T5" fmla="*/ 17 h 18"/>
                <a:gd name="T6" fmla="*/ 19 w 20"/>
                <a:gd name="T7" fmla="*/ 13 h 18"/>
                <a:gd name="T8" fmla="*/ 20 w 20"/>
                <a:gd name="T9" fmla="*/ 10 h 18"/>
                <a:gd name="T10" fmla="*/ 20 w 20"/>
                <a:gd name="T11" fmla="*/ 7 h 18"/>
                <a:gd name="T12" fmla="*/ 18 w 20"/>
                <a:gd name="T13" fmla="*/ 3 h 18"/>
                <a:gd name="T14" fmla="*/ 15 w 20"/>
                <a:gd name="T15" fmla="*/ 1 h 18"/>
                <a:gd name="T16" fmla="*/ 12 w 20"/>
                <a:gd name="T17" fmla="*/ 0 h 18"/>
                <a:gd name="T18" fmla="*/ 7 w 20"/>
                <a:gd name="T19" fmla="*/ 0 h 18"/>
                <a:gd name="T20" fmla="*/ 5 w 20"/>
                <a:gd name="T21" fmla="*/ 1 h 18"/>
                <a:gd name="T22" fmla="*/ 2 w 20"/>
                <a:gd name="T23" fmla="*/ 3 h 18"/>
                <a:gd name="T24" fmla="*/ 0 w 20"/>
                <a:gd name="T25" fmla="*/ 7 h 18"/>
                <a:gd name="T26" fmla="*/ 0 w 20"/>
                <a:gd name="T27" fmla="*/ 11 h 18"/>
                <a:gd name="T28" fmla="*/ 2 w 20"/>
                <a:gd name="T29" fmla="*/ 13 h 18"/>
                <a:gd name="T30" fmla="*/ 5 w 20"/>
                <a:gd name="T31" fmla="*/ 17 h 18"/>
                <a:gd name="T32" fmla="*/ 8 w 2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3"/>
                  </a:lnTo>
                  <a:lnTo>
                    <a:pt x="20" y="10"/>
                  </a:lnTo>
                  <a:lnTo>
                    <a:pt x="20" y="7"/>
                  </a:lnTo>
                  <a:lnTo>
                    <a:pt x="18" y="3"/>
                  </a:lnTo>
                  <a:lnTo>
                    <a:pt x="15" y="1"/>
                  </a:lnTo>
                  <a:lnTo>
                    <a:pt x="12" y="0"/>
                  </a:lnTo>
                  <a:lnTo>
                    <a:pt x="7" y="0"/>
                  </a:lnTo>
                  <a:lnTo>
                    <a:pt x="5" y="1"/>
                  </a:lnTo>
                  <a:lnTo>
                    <a:pt x="2" y="3"/>
                  </a:lnTo>
                  <a:lnTo>
                    <a:pt x="0" y="7"/>
                  </a:lnTo>
                  <a:lnTo>
                    <a:pt x="0" y="11"/>
                  </a:lnTo>
                  <a:lnTo>
                    <a:pt x="2" y="13"/>
                  </a:lnTo>
                  <a:lnTo>
                    <a:pt x="5" y="17"/>
                  </a:lnTo>
                  <a:lnTo>
                    <a:pt x="8"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4" name="Freeform 11"/>
            <p:cNvSpPr>
              <a:spLocks/>
            </p:cNvSpPr>
            <p:nvPr/>
          </p:nvSpPr>
          <p:spPr bwMode="auto">
            <a:xfrm>
              <a:off x="2583" y="2193"/>
              <a:ext cx="30" cy="15"/>
            </a:xfrm>
            <a:custGeom>
              <a:avLst/>
              <a:gdLst>
                <a:gd name="T0" fmla="*/ 8 w 20"/>
                <a:gd name="T1" fmla="*/ 18 h 18"/>
                <a:gd name="T2" fmla="*/ 12 w 20"/>
                <a:gd name="T3" fmla="*/ 18 h 18"/>
                <a:gd name="T4" fmla="*/ 15 w 20"/>
                <a:gd name="T5" fmla="*/ 17 h 18"/>
                <a:gd name="T6" fmla="*/ 19 w 20"/>
                <a:gd name="T7" fmla="*/ 14 h 18"/>
                <a:gd name="T8" fmla="*/ 20 w 20"/>
                <a:gd name="T9" fmla="*/ 11 h 18"/>
                <a:gd name="T10" fmla="*/ 20 w 20"/>
                <a:gd name="T11" fmla="*/ 6 h 18"/>
                <a:gd name="T12" fmla="*/ 19 w 20"/>
                <a:gd name="T13" fmla="*/ 3 h 18"/>
                <a:gd name="T14" fmla="*/ 15 w 20"/>
                <a:gd name="T15" fmla="*/ 1 h 18"/>
                <a:gd name="T16" fmla="*/ 12 w 20"/>
                <a:gd name="T17" fmla="*/ 0 h 18"/>
                <a:gd name="T18" fmla="*/ 8 w 20"/>
                <a:gd name="T19" fmla="*/ 0 h 18"/>
                <a:gd name="T20" fmla="*/ 5 w 20"/>
                <a:gd name="T21" fmla="*/ 1 h 18"/>
                <a:gd name="T22" fmla="*/ 1 w 20"/>
                <a:gd name="T23" fmla="*/ 3 h 18"/>
                <a:gd name="T24" fmla="*/ 0 w 20"/>
                <a:gd name="T25" fmla="*/ 6 h 18"/>
                <a:gd name="T26" fmla="*/ 0 w 20"/>
                <a:gd name="T27" fmla="*/ 11 h 18"/>
                <a:gd name="T28" fmla="*/ 1 w 20"/>
                <a:gd name="T29" fmla="*/ 13 h 18"/>
                <a:gd name="T30" fmla="*/ 5 w 20"/>
                <a:gd name="T31" fmla="*/ 17 h 18"/>
                <a:gd name="T32" fmla="*/ 8 w 2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4"/>
                  </a:lnTo>
                  <a:lnTo>
                    <a:pt x="20" y="11"/>
                  </a:lnTo>
                  <a:lnTo>
                    <a:pt x="20" y="6"/>
                  </a:lnTo>
                  <a:lnTo>
                    <a:pt x="19" y="3"/>
                  </a:lnTo>
                  <a:lnTo>
                    <a:pt x="15" y="1"/>
                  </a:lnTo>
                  <a:lnTo>
                    <a:pt x="12" y="0"/>
                  </a:lnTo>
                  <a:lnTo>
                    <a:pt x="8" y="0"/>
                  </a:lnTo>
                  <a:lnTo>
                    <a:pt x="5" y="1"/>
                  </a:lnTo>
                  <a:lnTo>
                    <a:pt x="1" y="3"/>
                  </a:lnTo>
                  <a:lnTo>
                    <a:pt x="0" y="6"/>
                  </a:lnTo>
                  <a:lnTo>
                    <a:pt x="0" y="11"/>
                  </a:lnTo>
                  <a:lnTo>
                    <a:pt x="1" y="13"/>
                  </a:lnTo>
                  <a:lnTo>
                    <a:pt x="5" y="17"/>
                  </a:lnTo>
                  <a:lnTo>
                    <a:pt x="8"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5" name="Freeform 12"/>
            <p:cNvSpPr>
              <a:spLocks/>
            </p:cNvSpPr>
            <p:nvPr/>
          </p:nvSpPr>
          <p:spPr bwMode="auto">
            <a:xfrm>
              <a:off x="2695" y="2140"/>
              <a:ext cx="33" cy="5"/>
            </a:xfrm>
            <a:custGeom>
              <a:avLst/>
              <a:gdLst>
                <a:gd name="T0" fmla="*/ 1 w 20"/>
                <a:gd name="T1" fmla="*/ 0 h 6"/>
                <a:gd name="T2" fmla="*/ 2 w 20"/>
                <a:gd name="T3" fmla="*/ 0 h 6"/>
                <a:gd name="T4" fmla="*/ 5 w 20"/>
                <a:gd name="T5" fmla="*/ 0 h 6"/>
                <a:gd name="T6" fmla="*/ 7 w 20"/>
                <a:gd name="T7" fmla="*/ 0 h 6"/>
                <a:gd name="T8" fmla="*/ 8 w 20"/>
                <a:gd name="T9" fmla="*/ 1 h 6"/>
                <a:gd name="T10" fmla="*/ 9 w 20"/>
                <a:gd name="T11" fmla="*/ 4 h 6"/>
                <a:gd name="T12" fmla="*/ 12 w 20"/>
                <a:gd name="T13" fmla="*/ 4 h 6"/>
                <a:gd name="T14" fmla="*/ 14 w 20"/>
                <a:gd name="T15" fmla="*/ 4 h 6"/>
                <a:gd name="T16" fmla="*/ 17 w 20"/>
                <a:gd name="T17" fmla="*/ 1 h 6"/>
                <a:gd name="T18" fmla="*/ 18 w 20"/>
                <a:gd name="T19" fmla="*/ 1 h 6"/>
                <a:gd name="T20" fmla="*/ 20 w 20"/>
                <a:gd name="T21" fmla="*/ 3 h 6"/>
                <a:gd name="T22" fmla="*/ 20 w 20"/>
                <a:gd name="T23" fmla="*/ 4 h 6"/>
                <a:gd name="T24" fmla="*/ 17 w 20"/>
                <a:gd name="T25" fmla="*/ 5 h 6"/>
                <a:gd name="T26" fmla="*/ 15 w 20"/>
                <a:gd name="T27" fmla="*/ 6 h 6"/>
                <a:gd name="T28" fmla="*/ 12 w 20"/>
                <a:gd name="T29" fmla="*/ 6 h 6"/>
                <a:gd name="T30" fmla="*/ 9 w 20"/>
                <a:gd name="T31" fmla="*/ 5 h 6"/>
                <a:gd name="T32" fmla="*/ 8 w 20"/>
                <a:gd name="T33" fmla="*/ 4 h 6"/>
                <a:gd name="T34" fmla="*/ 7 w 20"/>
                <a:gd name="T35" fmla="*/ 3 h 6"/>
                <a:gd name="T36" fmla="*/ 5 w 20"/>
                <a:gd name="T37" fmla="*/ 3 h 6"/>
                <a:gd name="T38" fmla="*/ 3 w 20"/>
                <a:gd name="T39" fmla="*/ 3 h 6"/>
                <a:gd name="T40" fmla="*/ 2 w 20"/>
                <a:gd name="T41" fmla="*/ 3 h 6"/>
                <a:gd name="T42" fmla="*/ 2 w 20"/>
                <a:gd name="T43" fmla="*/ 3 h 6"/>
                <a:gd name="T44" fmla="*/ 1 w 20"/>
                <a:gd name="T45" fmla="*/ 1 h 6"/>
                <a:gd name="T46" fmla="*/ 0 w 20"/>
                <a:gd name="T47" fmla="*/ 1 h 6"/>
                <a:gd name="T48" fmla="*/ 1 w 20"/>
                <a:gd name="T49" fmla="*/ 0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6"/>
                <a:gd name="T77" fmla="*/ 20 w 20"/>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6">
                  <a:moveTo>
                    <a:pt x="1" y="0"/>
                  </a:moveTo>
                  <a:lnTo>
                    <a:pt x="2" y="0"/>
                  </a:lnTo>
                  <a:lnTo>
                    <a:pt x="5" y="0"/>
                  </a:lnTo>
                  <a:lnTo>
                    <a:pt x="7" y="0"/>
                  </a:lnTo>
                  <a:lnTo>
                    <a:pt x="8" y="1"/>
                  </a:lnTo>
                  <a:lnTo>
                    <a:pt x="9" y="4"/>
                  </a:lnTo>
                  <a:lnTo>
                    <a:pt x="12" y="4"/>
                  </a:lnTo>
                  <a:lnTo>
                    <a:pt x="14" y="4"/>
                  </a:lnTo>
                  <a:lnTo>
                    <a:pt x="17" y="1"/>
                  </a:lnTo>
                  <a:lnTo>
                    <a:pt x="18" y="1"/>
                  </a:lnTo>
                  <a:lnTo>
                    <a:pt x="20" y="3"/>
                  </a:lnTo>
                  <a:lnTo>
                    <a:pt x="20" y="4"/>
                  </a:lnTo>
                  <a:lnTo>
                    <a:pt x="17" y="5"/>
                  </a:lnTo>
                  <a:lnTo>
                    <a:pt x="15" y="6"/>
                  </a:lnTo>
                  <a:lnTo>
                    <a:pt x="12" y="6"/>
                  </a:lnTo>
                  <a:lnTo>
                    <a:pt x="9" y="5"/>
                  </a:lnTo>
                  <a:lnTo>
                    <a:pt x="8" y="4"/>
                  </a:lnTo>
                  <a:lnTo>
                    <a:pt x="7" y="3"/>
                  </a:lnTo>
                  <a:lnTo>
                    <a:pt x="5" y="3"/>
                  </a:lnTo>
                  <a:lnTo>
                    <a:pt x="3" y="3"/>
                  </a:lnTo>
                  <a:lnTo>
                    <a:pt x="2" y="3"/>
                  </a:lnTo>
                  <a:lnTo>
                    <a:pt x="1" y="1"/>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6" name="Freeform 13"/>
            <p:cNvSpPr>
              <a:spLocks/>
            </p:cNvSpPr>
            <p:nvPr/>
          </p:nvSpPr>
          <p:spPr bwMode="auto">
            <a:xfrm>
              <a:off x="2653" y="2110"/>
              <a:ext cx="45" cy="7"/>
            </a:xfrm>
            <a:custGeom>
              <a:avLst/>
              <a:gdLst>
                <a:gd name="T0" fmla="*/ 17 w 24"/>
                <a:gd name="T1" fmla="*/ 0 h 8"/>
                <a:gd name="T2" fmla="*/ 13 w 24"/>
                <a:gd name="T3" fmla="*/ 0 h 8"/>
                <a:gd name="T4" fmla="*/ 8 w 24"/>
                <a:gd name="T5" fmla="*/ 0 h 8"/>
                <a:gd name="T6" fmla="*/ 5 w 24"/>
                <a:gd name="T7" fmla="*/ 0 h 8"/>
                <a:gd name="T8" fmla="*/ 2 w 24"/>
                <a:gd name="T9" fmla="*/ 0 h 8"/>
                <a:gd name="T10" fmla="*/ 1 w 24"/>
                <a:gd name="T11" fmla="*/ 1 h 8"/>
                <a:gd name="T12" fmla="*/ 0 w 24"/>
                <a:gd name="T13" fmla="*/ 1 h 8"/>
                <a:gd name="T14" fmla="*/ 0 w 24"/>
                <a:gd name="T15" fmla="*/ 2 h 8"/>
                <a:gd name="T16" fmla="*/ 1 w 24"/>
                <a:gd name="T17" fmla="*/ 2 h 8"/>
                <a:gd name="T18" fmla="*/ 5 w 24"/>
                <a:gd name="T19" fmla="*/ 3 h 8"/>
                <a:gd name="T20" fmla="*/ 7 w 24"/>
                <a:gd name="T21" fmla="*/ 5 h 8"/>
                <a:gd name="T22" fmla="*/ 9 w 24"/>
                <a:gd name="T23" fmla="*/ 6 h 8"/>
                <a:gd name="T24" fmla="*/ 10 w 24"/>
                <a:gd name="T25" fmla="*/ 7 h 8"/>
                <a:gd name="T26" fmla="*/ 12 w 24"/>
                <a:gd name="T27" fmla="*/ 7 h 8"/>
                <a:gd name="T28" fmla="*/ 14 w 24"/>
                <a:gd name="T29" fmla="*/ 7 h 8"/>
                <a:gd name="T30" fmla="*/ 15 w 24"/>
                <a:gd name="T31" fmla="*/ 7 h 8"/>
                <a:gd name="T32" fmla="*/ 16 w 24"/>
                <a:gd name="T33" fmla="*/ 7 h 8"/>
                <a:gd name="T34" fmla="*/ 18 w 24"/>
                <a:gd name="T35" fmla="*/ 7 h 8"/>
                <a:gd name="T36" fmla="*/ 20 w 24"/>
                <a:gd name="T37" fmla="*/ 7 h 8"/>
                <a:gd name="T38" fmla="*/ 22 w 24"/>
                <a:gd name="T39" fmla="*/ 8 h 8"/>
                <a:gd name="T40" fmla="*/ 23 w 24"/>
                <a:gd name="T41" fmla="*/ 8 h 8"/>
                <a:gd name="T42" fmla="*/ 24 w 24"/>
                <a:gd name="T43" fmla="*/ 8 h 8"/>
                <a:gd name="T44" fmla="*/ 24 w 24"/>
                <a:gd name="T45" fmla="*/ 7 h 8"/>
                <a:gd name="T46" fmla="*/ 24 w 24"/>
                <a:gd name="T47" fmla="*/ 6 h 8"/>
                <a:gd name="T48" fmla="*/ 23 w 24"/>
                <a:gd name="T49" fmla="*/ 5 h 8"/>
                <a:gd name="T50" fmla="*/ 21 w 24"/>
                <a:gd name="T51" fmla="*/ 3 h 8"/>
                <a:gd name="T52" fmla="*/ 20 w 24"/>
                <a:gd name="T53" fmla="*/ 2 h 8"/>
                <a:gd name="T54" fmla="*/ 18 w 24"/>
                <a:gd name="T55" fmla="*/ 1 h 8"/>
                <a:gd name="T56" fmla="*/ 17 w 24"/>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8"/>
                <a:gd name="T89" fmla="*/ 24 w 24"/>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8">
                  <a:moveTo>
                    <a:pt x="17" y="0"/>
                  </a:moveTo>
                  <a:lnTo>
                    <a:pt x="13" y="0"/>
                  </a:lnTo>
                  <a:lnTo>
                    <a:pt x="8" y="0"/>
                  </a:lnTo>
                  <a:lnTo>
                    <a:pt x="5" y="0"/>
                  </a:lnTo>
                  <a:lnTo>
                    <a:pt x="2" y="0"/>
                  </a:lnTo>
                  <a:lnTo>
                    <a:pt x="1" y="1"/>
                  </a:lnTo>
                  <a:lnTo>
                    <a:pt x="0" y="1"/>
                  </a:lnTo>
                  <a:lnTo>
                    <a:pt x="0" y="2"/>
                  </a:lnTo>
                  <a:lnTo>
                    <a:pt x="1" y="2"/>
                  </a:lnTo>
                  <a:lnTo>
                    <a:pt x="5" y="3"/>
                  </a:lnTo>
                  <a:lnTo>
                    <a:pt x="7" y="5"/>
                  </a:lnTo>
                  <a:lnTo>
                    <a:pt x="9" y="6"/>
                  </a:lnTo>
                  <a:lnTo>
                    <a:pt x="10" y="7"/>
                  </a:lnTo>
                  <a:lnTo>
                    <a:pt x="12" y="7"/>
                  </a:lnTo>
                  <a:lnTo>
                    <a:pt x="14" y="7"/>
                  </a:lnTo>
                  <a:lnTo>
                    <a:pt x="15" y="7"/>
                  </a:lnTo>
                  <a:lnTo>
                    <a:pt x="16" y="7"/>
                  </a:lnTo>
                  <a:lnTo>
                    <a:pt x="18" y="7"/>
                  </a:lnTo>
                  <a:lnTo>
                    <a:pt x="20" y="7"/>
                  </a:lnTo>
                  <a:lnTo>
                    <a:pt x="22" y="8"/>
                  </a:lnTo>
                  <a:lnTo>
                    <a:pt x="23" y="8"/>
                  </a:lnTo>
                  <a:lnTo>
                    <a:pt x="24" y="8"/>
                  </a:lnTo>
                  <a:lnTo>
                    <a:pt x="24" y="7"/>
                  </a:lnTo>
                  <a:lnTo>
                    <a:pt x="24" y="6"/>
                  </a:lnTo>
                  <a:lnTo>
                    <a:pt x="23" y="5"/>
                  </a:lnTo>
                  <a:lnTo>
                    <a:pt x="21" y="3"/>
                  </a:lnTo>
                  <a:lnTo>
                    <a:pt x="20" y="2"/>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7" name="Freeform 14"/>
            <p:cNvSpPr>
              <a:spLocks/>
            </p:cNvSpPr>
            <p:nvPr/>
          </p:nvSpPr>
          <p:spPr bwMode="auto">
            <a:xfrm>
              <a:off x="2722" y="2114"/>
              <a:ext cx="29" cy="7"/>
            </a:xfrm>
            <a:custGeom>
              <a:avLst/>
              <a:gdLst>
                <a:gd name="T0" fmla="*/ 1 w 19"/>
                <a:gd name="T1" fmla="*/ 2 h 6"/>
                <a:gd name="T2" fmla="*/ 4 w 19"/>
                <a:gd name="T3" fmla="*/ 1 h 6"/>
                <a:gd name="T4" fmla="*/ 5 w 19"/>
                <a:gd name="T5" fmla="*/ 1 h 6"/>
                <a:gd name="T6" fmla="*/ 7 w 19"/>
                <a:gd name="T7" fmla="*/ 1 h 6"/>
                <a:gd name="T8" fmla="*/ 8 w 19"/>
                <a:gd name="T9" fmla="*/ 0 h 6"/>
                <a:gd name="T10" fmla="*/ 9 w 19"/>
                <a:gd name="T11" fmla="*/ 0 h 6"/>
                <a:gd name="T12" fmla="*/ 10 w 19"/>
                <a:gd name="T13" fmla="*/ 0 h 6"/>
                <a:gd name="T14" fmla="*/ 12 w 19"/>
                <a:gd name="T15" fmla="*/ 0 h 6"/>
                <a:gd name="T16" fmla="*/ 13 w 19"/>
                <a:gd name="T17" fmla="*/ 0 h 6"/>
                <a:gd name="T18" fmla="*/ 14 w 19"/>
                <a:gd name="T19" fmla="*/ 1 h 6"/>
                <a:gd name="T20" fmla="*/ 16 w 19"/>
                <a:gd name="T21" fmla="*/ 1 h 6"/>
                <a:gd name="T22" fmla="*/ 17 w 19"/>
                <a:gd name="T23" fmla="*/ 2 h 6"/>
                <a:gd name="T24" fmla="*/ 19 w 19"/>
                <a:gd name="T25" fmla="*/ 2 h 6"/>
                <a:gd name="T26" fmla="*/ 19 w 19"/>
                <a:gd name="T27" fmla="*/ 3 h 6"/>
                <a:gd name="T28" fmla="*/ 19 w 19"/>
                <a:gd name="T29" fmla="*/ 4 h 6"/>
                <a:gd name="T30" fmla="*/ 17 w 19"/>
                <a:gd name="T31" fmla="*/ 5 h 6"/>
                <a:gd name="T32" fmla="*/ 17 w 19"/>
                <a:gd name="T33" fmla="*/ 5 h 6"/>
                <a:gd name="T34" fmla="*/ 16 w 19"/>
                <a:gd name="T35" fmla="*/ 5 h 6"/>
                <a:gd name="T36" fmla="*/ 15 w 19"/>
                <a:gd name="T37" fmla="*/ 5 h 6"/>
                <a:gd name="T38" fmla="*/ 14 w 19"/>
                <a:gd name="T39" fmla="*/ 5 h 6"/>
                <a:gd name="T40" fmla="*/ 13 w 19"/>
                <a:gd name="T41" fmla="*/ 5 h 6"/>
                <a:gd name="T42" fmla="*/ 12 w 19"/>
                <a:gd name="T43" fmla="*/ 6 h 6"/>
                <a:gd name="T44" fmla="*/ 12 w 19"/>
                <a:gd name="T45" fmla="*/ 6 h 6"/>
                <a:gd name="T46" fmla="*/ 10 w 19"/>
                <a:gd name="T47" fmla="*/ 6 h 6"/>
                <a:gd name="T48" fmla="*/ 9 w 19"/>
                <a:gd name="T49" fmla="*/ 5 h 6"/>
                <a:gd name="T50" fmla="*/ 8 w 19"/>
                <a:gd name="T51" fmla="*/ 5 h 6"/>
                <a:gd name="T52" fmla="*/ 7 w 19"/>
                <a:gd name="T53" fmla="*/ 5 h 6"/>
                <a:gd name="T54" fmla="*/ 5 w 19"/>
                <a:gd name="T55" fmla="*/ 5 h 6"/>
                <a:gd name="T56" fmla="*/ 4 w 19"/>
                <a:gd name="T57" fmla="*/ 5 h 6"/>
                <a:gd name="T58" fmla="*/ 2 w 19"/>
                <a:gd name="T59" fmla="*/ 5 h 6"/>
                <a:gd name="T60" fmla="*/ 1 w 19"/>
                <a:gd name="T61" fmla="*/ 4 h 6"/>
                <a:gd name="T62" fmla="*/ 0 w 19"/>
                <a:gd name="T63" fmla="*/ 3 h 6"/>
                <a:gd name="T64" fmla="*/ 1 w 19"/>
                <a:gd name="T65" fmla="*/ 2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6"/>
                <a:gd name="T101" fmla="*/ 19 w 19"/>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6">
                  <a:moveTo>
                    <a:pt x="1" y="2"/>
                  </a:moveTo>
                  <a:lnTo>
                    <a:pt x="4" y="1"/>
                  </a:lnTo>
                  <a:lnTo>
                    <a:pt x="5" y="1"/>
                  </a:lnTo>
                  <a:lnTo>
                    <a:pt x="7" y="1"/>
                  </a:lnTo>
                  <a:lnTo>
                    <a:pt x="8" y="0"/>
                  </a:lnTo>
                  <a:lnTo>
                    <a:pt x="9" y="0"/>
                  </a:lnTo>
                  <a:lnTo>
                    <a:pt x="10" y="0"/>
                  </a:lnTo>
                  <a:lnTo>
                    <a:pt x="12" y="0"/>
                  </a:lnTo>
                  <a:lnTo>
                    <a:pt x="13" y="0"/>
                  </a:lnTo>
                  <a:lnTo>
                    <a:pt x="14" y="1"/>
                  </a:lnTo>
                  <a:lnTo>
                    <a:pt x="16" y="1"/>
                  </a:lnTo>
                  <a:lnTo>
                    <a:pt x="17" y="2"/>
                  </a:lnTo>
                  <a:lnTo>
                    <a:pt x="19" y="2"/>
                  </a:lnTo>
                  <a:lnTo>
                    <a:pt x="19" y="3"/>
                  </a:lnTo>
                  <a:lnTo>
                    <a:pt x="19" y="4"/>
                  </a:lnTo>
                  <a:lnTo>
                    <a:pt x="17" y="5"/>
                  </a:lnTo>
                  <a:lnTo>
                    <a:pt x="16" y="5"/>
                  </a:lnTo>
                  <a:lnTo>
                    <a:pt x="15" y="5"/>
                  </a:lnTo>
                  <a:lnTo>
                    <a:pt x="14" y="5"/>
                  </a:lnTo>
                  <a:lnTo>
                    <a:pt x="13" y="5"/>
                  </a:lnTo>
                  <a:lnTo>
                    <a:pt x="12" y="6"/>
                  </a:lnTo>
                  <a:lnTo>
                    <a:pt x="10" y="6"/>
                  </a:lnTo>
                  <a:lnTo>
                    <a:pt x="9" y="5"/>
                  </a:lnTo>
                  <a:lnTo>
                    <a:pt x="8" y="5"/>
                  </a:lnTo>
                  <a:lnTo>
                    <a:pt x="7" y="5"/>
                  </a:lnTo>
                  <a:lnTo>
                    <a:pt x="5" y="5"/>
                  </a:lnTo>
                  <a:lnTo>
                    <a:pt x="4" y="5"/>
                  </a:lnTo>
                  <a:lnTo>
                    <a:pt x="2" y="5"/>
                  </a:lnTo>
                  <a:lnTo>
                    <a:pt x="1" y="4"/>
                  </a:lnTo>
                  <a:lnTo>
                    <a:pt x="0" y="3"/>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8" name="Freeform 15"/>
            <p:cNvSpPr>
              <a:spLocks/>
            </p:cNvSpPr>
            <p:nvPr/>
          </p:nvSpPr>
          <p:spPr bwMode="auto">
            <a:xfrm>
              <a:off x="2637" y="2097"/>
              <a:ext cx="64" cy="9"/>
            </a:xfrm>
            <a:custGeom>
              <a:avLst/>
              <a:gdLst>
                <a:gd name="T0" fmla="*/ 18 w 38"/>
                <a:gd name="T1" fmla="*/ 1 h 10"/>
                <a:gd name="T2" fmla="*/ 22 w 38"/>
                <a:gd name="T3" fmla="*/ 1 h 10"/>
                <a:gd name="T4" fmla="*/ 26 w 38"/>
                <a:gd name="T5" fmla="*/ 2 h 10"/>
                <a:gd name="T6" fmla="*/ 30 w 38"/>
                <a:gd name="T7" fmla="*/ 3 h 10"/>
                <a:gd name="T8" fmla="*/ 33 w 38"/>
                <a:gd name="T9" fmla="*/ 3 h 10"/>
                <a:gd name="T10" fmla="*/ 36 w 38"/>
                <a:gd name="T11" fmla="*/ 4 h 10"/>
                <a:gd name="T12" fmla="*/ 38 w 38"/>
                <a:gd name="T13" fmla="*/ 6 h 10"/>
                <a:gd name="T14" fmla="*/ 38 w 38"/>
                <a:gd name="T15" fmla="*/ 8 h 10"/>
                <a:gd name="T16" fmla="*/ 35 w 38"/>
                <a:gd name="T17" fmla="*/ 9 h 10"/>
                <a:gd name="T18" fmla="*/ 32 w 38"/>
                <a:gd name="T19" fmla="*/ 10 h 10"/>
                <a:gd name="T20" fmla="*/ 30 w 38"/>
                <a:gd name="T21" fmla="*/ 10 h 10"/>
                <a:gd name="T22" fmla="*/ 27 w 38"/>
                <a:gd name="T23" fmla="*/ 9 h 10"/>
                <a:gd name="T24" fmla="*/ 26 w 38"/>
                <a:gd name="T25" fmla="*/ 8 h 10"/>
                <a:gd name="T26" fmla="*/ 23 w 38"/>
                <a:gd name="T27" fmla="*/ 7 h 10"/>
                <a:gd name="T28" fmla="*/ 17 w 38"/>
                <a:gd name="T29" fmla="*/ 4 h 10"/>
                <a:gd name="T30" fmla="*/ 11 w 38"/>
                <a:gd name="T31" fmla="*/ 4 h 10"/>
                <a:gd name="T32" fmla="*/ 4 w 38"/>
                <a:gd name="T33" fmla="*/ 6 h 10"/>
                <a:gd name="T34" fmla="*/ 2 w 38"/>
                <a:gd name="T35" fmla="*/ 7 h 10"/>
                <a:gd name="T36" fmla="*/ 0 w 38"/>
                <a:gd name="T37" fmla="*/ 6 h 10"/>
                <a:gd name="T38" fmla="*/ 0 w 38"/>
                <a:gd name="T39" fmla="*/ 4 h 10"/>
                <a:gd name="T40" fmla="*/ 2 w 38"/>
                <a:gd name="T41" fmla="*/ 3 h 10"/>
                <a:gd name="T42" fmla="*/ 7 w 38"/>
                <a:gd name="T43" fmla="*/ 2 h 10"/>
                <a:gd name="T44" fmla="*/ 10 w 38"/>
                <a:gd name="T45" fmla="*/ 1 h 10"/>
                <a:gd name="T46" fmla="*/ 15 w 38"/>
                <a:gd name="T47" fmla="*/ 0 h 10"/>
                <a:gd name="T48" fmla="*/ 18 w 38"/>
                <a:gd name="T49" fmla="*/ 1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10"/>
                <a:gd name="T77" fmla="*/ 38 w 38"/>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10">
                  <a:moveTo>
                    <a:pt x="18" y="1"/>
                  </a:moveTo>
                  <a:lnTo>
                    <a:pt x="22" y="1"/>
                  </a:lnTo>
                  <a:lnTo>
                    <a:pt x="26" y="2"/>
                  </a:lnTo>
                  <a:lnTo>
                    <a:pt x="30" y="3"/>
                  </a:lnTo>
                  <a:lnTo>
                    <a:pt x="33" y="3"/>
                  </a:lnTo>
                  <a:lnTo>
                    <a:pt x="36" y="4"/>
                  </a:lnTo>
                  <a:lnTo>
                    <a:pt x="38" y="6"/>
                  </a:lnTo>
                  <a:lnTo>
                    <a:pt x="38" y="8"/>
                  </a:lnTo>
                  <a:lnTo>
                    <a:pt x="35" y="9"/>
                  </a:lnTo>
                  <a:lnTo>
                    <a:pt x="32" y="10"/>
                  </a:lnTo>
                  <a:lnTo>
                    <a:pt x="30" y="10"/>
                  </a:lnTo>
                  <a:lnTo>
                    <a:pt x="27" y="9"/>
                  </a:lnTo>
                  <a:lnTo>
                    <a:pt x="26" y="8"/>
                  </a:lnTo>
                  <a:lnTo>
                    <a:pt x="23" y="7"/>
                  </a:lnTo>
                  <a:lnTo>
                    <a:pt x="17" y="4"/>
                  </a:lnTo>
                  <a:lnTo>
                    <a:pt x="11" y="4"/>
                  </a:lnTo>
                  <a:lnTo>
                    <a:pt x="4" y="6"/>
                  </a:lnTo>
                  <a:lnTo>
                    <a:pt x="2" y="7"/>
                  </a:lnTo>
                  <a:lnTo>
                    <a:pt x="0" y="6"/>
                  </a:lnTo>
                  <a:lnTo>
                    <a:pt x="0" y="4"/>
                  </a:lnTo>
                  <a:lnTo>
                    <a:pt x="2" y="3"/>
                  </a:lnTo>
                  <a:lnTo>
                    <a:pt x="7" y="2"/>
                  </a:lnTo>
                  <a:lnTo>
                    <a:pt x="10" y="1"/>
                  </a:lnTo>
                  <a:lnTo>
                    <a:pt x="15"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09" name="Freeform 16"/>
            <p:cNvSpPr>
              <a:spLocks/>
            </p:cNvSpPr>
            <p:nvPr/>
          </p:nvSpPr>
          <p:spPr bwMode="auto">
            <a:xfrm>
              <a:off x="2735" y="2102"/>
              <a:ext cx="27" cy="6"/>
            </a:xfrm>
            <a:custGeom>
              <a:avLst/>
              <a:gdLst>
                <a:gd name="T0" fmla="*/ 2 w 15"/>
                <a:gd name="T1" fmla="*/ 2 h 8"/>
                <a:gd name="T2" fmla="*/ 6 w 15"/>
                <a:gd name="T3" fmla="*/ 1 h 8"/>
                <a:gd name="T4" fmla="*/ 9 w 15"/>
                <a:gd name="T5" fmla="*/ 0 h 8"/>
                <a:gd name="T6" fmla="*/ 13 w 15"/>
                <a:gd name="T7" fmla="*/ 0 h 8"/>
                <a:gd name="T8" fmla="*/ 15 w 15"/>
                <a:gd name="T9" fmla="*/ 1 h 8"/>
                <a:gd name="T10" fmla="*/ 15 w 15"/>
                <a:gd name="T11" fmla="*/ 2 h 8"/>
                <a:gd name="T12" fmla="*/ 15 w 15"/>
                <a:gd name="T13" fmla="*/ 4 h 8"/>
                <a:gd name="T14" fmla="*/ 14 w 15"/>
                <a:gd name="T15" fmla="*/ 7 h 8"/>
                <a:gd name="T16" fmla="*/ 14 w 15"/>
                <a:gd name="T17" fmla="*/ 8 h 8"/>
                <a:gd name="T18" fmla="*/ 12 w 15"/>
                <a:gd name="T19" fmla="*/ 7 h 8"/>
                <a:gd name="T20" fmla="*/ 9 w 15"/>
                <a:gd name="T21" fmla="*/ 6 h 8"/>
                <a:gd name="T22" fmla="*/ 7 w 15"/>
                <a:gd name="T23" fmla="*/ 6 h 8"/>
                <a:gd name="T24" fmla="*/ 5 w 15"/>
                <a:gd name="T25" fmla="*/ 6 h 8"/>
                <a:gd name="T26" fmla="*/ 2 w 15"/>
                <a:gd name="T27" fmla="*/ 6 h 8"/>
                <a:gd name="T28" fmla="*/ 0 w 15"/>
                <a:gd name="T29" fmla="*/ 6 h 8"/>
                <a:gd name="T30" fmla="*/ 0 w 15"/>
                <a:gd name="T31" fmla="*/ 4 h 8"/>
                <a:gd name="T32" fmla="*/ 2 w 15"/>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8"/>
                <a:gd name="T53" fmla="*/ 15 w 1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8">
                  <a:moveTo>
                    <a:pt x="2" y="2"/>
                  </a:moveTo>
                  <a:lnTo>
                    <a:pt x="6" y="1"/>
                  </a:lnTo>
                  <a:lnTo>
                    <a:pt x="9" y="0"/>
                  </a:lnTo>
                  <a:lnTo>
                    <a:pt x="13" y="0"/>
                  </a:lnTo>
                  <a:lnTo>
                    <a:pt x="15" y="1"/>
                  </a:lnTo>
                  <a:lnTo>
                    <a:pt x="15" y="2"/>
                  </a:lnTo>
                  <a:lnTo>
                    <a:pt x="15" y="4"/>
                  </a:lnTo>
                  <a:lnTo>
                    <a:pt x="14" y="7"/>
                  </a:lnTo>
                  <a:lnTo>
                    <a:pt x="14" y="8"/>
                  </a:lnTo>
                  <a:lnTo>
                    <a:pt x="12" y="7"/>
                  </a:lnTo>
                  <a:lnTo>
                    <a:pt x="9" y="6"/>
                  </a:lnTo>
                  <a:lnTo>
                    <a:pt x="7" y="6"/>
                  </a:lnTo>
                  <a:lnTo>
                    <a:pt x="5" y="6"/>
                  </a:lnTo>
                  <a:lnTo>
                    <a:pt x="2" y="6"/>
                  </a:lnTo>
                  <a:lnTo>
                    <a:pt x="0" y="6"/>
                  </a:lnTo>
                  <a:lnTo>
                    <a:pt x="0" y="4"/>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0" name="Freeform 17"/>
            <p:cNvSpPr>
              <a:spLocks/>
            </p:cNvSpPr>
            <p:nvPr/>
          </p:nvSpPr>
          <p:spPr bwMode="auto">
            <a:xfrm>
              <a:off x="2695" y="2162"/>
              <a:ext cx="20" cy="4"/>
            </a:xfrm>
            <a:custGeom>
              <a:avLst/>
              <a:gdLst>
                <a:gd name="T0" fmla="*/ 10 w 13"/>
                <a:gd name="T1" fmla="*/ 1 h 3"/>
                <a:gd name="T2" fmla="*/ 13 w 13"/>
                <a:gd name="T3" fmla="*/ 0 h 3"/>
                <a:gd name="T4" fmla="*/ 13 w 13"/>
                <a:gd name="T5" fmla="*/ 1 h 3"/>
                <a:gd name="T6" fmla="*/ 12 w 13"/>
                <a:gd name="T7" fmla="*/ 2 h 3"/>
                <a:gd name="T8" fmla="*/ 10 w 13"/>
                <a:gd name="T9" fmla="*/ 3 h 3"/>
                <a:gd name="T10" fmla="*/ 8 w 13"/>
                <a:gd name="T11" fmla="*/ 3 h 3"/>
                <a:gd name="T12" fmla="*/ 6 w 13"/>
                <a:gd name="T13" fmla="*/ 2 h 3"/>
                <a:gd name="T14" fmla="*/ 5 w 13"/>
                <a:gd name="T15" fmla="*/ 2 h 3"/>
                <a:gd name="T16" fmla="*/ 3 w 13"/>
                <a:gd name="T17" fmla="*/ 2 h 3"/>
                <a:gd name="T18" fmla="*/ 1 w 13"/>
                <a:gd name="T19" fmla="*/ 2 h 3"/>
                <a:gd name="T20" fmla="*/ 0 w 13"/>
                <a:gd name="T21" fmla="*/ 1 h 3"/>
                <a:gd name="T22" fmla="*/ 0 w 13"/>
                <a:gd name="T23" fmla="*/ 0 h 3"/>
                <a:gd name="T24" fmla="*/ 1 w 13"/>
                <a:gd name="T25" fmla="*/ 0 h 3"/>
                <a:gd name="T26" fmla="*/ 3 w 13"/>
                <a:gd name="T27" fmla="*/ 0 h 3"/>
                <a:gd name="T28" fmla="*/ 6 w 13"/>
                <a:gd name="T29" fmla="*/ 0 h 3"/>
                <a:gd name="T30" fmla="*/ 8 w 13"/>
                <a:gd name="T31" fmla="*/ 1 h 3"/>
                <a:gd name="T32" fmla="*/ 10 w 13"/>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
                <a:gd name="T53" fmla="*/ 13 w 1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
                  <a:moveTo>
                    <a:pt x="10" y="1"/>
                  </a:moveTo>
                  <a:lnTo>
                    <a:pt x="13" y="0"/>
                  </a:lnTo>
                  <a:lnTo>
                    <a:pt x="13" y="1"/>
                  </a:lnTo>
                  <a:lnTo>
                    <a:pt x="12" y="2"/>
                  </a:lnTo>
                  <a:lnTo>
                    <a:pt x="10" y="3"/>
                  </a:lnTo>
                  <a:lnTo>
                    <a:pt x="8" y="3"/>
                  </a:lnTo>
                  <a:lnTo>
                    <a:pt x="6" y="2"/>
                  </a:lnTo>
                  <a:lnTo>
                    <a:pt x="5" y="2"/>
                  </a:lnTo>
                  <a:lnTo>
                    <a:pt x="3" y="2"/>
                  </a:lnTo>
                  <a:lnTo>
                    <a:pt x="1" y="2"/>
                  </a:lnTo>
                  <a:lnTo>
                    <a:pt x="0" y="1"/>
                  </a:lnTo>
                  <a:lnTo>
                    <a:pt x="0" y="0"/>
                  </a:lnTo>
                  <a:lnTo>
                    <a:pt x="1" y="0"/>
                  </a:lnTo>
                  <a:lnTo>
                    <a:pt x="3" y="0"/>
                  </a:lnTo>
                  <a:lnTo>
                    <a:pt x="6" y="0"/>
                  </a:lnTo>
                  <a:lnTo>
                    <a:pt x="8"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1" name="Freeform 18"/>
            <p:cNvSpPr>
              <a:spLocks/>
            </p:cNvSpPr>
            <p:nvPr/>
          </p:nvSpPr>
          <p:spPr bwMode="auto">
            <a:xfrm>
              <a:off x="2667" y="2152"/>
              <a:ext cx="61" cy="5"/>
            </a:xfrm>
            <a:custGeom>
              <a:avLst/>
              <a:gdLst>
                <a:gd name="T0" fmla="*/ 5 w 36"/>
                <a:gd name="T1" fmla="*/ 1 h 7"/>
                <a:gd name="T2" fmla="*/ 8 w 36"/>
                <a:gd name="T3" fmla="*/ 2 h 7"/>
                <a:gd name="T4" fmla="*/ 13 w 36"/>
                <a:gd name="T5" fmla="*/ 2 h 7"/>
                <a:gd name="T6" fmla="*/ 17 w 36"/>
                <a:gd name="T7" fmla="*/ 2 h 7"/>
                <a:gd name="T8" fmla="*/ 19 w 36"/>
                <a:gd name="T9" fmla="*/ 4 h 7"/>
                <a:gd name="T10" fmla="*/ 21 w 36"/>
                <a:gd name="T11" fmla="*/ 5 h 7"/>
                <a:gd name="T12" fmla="*/ 23 w 36"/>
                <a:gd name="T13" fmla="*/ 5 h 7"/>
                <a:gd name="T14" fmla="*/ 24 w 36"/>
                <a:gd name="T15" fmla="*/ 5 h 7"/>
                <a:gd name="T16" fmla="*/ 25 w 36"/>
                <a:gd name="T17" fmla="*/ 5 h 7"/>
                <a:gd name="T18" fmla="*/ 28 w 36"/>
                <a:gd name="T19" fmla="*/ 4 h 7"/>
                <a:gd name="T20" fmla="*/ 30 w 36"/>
                <a:gd name="T21" fmla="*/ 4 h 7"/>
                <a:gd name="T22" fmla="*/ 32 w 36"/>
                <a:gd name="T23" fmla="*/ 2 h 7"/>
                <a:gd name="T24" fmla="*/ 33 w 36"/>
                <a:gd name="T25" fmla="*/ 2 h 7"/>
                <a:gd name="T26" fmla="*/ 34 w 36"/>
                <a:gd name="T27" fmla="*/ 1 h 7"/>
                <a:gd name="T28" fmla="*/ 34 w 36"/>
                <a:gd name="T29" fmla="*/ 1 h 7"/>
                <a:gd name="T30" fmla="*/ 36 w 36"/>
                <a:gd name="T31" fmla="*/ 1 h 7"/>
                <a:gd name="T32" fmla="*/ 36 w 36"/>
                <a:gd name="T33" fmla="*/ 1 h 7"/>
                <a:gd name="T34" fmla="*/ 36 w 36"/>
                <a:gd name="T35" fmla="*/ 2 h 7"/>
                <a:gd name="T36" fmla="*/ 36 w 36"/>
                <a:gd name="T37" fmla="*/ 5 h 7"/>
                <a:gd name="T38" fmla="*/ 36 w 36"/>
                <a:gd name="T39" fmla="*/ 6 h 7"/>
                <a:gd name="T40" fmla="*/ 34 w 36"/>
                <a:gd name="T41" fmla="*/ 6 h 7"/>
                <a:gd name="T42" fmla="*/ 33 w 36"/>
                <a:gd name="T43" fmla="*/ 5 h 7"/>
                <a:gd name="T44" fmla="*/ 33 w 36"/>
                <a:gd name="T45" fmla="*/ 5 h 7"/>
                <a:gd name="T46" fmla="*/ 33 w 36"/>
                <a:gd name="T47" fmla="*/ 5 h 7"/>
                <a:gd name="T48" fmla="*/ 33 w 36"/>
                <a:gd name="T49" fmla="*/ 5 h 7"/>
                <a:gd name="T50" fmla="*/ 31 w 36"/>
                <a:gd name="T51" fmla="*/ 5 h 7"/>
                <a:gd name="T52" fmla="*/ 29 w 36"/>
                <a:gd name="T53" fmla="*/ 5 h 7"/>
                <a:gd name="T54" fmla="*/ 26 w 36"/>
                <a:gd name="T55" fmla="*/ 5 h 7"/>
                <a:gd name="T56" fmla="*/ 25 w 36"/>
                <a:gd name="T57" fmla="*/ 6 h 7"/>
                <a:gd name="T58" fmla="*/ 24 w 36"/>
                <a:gd name="T59" fmla="*/ 7 h 7"/>
                <a:gd name="T60" fmla="*/ 23 w 36"/>
                <a:gd name="T61" fmla="*/ 7 h 7"/>
                <a:gd name="T62" fmla="*/ 21 w 36"/>
                <a:gd name="T63" fmla="*/ 7 h 7"/>
                <a:gd name="T64" fmla="*/ 19 w 36"/>
                <a:gd name="T65" fmla="*/ 6 h 7"/>
                <a:gd name="T66" fmla="*/ 16 w 36"/>
                <a:gd name="T67" fmla="*/ 5 h 7"/>
                <a:gd name="T68" fmla="*/ 11 w 36"/>
                <a:gd name="T69" fmla="*/ 5 h 7"/>
                <a:gd name="T70" fmla="*/ 7 w 36"/>
                <a:gd name="T71" fmla="*/ 4 h 7"/>
                <a:gd name="T72" fmla="*/ 5 w 36"/>
                <a:gd name="T73" fmla="*/ 4 h 7"/>
                <a:gd name="T74" fmla="*/ 3 w 36"/>
                <a:gd name="T75" fmla="*/ 4 h 7"/>
                <a:gd name="T76" fmla="*/ 3 w 36"/>
                <a:gd name="T77" fmla="*/ 4 h 7"/>
                <a:gd name="T78" fmla="*/ 2 w 36"/>
                <a:gd name="T79" fmla="*/ 4 h 7"/>
                <a:gd name="T80" fmla="*/ 2 w 36"/>
                <a:gd name="T81" fmla="*/ 5 h 7"/>
                <a:gd name="T82" fmla="*/ 2 w 36"/>
                <a:gd name="T83" fmla="*/ 5 h 7"/>
                <a:gd name="T84" fmla="*/ 1 w 36"/>
                <a:gd name="T85" fmla="*/ 5 h 7"/>
                <a:gd name="T86" fmla="*/ 0 w 36"/>
                <a:gd name="T87" fmla="*/ 4 h 7"/>
                <a:gd name="T88" fmla="*/ 0 w 36"/>
                <a:gd name="T89" fmla="*/ 2 h 7"/>
                <a:gd name="T90" fmla="*/ 0 w 36"/>
                <a:gd name="T91" fmla="*/ 1 h 7"/>
                <a:gd name="T92" fmla="*/ 1 w 36"/>
                <a:gd name="T93" fmla="*/ 1 h 7"/>
                <a:gd name="T94" fmla="*/ 2 w 36"/>
                <a:gd name="T95" fmla="*/ 0 h 7"/>
                <a:gd name="T96" fmla="*/ 3 w 36"/>
                <a:gd name="T97" fmla="*/ 0 h 7"/>
                <a:gd name="T98" fmla="*/ 5 w 36"/>
                <a:gd name="T99" fmla="*/ 0 h 7"/>
                <a:gd name="T100" fmla="*/ 5 w 36"/>
                <a:gd name="T101" fmla="*/ 0 h 7"/>
                <a:gd name="T102" fmla="*/ 5 w 36"/>
                <a:gd name="T103" fmla="*/ 0 h 7"/>
                <a:gd name="T104" fmla="*/ 5 w 36"/>
                <a:gd name="T105" fmla="*/ 1 h 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7"/>
                <a:gd name="T161" fmla="*/ 36 w 36"/>
                <a:gd name="T162" fmla="*/ 7 h 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7">
                  <a:moveTo>
                    <a:pt x="5" y="1"/>
                  </a:moveTo>
                  <a:lnTo>
                    <a:pt x="8" y="2"/>
                  </a:lnTo>
                  <a:lnTo>
                    <a:pt x="13" y="2"/>
                  </a:lnTo>
                  <a:lnTo>
                    <a:pt x="17" y="2"/>
                  </a:lnTo>
                  <a:lnTo>
                    <a:pt x="19" y="4"/>
                  </a:lnTo>
                  <a:lnTo>
                    <a:pt x="21" y="5"/>
                  </a:lnTo>
                  <a:lnTo>
                    <a:pt x="23" y="5"/>
                  </a:lnTo>
                  <a:lnTo>
                    <a:pt x="24" y="5"/>
                  </a:lnTo>
                  <a:lnTo>
                    <a:pt x="25" y="5"/>
                  </a:lnTo>
                  <a:lnTo>
                    <a:pt x="28" y="4"/>
                  </a:lnTo>
                  <a:lnTo>
                    <a:pt x="30" y="4"/>
                  </a:lnTo>
                  <a:lnTo>
                    <a:pt x="32" y="2"/>
                  </a:lnTo>
                  <a:lnTo>
                    <a:pt x="33" y="2"/>
                  </a:lnTo>
                  <a:lnTo>
                    <a:pt x="34" y="1"/>
                  </a:lnTo>
                  <a:lnTo>
                    <a:pt x="36" y="1"/>
                  </a:lnTo>
                  <a:lnTo>
                    <a:pt x="36" y="2"/>
                  </a:lnTo>
                  <a:lnTo>
                    <a:pt x="36" y="5"/>
                  </a:lnTo>
                  <a:lnTo>
                    <a:pt x="36" y="6"/>
                  </a:lnTo>
                  <a:lnTo>
                    <a:pt x="34" y="6"/>
                  </a:lnTo>
                  <a:lnTo>
                    <a:pt x="33" y="5"/>
                  </a:lnTo>
                  <a:lnTo>
                    <a:pt x="31" y="5"/>
                  </a:lnTo>
                  <a:lnTo>
                    <a:pt x="29" y="5"/>
                  </a:lnTo>
                  <a:lnTo>
                    <a:pt x="26" y="5"/>
                  </a:lnTo>
                  <a:lnTo>
                    <a:pt x="25" y="6"/>
                  </a:lnTo>
                  <a:lnTo>
                    <a:pt x="24" y="7"/>
                  </a:lnTo>
                  <a:lnTo>
                    <a:pt x="23" y="7"/>
                  </a:lnTo>
                  <a:lnTo>
                    <a:pt x="21" y="7"/>
                  </a:lnTo>
                  <a:lnTo>
                    <a:pt x="19" y="6"/>
                  </a:lnTo>
                  <a:lnTo>
                    <a:pt x="16" y="5"/>
                  </a:lnTo>
                  <a:lnTo>
                    <a:pt x="11" y="5"/>
                  </a:lnTo>
                  <a:lnTo>
                    <a:pt x="7" y="4"/>
                  </a:lnTo>
                  <a:lnTo>
                    <a:pt x="5" y="4"/>
                  </a:lnTo>
                  <a:lnTo>
                    <a:pt x="3" y="4"/>
                  </a:lnTo>
                  <a:lnTo>
                    <a:pt x="2" y="4"/>
                  </a:lnTo>
                  <a:lnTo>
                    <a:pt x="2" y="5"/>
                  </a:lnTo>
                  <a:lnTo>
                    <a:pt x="1" y="5"/>
                  </a:lnTo>
                  <a:lnTo>
                    <a:pt x="0" y="4"/>
                  </a:lnTo>
                  <a:lnTo>
                    <a:pt x="0" y="2"/>
                  </a:lnTo>
                  <a:lnTo>
                    <a:pt x="0" y="1"/>
                  </a:lnTo>
                  <a:lnTo>
                    <a:pt x="1" y="1"/>
                  </a:lnTo>
                  <a:lnTo>
                    <a:pt x="2" y="0"/>
                  </a:lnTo>
                  <a:lnTo>
                    <a:pt x="3" y="0"/>
                  </a:lnTo>
                  <a:lnTo>
                    <a:pt x="5"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2" name="Freeform 19"/>
            <p:cNvSpPr>
              <a:spLocks/>
            </p:cNvSpPr>
            <p:nvPr/>
          </p:nvSpPr>
          <p:spPr bwMode="auto">
            <a:xfrm>
              <a:off x="2637" y="2179"/>
              <a:ext cx="38" cy="10"/>
            </a:xfrm>
            <a:custGeom>
              <a:avLst/>
              <a:gdLst>
                <a:gd name="T0" fmla="*/ 22 w 22"/>
                <a:gd name="T1" fmla="*/ 11 h 13"/>
                <a:gd name="T2" fmla="*/ 17 w 22"/>
                <a:gd name="T3" fmla="*/ 10 h 13"/>
                <a:gd name="T4" fmla="*/ 11 w 22"/>
                <a:gd name="T5" fmla="*/ 6 h 13"/>
                <a:gd name="T6" fmla="*/ 5 w 22"/>
                <a:gd name="T7" fmla="*/ 4 h 13"/>
                <a:gd name="T8" fmla="*/ 2 w 22"/>
                <a:gd name="T9" fmla="*/ 2 h 13"/>
                <a:gd name="T10" fmla="*/ 1 w 22"/>
                <a:gd name="T11" fmla="*/ 0 h 13"/>
                <a:gd name="T12" fmla="*/ 0 w 22"/>
                <a:gd name="T13" fmla="*/ 0 h 13"/>
                <a:gd name="T14" fmla="*/ 0 w 22"/>
                <a:gd name="T15" fmla="*/ 2 h 13"/>
                <a:gd name="T16" fmla="*/ 1 w 22"/>
                <a:gd name="T17" fmla="*/ 3 h 13"/>
                <a:gd name="T18" fmla="*/ 3 w 22"/>
                <a:gd name="T19" fmla="*/ 5 h 13"/>
                <a:gd name="T20" fmla="*/ 9 w 22"/>
                <a:gd name="T21" fmla="*/ 7 h 13"/>
                <a:gd name="T22" fmla="*/ 16 w 22"/>
                <a:gd name="T23" fmla="*/ 11 h 13"/>
                <a:gd name="T24" fmla="*/ 22 w 22"/>
                <a:gd name="T25" fmla="*/ 13 h 13"/>
                <a:gd name="T26" fmla="*/ 22 w 22"/>
                <a:gd name="T27" fmla="*/ 12 h 13"/>
                <a:gd name="T28" fmla="*/ 22 w 22"/>
                <a:gd name="T29" fmla="*/ 12 h 13"/>
                <a:gd name="T30" fmla="*/ 22 w 22"/>
                <a:gd name="T31" fmla="*/ 11 h 13"/>
                <a:gd name="T32" fmla="*/ 22 w 22"/>
                <a:gd name="T33" fmla="*/ 1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3"/>
                <a:gd name="T53" fmla="*/ 22 w 2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3">
                  <a:moveTo>
                    <a:pt x="22" y="11"/>
                  </a:moveTo>
                  <a:lnTo>
                    <a:pt x="17" y="10"/>
                  </a:lnTo>
                  <a:lnTo>
                    <a:pt x="11" y="6"/>
                  </a:lnTo>
                  <a:lnTo>
                    <a:pt x="5" y="4"/>
                  </a:lnTo>
                  <a:lnTo>
                    <a:pt x="2" y="2"/>
                  </a:lnTo>
                  <a:lnTo>
                    <a:pt x="1" y="0"/>
                  </a:lnTo>
                  <a:lnTo>
                    <a:pt x="0" y="0"/>
                  </a:lnTo>
                  <a:lnTo>
                    <a:pt x="0" y="2"/>
                  </a:lnTo>
                  <a:lnTo>
                    <a:pt x="1" y="3"/>
                  </a:lnTo>
                  <a:lnTo>
                    <a:pt x="3" y="5"/>
                  </a:lnTo>
                  <a:lnTo>
                    <a:pt x="9" y="7"/>
                  </a:lnTo>
                  <a:lnTo>
                    <a:pt x="16" y="11"/>
                  </a:lnTo>
                  <a:lnTo>
                    <a:pt x="22" y="13"/>
                  </a:lnTo>
                  <a:lnTo>
                    <a:pt x="22" y="12"/>
                  </a:lnTo>
                  <a:lnTo>
                    <a:pt x="2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3" name="Freeform 20"/>
            <p:cNvSpPr>
              <a:spLocks/>
            </p:cNvSpPr>
            <p:nvPr/>
          </p:nvSpPr>
          <p:spPr bwMode="auto">
            <a:xfrm>
              <a:off x="2610" y="2035"/>
              <a:ext cx="30" cy="17"/>
            </a:xfrm>
            <a:custGeom>
              <a:avLst/>
              <a:gdLst>
                <a:gd name="T0" fmla="*/ 10 w 20"/>
                <a:gd name="T1" fmla="*/ 20 h 20"/>
                <a:gd name="T2" fmla="*/ 14 w 20"/>
                <a:gd name="T3" fmla="*/ 19 h 20"/>
                <a:gd name="T4" fmla="*/ 16 w 20"/>
                <a:gd name="T5" fmla="*/ 17 h 20"/>
                <a:gd name="T6" fmla="*/ 19 w 20"/>
                <a:gd name="T7" fmla="*/ 14 h 20"/>
                <a:gd name="T8" fmla="*/ 20 w 20"/>
                <a:gd name="T9" fmla="*/ 11 h 20"/>
                <a:gd name="T10" fmla="*/ 19 w 20"/>
                <a:gd name="T11" fmla="*/ 6 h 20"/>
                <a:gd name="T12" fmla="*/ 16 w 20"/>
                <a:gd name="T13" fmla="*/ 4 h 20"/>
                <a:gd name="T14" fmla="*/ 14 w 20"/>
                <a:gd name="T15" fmla="*/ 2 h 20"/>
                <a:gd name="T16" fmla="*/ 10 w 20"/>
                <a:gd name="T17" fmla="*/ 0 h 20"/>
                <a:gd name="T18" fmla="*/ 6 w 20"/>
                <a:gd name="T19" fmla="*/ 2 h 20"/>
                <a:gd name="T20" fmla="*/ 4 w 20"/>
                <a:gd name="T21" fmla="*/ 4 h 20"/>
                <a:gd name="T22" fmla="*/ 2 w 20"/>
                <a:gd name="T23" fmla="*/ 6 h 20"/>
                <a:gd name="T24" fmla="*/ 0 w 20"/>
                <a:gd name="T25" fmla="*/ 11 h 20"/>
                <a:gd name="T26" fmla="*/ 2 w 20"/>
                <a:gd name="T27" fmla="*/ 14 h 20"/>
                <a:gd name="T28" fmla="*/ 4 w 20"/>
                <a:gd name="T29" fmla="*/ 18 h 20"/>
                <a:gd name="T30" fmla="*/ 6 w 20"/>
                <a:gd name="T31" fmla="*/ 19 h 20"/>
                <a:gd name="T32" fmla="*/ 10 w 2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0" y="20"/>
                  </a:moveTo>
                  <a:lnTo>
                    <a:pt x="14" y="19"/>
                  </a:lnTo>
                  <a:lnTo>
                    <a:pt x="16" y="17"/>
                  </a:lnTo>
                  <a:lnTo>
                    <a:pt x="19" y="14"/>
                  </a:lnTo>
                  <a:lnTo>
                    <a:pt x="20" y="11"/>
                  </a:lnTo>
                  <a:lnTo>
                    <a:pt x="19" y="6"/>
                  </a:lnTo>
                  <a:lnTo>
                    <a:pt x="16" y="4"/>
                  </a:lnTo>
                  <a:lnTo>
                    <a:pt x="14" y="2"/>
                  </a:lnTo>
                  <a:lnTo>
                    <a:pt x="10" y="0"/>
                  </a:lnTo>
                  <a:lnTo>
                    <a:pt x="6" y="2"/>
                  </a:lnTo>
                  <a:lnTo>
                    <a:pt x="4" y="4"/>
                  </a:lnTo>
                  <a:lnTo>
                    <a:pt x="2" y="6"/>
                  </a:lnTo>
                  <a:lnTo>
                    <a:pt x="0" y="11"/>
                  </a:lnTo>
                  <a:lnTo>
                    <a:pt x="2" y="14"/>
                  </a:lnTo>
                  <a:lnTo>
                    <a:pt x="4" y="18"/>
                  </a:lnTo>
                  <a:lnTo>
                    <a:pt x="6" y="19"/>
                  </a:lnTo>
                  <a:lnTo>
                    <a:pt x="10" y="20"/>
                  </a:lnTo>
                  <a:close/>
                </a:path>
              </a:pathLst>
            </a:custGeom>
            <a:solidFill>
              <a:srgbClr val="9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4" name="Freeform 21"/>
            <p:cNvSpPr>
              <a:spLocks/>
            </p:cNvSpPr>
            <p:nvPr/>
          </p:nvSpPr>
          <p:spPr bwMode="auto">
            <a:xfrm>
              <a:off x="2515" y="2016"/>
              <a:ext cx="271" cy="137"/>
            </a:xfrm>
            <a:custGeom>
              <a:avLst/>
              <a:gdLst>
                <a:gd name="T0" fmla="*/ 151 w 160"/>
                <a:gd name="T1" fmla="*/ 62 h 160"/>
                <a:gd name="T2" fmla="*/ 135 w 160"/>
                <a:gd name="T3" fmla="*/ 82 h 160"/>
                <a:gd name="T4" fmla="*/ 131 w 160"/>
                <a:gd name="T5" fmla="*/ 77 h 160"/>
                <a:gd name="T6" fmla="*/ 118 w 160"/>
                <a:gd name="T7" fmla="*/ 86 h 160"/>
                <a:gd name="T8" fmla="*/ 121 w 160"/>
                <a:gd name="T9" fmla="*/ 73 h 160"/>
                <a:gd name="T10" fmla="*/ 119 w 160"/>
                <a:gd name="T11" fmla="*/ 65 h 160"/>
                <a:gd name="T12" fmla="*/ 101 w 160"/>
                <a:gd name="T13" fmla="*/ 79 h 160"/>
                <a:gd name="T14" fmla="*/ 85 w 160"/>
                <a:gd name="T15" fmla="*/ 80 h 160"/>
                <a:gd name="T16" fmla="*/ 81 w 160"/>
                <a:gd name="T17" fmla="*/ 81 h 160"/>
                <a:gd name="T18" fmla="*/ 77 w 160"/>
                <a:gd name="T19" fmla="*/ 80 h 160"/>
                <a:gd name="T20" fmla="*/ 78 w 160"/>
                <a:gd name="T21" fmla="*/ 77 h 160"/>
                <a:gd name="T22" fmla="*/ 86 w 160"/>
                <a:gd name="T23" fmla="*/ 72 h 160"/>
                <a:gd name="T24" fmla="*/ 89 w 160"/>
                <a:gd name="T25" fmla="*/ 61 h 160"/>
                <a:gd name="T26" fmla="*/ 81 w 160"/>
                <a:gd name="T27" fmla="*/ 59 h 160"/>
                <a:gd name="T28" fmla="*/ 59 w 160"/>
                <a:gd name="T29" fmla="*/ 76 h 160"/>
                <a:gd name="T30" fmla="*/ 62 w 160"/>
                <a:gd name="T31" fmla="*/ 85 h 160"/>
                <a:gd name="T32" fmla="*/ 50 w 160"/>
                <a:gd name="T33" fmla="*/ 95 h 160"/>
                <a:gd name="T34" fmla="*/ 43 w 160"/>
                <a:gd name="T35" fmla="*/ 107 h 160"/>
                <a:gd name="T36" fmla="*/ 39 w 160"/>
                <a:gd name="T37" fmla="*/ 106 h 160"/>
                <a:gd name="T38" fmla="*/ 31 w 160"/>
                <a:gd name="T39" fmla="*/ 101 h 160"/>
                <a:gd name="T40" fmla="*/ 19 w 160"/>
                <a:gd name="T41" fmla="*/ 116 h 160"/>
                <a:gd name="T42" fmla="*/ 22 w 160"/>
                <a:gd name="T43" fmla="*/ 134 h 160"/>
                <a:gd name="T44" fmla="*/ 28 w 160"/>
                <a:gd name="T45" fmla="*/ 141 h 160"/>
                <a:gd name="T46" fmla="*/ 27 w 160"/>
                <a:gd name="T47" fmla="*/ 145 h 160"/>
                <a:gd name="T48" fmla="*/ 19 w 160"/>
                <a:gd name="T49" fmla="*/ 153 h 160"/>
                <a:gd name="T50" fmla="*/ 14 w 160"/>
                <a:gd name="T51" fmla="*/ 160 h 160"/>
                <a:gd name="T52" fmla="*/ 14 w 160"/>
                <a:gd name="T53" fmla="*/ 152 h 160"/>
                <a:gd name="T54" fmla="*/ 7 w 160"/>
                <a:gd name="T55" fmla="*/ 127 h 160"/>
                <a:gd name="T56" fmla="*/ 4 w 160"/>
                <a:gd name="T57" fmla="*/ 108 h 160"/>
                <a:gd name="T58" fmla="*/ 1 w 160"/>
                <a:gd name="T59" fmla="*/ 91 h 160"/>
                <a:gd name="T60" fmla="*/ 2 w 160"/>
                <a:gd name="T61" fmla="*/ 72 h 160"/>
                <a:gd name="T62" fmla="*/ 12 w 160"/>
                <a:gd name="T63" fmla="*/ 48 h 160"/>
                <a:gd name="T64" fmla="*/ 17 w 160"/>
                <a:gd name="T65" fmla="*/ 28 h 160"/>
                <a:gd name="T66" fmla="*/ 36 w 160"/>
                <a:gd name="T67" fmla="*/ 17 h 160"/>
                <a:gd name="T68" fmla="*/ 48 w 160"/>
                <a:gd name="T69" fmla="*/ 4 h 160"/>
                <a:gd name="T70" fmla="*/ 66 w 160"/>
                <a:gd name="T71" fmla="*/ 0 h 160"/>
                <a:gd name="T72" fmla="*/ 90 w 160"/>
                <a:gd name="T73" fmla="*/ 2 h 160"/>
                <a:gd name="T74" fmla="*/ 112 w 160"/>
                <a:gd name="T75" fmla="*/ 12 h 160"/>
                <a:gd name="T76" fmla="*/ 129 w 160"/>
                <a:gd name="T77" fmla="*/ 16 h 160"/>
                <a:gd name="T78" fmla="*/ 147 w 160"/>
                <a:gd name="T79" fmla="*/ 28 h 160"/>
                <a:gd name="T80" fmla="*/ 154 w 160"/>
                <a:gd name="T81" fmla="*/ 40 h 160"/>
                <a:gd name="T82" fmla="*/ 159 w 160"/>
                <a:gd name="T83" fmla="*/ 46 h 160"/>
                <a:gd name="T84" fmla="*/ 160 w 160"/>
                <a:gd name="T85" fmla="*/ 57 h 160"/>
                <a:gd name="T86" fmla="*/ 159 w 160"/>
                <a:gd name="T87" fmla="*/ 58 h 160"/>
                <a:gd name="T88" fmla="*/ 153 w 160"/>
                <a:gd name="T89" fmla="*/ 49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60"/>
                <a:gd name="T137" fmla="*/ 160 w 160"/>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60">
                  <a:moveTo>
                    <a:pt x="145" y="43"/>
                  </a:moveTo>
                  <a:lnTo>
                    <a:pt x="149" y="50"/>
                  </a:lnTo>
                  <a:lnTo>
                    <a:pt x="151" y="62"/>
                  </a:lnTo>
                  <a:lnTo>
                    <a:pt x="147" y="74"/>
                  </a:lnTo>
                  <a:lnTo>
                    <a:pt x="135" y="85"/>
                  </a:lnTo>
                  <a:lnTo>
                    <a:pt x="135" y="82"/>
                  </a:lnTo>
                  <a:lnTo>
                    <a:pt x="134" y="80"/>
                  </a:lnTo>
                  <a:lnTo>
                    <a:pt x="132" y="78"/>
                  </a:lnTo>
                  <a:lnTo>
                    <a:pt x="131" y="77"/>
                  </a:lnTo>
                  <a:lnTo>
                    <a:pt x="128" y="81"/>
                  </a:lnTo>
                  <a:lnTo>
                    <a:pt x="123" y="85"/>
                  </a:lnTo>
                  <a:lnTo>
                    <a:pt x="118" y="86"/>
                  </a:lnTo>
                  <a:lnTo>
                    <a:pt x="112" y="84"/>
                  </a:lnTo>
                  <a:lnTo>
                    <a:pt x="118" y="79"/>
                  </a:lnTo>
                  <a:lnTo>
                    <a:pt x="121" y="73"/>
                  </a:lnTo>
                  <a:lnTo>
                    <a:pt x="123" y="66"/>
                  </a:lnTo>
                  <a:lnTo>
                    <a:pt x="122" y="58"/>
                  </a:lnTo>
                  <a:lnTo>
                    <a:pt x="119" y="65"/>
                  </a:lnTo>
                  <a:lnTo>
                    <a:pt x="114" y="73"/>
                  </a:lnTo>
                  <a:lnTo>
                    <a:pt x="107" y="78"/>
                  </a:lnTo>
                  <a:lnTo>
                    <a:pt x="101" y="79"/>
                  </a:lnTo>
                  <a:lnTo>
                    <a:pt x="96" y="78"/>
                  </a:lnTo>
                  <a:lnTo>
                    <a:pt x="90" y="79"/>
                  </a:lnTo>
                  <a:lnTo>
                    <a:pt x="85" y="80"/>
                  </a:lnTo>
                  <a:lnTo>
                    <a:pt x="83" y="81"/>
                  </a:lnTo>
                  <a:lnTo>
                    <a:pt x="82" y="81"/>
                  </a:lnTo>
                  <a:lnTo>
                    <a:pt x="81" y="81"/>
                  </a:lnTo>
                  <a:lnTo>
                    <a:pt x="78" y="81"/>
                  </a:lnTo>
                  <a:lnTo>
                    <a:pt x="77" y="80"/>
                  </a:lnTo>
                  <a:lnTo>
                    <a:pt x="77" y="79"/>
                  </a:lnTo>
                  <a:lnTo>
                    <a:pt x="77" y="78"/>
                  </a:lnTo>
                  <a:lnTo>
                    <a:pt x="78" y="77"/>
                  </a:lnTo>
                  <a:lnTo>
                    <a:pt x="81" y="76"/>
                  </a:lnTo>
                  <a:lnTo>
                    <a:pt x="83" y="74"/>
                  </a:lnTo>
                  <a:lnTo>
                    <a:pt x="86" y="72"/>
                  </a:lnTo>
                  <a:lnTo>
                    <a:pt x="88" y="70"/>
                  </a:lnTo>
                  <a:lnTo>
                    <a:pt x="89" y="66"/>
                  </a:lnTo>
                  <a:lnTo>
                    <a:pt x="89" y="61"/>
                  </a:lnTo>
                  <a:lnTo>
                    <a:pt x="88" y="56"/>
                  </a:lnTo>
                  <a:lnTo>
                    <a:pt x="83" y="51"/>
                  </a:lnTo>
                  <a:lnTo>
                    <a:pt x="81" y="59"/>
                  </a:lnTo>
                  <a:lnTo>
                    <a:pt x="76" y="66"/>
                  </a:lnTo>
                  <a:lnTo>
                    <a:pt x="68" y="73"/>
                  </a:lnTo>
                  <a:lnTo>
                    <a:pt x="59" y="76"/>
                  </a:lnTo>
                  <a:lnTo>
                    <a:pt x="61" y="79"/>
                  </a:lnTo>
                  <a:lnTo>
                    <a:pt x="62" y="81"/>
                  </a:lnTo>
                  <a:lnTo>
                    <a:pt x="62" y="85"/>
                  </a:lnTo>
                  <a:lnTo>
                    <a:pt x="60" y="87"/>
                  </a:lnTo>
                  <a:lnTo>
                    <a:pt x="55" y="91"/>
                  </a:lnTo>
                  <a:lnTo>
                    <a:pt x="50" y="95"/>
                  </a:lnTo>
                  <a:lnTo>
                    <a:pt x="45" y="101"/>
                  </a:lnTo>
                  <a:lnTo>
                    <a:pt x="43" y="106"/>
                  </a:lnTo>
                  <a:lnTo>
                    <a:pt x="43" y="107"/>
                  </a:lnTo>
                  <a:lnTo>
                    <a:pt x="42" y="107"/>
                  </a:lnTo>
                  <a:lnTo>
                    <a:pt x="40" y="107"/>
                  </a:lnTo>
                  <a:lnTo>
                    <a:pt x="39" y="106"/>
                  </a:lnTo>
                  <a:lnTo>
                    <a:pt x="37" y="103"/>
                  </a:lnTo>
                  <a:lnTo>
                    <a:pt x="35" y="102"/>
                  </a:lnTo>
                  <a:lnTo>
                    <a:pt x="31" y="101"/>
                  </a:lnTo>
                  <a:lnTo>
                    <a:pt x="25" y="102"/>
                  </a:lnTo>
                  <a:lnTo>
                    <a:pt x="21" y="108"/>
                  </a:lnTo>
                  <a:lnTo>
                    <a:pt x="19" y="116"/>
                  </a:lnTo>
                  <a:lnTo>
                    <a:pt x="19" y="125"/>
                  </a:lnTo>
                  <a:lnTo>
                    <a:pt x="20" y="131"/>
                  </a:lnTo>
                  <a:lnTo>
                    <a:pt x="22" y="134"/>
                  </a:lnTo>
                  <a:lnTo>
                    <a:pt x="24" y="138"/>
                  </a:lnTo>
                  <a:lnTo>
                    <a:pt x="27" y="140"/>
                  </a:lnTo>
                  <a:lnTo>
                    <a:pt x="28" y="141"/>
                  </a:lnTo>
                  <a:lnTo>
                    <a:pt x="29" y="141"/>
                  </a:lnTo>
                  <a:lnTo>
                    <a:pt x="28" y="142"/>
                  </a:lnTo>
                  <a:lnTo>
                    <a:pt x="27" y="145"/>
                  </a:lnTo>
                  <a:lnTo>
                    <a:pt x="24" y="147"/>
                  </a:lnTo>
                  <a:lnTo>
                    <a:pt x="21" y="150"/>
                  </a:lnTo>
                  <a:lnTo>
                    <a:pt x="19" y="153"/>
                  </a:lnTo>
                  <a:lnTo>
                    <a:pt x="16" y="156"/>
                  </a:lnTo>
                  <a:lnTo>
                    <a:pt x="15" y="158"/>
                  </a:lnTo>
                  <a:lnTo>
                    <a:pt x="14" y="160"/>
                  </a:lnTo>
                  <a:lnTo>
                    <a:pt x="14" y="158"/>
                  </a:lnTo>
                  <a:lnTo>
                    <a:pt x="14" y="156"/>
                  </a:lnTo>
                  <a:lnTo>
                    <a:pt x="14" y="152"/>
                  </a:lnTo>
                  <a:lnTo>
                    <a:pt x="13" y="145"/>
                  </a:lnTo>
                  <a:lnTo>
                    <a:pt x="10" y="135"/>
                  </a:lnTo>
                  <a:lnTo>
                    <a:pt x="7" y="127"/>
                  </a:lnTo>
                  <a:lnTo>
                    <a:pt x="6" y="123"/>
                  </a:lnTo>
                  <a:lnTo>
                    <a:pt x="5" y="117"/>
                  </a:lnTo>
                  <a:lnTo>
                    <a:pt x="4" y="108"/>
                  </a:lnTo>
                  <a:lnTo>
                    <a:pt x="2" y="100"/>
                  </a:lnTo>
                  <a:lnTo>
                    <a:pt x="2" y="94"/>
                  </a:lnTo>
                  <a:lnTo>
                    <a:pt x="1" y="91"/>
                  </a:lnTo>
                  <a:lnTo>
                    <a:pt x="1" y="85"/>
                  </a:lnTo>
                  <a:lnTo>
                    <a:pt x="0" y="78"/>
                  </a:lnTo>
                  <a:lnTo>
                    <a:pt x="2" y="72"/>
                  </a:lnTo>
                  <a:lnTo>
                    <a:pt x="6" y="65"/>
                  </a:lnTo>
                  <a:lnTo>
                    <a:pt x="8" y="57"/>
                  </a:lnTo>
                  <a:lnTo>
                    <a:pt x="12" y="48"/>
                  </a:lnTo>
                  <a:lnTo>
                    <a:pt x="13" y="41"/>
                  </a:lnTo>
                  <a:lnTo>
                    <a:pt x="14" y="35"/>
                  </a:lnTo>
                  <a:lnTo>
                    <a:pt x="17" y="28"/>
                  </a:lnTo>
                  <a:lnTo>
                    <a:pt x="24" y="23"/>
                  </a:lnTo>
                  <a:lnTo>
                    <a:pt x="32" y="19"/>
                  </a:lnTo>
                  <a:lnTo>
                    <a:pt x="36" y="17"/>
                  </a:lnTo>
                  <a:lnTo>
                    <a:pt x="39" y="12"/>
                  </a:lnTo>
                  <a:lnTo>
                    <a:pt x="43" y="8"/>
                  </a:lnTo>
                  <a:lnTo>
                    <a:pt x="48" y="4"/>
                  </a:lnTo>
                  <a:lnTo>
                    <a:pt x="53" y="3"/>
                  </a:lnTo>
                  <a:lnTo>
                    <a:pt x="59" y="1"/>
                  </a:lnTo>
                  <a:lnTo>
                    <a:pt x="66" y="0"/>
                  </a:lnTo>
                  <a:lnTo>
                    <a:pt x="74" y="0"/>
                  </a:lnTo>
                  <a:lnTo>
                    <a:pt x="82" y="1"/>
                  </a:lnTo>
                  <a:lnTo>
                    <a:pt x="90" y="2"/>
                  </a:lnTo>
                  <a:lnTo>
                    <a:pt x="99" y="5"/>
                  </a:lnTo>
                  <a:lnTo>
                    <a:pt x="107" y="10"/>
                  </a:lnTo>
                  <a:lnTo>
                    <a:pt x="112" y="12"/>
                  </a:lnTo>
                  <a:lnTo>
                    <a:pt x="118" y="15"/>
                  </a:lnTo>
                  <a:lnTo>
                    <a:pt x="123" y="15"/>
                  </a:lnTo>
                  <a:lnTo>
                    <a:pt x="129" y="16"/>
                  </a:lnTo>
                  <a:lnTo>
                    <a:pt x="136" y="18"/>
                  </a:lnTo>
                  <a:lnTo>
                    <a:pt x="142" y="23"/>
                  </a:lnTo>
                  <a:lnTo>
                    <a:pt x="147" y="28"/>
                  </a:lnTo>
                  <a:lnTo>
                    <a:pt x="151" y="33"/>
                  </a:lnTo>
                  <a:lnTo>
                    <a:pt x="153" y="36"/>
                  </a:lnTo>
                  <a:lnTo>
                    <a:pt x="154" y="40"/>
                  </a:lnTo>
                  <a:lnTo>
                    <a:pt x="157" y="42"/>
                  </a:lnTo>
                  <a:lnTo>
                    <a:pt x="158" y="43"/>
                  </a:lnTo>
                  <a:lnTo>
                    <a:pt x="159" y="46"/>
                  </a:lnTo>
                  <a:lnTo>
                    <a:pt x="160" y="49"/>
                  </a:lnTo>
                  <a:lnTo>
                    <a:pt x="160" y="54"/>
                  </a:lnTo>
                  <a:lnTo>
                    <a:pt x="160" y="57"/>
                  </a:lnTo>
                  <a:lnTo>
                    <a:pt x="160" y="58"/>
                  </a:lnTo>
                  <a:lnTo>
                    <a:pt x="159" y="58"/>
                  </a:lnTo>
                  <a:lnTo>
                    <a:pt x="159" y="56"/>
                  </a:lnTo>
                  <a:lnTo>
                    <a:pt x="157" y="51"/>
                  </a:lnTo>
                  <a:lnTo>
                    <a:pt x="153" y="49"/>
                  </a:lnTo>
                  <a:lnTo>
                    <a:pt x="149" y="47"/>
                  </a:lnTo>
                  <a:lnTo>
                    <a:pt x="145" y="43"/>
                  </a:lnTo>
                  <a:close/>
                </a:path>
              </a:pathLst>
            </a:custGeom>
            <a:solidFill>
              <a:srgbClr val="9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5" name="Freeform 22"/>
            <p:cNvSpPr>
              <a:spLocks/>
            </p:cNvSpPr>
            <p:nvPr/>
          </p:nvSpPr>
          <p:spPr bwMode="auto">
            <a:xfrm>
              <a:off x="2394" y="2578"/>
              <a:ext cx="243" cy="641"/>
            </a:xfrm>
            <a:custGeom>
              <a:avLst/>
              <a:gdLst>
                <a:gd name="T0" fmla="*/ 94 w 145"/>
                <a:gd name="T1" fmla="*/ 3 h 747"/>
                <a:gd name="T2" fmla="*/ 70 w 145"/>
                <a:gd name="T3" fmla="*/ 0 h 747"/>
                <a:gd name="T4" fmla="*/ 45 w 145"/>
                <a:gd name="T5" fmla="*/ 7 h 747"/>
                <a:gd name="T6" fmla="*/ 23 w 145"/>
                <a:gd name="T7" fmla="*/ 26 h 747"/>
                <a:gd name="T8" fmla="*/ 5 w 145"/>
                <a:gd name="T9" fmla="*/ 69 h 747"/>
                <a:gd name="T10" fmla="*/ 0 w 145"/>
                <a:gd name="T11" fmla="*/ 141 h 747"/>
                <a:gd name="T12" fmla="*/ 4 w 145"/>
                <a:gd name="T13" fmla="*/ 193 h 747"/>
                <a:gd name="T14" fmla="*/ 17 w 145"/>
                <a:gd name="T15" fmla="*/ 273 h 747"/>
                <a:gd name="T16" fmla="*/ 24 w 145"/>
                <a:gd name="T17" fmla="*/ 321 h 747"/>
                <a:gd name="T18" fmla="*/ 27 w 145"/>
                <a:gd name="T19" fmla="*/ 379 h 747"/>
                <a:gd name="T20" fmla="*/ 21 w 145"/>
                <a:gd name="T21" fmla="*/ 415 h 747"/>
                <a:gd name="T22" fmla="*/ 7 w 145"/>
                <a:gd name="T23" fmla="*/ 467 h 747"/>
                <a:gd name="T24" fmla="*/ 3 w 145"/>
                <a:gd name="T25" fmla="*/ 513 h 747"/>
                <a:gd name="T26" fmla="*/ 12 w 145"/>
                <a:gd name="T27" fmla="*/ 589 h 747"/>
                <a:gd name="T28" fmla="*/ 27 w 145"/>
                <a:gd name="T29" fmla="*/ 655 h 747"/>
                <a:gd name="T30" fmla="*/ 32 w 145"/>
                <a:gd name="T31" fmla="*/ 704 h 747"/>
                <a:gd name="T32" fmla="*/ 34 w 145"/>
                <a:gd name="T33" fmla="*/ 730 h 747"/>
                <a:gd name="T34" fmla="*/ 40 w 145"/>
                <a:gd name="T35" fmla="*/ 745 h 747"/>
                <a:gd name="T36" fmla="*/ 48 w 145"/>
                <a:gd name="T37" fmla="*/ 744 h 747"/>
                <a:gd name="T38" fmla="*/ 57 w 145"/>
                <a:gd name="T39" fmla="*/ 734 h 747"/>
                <a:gd name="T40" fmla="*/ 64 w 145"/>
                <a:gd name="T41" fmla="*/ 717 h 747"/>
                <a:gd name="T42" fmla="*/ 66 w 145"/>
                <a:gd name="T43" fmla="*/ 692 h 747"/>
                <a:gd name="T44" fmla="*/ 66 w 145"/>
                <a:gd name="T45" fmla="*/ 661 h 747"/>
                <a:gd name="T46" fmla="*/ 69 w 145"/>
                <a:gd name="T47" fmla="*/ 597 h 747"/>
                <a:gd name="T48" fmla="*/ 77 w 145"/>
                <a:gd name="T49" fmla="*/ 559 h 747"/>
                <a:gd name="T50" fmla="*/ 86 w 145"/>
                <a:gd name="T51" fmla="*/ 524 h 747"/>
                <a:gd name="T52" fmla="*/ 87 w 145"/>
                <a:gd name="T53" fmla="*/ 484 h 747"/>
                <a:gd name="T54" fmla="*/ 88 w 145"/>
                <a:gd name="T55" fmla="*/ 426 h 747"/>
                <a:gd name="T56" fmla="*/ 94 w 145"/>
                <a:gd name="T57" fmla="*/ 389 h 747"/>
                <a:gd name="T58" fmla="*/ 102 w 145"/>
                <a:gd name="T59" fmla="*/ 348 h 747"/>
                <a:gd name="T60" fmla="*/ 102 w 145"/>
                <a:gd name="T61" fmla="*/ 324 h 747"/>
                <a:gd name="T62" fmla="*/ 102 w 145"/>
                <a:gd name="T63" fmla="*/ 305 h 747"/>
                <a:gd name="T64" fmla="*/ 106 w 145"/>
                <a:gd name="T65" fmla="*/ 287 h 747"/>
                <a:gd name="T66" fmla="*/ 117 w 145"/>
                <a:gd name="T67" fmla="*/ 239 h 747"/>
                <a:gd name="T68" fmla="*/ 132 w 145"/>
                <a:gd name="T69" fmla="*/ 174 h 747"/>
                <a:gd name="T70" fmla="*/ 143 w 145"/>
                <a:gd name="T71" fmla="*/ 120 h 747"/>
                <a:gd name="T72" fmla="*/ 142 w 145"/>
                <a:gd name="T73" fmla="*/ 83 h 747"/>
                <a:gd name="T74" fmla="*/ 134 w 145"/>
                <a:gd name="T75" fmla="*/ 50 h 747"/>
                <a:gd name="T76" fmla="*/ 123 w 145"/>
                <a:gd name="T77" fmla="*/ 26 h 747"/>
                <a:gd name="T78" fmla="*/ 110 w 145"/>
                <a:gd name="T79" fmla="*/ 12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
                <a:gd name="T121" fmla="*/ 0 h 747"/>
                <a:gd name="T122" fmla="*/ 145 w 145"/>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 h="747">
                  <a:moveTo>
                    <a:pt x="104" y="7"/>
                  </a:moveTo>
                  <a:lnTo>
                    <a:pt x="94" y="3"/>
                  </a:lnTo>
                  <a:lnTo>
                    <a:pt x="82" y="0"/>
                  </a:lnTo>
                  <a:lnTo>
                    <a:pt x="70" y="0"/>
                  </a:lnTo>
                  <a:lnTo>
                    <a:pt x="57" y="3"/>
                  </a:lnTo>
                  <a:lnTo>
                    <a:pt x="45" y="7"/>
                  </a:lnTo>
                  <a:lnTo>
                    <a:pt x="33" y="15"/>
                  </a:lnTo>
                  <a:lnTo>
                    <a:pt x="23" y="26"/>
                  </a:lnTo>
                  <a:lnTo>
                    <a:pt x="15" y="38"/>
                  </a:lnTo>
                  <a:lnTo>
                    <a:pt x="5" y="69"/>
                  </a:lnTo>
                  <a:lnTo>
                    <a:pt x="1" y="106"/>
                  </a:lnTo>
                  <a:lnTo>
                    <a:pt x="0" y="141"/>
                  </a:lnTo>
                  <a:lnTo>
                    <a:pt x="1" y="165"/>
                  </a:lnTo>
                  <a:lnTo>
                    <a:pt x="4" y="193"/>
                  </a:lnTo>
                  <a:lnTo>
                    <a:pt x="10" y="233"/>
                  </a:lnTo>
                  <a:lnTo>
                    <a:pt x="17" y="273"/>
                  </a:lnTo>
                  <a:lnTo>
                    <a:pt x="21" y="300"/>
                  </a:lnTo>
                  <a:lnTo>
                    <a:pt x="24" y="321"/>
                  </a:lnTo>
                  <a:lnTo>
                    <a:pt x="26" y="351"/>
                  </a:lnTo>
                  <a:lnTo>
                    <a:pt x="27" y="379"/>
                  </a:lnTo>
                  <a:lnTo>
                    <a:pt x="26" y="397"/>
                  </a:lnTo>
                  <a:lnTo>
                    <a:pt x="21" y="415"/>
                  </a:lnTo>
                  <a:lnTo>
                    <a:pt x="15" y="440"/>
                  </a:lnTo>
                  <a:lnTo>
                    <a:pt x="7" y="467"/>
                  </a:lnTo>
                  <a:lnTo>
                    <a:pt x="3" y="488"/>
                  </a:lnTo>
                  <a:lnTo>
                    <a:pt x="3" y="513"/>
                  </a:lnTo>
                  <a:lnTo>
                    <a:pt x="7" y="548"/>
                  </a:lnTo>
                  <a:lnTo>
                    <a:pt x="12" y="589"/>
                  </a:lnTo>
                  <a:lnTo>
                    <a:pt x="20" y="625"/>
                  </a:lnTo>
                  <a:lnTo>
                    <a:pt x="27" y="655"/>
                  </a:lnTo>
                  <a:lnTo>
                    <a:pt x="31" y="682"/>
                  </a:lnTo>
                  <a:lnTo>
                    <a:pt x="32" y="704"/>
                  </a:lnTo>
                  <a:lnTo>
                    <a:pt x="32" y="719"/>
                  </a:lnTo>
                  <a:lnTo>
                    <a:pt x="34" y="730"/>
                  </a:lnTo>
                  <a:lnTo>
                    <a:pt x="36" y="739"/>
                  </a:lnTo>
                  <a:lnTo>
                    <a:pt x="40" y="745"/>
                  </a:lnTo>
                  <a:lnTo>
                    <a:pt x="45" y="747"/>
                  </a:lnTo>
                  <a:lnTo>
                    <a:pt x="48" y="744"/>
                  </a:lnTo>
                  <a:lnTo>
                    <a:pt x="53" y="739"/>
                  </a:lnTo>
                  <a:lnTo>
                    <a:pt x="57" y="734"/>
                  </a:lnTo>
                  <a:lnTo>
                    <a:pt x="62" y="727"/>
                  </a:lnTo>
                  <a:lnTo>
                    <a:pt x="64" y="717"/>
                  </a:lnTo>
                  <a:lnTo>
                    <a:pt x="66" y="705"/>
                  </a:lnTo>
                  <a:lnTo>
                    <a:pt x="66" y="692"/>
                  </a:lnTo>
                  <a:lnTo>
                    <a:pt x="66" y="681"/>
                  </a:lnTo>
                  <a:lnTo>
                    <a:pt x="66" y="661"/>
                  </a:lnTo>
                  <a:lnTo>
                    <a:pt x="66" y="629"/>
                  </a:lnTo>
                  <a:lnTo>
                    <a:pt x="69" y="597"/>
                  </a:lnTo>
                  <a:lnTo>
                    <a:pt x="72" y="574"/>
                  </a:lnTo>
                  <a:lnTo>
                    <a:pt x="77" y="559"/>
                  </a:lnTo>
                  <a:lnTo>
                    <a:pt x="82" y="541"/>
                  </a:lnTo>
                  <a:lnTo>
                    <a:pt x="86" y="524"/>
                  </a:lnTo>
                  <a:lnTo>
                    <a:pt x="87" y="507"/>
                  </a:lnTo>
                  <a:lnTo>
                    <a:pt x="87" y="484"/>
                  </a:lnTo>
                  <a:lnTo>
                    <a:pt x="88" y="454"/>
                  </a:lnTo>
                  <a:lnTo>
                    <a:pt x="88" y="426"/>
                  </a:lnTo>
                  <a:lnTo>
                    <a:pt x="88" y="410"/>
                  </a:lnTo>
                  <a:lnTo>
                    <a:pt x="94" y="389"/>
                  </a:lnTo>
                  <a:lnTo>
                    <a:pt x="99" y="368"/>
                  </a:lnTo>
                  <a:lnTo>
                    <a:pt x="102" y="348"/>
                  </a:lnTo>
                  <a:lnTo>
                    <a:pt x="103" y="334"/>
                  </a:lnTo>
                  <a:lnTo>
                    <a:pt x="102" y="324"/>
                  </a:lnTo>
                  <a:lnTo>
                    <a:pt x="102" y="315"/>
                  </a:lnTo>
                  <a:lnTo>
                    <a:pt x="102" y="305"/>
                  </a:lnTo>
                  <a:lnTo>
                    <a:pt x="103" y="297"/>
                  </a:lnTo>
                  <a:lnTo>
                    <a:pt x="106" y="287"/>
                  </a:lnTo>
                  <a:lnTo>
                    <a:pt x="110" y="266"/>
                  </a:lnTo>
                  <a:lnTo>
                    <a:pt x="117" y="239"/>
                  </a:lnTo>
                  <a:lnTo>
                    <a:pt x="125" y="208"/>
                  </a:lnTo>
                  <a:lnTo>
                    <a:pt x="132" y="174"/>
                  </a:lnTo>
                  <a:lnTo>
                    <a:pt x="139" y="144"/>
                  </a:lnTo>
                  <a:lnTo>
                    <a:pt x="143" y="120"/>
                  </a:lnTo>
                  <a:lnTo>
                    <a:pt x="145" y="104"/>
                  </a:lnTo>
                  <a:lnTo>
                    <a:pt x="142" y="83"/>
                  </a:lnTo>
                  <a:lnTo>
                    <a:pt x="139" y="65"/>
                  </a:lnTo>
                  <a:lnTo>
                    <a:pt x="134" y="50"/>
                  </a:lnTo>
                  <a:lnTo>
                    <a:pt x="129" y="36"/>
                  </a:lnTo>
                  <a:lnTo>
                    <a:pt x="123" y="26"/>
                  </a:lnTo>
                  <a:lnTo>
                    <a:pt x="116" y="18"/>
                  </a:lnTo>
                  <a:lnTo>
                    <a:pt x="110" y="12"/>
                  </a:lnTo>
                  <a:lnTo>
                    <a:pt x="104" y="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6" name="Freeform 23"/>
            <p:cNvSpPr>
              <a:spLocks/>
            </p:cNvSpPr>
            <p:nvPr/>
          </p:nvSpPr>
          <p:spPr bwMode="auto">
            <a:xfrm>
              <a:off x="2492" y="2614"/>
              <a:ext cx="30" cy="17"/>
            </a:xfrm>
            <a:custGeom>
              <a:avLst/>
              <a:gdLst>
                <a:gd name="T0" fmla="*/ 19 w 20"/>
                <a:gd name="T1" fmla="*/ 14 h 19"/>
                <a:gd name="T2" fmla="*/ 20 w 20"/>
                <a:gd name="T3" fmla="*/ 10 h 19"/>
                <a:gd name="T4" fmla="*/ 19 w 20"/>
                <a:gd name="T5" fmla="*/ 7 h 19"/>
                <a:gd name="T6" fmla="*/ 17 w 20"/>
                <a:gd name="T7" fmla="*/ 3 h 19"/>
                <a:gd name="T8" fmla="*/ 14 w 20"/>
                <a:gd name="T9" fmla="*/ 1 h 19"/>
                <a:gd name="T10" fmla="*/ 11 w 20"/>
                <a:gd name="T11" fmla="*/ 0 h 19"/>
                <a:gd name="T12" fmla="*/ 7 w 20"/>
                <a:gd name="T13" fmla="*/ 0 h 19"/>
                <a:gd name="T14" fmla="*/ 4 w 20"/>
                <a:gd name="T15" fmla="*/ 2 h 19"/>
                <a:gd name="T16" fmla="*/ 1 w 20"/>
                <a:gd name="T17" fmla="*/ 4 h 19"/>
                <a:gd name="T18" fmla="*/ 0 w 20"/>
                <a:gd name="T19" fmla="*/ 9 h 19"/>
                <a:gd name="T20" fmla="*/ 0 w 20"/>
                <a:gd name="T21" fmla="*/ 13 h 19"/>
                <a:gd name="T22" fmla="*/ 2 w 20"/>
                <a:gd name="T23" fmla="*/ 16 h 19"/>
                <a:gd name="T24" fmla="*/ 5 w 20"/>
                <a:gd name="T25" fmla="*/ 18 h 19"/>
                <a:gd name="T26" fmla="*/ 8 w 20"/>
                <a:gd name="T27" fmla="*/ 19 h 19"/>
                <a:gd name="T28" fmla="*/ 13 w 20"/>
                <a:gd name="T29" fmla="*/ 18 h 19"/>
                <a:gd name="T30" fmla="*/ 16 w 20"/>
                <a:gd name="T31" fmla="*/ 17 h 19"/>
                <a:gd name="T32" fmla="*/ 19 w 20"/>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9" y="14"/>
                  </a:moveTo>
                  <a:lnTo>
                    <a:pt x="20" y="10"/>
                  </a:lnTo>
                  <a:lnTo>
                    <a:pt x="19" y="7"/>
                  </a:lnTo>
                  <a:lnTo>
                    <a:pt x="17" y="3"/>
                  </a:lnTo>
                  <a:lnTo>
                    <a:pt x="14" y="1"/>
                  </a:lnTo>
                  <a:lnTo>
                    <a:pt x="11" y="0"/>
                  </a:lnTo>
                  <a:lnTo>
                    <a:pt x="7" y="0"/>
                  </a:lnTo>
                  <a:lnTo>
                    <a:pt x="4" y="2"/>
                  </a:lnTo>
                  <a:lnTo>
                    <a:pt x="1" y="4"/>
                  </a:lnTo>
                  <a:lnTo>
                    <a:pt x="0" y="9"/>
                  </a:lnTo>
                  <a:lnTo>
                    <a:pt x="0" y="13"/>
                  </a:lnTo>
                  <a:lnTo>
                    <a:pt x="2" y="16"/>
                  </a:lnTo>
                  <a:lnTo>
                    <a:pt x="5" y="18"/>
                  </a:lnTo>
                  <a:lnTo>
                    <a:pt x="8" y="19"/>
                  </a:lnTo>
                  <a:lnTo>
                    <a:pt x="13" y="18"/>
                  </a:lnTo>
                  <a:lnTo>
                    <a:pt x="16" y="17"/>
                  </a:lnTo>
                  <a:lnTo>
                    <a:pt x="19" y="1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7" name="Freeform 24"/>
            <p:cNvSpPr>
              <a:spLocks/>
            </p:cNvSpPr>
            <p:nvPr/>
          </p:nvSpPr>
          <p:spPr bwMode="auto">
            <a:xfrm>
              <a:off x="2461" y="3176"/>
              <a:ext cx="34" cy="18"/>
            </a:xfrm>
            <a:custGeom>
              <a:avLst/>
              <a:gdLst>
                <a:gd name="T0" fmla="*/ 18 w 19"/>
                <a:gd name="T1" fmla="*/ 15 h 19"/>
                <a:gd name="T2" fmla="*/ 19 w 19"/>
                <a:gd name="T3" fmla="*/ 10 h 19"/>
                <a:gd name="T4" fmla="*/ 19 w 19"/>
                <a:gd name="T5" fmla="*/ 7 h 19"/>
                <a:gd name="T6" fmla="*/ 17 w 19"/>
                <a:gd name="T7" fmla="*/ 3 h 19"/>
                <a:gd name="T8" fmla="*/ 15 w 19"/>
                <a:gd name="T9" fmla="*/ 1 h 19"/>
                <a:gd name="T10" fmla="*/ 11 w 19"/>
                <a:gd name="T11" fmla="*/ 0 h 19"/>
                <a:gd name="T12" fmla="*/ 7 w 19"/>
                <a:gd name="T13" fmla="*/ 1 h 19"/>
                <a:gd name="T14" fmla="*/ 3 w 19"/>
                <a:gd name="T15" fmla="*/ 2 h 19"/>
                <a:gd name="T16" fmla="*/ 1 w 19"/>
                <a:gd name="T17" fmla="*/ 6 h 19"/>
                <a:gd name="T18" fmla="*/ 0 w 19"/>
                <a:gd name="T19" fmla="*/ 9 h 19"/>
                <a:gd name="T20" fmla="*/ 1 w 19"/>
                <a:gd name="T21" fmla="*/ 13 h 19"/>
                <a:gd name="T22" fmla="*/ 2 w 19"/>
                <a:gd name="T23" fmla="*/ 16 h 19"/>
                <a:gd name="T24" fmla="*/ 6 w 19"/>
                <a:gd name="T25" fmla="*/ 18 h 19"/>
                <a:gd name="T26" fmla="*/ 9 w 19"/>
                <a:gd name="T27" fmla="*/ 19 h 19"/>
                <a:gd name="T28" fmla="*/ 13 w 19"/>
                <a:gd name="T29" fmla="*/ 19 h 19"/>
                <a:gd name="T30" fmla="*/ 16 w 19"/>
                <a:gd name="T31" fmla="*/ 17 h 19"/>
                <a:gd name="T32" fmla="*/ 18 w 19"/>
                <a:gd name="T33" fmla="*/ 1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8" y="15"/>
                  </a:moveTo>
                  <a:lnTo>
                    <a:pt x="19" y="10"/>
                  </a:lnTo>
                  <a:lnTo>
                    <a:pt x="19" y="7"/>
                  </a:lnTo>
                  <a:lnTo>
                    <a:pt x="17" y="3"/>
                  </a:lnTo>
                  <a:lnTo>
                    <a:pt x="15" y="1"/>
                  </a:lnTo>
                  <a:lnTo>
                    <a:pt x="11" y="0"/>
                  </a:lnTo>
                  <a:lnTo>
                    <a:pt x="7" y="1"/>
                  </a:lnTo>
                  <a:lnTo>
                    <a:pt x="3" y="2"/>
                  </a:lnTo>
                  <a:lnTo>
                    <a:pt x="1" y="6"/>
                  </a:lnTo>
                  <a:lnTo>
                    <a:pt x="0" y="9"/>
                  </a:lnTo>
                  <a:lnTo>
                    <a:pt x="1" y="13"/>
                  </a:lnTo>
                  <a:lnTo>
                    <a:pt x="2" y="16"/>
                  </a:lnTo>
                  <a:lnTo>
                    <a:pt x="6" y="18"/>
                  </a:lnTo>
                  <a:lnTo>
                    <a:pt x="9" y="19"/>
                  </a:lnTo>
                  <a:lnTo>
                    <a:pt x="13" y="19"/>
                  </a:lnTo>
                  <a:lnTo>
                    <a:pt x="16" y="17"/>
                  </a:lnTo>
                  <a:lnTo>
                    <a:pt x="18" y="1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8" name="Freeform 25"/>
            <p:cNvSpPr>
              <a:spLocks/>
            </p:cNvSpPr>
            <p:nvPr/>
          </p:nvSpPr>
          <p:spPr bwMode="auto">
            <a:xfrm>
              <a:off x="2343" y="3154"/>
              <a:ext cx="179" cy="103"/>
            </a:xfrm>
            <a:custGeom>
              <a:avLst/>
              <a:gdLst>
                <a:gd name="T0" fmla="*/ 100 w 106"/>
                <a:gd name="T1" fmla="*/ 0 h 121"/>
                <a:gd name="T2" fmla="*/ 93 w 106"/>
                <a:gd name="T3" fmla="*/ 0 h 121"/>
                <a:gd name="T4" fmla="*/ 83 w 106"/>
                <a:gd name="T5" fmla="*/ 5 h 121"/>
                <a:gd name="T6" fmla="*/ 74 w 106"/>
                <a:gd name="T7" fmla="*/ 12 h 121"/>
                <a:gd name="T8" fmla="*/ 67 w 106"/>
                <a:gd name="T9" fmla="*/ 20 h 121"/>
                <a:gd name="T10" fmla="*/ 63 w 106"/>
                <a:gd name="T11" fmla="*/ 28 h 121"/>
                <a:gd name="T12" fmla="*/ 59 w 106"/>
                <a:gd name="T13" fmla="*/ 35 h 121"/>
                <a:gd name="T14" fmla="*/ 54 w 106"/>
                <a:gd name="T15" fmla="*/ 41 h 121"/>
                <a:gd name="T16" fmla="*/ 49 w 106"/>
                <a:gd name="T17" fmla="*/ 45 h 121"/>
                <a:gd name="T18" fmla="*/ 45 w 106"/>
                <a:gd name="T19" fmla="*/ 50 h 121"/>
                <a:gd name="T20" fmla="*/ 39 w 106"/>
                <a:gd name="T21" fmla="*/ 56 h 121"/>
                <a:gd name="T22" fmla="*/ 30 w 106"/>
                <a:gd name="T23" fmla="*/ 65 h 121"/>
                <a:gd name="T24" fmla="*/ 22 w 106"/>
                <a:gd name="T25" fmla="*/ 73 h 121"/>
                <a:gd name="T26" fmla="*/ 14 w 106"/>
                <a:gd name="T27" fmla="*/ 82 h 121"/>
                <a:gd name="T28" fmla="*/ 6 w 106"/>
                <a:gd name="T29" fmla="*/ 90 h 121"/>
                <a:gd name="T30" fmla="*/ 1 w 106"/>
                <a:gd name="T31" fmla="*/ 97 h 121"/>
                <a:gd name="T32" fmla="*/ 0 w 106"/>
                <a:gd name="T33" fmla="*/ 100 h 121"/>
                <a:gd name="T34" fmla="*/ 3 w 106"/>
                <a:gd name="T35" fmla="*/ 105 h 121"/>
                <a:gd name="T36" fmla="*/ 10 w 106"/>
                <a:gd name="T37" fmla="*/ 110 h 121"/>
                <a:gd name="T38" fmla="*/ 17 w 106"/>
                <a:gd name="T39" fmla="*/ 115 h 121"/>
                <a:gd name="T40" fmla="*/ 23 w 106"/>
                <a:gd name="T41" fmla="*/ 119 h 121"/>
                <a:gd name="T42" fmla="*/ 30 w 106"/>
                <a:gd name="T43" fmla="*/ 121 h 121"/>
                <a:gd name="T44" fmla="*/ 39 w 106"/>
                <a:gd name="T45" fmla="*/ 121 h 121"/>
                <a:gd name="T46" fmla="*/ 48 w 106"/>
                <a:gd name="T47" fmla="*/ 119 h 121"/>
                <a:gd name="T48" fmla="*/ 56 w 106"/>
                <a:gd name="T49" fmla="*/ 115 h 121"/>
                <a:gd name="T50" fmla="*/ 67 w 106"/>
                <a:gd name="T51" fmla="*/ 105 h 121"/>
                <a:gd name="T52" fmla="*/ 76 w 106"/>
                <a:gd name="T53" fmla="*/ 92 h 121"/>
                <a:gd name="T54" fmla="*/ 82 w 106"/>
                <a:gd name="T55" fmla="*/ 81 h 121"/>
                <a:gd name="T56" fmla="*/ 85 w 106"/>
                <a:gd name="T57" fmla="*/ 74 h 121"/>
                <a:gd name="T58" fmla="*/ 90 w 106"/>
                <a:gd name="T59" fmla="*/ 69 h 121"/>
                <a:gd name="T60" fmla="*/ 97 w 106"/>
                <a:gd name="T61" fmla="*/ 64 h 121"/>
                <a:gd name="T62" fmla="*/ 102 w 106"/>
                <a:gd name="T63" fmla="*/ 58 h 121"/>
                <a:gd name="T64" fmla="*/ 106 w 106"/>
                <a:gd name="T65" fmla="*/ 52 h 121"/>
                <a:gd name="T66" fmla="*/ 106 w 106"/>
                <a:gd name="T67" fmla="*/ 46 h 121"/>
                <a:gd name="T68" fmla="*/ 105 w 106"/>
                <a:gd name="T69" fmla="*/ 38 h 121"/>
                <a:gd name="T70" fmla="*/ 103 w 106"/>
                <a:gd name="T71" fmla="*/ 29 h 121"/>
                <a:gd name="T72" fmla="*/ 103 w 106"/>
                <a:gd name="T73" fmla="*/ 21 h 121"/>
                <a:gd name="T74" fmla="*/ 105 w 106"/>
                <a:gd name="T75" fmla="*/ 14 h 121"/>
                <a:gd name="T76" fmla="*/ 106 w 106"/>
                <a:gd name="T77" fmla="*/ 8 h 121"/>
                <a:gd name="T78" fmla="*/ 105 w 106"/>
                <a:gd name="T79" fmla="*/ 4 h 121"/>
                <a:gd name="T80" fmla="*/ 100 w 106"/>
                <a:gd name="T81" fmla="*/ 0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21"/>
                <a:gd name="T125" fmla="*/ 106 w 106"/>
                <a:gd name="T126" fmla="*/ 121 h 1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21">
                  <a:moveTo>
                    <a:pt x="100" y="0"/>
                  </a:moveTo>
                  <a:lnTo>
                    <a:pt x="93" y="0"/>
                  </a:lnTo>
                  <a:lnTo>
                    <a:pt x="83" y="5"/>
                  </a:lnTo>
                  <a:lnTo>
                    <a:pt x="74" y="12"/>
                  </a:lnTo>
                  <a:lnTo>
                    <a:pt x="67" y="20"/>
                  </a:lnTo>
                  <a:lnTo>
                    <a:pt x="63" y="28"/>
                  </a:lnTo>
                  <a:lnTo>
                    <a:pt x="59" y="35"/>
                  </a:lnTo>
                  <a:lnTo>
                    <a:pt x="54" y="41"/>
                  </a:lnTo>
                  <a:lnTo>
                    <a:pt x="49" y="45"/>
                  </a:lnTo>
                  <a:lnTo>
                    <a:pt x="45" y="50"/>
                  </a:lnTo>
                  <a:lnTo>
                    <a:pt x="39" y="56"/>
                  </a:lnTo>
                  <a:lnTo>
                    <a:pt x="30" y="65"/>
                  </a:lnTo>
                  <a:lnTo>
                    <a:pt x="22" y="73"/>
                  </a:lnTo>
                  <a:lnTo>
                    <a:pt x="14" y="82"/>
                  </a:lnTo>
                  <a:lnTo>
                    <a:pt x="6" y="90"/>
                  </a:lnTo>
                  <a:lnTo>
                    <a:pt x="1" y="97"/>
                  </a:lnTo>
                  <a:lnTo>
                    <a:pt x="0" y="100"/>
                  </a:lnTo>
                  <a:lnTo>
                    <a:pt x="3" y="105"/>
                  </a:lnTo>
                  <a:lnTo>
                    <a:pt x="10" y="110"/>
                  </a:lnTo>
                  <a:lnTo>
                    <a:pt x="17" y="115"/>
                  </a:lnTo>
                  <a:lnTo>
                    <a:pt x="23" y="119"/>
                  </a:lnTo>
                  <a:lnTo>
                    <a:pt x="30" y="121"/>
                  </a:lnTo>
                  <a:lnTo>
                    <a:pt x="39" y="121"/>
                  </a:lnTo>
                  <a:lnTo>
                    <a:pt x="48" y="119"/>
                  </a:lnTo>
                  <a:lnTo>
                    <a:pt x="56" y="115"/>
                  </a:lnTo>
                  <a:lnTo>
                    <a:pt x="67" y="105"/>
                  </a:lnTo>
                  <a:lnTo>
                    <a:pt x="76" y="92"/>
                  </a:lnTo>
                  <a:lnTo>
                    <a:pt x="82" y="81"/>
                  </a:lnTo>
                  <a:lnTo>
                    <a:pt x="85" y="74"/>
                  </a:lnTo>
                  <a:lnTo>
                    <a:pt x="90" y="69"/>
                  </a:lnTo>
                  <a:lnTo>
                    <a:pt x="97" y="64"/>
                  </a:lnTo>
                  <a:lnTo>
                    <a:pt x="102" y="58"/>
                  </a:lnTo>
                  <a:lnTo>
                    <a:pt x="106" y="52"/>
                  </a:lnTo>
                  <a:lnTo>
                    <a:pt x="106" y="46"/>
                  </a:lnTo>
                  <a:lnTo>
                    <a:pt x="105" y="38"/>
                  </a:lnTo>
                  <a:lnTo>
                    <a:pt x="103" y="29"/>
                  </a:lnTo>
                  <a:lnTo>
                    <a:pt x="103" y="21"/>
                  </a:lnTo>
                  <a:lnTo>
                    <a:pt x="105" y="14"/>
                  </a:lnTo>
                  <a:lnTo>
                    <a:pt x="106" y="8"/>
                  </a:lnTo>
                  <a:lnTo>
                    <a:pt x="105" y="4"/>
                  </a:lnTo>
                  <a:lnTo>
                    <a:pt x="100"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19" name="Freeform 26"/>
            <p:cNvSpPr>
              <a:spLocks/>
            </p:cNvSpPr>
            <p:nvPr/>
          </p:nvSpPr>
          <p:spPr bwMode="auto">
            <a:xfrm>
              <a:off x="2461" y="3176"/>
              <a:ext cx="34" cy="18"/>
            </a:xfrm>
            <a:custGeom>
              <a:avLst/>
              <a:gdLst>
                <a:gd name="T0" fmla="*/ 6 w 19"/>
                <a:gd name="T1" fmla="*/ 18 h 19"/>
                <a:gd name="T2" fmla="*/ 10 w 19"/>
                <a:gd name="T3" fmla="*/ 19 h 19"/>
                <a:gd name="T4" fmla="*/ 14 w 19"/>
                <a:gd name="T5" fmla="*/ 18 h 19"/>
                <a:gd name="T6" fmla="*/ 17 w 19"/>
                <a:gd name="T7" fmla="*/ 17 h 19"/>
                <a:gd name="T8" fmla="*/ 19 w 19"/>
                <a:gd name="T9" fmla="*/ 14 h 19"/>
                <a:gd name="T10" fmla="*/ 19 w 19"/>
                <a:gd name="T11" fmla="*/ 10 h 19"/>
                <a:gd name="T12" fmla="*/ 19 w 19"/>
                <a:gd name="T13" fmla="*/ 7 h 19"/>
                <a:gd name="T14" fmla="*/ 17 w 19"/>
                <a:gd name="T15" fmla="*/ 3 h 19"/>
                <a:gd name="T16" fmla="*/ 14 w 19"/>
                <a:gd name="T17" fmla="*/ 1 h 19"/>
                <a:gd name="T18" fmla="*/ 10 w 19"/>
                <a:gd name="T19" fmla="*/ 0 h 19"/>
                <a:gd name="T20" fmla="*/ 7 w 19"/>
                <a:gd name="T21" fmla="*/ 1 h 19"/>
                <a:gd name="T22" fmla="*/ 3 w 19"/>
                <a:gd name="T23" fmla="*/ 2 h 19"/>
                <a:gd name="T24" fmla="*/ 1 w 19"/>
                <a:gd name="T25" fmla="*/ 6 h 19"/>
                <a:gd name="T26" fmla="*/ 0 w 19"/>
                <a:gd name="T27" fmla="*/ 10 h 19"/>
                <a:gd name="T28" fmla="*/ 1 w 19"/>
                <a:gd name="T29" fmla="*/ 14 h 19"/>
                <a:gd name="T30" fmla="*/ 2 w 19"/>
                <a:gd name="T31" fmla="*/ 17 h 19"/>
                <a:gd name="T32" fmla="*/ 6 w 19"/>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6" y="18"/>
                  </a:moveTo>
                  <a:lnTo>
                    <a:pt x="10" y="19"/>
                  </a:lnTo>
                  <a:lnTo>
                    <a:pt x="14" y="18"/>
                  </a:lnTo>
                  <a:lnTo>
                    <a:pt x="17" y="17"/>
                  </a:lnTo>
                  <a:lnTo>
                    <a:pt x="19" y="14"/>
                  </a:lnTo>
                  <a:lnTo>
                    <a:pt x="19" y="10"/>
                  </a:lnTo>
                  <a:lnTo>
                    <a:pt x="19" y="7"/>
                  </a:lnTo>
                  <a:lnTo>
                    <a:pt x="17" y="3"/>
                  </a:lnTo>
                  <a:lnTo>
                    <a:pt x="14" y="1"/>
                  </a:lnTo>
                  <a:lnTo>
                    <a:pt x="10" y="0"/>
                  </a:lnTo>
                  <a:lnTo>
                    <a:pt x="7" y="1"/>
                  </a:lnTo>
                  <a:lnTo>
                    <a:pt x="3" y="2"/>
                  </a:lnTo>
                  <a:lnTo>
                    <a:pt x="1" y="6"/>
                  </a:lnTo>
                  <a:lnTo>
                    <a:pt x="0" y="10"/>
                  </a:lnTo>
                  <a:lnTo>
                    <a:pt x="1" y="14"/>
                  </a:lnTo>
                  <a:lnTo>
                    <a:pt x="2" y="17"/>
                  </a:lnTo>
                  <a:lnTo>
                    <a:pt x="6"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0" name="Freeform 27"/>
            <p:cNvSpPr>
              <a:spLocks/>
            </p:cNvSpPr>
            <p:nvPr/>
          </p:nvSpPr>
          <p:spPr bwMode="auto">
            <a:xfrm>
              <a:off x="2337" y="3163"/>
              <a:ext cx="195" cy="101"/>
            </a:xfrm>
            <a:custGeom>
              <a:avLst/>
              <a:gdLst>
                <a:gd name="T0" fmla="*/ 45 w 117"/>
                <a:gd name="T1" fmla="*/ 32 h 117"/>
                <a:gd name="T2" fmla="*/ 39 w 117"/>
                <a:gd name="T3" fmla="*/ 38 h 117"/>
                <a:gd name="T4" fmla="*/ 33 w 117"/>
                <a:gd name="T5" fmla="*/ 45 h 117"/>
                <a:gd name="T6" fmla="*/ 28 w 117"/>
                <a:gd name="T7" fmla="*/ 52 h 117"/>
                <a:gd name="T8" fmla="*/ 23 w 117"/>
                <a:gd name="T9" fmla="*/ 58 h 117"/>
                <a:gd name="T10" fmla="*/ 17 w 117"/>
                <a:gd name="T11" fmla="*/ 65 h 117"/>
                <a:gd name="T12" fmla="*/ 13 w 117"/>
                <a:gd name="T13" fmla="*/ 72 h 117"/>
                <a:gd name="T14" fmla="*/ 9 w 117"/>
                <a:gd name="T15" fmla="*/ 78 h 117"/>
                <a:gd name="T16" fmla="*/ 7 w 117"/>
                <a:gd name="T17" fmla="*/ 84 h 117"/>
                <a:gd name="T18" fmla="*/ 2 w 117"/>
                <a:gd name="T19" fmla="*/ 93 h 117"/>
                <a:gd name="T20" fmla="*/ 0 w 117"/>
                <a:gd name="T21" fmla="*/ 100 h 117"/>
                <a:gd name="T22" fmla="*/ 1 w 117"/>
                <a:gd name="T23" fmla="*/ 105 h 117"/>
                <a:gd name="T24" fmla="*/ 4 w 117"/>
                <a:gd name="T25" fmla="*/ 109 h 117"/>
                <a:gd name="T26" fmla="*/ 7 w 117"/>
                <a:gd name="T27" fmla="*/ 111 h 117"/>
                <a:gd name="T28" fmla="*/ 13 w 117"/>
                <a:gd name="T29" fmla="*/ 115 h 117"/>
                <a:gd name="T30" fmla="*/ 20 w 117"/>
                <a:gd name="T31" fmla="*/ 117 h 117"/>
                <a:gd name="T32" fmla="*/ 30 w 117"/>
                <a:gd name="T33" fmla="*/ 117 h 117"/>
                <a:gd name="T34" fmla="*/ 40 w 117"/>
                <a:gd name="T35" fmla="*/ 117 h 117"/>
                <a:gd name="T36" fmla="*/ 52 w 117"/>
                <a:gd name="T37" fmla="*/ 114 h 117"/>
                <a:gd name="T38" fmla="*/ 63 w 117"/>
                <a:gd name="T39" fmla="*/ 107 h 117"/>
                <a:gd name="T40" fmla="*/ 76 w 117"/>
                <a:gd name="T41" fmla="*/ 95 h 117"/>
                <a:gd name="T42" fmla="*/ 81 w 117"/>
                <a:gd name="T43" fmla="*/ 88 h 117"/>
                <a:gd name="T44" fmla="*/ 86 w 117"/>
                <a:gd name="T45" fmla="*/ 76 h 117"/>
                <a:gd name="T46" fmla="*/ 92 w 117"/>
                <a:gd name="T47" fmla="*/ 64 h 117"/>
                <a:gd name="T48" fmla="*/ 97 w 117"/>
                <a:gd name="T49" fmla="*/ 58 h 117"/>
                <a:gd name="T50" fmla="*/ 97 w 117"/>
                <a:gd name="T51" fmla="*/ 62 h 117"/>
                <a:gd name="T52" fmla="*/ 106 w 117"/>
                <a:gd name="T53" fmla="*/ 55 h 117"/>
                <a:gd name="T54" fmla="*/ 113 w 117"/>
                <a:gd name="T55" fmla="*/ 48 h 117"/>
                <a:gd name="T56" fmla="*/ 116 w 117"/>
                <a:gd name="T57" fmla="*/ 44 h 117"/>
                <a:gd name="T58" fmla="*/ 117 w 117"/>
                <a:gd name="T59" fmla="*/ 38 h 117"/>
                <a:gd name="T60" fmla="*/ 117 w 117"/>
                <a:gd name="T61" fmla="*/ 27 h 117"/>
                <a:gd name="T62" fmla="*/ 116 w 117"/>
                <a:gd name="T63" fmla="*/ 17 h 117"/>
                <a:gd name="T64" fmla="*/ 113 w 117"/>
                <a:gd name="T65" fmla="*/ 7 h 117"/>
                <a:gd name="T66" fmla="*/ 111 w 117"/>
                <a:gd name="T67" fmla="*/ 0 h 117"/>
                <a:gd name="T68" fmla="*/ 108 w 117"/>
                <a:gd name="T69" fmla="*/ 11 h 117"/>
                <a:gd name="T70" fmla="*/ 101 w 117"/>
                <a:gd name="T71" fmla="*/ 22 h 117"/>
                <a:gd name="T72" fmla="*/ 93 w 117"/>
                <a:gd name="T73" fmla="*/ 29 h 117"/>
                <a:gd name="T74" fmla="*/ 86 w 117"/>
                <a:gd name="T75" fmla="*/ 31 h 117"/>
                <a:gd name="T76" fmla="*/ 84 w 117"/>
                <a:gd name="T77" fmla="*/ 22 h 117"/>
                <a:gd name="T78" fmla="*/ 77 w 117"/>
                <a:gd name="T79" fmla="*/ 14 h 117"/>
                <a:gd name="T80" fmla="*/ 67 w 117"/>
                <a:gd name="T81" fmla="*/ 11 h 117"/>
                <a:gd name="T82" fmla="*/ 58 w 117"/>
                <a:gd name="T83" fmla="*/ 18 h 117"/>
                <a:gd name="T84" fmla="*/ 54 w 117"/>
                <a:gd name="T85" fmla="*/ 23 h 117"/>
                <a:gd name="T86" fmla="*/ 52 w 117"/>
                <a:gd name="T87" fmla="*/ 25 h 117"/>
                <a:gd name="T88" fmla="*/ 48 w 117"/>
                <a:gd name="T89" fmla="*/ 29 h 117"/>
                <a:gd name="T90" fmla="*/ 45 w 117"/>
                <a:gd name="T91" fmla="*/ 32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17"/>
                <a:gd name="T140" fmla="*/ 117 w 117"/>
                <a:gd name="T141" fmla="*/ 117 h 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17">
                  <a:moveTo>
                    <a:pt x="45" y="32"/>
                  </a:moveTo>
                  <a:lnTo>
                    <a:pt x="39" y="38"/>
                  </a:lnTo>
                  <a:lnTo>
                    <a:pt x="33" y="45"/>
                  </a:lnTo>
                  <a:lnTo>
                    <a:pt x="28" y="52"/>
                  </a:lnTo>
                  <a:lnTo>
                    <a:pt x="23" y="58"/>
                  </a:lnTo>
                  <a:lnTo>
                    <a:pt x="17" y="65"/>
                  </a:lnTo>
                  <a:lnTo>
                    <a:pt x="13" y="72"/>
                  </a:lnTo>
                  <a:lnTo>
                    <a:pt x="9" y="78"/>
                  </a:lnTo>
                  <a:lnTo>
                    <a:pt x="7" y="84"/>
                  </a:lnTo>
                  <a:lnTo>
                    <a:pt x="2" y="93"/>
                  </a:lnTo>
                  <a:lnTo>
                    <a:pt x="0" y="100"/>
                  </a:lnTo>
                  <a:lnTo>
                    <a:pt x="1" y="105"/>
                  </a:lnTo>
                  <a:lnTo>
                    <a:pt x="4" y="109"/>
                  </a:lnTo>
                  <a:lnTo>
                    <a:pt x="7" y="111"/>
                  </a:lnTo>
                  <a:lnTo>
                    <a:pt x="13" y="115"/>
                  </a:lnTo>
                  <a:lnTo>
                    <a:pt x="20" y="117"/>
                  </a:lnTo>
                  <a:lnTo>
                    <a:pt x="30" y="117"/>
                  </a:lnTo>
                  <a:lnTo>
                    <a:pt x="40" y="117"/>
                  </a:lnTo>
                  <a:lnTo>
                    <a:pt x="52" y="114"/>
                  </a:lnTo>
                  <a:lnTo>
                    <a:pt x="63" y="107"/>
                  </a:lnTo>
                  <a:lnTo>
                    <a:pt x="76" y="95"/>
                  </a:lnTo>
                  <a:lnTo>
                    <a:pt x="81" y="88"/>
                  </a:lnTo>
                  <a:lnTo>
                    <a:pt x="86" y="76"/>
                  </a:lnTo>
                  <a:lnTo>
                    <a:pt x="92" y="64"/>
                  </a:lnTo>
                  <a:lnTo>
                    <a:pt x="97" y="58"/>
                  </a:lnTo>
                  <a:lnTo>
                    <a:pt x="97" y="62"/>
                  </a:lnTo>
                  <a:lnTo>
                    <a:pt x="106" y="55"/>
                  </a:lnTo>
                  <a:lnTo>
                    <a:pt x="113" y="48"/>
                  </a:lnTo>
                  <a:lnTo>
                    <a:pt x="116" y="44"/>
                  </a:lnTo>
                  <a:lnTo>
                    <a:pt x="117" y="38"/>
                  </a:lnTo>
                  <a:lnTo>
                    <a:pt x="117" y="27"/>
                  </a:lnTo>
                  <a:lnTo>
                    <a:pt x="116" y="17"/>
                  </a:lnTo>
                  <a:lnTo>
                    <a:pt x="113" y="7"/>
                  </a:lnTo>
                  <a:lnTo>
                    <a:pt x="111" y="0"/>
                  </a:lnTo>
                  <a:lnTo>
                    <a:pt x="108" y="11"/>
                  </a:lnTo>
                  <a:lnTo>
                    <a:pt x="101" y="22"/>
                  </a:lnTo>
                  <a:lnTo>
                    <a:pt x="93" y="29"/>
                  </a:lnTo>
                  <a:lnTo>
                    <a:pt x="86" y="31"/>
                  </a:lnTo>
                  <a:lnTo>
                    <a:pt x="84" y="22"/>
                  </a:lnTo>
                  <a:lnTo>
                    <a:pt x="77" y="14"/>
                  </a:lnTo>
                  <a:lnTo>
                    <a:pt x="67" y="11"/>
                  </a:lnTo>
                  <a:lnTo>
                    <a:pt x="58" y="18"/>
                  </a:lnTo>
                  <a:lnTo>
                    <a:pt x="54" y="23"/>
                  </a:lnTo>
                  <a:lnTo>
                    <a:pt x="52" y="25"/>
                  </a:lnTo>
                  <a:lnTo>
                    <a:pt x="48" y="29"/>
                  </a:lnTo>
                  <a:lnTo>
                    <a:pt x="45"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1" name="Freeform 28"/>
            <p:cNvSpPr>
              <a:spLocks/>
            </p:cNvSpPr>
            <p:nvPr/>
          </p:nvSpPr>
          <p:spPr bwMode="auto">
            <a:xfrm>
              <a:off x="2421" y="3091"/>
              <a:ext cx="101" cy="99"/>
            </a:xfrm>
            <a:custGeom>
              <a:avLst/>
              <a:gdLst>
                <a:gd name="T0" fmla="*/ 7 w 60"/>
                <a:gd name="T1" fmla="*/ 102 h 115"/>
                <a:gd name="T2" fmla="*/ 16 w 60"/>
                <a:gd name="T3" fmla="*/ 95 h 115"/>
                <a:gd name="T4" fmla="*/ 26 w 60"/>
                <a:gd name="T5" fmla="*/ 98 h 115"/>
                <a:gd name="T6" fmla="*/ 33 w 60"/>
                <a:gd name="T7" fmla="*/ 106 h 115"/>
                <a:gd name="T8" fmla="*/ 35 w 60"/>
                <a:gd name="T9" fmla="*/ 115 h 115"/>
                <a:gd name="T10" fmla="*/ 42 w 60"/>
                <a:gd name="T11" fmla="*/ 113 h 115"/>
                <a:gd name="T12" fmla="*/ 50 w 60"/>
                <a:gd name="T13" fmla="*/ 106 h 115"/>
                <a:gd name="T14" fmla="*/ 57 w 60"/>
                <a:gd name="T15" fmla="*/ 95 h 115"/>
                <a:gd name="T16" fmla="*/ 60 w 60"/>
                <a:gd name="T17" fmla="*/ 84 h 115"/>
                <a:gd name="T18" fmla="*/ 60 w 60"/>
                <a:gd name="T19" fmla="*/ 85 h 115"/>
                <a:gd name="T20" fmla="*/ 57 w 60"/>
                <a:gd name="T21" fmla="*/ 69 h 115"/>
                <a:gd name="T22" fmla="*/ 55 w 60"/>
                <a:gd name="T23" fmla="*/ 46 h 115"/>
                <a:gd name="T24" fmla="*/ 54 w 60"/>
                <a:gd name="T25" fmla="*/ 23 h 115"/>
                <a:gd name="T26" fmla="*/ 54 w 60"/>
                <a:gd name="T27" fmla="*/ 3 h 115"/>
                <a:gd name="T28" fmla="*/ 47 w 60"/>
                <a:gd name="T29" fmla="*/ 1 h 115"/>
                <a:gd name="T30" fmla="*/ 40 w 60"/>
                <a:gd name="T31" fmla="*/ 0 h 115"/>
                <a:gd name="T32" fmla="*/ 32 w 60"/>
                <a:gd name="T33" fmla="*/ 0 h 115"/>
                <a:gd name="T34" fmla="*/ 24 w 60"/>
                <a:gd name="T35" fmla="*/ 0 h 115"/>
                <a:gd name="T36" fmla="*/ 16 w 60"/>
                <a:gd name="T37" fmla="*/ 0 h 115"/>
                <a:gd name="T38" fmla="*/ 9 w 60"/>
                <a:gd name="T39" fmla="*/ 1 h 115"/>
                <a:gd name="T40" fmla="*/ 3 w 60"/>
                <a:gd name="T41" fmla="*/ 3 h 115"/>
                <a:gd name="T42" fmla="*/ 0 w 60"/>
                <a:gd name="T43" fmla="*/ 7 h 115"/>
                <a:gd name="T44" fmla="*/ 3 w 60"/>
                <a:gd name="T45" fmla="*/ 23 h 115"/>
                <a:gd name="T46" fmla="*/ 7 w 60"/>
                <a:gd name="T47" fmla="*/ 42 h 115"/>
                <a:gd name="T48" fmla="*/ 8 w 60"/>
                <a:gd name="T49" fmla="*/ 58 h 115"/>
                <a:gd name="T50" fmla="*/ 9 w 60"/>
                <a:gd name="T51" fmla="*/ 69 h 115"/>
                <a:gd name="T52" fmla="*/ 9 w 60"/>
                <a:gd name="T53" fmla="*/ 75 h 115"/>
                <a:gd name="T54" fmla="*/ 9 w 60"/>
                <a:gd name="T55" fmla="*/ 81 h 115"/>
                <a:gd name="T56" fmla="*/ 8 w 60"/>
                <a:gd name="T57" fmla="*/ 91 h 115"/>
                <a:gd name="T58" fmla="*/ 4 w 60"/>
                <a:gd name="T59" fmla="*/ 102 h 115"/>
                <a:gd name="T60" fmla="*/ 7 w 60"/>
                <a:gd name="T61" fmla="*/ 102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115"/>
                <a:gd name="T95" fmla="*/ 60 w 60"/>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115">
                  <a:moveTo>
                    <a:pt x="7" y="102"/>
                  </a:moveTo>
                  <a:lnTo>
                    <a:pt x="16" y="95"/>
                  </a:lnTo>
                  <a:lnTo>
                    <a:pt x="26" y="98"/>
                  </a:lnTo>
                  <a:lnTo>
                    <a:pt x="33" y="106"/>
                  </a:lnTo>
                  <a:lnTo>
                    <a:pt x="35" y="115"/>
                  </a:lnTo>
                  <a:lnTo>
                    <a:pt x="42" y="113"/>
                  </a:lnTo>
                  <a:lnTo>
                    <a:pt x="50" y="106"/>
                  </a:lnTo>
                  <a:lnTo>
                    <a:pt x="57" y="95"/>
                  </a:lnTo>
                  <a:lnTo>
                    <a:pt x="60" y="84"/>
                  </a:lnTo>
                  <a:lnTo>
                    <a:pt x="60" y="85"/>
                  </a:lnTo>
                  <a:lnTo>
                    <a:pt x="57" y="69"/>
                  </a:lnTo>
                  <a:lnTo>
                    <a:pt x="55" y="46"/>
                  </a:lnTo>
                  <a:lnTo>
                    <a:pt x="54" y="23"/>
                  </a:lnTo>
                  <a:lnTo>
                    <a:pt x="54" y="3"/>
                  </a:lnTo>
                  <a:lnTo>
                    <a:pt x="47" y="1"/>
                  </a:lnTo>
                  <a:lnTo>
                    <a:pt x="40" y="0"/>
                  </a:lnTo>
                  <a:lnTo>
                    <a:pt x="32" y="0"/>
                  </a:lnTo>
                  <a:lnTo>
                    <a:pt x="24" y="0"/>
                  </a:lnTo>
                  <a:lnTo>
                    <a:pt x="16" y="0"/>
                  </a:lnTo>
                  <a:lnTo>
                    <a:pt x="9" y="1"/>
                  </a:lnTo>
                  <a:lnTo>
                    <a:pt x="3" y="3"/>
                  </a:lnTo>
                  <a:lnTo>
                    <a:pt x="0" y="7"/>
                  </a:lnTo>
                  <a:lnTo>
                    <a:pt x="3" y="23"/>
                  </a:lnTo>
                  <a:lnTo>
                    <a:pt x="7" y="42"/>
                  </a:lnTo>
                  <a:lnTo>
                    <a:pt x="8" y="58"/>
                  </a:lnTo>
                  <a:lnTo>
                    <a:pt x="9" y="69"/>
                  </a:lnTo>
                  <a:lnTo>
                    <a:pt x="9" y="75"/>
                  </a:lnTo>
                  <a:lnTo>
                    <a:pt x="9" y="81"/>
                  </a:lnTo>
                  <a:lnTo>
                    <a:pt x="8" y="91"/>
                  </a:lnTo>
                  <a:lnTo>
                    <a:pt x="4" y="102"/>
                  </a:lnTo>
                  <a:lnTo>
                    <a:pt x="7" y="10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2" name="Freeform 29"/>
            <p:cNvSpPr>
              <a:spLocks/>
            </p:cNvSpPr>
            <p:nvPr/>
          </p:nvSpPr>
          <p:spPr bwMode="auto">
            <a:xfrm>
              <a:off x="2380" y="2568"/>
              <a:ext cx="267" cy="619"/>
            </a:xfrm>
            <a:custGeom>
              <a:avLst/>
              <a:gdLst>
                <a:gd name="T0" fmla="*/ 88 w 157"/>
                <a:gd name="T1" fmla="*/ 649 h 718"/>
                <a:gd name="T2" fmla="*/ 89 w 157"/>
                <a:gd name="T3" fmla="*/ 677 h 718"/>
                <a:gd name="T4" fmla="*/ 87 w 157"/>
                <a:gd name="T5" fmla="*/ 687 h 718"/>
                <a:gd name="T6" fmla="*/ 79 w 157"/>
                <a:gd name="T7" fmla="*/ 698 h 718"/>
                <a:gd name="T8" fmla="*/ 64 w 157"/>
                <a:gd name="T9" fmla="*/ 708 h 718"/>
                <a:gd name="T10" fmla="*/ 40 w 157"/>
                <a:gd name="T11" fmla="*/ 717 h 718"/>
                <a:gd name="T12" fmla="*/ 19 w 157"/>
                <a:gd name="T13" fmla="*/ 718 h 718"/>
                <a:gd name="T14" fmla="*/ 11 w 157"/>
                <a:gd name="T15" fmla="*/ 714 h 718"/>
                <a:gd name="T16" fmla="*/ 6 w 157"/>
                <a:gd name="T17" fmla="*/ 700 h 718"/>
                <a:gd name="T18" fmla="*/ 2 w 157"/>
                <a:gd name="T19" fmla="*/ 651 h 718"/>
                <a:gd name="T20" fmla="*/ 1 w 157"/>
                <a:gd name="T21" fmla="*/ 585 h 718"/>
                <a:gd name="T22" fmla="*/ 4 w 157"/>
                <a:gd name="T23" fmla="*/ 528 h 718"/>
                <a:gd name="T24" fmla="*/ 4 w 157"/>
                <a:gd name="T25" fmla="*/ 488 h 718"/>
                <a:gd name="T26" fmla="*/ 10 w 157"/>
                <a:gd name="T27" fmla="*/ 429 h 718"/>
                <a:gd name="T28" fmla="*/ 17 w 157"/>
                <a:gd name="T29" fmla="*/ 406 h 718"/>
                <a:gd name="T30" fmla="*/ 20 w 157"/>
                <a:gd name="T31" fmla="*/ 399 h 718"/>
                <a:gd name="T32" fmla="*/ 20 w 157"/>
                <a:gd name="T33" fmla="*/ 394 h 718"/>
                <a:gd name="T34" fmla="*/ 23 w 157"/>
                <a:gd name="T35" fmla="*/ 389 h 718"/>
                <a:gd name="T36" fmla="*/ 21 w 157"/>
                <a:gd name="T37" fmla="*/ 348 h 718"/>
                <a:gd name="T38" fmla="*/ 5 w 157"/>
                <a:gd name="T39" fmla="*/ 203 h 718"/>
                <a:gd name="T40" fmla="*/ 3 w 157"/>
                <a:gd name="T41" fmla="*/ 117 h 718"/>
                <a:gd name="T42" fmla="*/ 12 w 157"/>
                <a:gd name="T43" fmla="*/ 63 h 718"/>
                <a:gd name="T44" fmla="*/ 29 w 157"/>
                <a:gd name="T45" fmla="*/ 24 h 718"/>
                <a:gd name="T46" fmla="*/ 58 w 157"/>
                <a:gd name="T47" fmla="*/ 3 h 718"/>
                <a:gd name="T48" fmla="*/ 101 w 157"/>
                <a:gd name="T49" fmla="*/ 1 h 718"/>
                <a:gd name="T50" fmla="*/ 133 w 157"/>
                <a:gd name="T51" fmla="*/ 16 h 718"/>
                <a:gd name="T52" fmla="*/ 151 w 157"/>
                <a:gd name="T53" fmla="*/ 44 h 718"/>
                <a:gd name="T54" fmla="*/ 157 w 157"/>
                <a:gd name="T55" fmla="*/ 83 h 718"/>
                <a:gd name="T56" fmla="*/ 154 w 157"/>
                <a:gd name="T57" fmla="*/ 137 h 718"/>
                <a:gd name="T58" fmla="*/ 140 w 157"/>
                <a:gd name="T59" fmla="*/ 219 h 718"/>
                <a:gd name="T60" fmla="*/ 132 w 157"/>
                <a:gd name="T61" fmla="*/ 281 h 718"/>
                <a:gd name="T62" fmla="*/ 128 w 157"/>
                <a:gd name="T63" fmla="*/ 354 h 718"/>
                <a:gd name="T64" fmla="*/ 118 w 157"/>
                <a:gd name="T65" fmla="*/ 383 h 718"/>
                <a:gd name="T66" fmla="*/ 103 w 157"/>
                <a:gd name="T67" fmla="*/ 410 h 718"/>
                <a:gd name="T68" fmla="*/ 105 w 157"/>
                <a:gd name="T69" fmla="*/ 425 h 718"/>
                <a:gd name="T70" fmla="*/ 110 w 157"/>
                <a:gd name="T71" fmla="*/ 439 h 718"/>
                <a:gd name="T72" fmla="*/ 108 w 157"/>
                <a:gd name="T73" fmla="*/ 477 h 718"/>
                <a:gd name="T74" fmla="*/ 97 w 157"/>
                <a:gd name="T75" fmla="*/ 600 h 7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718"/>
                <a:gd name="T116" fmla="*/ 157 w 157"/>
                <a:gd name="T117" fmla="*/ 718 h 7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718">
                  <a:moveTo>
                    <a:pt x="89" y="639"/>
                  </a:moveTo>
                  <a:lnTo>
                    <a:pt x="88" y="649"/>
                  </a:lnTo>
                  <a:lnTo>
                    <a:pt x="88" y="664"/>
                  </a:lnTo>
                  <a:lnTo>
                    <a:pt x="89" y="677"/>
                  </a:lnTo>
                  <a:lnTo>
                    <a:pt x="89" y="685"/>
                  </a:lnTo>
                  <a:lnTo>
                    <a:pt x="87" y="687"/>
                  </a:lnTo>
                  <a:lnTo>
                    <a:pt x="84" y="692"/>
                  </a:lnTo>
                  <a:lnTo>
                    <a:pt x="79" y="698"/>
                  </a:lnTo>
                  <a:lnTo>
                    <a:pt x="73" y="703"/>
                  </a:lnTo>
                  <a:lnTo>
                    <a:pt x="64" y="708"/>
                  </a:lnTo>
                  <a:lnTo>
                    <a:pt x="54" y="714"/>
                  </a:lnTo>
                  <a:lnTo>
                    <a:pt x="40" y="717"/>
                  </a:lnTo>
                  <a:lnTo>
                    <a:pt x="25" y="718"/>
                  </a:lnTo>
                  <a:lnTo>
                    <a:pt x="19" y="718"/>
                  </a:lnTo>
                  <a:lnTo>
                    <a:pt x="15" y="716"/>
                  </a:lnTo>
                  <a:lnTo>
                    <a:pt x="11" y="714"/>
                  </a:lnTo>
                  <a:lnTo>
                    <a:pt x="9" y="710"/>
                  </a:lnTo>
                  <a:lnTo>
                    <a:pt x="6" y="700"/>
                  </a:lnTo>
                  <a:lnTo>
                    <a:pt x="4" y="679"/>
                  </a:lnTo>
                  <a:lnTo>
                    <a:pt x="2" y="651"/>
                  </a:lnTo>
                  <a:lnTo>
                    <a:pt x="0" y="618"/>
                  </a:lnTo>
                  <a:lnTo>
                    <a:pt x="1" y="585"/>
                  </a:lnTo>
                  <a:lnTo>
                    <a:pt x="2" y="554"/>
                  </a:lnTo>
                  <a:lnTo>
                    <a:pt x="4" y="528"/>
                  </a:lnTo>
                  <a:lnTo>
                    <a:pt x="4" y="513"/>
                  </a:lnTo>
                  <a:lnTo>
                    <a:pt x="4" y="488"/>
                  </a:lnTo>
                  <a:lnTo>
                    <a:pt x="6" y="458"/>
                  </a:lnTo>
                  <a:lnTo>
                    <a:pt x="10" y="429"/>
                  </a:lnTo>
                  <a:lnTo>
                    <a:pt x="15" y="411"/>
                  </a:lnTo>
                  <a:lnTo>
                    <a:pt x="17" y="406"/>
                  </a:lnTo>
                  <a:lnTo>
                    <a:pt x="18" y="403"/>
                  </a:lnTo>
                  <a:lnTo>
                    <a:pt x="20" y="399"/>
                  </a:lnTo>
                  <a:lnTo>
                    <a:pt x="20" y="398"/>
                  </a:lnTo>
                  <a:lnTo>
                    <a:pt x="20" y="394"/>
                  </a:lnTo>
                  <a:lnTo>
                    <a:pt x="21" y="390"/>
                  </a:lnTo>
                  <a:lnTo>
                    <a:pt x="23" y="389"/>
                  </a:lnTo>
                  <a:lnTo>
                    <a:pt x="25" y="387"/>
                  </a:lnTo>
                  <a:lnTo>
                    <a:pt x="21" y="348"/>
                  </a:lnTo>
                  <a:lnTo>
                    <a:pt x="13" y="277"/>
                  </a:lnTo>
                  <a:lnTo>
                    <a:pt x="5" y="203"/>
                  </a:lnTo>
                  <a:lnTo>
                    <a:pt x="2" y="150"/>
                  </a:lnTo>
                  <a:lnTo>
                    <a:pt x="3" y="117"/>
                  </a:lnTo>
                  <a:lnTo>
                    <a:pt x="6" y="89"/>
                  </a:lnTo>
                  <a:lnTo>
                    <a:pt x="12" y="63"/>
                  </a:lnTo>
                  <a:lnTo>
                    <a:pt x="19" y="41"/>
                  </a:lnTo>
                  <a:lnTo>
                    <a:pt x="29" y="24"/>
                  </a:lnTo>
                  <a:lnTo>
                    <a:pt x="42" y="11"/>
                  </a:lnTo>
                  <a:lnTo>
                    <a:pt x="58" y="3"/>
                  </a:lnTo>
                  <a:lnTo>
                    <a:pt x="78" y="0"/>
                  </a:lnTo>
                  <a:lnTo>
                    <a:pt x="101" y="1"/>
                  </a:lnTo>
                  <a:lnTo>
                    <a:pt x="119" y="7"/>
                  </a:lnTo>
                  <a:lnTo>
                    <a:pt x="133" y="16"/>
                  </a:lnTo>
                  <a:lnTo>
                    <a:pt x="143" y="29"/>
                  </a:lnTo>
                  <a:lnTo>
                    <a:pt x="151" y="44"/>
                  </a:lnTo>
                  <a:lnTo>
                    <a:pt x="156" y="62"/>
                  </a:lnTo>
                  <a:lnTo>
                    <a:pt x="157" y="83"/>
                  </a:lnTo>
                  <a:lnTo>
                    <a:pt x="157" y="106"/>
                  </a:lnTo>
                  <a:lnTo>
                    <a:pt x="154" y="137"/>
                  </a:lnTo>
                  <a:lnTo>
                    <a:pt x="147" y="178"/>
                  </a:lnTo>
                  <a:lnTo>
                    <a:pt x="140" y="219"/>
                  </a:lnTo>
                  <a:lnTo>
                    <a:pt x="134" y="250"/>
                  </a:lnTo>
                  <a:lnTo>
                    <a:pt x="132" y="281"/>
                  </a:lnTo>
                  <a:lnTo>
                    <a:pt x="131" y="319"/>
                  </a:lnTo>
                  <a:lnTo>
                    <a:pt x="128" y="354"/>
                  </a:lnTo>
                  <a:lnTo>
                    <a:pt x="125" y="373"/>
                  </a:lnTo>
                  <a:lnTo>
                    <a:pt x="118" y="383"/>
                  </a:lnTo>
                  <a:lnTo>
                    <a:pt x="109" y="397"/>
                  </a:lnTo>
                  <a:lnTo>
                    <a:pt x="103" y="410"/>
                  </a:lnTo>
                  <a:lnTo>
                    <a:pt x="102" y="419"/>
                  </a:lnTo>
                  <a:lnTo>
                    <a:pt x="105" y="425"/>
                  </a:lnTo>
                  <a:lnTo>
                    <a:pt x="108" y="432"/>
                  </a:lnTo>
                  <a:lnTo>
                    <a:pt x="110" y="439"/>
                  </a:lnTo>
                  <a:lnTo>
                    <a:pt x="110" y="445"/>
                  </a:lnTo>
                  <a:lnTo>
                    <a:pt x="108" y="477"/>
                  </a:lnTo>
                  <a:lnTo>
                    <a:pt x="103" y="536"/>
                  </a:lnTo>
                  <a:lnTo>
                    <a:pt x="97" y="600"/>
                  </a:lnTo>
                  <a:lnTo>
                    <a:pt x="89" y="639"/>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3" name="Freeform 30"/>
            <p:cNvSpPr>
              <a:spLocks/>
            </p:cNvSpPr>
            <p:nvPr/>
          </p:nvSpPr>
          <p:spPr bwMode="auto">
            <a:xfrm>
              <a:off x="2627" y="2574"/>
              <a:ext cx="277" cy="640"/>
            </a:xfrm>
            <a:custGeom>
              <a:avLst/>
              <a:gdLst>
                <a:gd name="T0" fmla="*/ 45 w 164"/>
                <a:gd name="T1" fmla="*/ 3 h 745"/>
                <a:gd name="T2" fmla="*/ 69 w 164"/>
                <a:gd name="T3" fmla="*/ 0 h 745"/>
                <a:gd name="T4" fmla="*/ 94 w 164"/>
                <a:gd name="T5" fmla="*/ 6 h 745"/>
                <a:gd name="T6" fmla="*/ 116 w 164"/>
                <a:gd name="T7" fmla="*/ 22 h 745"/>
                <a:gd name="T8" fmla="*/ 137 w 164"/>
                <a:gd name="T9" fmla="*/ 65 h 745"/>
                <a:gd name="T10" fmla="*/ 146 w 164"/>
                <a:gd name="T11" fmla="*/ 136 h 745"/>
                <a:gd name="T12" fmla="*/ 145 w 164"/>
                <a:gd name="T13" fmla="*/ 189 h 745"/>
                <a:gd name="T14" fmla="*/ 137 w 164"/>
                <a:gd name="T15" fmla="*/ 269 h 745"/>
                <a:gd name="T16" fmla="*/ 132 w 164"/>
                <a:gd name="T17" fmla="*/ 318 h 745"/>
                <a:gd name="T18" fmla="*/ 133 w 164"/>
                <a:gd name="T19" fmla="*/ 376 h 745"/>
                <a:gd name="T20" fmla="*/ 140 w 164"/>
                <a:gd name="T21" fmla="*/ 411 h 745"/>
                <a:gd name="T22" fmla="*/ 159 w 164"/>
                <a:gd name="T23" fmla="*/ 461 h 745"/>
                <a:gd name="T24" fmla="*/ 164 w 164"/>
                <a:gd name="T25" fmla="*/ 507 h 745"/>
                <a:gd name="T26" fmla="*/ 159 w 164"/>
                <a:gd name="T27" fmla="*/ 583 h 745"/>
                <a:gd name="T28" fmla="*/ 148 w 164"/>
                <a:gd name="T29" fmla="*/ 651 h 745"/>
                <a:gd name="T30" fmla="*/ 147 w 164"/>
                <a:gd name="T31" fmla="*/ 700 h 745"/>
                <a:gd name="T32" fmla="*/ 146 w 164"/>
                <a:gd name="T33" fmla="*/ 726 h 745"/>
                <a:gd name="T34" fmla="*/ 140 w 164"/>
                <a:gd name="T35" fmla="*/ 742 h 745"/>
                <a:gd name="T36" fmla="*/ 132 w 164"/>
                <a:gd name="T37" fmla="*/ 741 h 745"/>
                <a:gd name="T38" fmla="*/ 123 w 164"/>
                <a:gd name="T39" fmla="*/ 731 h 745"/>
                <a:gd name="T40" fmla="*/ 115 w 164"/>
                <a:gd name="T41" fmla="*/ 715 h 745"/>
                <a:gd name="T42" fmla="*/ 110 w 164"/>
                <a:gd name="T43" fmla="*/ 691 h 745"/>
                <a:gd name="T44" fmla="*/ 109 w 164"/>
                <a:gd name="T45" fmla="*/ 659 h 745"/>
                <a:gd name="T46" fmla="*/ 103 w 164"/>
                <a:gd name="T47" fmla="*/ 595 h 745"/>
                <a:gd name="T48" fmla="*/ 93 w 164"/>
                <a:gd name="T49" fmla="*/ 558 h 745"/>
                <a:gd name="T50" fmla="*/ 81 w 164"/>
                <a:gd name="T51" fmla="*/ 524 h 745"/>
                <a:gd name="T52" fmla="*/ 78 w 164"/>
                <a:gd name="T53" fmla="*/ 484 h 745"/>
                <a:gd name="T54" fmla="*/ 75 w 164"/>
                <a:gd name="T55" fmla="*/ 426 h 745"/>
                <a:gd name="T56" fmla="*/ 66 w 164"/>
                <a:gd name="T57" fmla="*/ 390 h 745"/>
                <a:gd name="T58" fmla="*/ 55 w 164"/>
                <a:gd name="T59" fmla="*/ 349 h 745"/>
                <a:gd name="T60" fmla="*/ 54 w 164"/>
                <a:gd name="T61" fmla="*/ 324 h 745"/>
                <a:gd name="T62" fmla="*/ 54 w 164"/>
                <a:gd name="T63" fmla="*/ 306 h 745"/>
                <a:gd name="T64" fmla="*/ 49 w 164"/>
                <a:gd name="T65" fmla="*/ 288 h 745"/>
                <a:gd name="T66" fmla="*/ 35 w 164"/>
                <a:gd name="T67" fmla="*/ 240 h 745"/>
                <a:gd name="T68" fmla="*/ 16 w 164"/>
                <a:gd name="T69" fmla="*/ 177 h 745"/>
                <a:gd name="T70" fmla="*/ 2 w 164"/>
                <a:gd name="T71" fmla="*/ 123 h 745"/>
                <a:gd name="T72" fmla="*/ 1 w 164"/>
                <a:gd name="T73" fmla="*/ 87 h 745"/>
                <a:gd name="T74" fmla="*/ 7 w 164"/>
                <a:gd name="T75" fmla="*/ 53 h 745"/>
                <a:gd name="T76" fmla="*/ 17 w 164"/>
                <a:gd name="T77" fmla="*/ 29 h 745"/>
                <a:gd name="T78" fmla="*/ 29 w 164"/>
                <a:gd name="T79" fmla="*/ 14 h 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745"/>
                <a:gd name="T122" fmla="*/ 164 w 164"/>
                <a:gd name="T123" fmla="*/ 745 h 7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745">
                  <a:moveTo>
                    <a:pt x="34" y="9"/>
                  </a:moveTo>
                  <a:lnTo>
                    <a:pt x="45" y="3"/>
                  </a:lnTo>
                  <a:lnTo>
                    <a:pt x="56" y="0"/>
                  </a:lnTo>
                  <a:lnTo>
                    <a:pt x="69" y="0"/>
                  </a:lnTo>
                  <a:lnTo>
                    <a:pt x="81" y="1"/>
                  </a:lnTo>
                  <a:lnTo>
                    <a:pt x="94" y="6"/>
                  </a:lnTo>
                  <a:lnTo>
                    <a:pt x="106" y="13"/>
                  </a:lnTo>
                  <a:lnTo>
                    <a:pt x="116" y="22"/>
                  </a:lnTo>
                  <a:lnTo>
                    <a:pt x="125" y="34"/>
                  </a:lnTo>
                  <a:lnTo>
                    <a:pt x="137" y="65"/>
                  </a:lnTo>
                  <a:lnTo>
                    <a:pt x="144" y="101"/>
                  </a:lnTo>
                  <a:lnTo>
                    <a:pt x="146" y="136"/>
                  </a:lnTo>
                  <a:lnTo>
                    <a:pt x="147" y="160"/>
                  </a:lnTo>
                  <a:lnTo>
                    <a:pt x="145" y="189"/>
                  </a:lnTo>
                  <a:lnTo>
                    <a:pt x="141" y="229"/>
                  </a:lnTo>
                  <a:lnTo>
                    <a:pt x="137" y="269"/>
                  </a:lnTo>
                  <a:lnTo>
                    <a:pt x="133" y="296"/>
                  </a:lnTo>
                  <a:lnTo>
                    <a:pt x="132" y="318"/>
                  </a:lnTo>
                  <a:lnTo>
                    <a:pt x="132" y="347"/>
                  </a:lnTo>
                  <a:lnTo>
                    <a:pt x="133" y="376"/>
                  </a:lnTo>
                  <a:lnTo>
                    <a:pt x="134" y="395"/>
                  </a:lnTo>
                  <a:lnTo>
                    <a:pt x="140" y="411"/>
                  </a:lnTo>
                  <a:lnTo>
                    <a:pt x="149" y="435"/>
                  </a:lnTo>
                  <a:lnTo>
                    <a:pt x="159" y="461"/>
                  </a:lnTo>
                  <a:lnTo>
                    <a:pt x="163" y="483"/>
                  </a:lnTo>
                  <a:lnTo>
                    <a:pt x="164" y="507"/>
                  </a:lnTo>
                  <a:lnTo>
                    <a:pt x="163" y="543"/>
                  </a:lnTo>
                  <a:lnTo>
                    <a:pt x="159" y="583"/>
                  </a:lnTo>
                  <a:lnTo>
                    <a:pt x="153" y="620"/>
                  </a:lnTo>
                  <a:lnTo>
                    <a:pt x="148" y="651"/>
                  </a:lnTo>
                  <a:lnTo>
                    <a:pt x="147" y="678"/>
                  </a:lnTo>
                  <a:lnTo>
                    <a:pt x="147" y="700"/>
                  </a:lnTo>
                  <a:lnTo>
                    <a:pt x="147" y="715"/>
                  </a:lnTo>
                  <a:lnTo>
                    <a:pt x="146" y="726"/>
                  </a:lnTo>
                  <a:lnTo>
                    <a:pt x="144" y="737"/>
                  </a:lnTo>
                  <a:lnTo>
                    <a:pt x="140" y="742"/>
                  </a:lnTo>
                  <a:lnTo>
                    <a:pt x="137" y="745"/>
                  </a:lnTo>
                  <a:lnTo>
                    <a:pt x="132" y="741"/>
                  </a:lnTo>
                  <a:lnTo>
                    <a:pt x="127" y="737"/>
                  </a:lnTo>
                  <a:lnTo>
                    <a:pt x="123" y="731"/>
                  </a:lnTo>
                  <a:lnTo>
                    <a:pt x="118" y="724"/>
                  </a:lnTo>
                  <a:lnTo>
                    <a:pt x="115" y="715"/>
                  </a:lnTo>
                  <a:lnTo>
                    <a:pt x="113" y="703"/>
                  </a:lnTo>
                  <a:lnTo>
                    <a:pt x="110" y="691"/>
                  </a:lnTo>
                  <a:lnTo>
                    <a:pt x="110" y="679"/>
                  </a:lnTo>
                  <a:lnTo>
                    <a:pt x="109" y="659"/>
                  </a:lnTo>
                  <a:lnTo>
                    <a:pt x="107" y="627"/>
                  </a:lnTo>
                  <a:lnTo>
                    <a:pt x="103" y="595"/>
                  </a:lnTo>
                  <a:lnTo>
                    <a:pt x="99" y="573"/>
                  </a:lnTo>
                  <a:lnTo>
                    <a:pt x="93" y="558"/>
                  </a:lnTo>
                  <a:lnTo>
                    <a:pt x="87" y="541"/>
                  </a:lnTo>
                  <a:lnTo>
                    <a:pt x="81" y="524"/>
                  </a:lnTo>
                  <a:lnTo>
                    <a:pt x="79" y="506"/>
                  </a:lnTo>
                  <a:lnTo>
                    <a:pt x="78" y="484"/>
                  </a:lnTo>
                  <a:lnTo>
                    <a:pt x="76" y="455"/>
                  </a:lnTo>
                  <a:lnTo>
                    <a:pt x="75" y="426"/>
                  </a:lnTo>
                  <a:lnTo>
                    <a:pt x="73" y="410"/>
                  </a:lnTo>
                  <a:lnTo>
                    <a:pt x="66" y="390"/>
                  </a:lnTo>
                  <a:lnTo>
                    <a:pt x="61" y="368"/>
                  </a:lnTo>
                  <a:lnTo>
                    <a:pt x="55" y="349"/>
                  </a:lnTo>
                  <a:lnTo>
                    <a:pt x="54" y="335"/>
                  </a:lnTo>
                  <a:lnTo>
                    <a:pt x="54" y="324"/>
                  </a:lnTo>
                  <a:lnTo>
                    <a:pt x="54" y="315"/>
                  </a:lnTo>
                  <a:lnTo>
                    <a:pt x="54" y="306"/>
                  </a:lnTo>
                  <a:lnTo>
                    <a:pt x="53" y="298"/>
                  </a:lnTo>
                  <a:lnTo>
                    <a:pt x="49" y="288"/>
                  </a:lnTo>
                  <a:lnTo>
                    <a:pt x="43" y="268"/>
                  </a:lnTo>
                  <a:lnTo>
                    <a:pt x="35" y="240"/>
                  </a:lnTo>
                  <a:lnTo>
                    <a:pt x="25" y="209"/>
                  </a:lnTo>
                  <a:lnTo>
                    <a:pt x="16" y="177"/>
                  </a:lnTo>
                  <a:lnTo>
                    <a:pt x="8" y="147"/>
                  </a:lnTo>
                  <a:lnTo>
                    <a:pt x="2" y="123"/>
                  </a:lnTo>
                  <a:lnTo>
                    <a:pt x="0" y="108"/>
                  </a:lnTo>
                  <a:lnTo>
                    <a:pt x="1" y="87"/>
                  </a:lnTo>
                  <a:lnTo>
                    <a:pt x="3" y="69"/>
                  </a:lnTo>
                  <a:lnTo>
                    <a:pt x="7" y="53"/>
                  </a:lnTo>
                  <a:lnTo>
                    <a:pt x="11" y="39"/>
                  </a:lnTo>
                  <a:lnTo>
                    <a:pt x="17" y="29"/>
                  </a:lnTo>
                  <a:lnTo>
                    <a:pt x="23" y="19"/>
                  </a:lnTo>
                  <a:lnTo>
                    <a:pt x="29" y="14"/>
                  </a:lnTo>
                  <a:lnTo>
                    <a:pt x="34" y="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4" name="Freeform 31"/>
            <p:cNvSpPr>
              <a:spLocks/>
            </p:cNvSpPr>
            <p:nvPr/>
          </p:nvSpPr>
          <p:spPr bwMode="auto">
            <a:xfrm>
              <a:off x="2738" y="2610"/>
              <a:ext cx="31" cy="17"/>
            </a:xfrm>
            <a:custGeom>
              <a:avLst/>
              <a:gdLst>
                <a:gd name="T0" fmla="*/ 1 w 19"/>
                <a:gd name="T1" fmla="*/ 14 h 19"/>
                <a:gd name="T2" fmla="*/ 0 w 19"/>
                <a:gd name="T3" fmla="*/ 11 h 19"/>
                <a:gd name="T4" fmla="*/ 0 w 19"/>
                <a:gd name="T5" fmla="*/ 7 h 19"/>
                <a:gd name="T6" fmla="*/ 1 w 19"/>
                <a:gd name="T7" fmla="*/ 4 h 19"/>
                <a:gd name="T8" fmla="*/ 5 w 19"/>
                <a:gd name="T9" fmla="*/ 2 h 19"/>
                <a:gd name="T10" fmla="*/ 8 w 19"/>
                <a:gd name="T11" fmla="*/ 0 h 19"/>
                <a:gd name="T12" fmla="*/ 12 w 19"/>
                <a:gd name="T13" fmla="*/ 0 h 19"/>
                <a:gd name="T14" fmla="*/ 15 w 19"/>
                <a:gd name="T15" fmla="*/ 2 h 19"/>
                <a:gd name="T16" fmla="*/ 18 w 19"/>
                <a:gd name="T17" fmla="*/ 5 h 19"/>
                <a:gd name="T18" fmla="*/ 19 w 19"/>
                <a:gd name="T19" fmla="*/ 8 h 19"/>
                <a:gd name="T20" fmla="*/ 19 w 19"/>
                <a:gd name="T21" fmla="*/ 12 h 19"/>
                <a:gd name="T22" fmla="*/ 18 w 19"/>
                <a:gd name="T23" fmla="*/ 15 h 19"/>
                <a:gd name="T24" fmla="*/ 14 w 19"/>
                <a:gd name="T25" fmla="*/ 18 h 19"/>
                <a:gd name="T26" fmla="*/ 11 w 19"/>
                <a:gd name="T27" fmla="*/ 19 h 19"/>
                <a:gd name="T28" fmla="*/ 7 w 19"/>
                <a:gd name="T29" fmla="*/ 19 h 19"/>
                <a:gd name="T30" fmla="*/ 4 w 19"/>
                <a:gd name="T31" fmla="*/ 17 h 19"/>
                <a:gd name="T32" fmla="*/ 1 w 19"/>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 y="14"/>
                  </a:moveTo>
                  <a:lnTo>
                    <a:pt x="0" y="11"/>
                  </a:lnTo>
                  <a:lnTo>
                    <a:pt x="0" y="7"/>
                  </a:lnTo>
                  <a:lnTo>
                    <a:pt x="1" y="4"/>
                  </a:lnTo>
                  <a:lnTo>
                    <a:pt x="5" y="2"/>
                  </a:lnTo>
                  <a:lnTo>
                    <a:pt x="8" y="0"/>
                  </a:lnTo>
                  <a:lnTo>
                    <a:pt x="12" y="0"/>
                  </a:lnTo>
                  <a:lnTo>
                    <a:pt x="15" y="2"/>
                  </a:lnTo>
                  <a:lnTo>
                    <a:pt x="18" y="5"/>
                  </a:lnTo>
                  <a:lnTo>
                    <a:pt x="19" y="8"/>
                  </a:lnTo>
                  <a:lnTo>
                    <a:pt x="19" y="12"/>
                  </a:lnTo>
                  <a:lnTo>
                    <a:pt x="18" y="15"/>
                  </a:lnTo>
                  <a:lnTo>
                    <a:pt x="14" y="18"/>
                  </a:lnTo>
                  <a:lnTo>
                    <a:pt x="11" y="19"/>
                  </a:lnTo>
                  <a:lnTo>
                    <a:pt x="7" y="19"/>
                  </a:lnTo>
                  <a:lnTo>
                    <a:pt x="4" y="17"/>
                  </a:lnTo>
                  <a:lnTo>
                    <a:pt x="1" y="1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5" name="Freeform 32"/>
            <p:cNvSpPr>
              <a:spLocks/>
            </p:cNvSpPr>
            <p:nvPr/>
          </p:nvSpPr>
          <p:spPr bwMode="auto">
            <a:xfrm>
              <a:off x="2826" y="3173"/>
              <a:ext cx="34" cy="16"/>
            </a:xfrm>
            <a:custGeom>
              <a:avLst/>
              <a:gdLst>
                <a:gd name="T0" fmla="*/ 1 w 20"/>
                <a:gd name="T1" fmla="*/ 15 h 20"/>
                <a:gd name="T2" fmla="*/ 0 w 20"/>
                <a:gd name="T3" fmla="*/ 12 h 20"/>
                <a:gd name="T4" fmla="*/ 1 w 20"/>
                <a:gd name="T5" fmla="*/ 8 h 20"/>
                <a:gd name="T6" fmla="*/ 3 w 20"/>
                <a:gd name="T7" fmla="*/ 5 h 20"/>
                <a:gd name="T8" fmla="*/ 6 w 20"/>
                <a:gd name="T9" fmla="*/ 1 h 20"/>
                <a:gd name="T10" fmla="*/ 9 w 20"/>
                <a:gd name="T11" fmla="*/ 0 h 20"/>
                <a:gd name="T12" fmla="*/ 13 w 20"/>
                <a:gd name="T13" fmla="*/ 0 h 20"/>
                <a:gd name="T14" fmla="*/ 16 w 20"/>
                <a:gd name="T15" fmla="*/ 2 h 20"/>
                <a:gd name="T16" fmla="*/ 19 w 20"/>
                <a:gd name="T17" fmla="*/ 6 h 20"/>
                <a:gd name="T18" fmla="*/ 20 w 20"/>
                <a:gd name="T19" fmla="*/ 9 h 20"/>
                <a:gd name="T20" fmla="*/ 20 w 20"/>
                <a:gd name="T21" fmla="*/ 13 h 20"/>
                <a:gd name="T22" fmla="*/ 18 w 20"/>
                <a:gd name="T23" fmla="*/ 16 h 20"/>
                <a:gd name="T24" fmla="*/ 15 w 20"/>
                <a:gd name="T25" fmla="*/ 19 h 20"/>
                <a:gd name="T26" fmla="*/ 12 w 20"/>
                <a:gd name="T27" fmla="*/ 20 h 20"/>
                <a:gd name="T28" fmla="*/ 8 w 20"/>
                <a:gd name="T29" fmla="*/ 20 h 20"/>
                <a:gd name="T30" fmla="*/ 5 w 20"/>
                <a:gd name="T31" fmla="*/ 17 h 20"/>
                <a:gd name="T32" fmla="*/ 1 w 20"/>
                <a:gd name="T33" fmla="*/ 1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 y="15"/>
                  </a:moveTo>
                  <a:lnTo>
                    <a:pt x="0" y="12"/>
                  </a:lnTo>
                  <a:lnTo>
                    <a:pt x="1" y="8"/>
                  </a:lnTo>
                  <a:lnTo>
                    <a:pt x="3" y="5"/>
                  </a:lnTo>
                  <a:lnTo>
                    <a:pt x="6" y="1"/>
                  </a:lnTo>
                  <a:lnTo>
                    <a:pt x="9" y="0"/>
                  </a:lnTo>
                  <a:lnTo>
                    <a:pt x="13" y="0"/>
                  </a:lnTo>
                  <a:lnTo>
                    <a:pt x="16" y="2"/>
                  </a:lnTo>
                  <a:lnTo>
                    <a:pt x="19" y="6"/>
                  </a:lnTo>
                  <a:lnTo>
                    <a:pt x="20" y="9"/>
                  </a:lnTo>
                  <a:lnTo>
                    <a:pt x="20" y="13"/>
                  </a:lnTo>
                  <a:lnTo>
                    <a:pt x="18" y="16"/>
                  </a:lnTo>
                  <a:lnTo>
                    <a:pt x="15" y="19"/>
                  </a:lnTo>
                  <a:lnTo>
                    <a:pt x="12" y="20"/>
                  </a:lnTo>
                  <a:lnTo>
                    <a:pt x="8" y="20"/>
                  </a:lnTo>
                  <a:lnTo>
                    <a:pt x="5" y="17"/>
                  </a:lnTo>
                  <a:lnTo>
                    <a:pt x="1" y="1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6" name="Freeform 33"/>
            <p:cNvSpPr>
              <a:spLocks/>
            </p:cNvSpPr>
            <p:nvPr/>
          </p:nvSpPr>
          <p:spPr bwMode="auto">
            <a:xfrm>
              <a:off x="2796" y="3149"/>
              <a:ext cx="186" cy="100"/>
            </a:xfrm>
            <a:custGeom>
              <a:avLst/>
              <a:gdLst>
                <a:gd name="T0" fmla="*/ 4 w 109"/>
                <a:gd name="T1" fmla="*/ 1 h 117"/>
                <a:gd name="T2" fmla="*/ 8 w 109"/>
                <a:gd name="T3" fmla="*/ 0 h 117"/>
                <a:gd name="T4" fmla="*/ 13 w 109"/>
                <a:gd name="T5" fmla="*/ 1 h 117"/>
                <a:gd name="T6" fmla="*/ 17 w 109"/>
                <a:gd name="T7" fmla="*/ 2 h 117"/>
                <a:gd name="T8" fmla="*/ 22 w 109"/>
                <a:gd name="T9" fmla="*/ 4 h 117"/>
                <a:gd name="T10" fmla="*/ 27 w 109"/>
                <a:gd name="T11" fmla="*/ 8 h 117"/>
                <a:gd name="T12" fmla="*/ 32 w 109"/>
                <a:gd name="T13" fmla="*/ 10 h 117"/>
                <a:gd name="T14" fmla="*/ 37 w 109"/>
                <a:gd name="T15" fmla="*/ 14 h 117"/>
                <a:gd name="T16" fmla="*/ 39 w 109"/>
                <a:gd name="T17" fmla="*/ 18 h 117"/>
                <a:gd name="T18" fmla="*/ 44 w 109"/>
                <a:gd name="T19" fmla="*/ 26 h 117"/>
                <a:gd name="T20" fmla="*/ 48 w 109"/>
                <a:gd name="T21" fmla="*/ 32 h 117"/>
                <a:gd name="T22" fmla="*/ 54 w 109"/>
                <a:gd name="T23" fmla="*/ 37 h 117"/>
                <a:gd name="T24" fmla="*/ 59 w 109"/>
                <a:gd name="T25" fmla="*/ 43 h 117"/>
                <a:gd name="T26" fmla="*/ 63 w 109"/>
                <a:gd name="T27" fmla="*/ 47 h 117"/>
                <a:gd name="T28" fmla="*/ 70 w 109"/>
                <a:gd name="T29" fmla="*/ 52 h 117"/>
                <a:gd name="T30" fmla="*/ 78 w 109"/>
                <a:gd name="T31" fmla="*/ 61 h 117"/>
                <a:gd name="T32" fmla="*/ 87 w 109"/>
                <a:gd name="T33" fmla="*/ 69 h 117"/>
                <a:gd name="T34" fmla="*/ 97 w 109"/>
                <a:gd name="T35" fmla="*/ 78 h 117"/>
                <a:gd name="T36" fmla="*/ 103 w 109"/>
                <a:gd name="T37" fmla="*/ 86 h 117"/>
                <a:gd name="T38" fmla="*/ 108 w 109"/>
                <a:gd name="T39" fmla="*/ 92 h 117"/>
                <a:gd name="T40" fmla="*/ 109 w 109"/>
                <a:gd name="T41" fmla="*/ 95 h 117"/>
                <a:gd name="T42" fmla="*/ 107 w 109"/>
                <a:gd name="T43" fmla="*/ 100 h 117"/>
                <a:gd name="T44" fmla="*/ 101 w 109"/>
                <a:gd name="T45" fmla="*/ 105 h 117"/>
                <a:gd name="T46" fmla="*/ 95 w 109"/>
                <a:gd name="T47" fmla="*/ 111 h 117"/>
                <a:gd name="T48" fmla="*/ 90 w 109"/>
                <a:gd name="T49" fmla="*/ 115 h 117"/>
                <a:gd name="T50" fmla="*/ 83 w 109"/>
                <a:gd name="T51" fmla="*/ 117 h 117"/>
                <a:gd name="T52" fmla="*/ 74 w 109"/>
                <a:gd name="T53" fmla="*/ 117 h 117"/>
                <a:gd name="T54" fmla="*/ 64 w 109"/>
                <a:gd name="T55" fmla="*/ 117 h 117"/>
                <a:gd name="T56" fmla="*/ 56 w 109"/>
                <a:gd name="T57" fmla="*/ 113 h 117"/>
                <a:gd name="T58" fmla="*/ 45 w 109"/>
                <a:gd name="T59" fmla="*/ 103 h 117"/>
                <a:gd name="T60" fmla="*/ 36 w 109"/>
                <a:gd name="T61" fmla="*/ 90 h 117"/>
                <a:gd name="T62" fmla="*/ 29 w 109"/>
                <a:gd name="T63" fmla="*/ 80 h 117"/>
                <a:gd name="T64" fmla="*/ 24 w 109"/>
                <a:gd name="T65" fmla="*/ 73 h 117"/>
                <a:gd name="T66" fmla="*/ 18 w 109"/>
                <a:gd name="T67" fmla="*/ 69 h 117"/>
                <a:gd name="T68" fmla="*/ 11 w 109"/>
                <a:gd name="T69" fmla="*/ 63 h 117"/>
                <a:gd name="T70" fmla="*/ 6 w 109"/>
                <a:gd name="T71" fmla="*/ 57 h 117"/>
                <a:gd name="T72" fmla="*/ 2 w 109"/>
                <a:gd name="T73" fmla="*/ 52 h 117"/>
                <a:gd name="T74" fmla="*/ 2 w 109"/>
                <a:gd name="T75" fmla="*/ 47 h 117"/>
                <a:gd name="T76" fmla="*/ 3 w 109"/>
                <a:gd name="T77" fmla="*/ 39 h 117"/>
                <a:gd name="T78" fmla="*/ 3 w 109"/>
                <a:gd name="T79" fmla="*/ 29 h 117"/>
                <a:gd name="T80" fmla="*/ 2 w 109"/>
                <a:gd name="T81" fmla="*/ 21 h 117"/>
                <a:gd name="T82" fmla="*/ 1 w 109"/>
                <a:gd name="T83" fmla="*/ 14 h 117"/>
                <a:gd name="T84" fmla="*/ 0 w 109"/>
                <a:gd name="T85" fmla="*/ 9 h 117"/>
                <a:gd name="T86" fmla="*/ 1 w 109"/>
                <a:gd name="T87" fmla="*/ 4 h 117"/>
                <a:gd name="T88" fmla="*/ 4 w 109"/>
                <a:gd name="T89" fmla="*/ 1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
                <a:gd name="T136" fmla="*/ 0 h 117"/>
                <a:gd name="T137" fmla="*/ 109 w 109"/>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 h="117">
                  <a:moveTo>
                    <a:pt x="4" y="1"/>
                  </a:moveTo>
                  <a:lnTo>
                    <a:pt x="8" y="0"/>
                  </a:lnTo>
                  <a:lnTo>
                    <a:pt x="13" y="1"/>
                  </a:lnTo>
                  <a:lnTo>
                    <a:pt x="17" y="2"/>
                  </a:lnTo>
                  <a:lnTo>
                    <a:pt x="22" y="4"/>
                  </a:lnTo>
                  <a:lnTo>
                    <a:pt x="27" y="8"/>
                  </a:lnTo>
                  <a:lnTo>
                    <a:pt x="32" y="10"/>
                  </a:lnTo>
                  <a:lnTo>
                    <a:pt x="37" y="14"/>
                  </a:lnTo>
                  <a:lnTo>
                    <a:pt x="39" y="18"/>
                  </a:lnTo>
                  <a:lnTo>
                    <a:pt x="44" y="26"/>
                  </a:lnTo>
                  <a:lnTo>
                    <a:pt x="48" y="32"/>
                  </a:lnTo>
                  <a:lnTo>
                    <a:pt x="54" y="37"/>
                  </a:lnTo>
                  <a:lnTo>
                    <a:pt x="59" y="43"/>
                  </a:lnTo>
                  <a:lnTo>
                    <a:pt x="63" y="47"/>
                  </a:lnTo>
                  <a:lnTo>
                    <a:pt x="70" y="52"/>
                  </a:lnTo>
                  <a:lnTo>
                    <a:pt x="78" y="61"/>
                  </a:lnTo>
                  <a:lnTo>
                    <a:pt x="87" y="69"/>
                  </a:lnTo>
                  <a:lnTo>
                    <a:pt x="97" y="78"/>
                  </a:lnTo>
                  <a:lnTo>
                    <a:pt x="103" y="86"/>
                  </a:lnTo>
                  <a:lnTo>
                    <a:pt x="108" y="92"/>
                  </a:lnTo>
                  <a:lnTo>
                    <a:pt x="109" y="95"/>
                  </a:lnTo>
                  <a:lnTo>
                    <a:pt x="107" y="100"/>
                  </a:lnTo>
                  <a:lnTo>
                    <a:pt x="101" y="105"/>
                  </a:lnTo>
                  <a:lnTo>
                    <a:pt x="95" y="111"/>
                  </a:lnTo>
                  <a:lnTo>
                    <a:pt x="90" y="115"/>
                  </a:lnTo>
                  <a:lnTo>
                    <a:pt x="83" y="117"/>
                  </a:lnTo>
                  <a:lnTo>
                    <a:pt x="74" y="117"/>
                  </a:lnTo>
                  <a:lnTo>
                    <a:pt x="64" y="117"/>
                  </a:lnTo>
                  <a:lnTo>
                    <a:pt x="56" y="113"/>
                  </a:lnTo>
                  <a:lnTo>
                    <a:pt x="45" y="103"/>
                  </a:lnTo>
                  <a:lnTo>
                    <a:pt x="36" y="90"/>
                  </a:lnTo>
                  <a:lnTo>
                    <a:pt x="29" y="80"/>
                  </a:lnTo>
                  <a:lnTo>
                    <a:pt x="24" y="73"/>
                  </a:lnTo>
                  <a:lnTo>
                    <a:pt x="18" y="69"/>
                  </a:lnTo>
                  <a:lnTo>
                    <a:pt x="11" y="63"/>
                  </a:lnTo>
                  <a:lnTo>
                    <a:pt x="6" y="57"/>
                  </a:lnTo>
                  <a:lnTo>
                    <a:pt x="2" y="52"/>
                  </a:lnTo>
                  <a:lnTo>
                    <a:pt x="2" y="47"/>
                  </a:lnTo>
                  <a:lnTo>
                    <a:pt x="3" y="39"/>
                  </a:lnTo>
                  <a:lnTo>
                    <a:pt x="3" y="29"/>
                  </a:lnTo>
                  <a:lnTo>
                    <a:pt x="2" y="21"/>
                  </a:lnTo>
                  <a:lnTo>
                    <a:pt x="1" y="14"/>
                  </a:lnTo>
                  <a:lnTo>
                    <a:pt x="0" y="9"/>
                  </a:lnTo>
                  <a:lnTo>
                    <a:pt x="1" y="4"/>
                  </a:lnTo>
                  <a:lnTo>
                    <a:pt x="4" y="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7" name="Freeform 34"/>
            <p:cNvSpPr>
              <a:spLocks/>
            </p:cNvSpPr>
            <p:nvPr/>
          </p:nvSpPr>
          <p:spPr bwMode="auto">
            <a:xfrm>
              <a:off x="2826" y="3173"/>
              <a:ext cx="34" cy="16"/>
            </a:xfrm>
            <a:custGeom>
              <a:avLst/>
              <a:gdLst>
                <a:gd name="T0" fmla="*/ 15 w 20"/>
                <a:gd name="T1" fmla="*/ 19 h 20"/>
                <a:gd name="T2" fmla="*/ 12 w 20"/>
                <a:gd name="T3" fmla="*/ 20 h 20"/>
                <a:gd name="T4" fmla="*/ 7 w 20"/>
                <a:gd name="T5" fmla="*/ 20 h 20"/>
                <a:gd name="T6" fmla="*/ 4 w 20"/>
                <a:gd name="T7" fmla="*/ 17 h 20"/>
                <a:gd name="T8" fmla="*/ 1 w 20"/>
                <a:gd name="T9" fmla="*/ 15 h 20"/>
                <a:gd name="T10" fmla="*/ 0 w 20"/>
                <a:gd name="T11" fmla="*/ 10 h 20"/>
                <a:gd name="T12" fmla="*/ 1 w 20"/>
                <a:gd name="T13" fmla="*/ 7 h 20"/>
                <a:gd name="T14" fmla="*/ 3 w 20"/>
                <a:gd name="T15" fmla="*/ 4 h 20"/>
                <a:gd name="T16" fmla="*/ 6 w 20"/>
                <a:gd name="T17" fmla="*/ 1 h 20"/>
                <a:gd name="T18" fmla="*/ 9 w 20"/>
                <a:gd name="T19" fmla="*/ 0 h 20"/>
                <a:gd name="T20" fmla="*/ 13 w 20"/>
                <a:gd name="T21" fmla="*/ 1 h 20"/>
                <a:gd name="T22" fmla="*/ 16 w 20"/>
                <a:gd name="T23" fmla="*/ 2 h 20"/>
                <a:gd name="T24" fmla="*/ 19 w 20"/>
                <a:gd name="T25" fmla="*/ 6 h 20"/>
                <a:gd name="T26" fmla="*/ 20 w 20"/>
                <a:gd name="T27" fmla="*/ 9 h 20"/>
                <a:gd name="T28" fmla="*/ 20 w 20"/>
                <a:gd name="T29" fmla="*/ 13 h 20"/>
                <a:gd name="T30" fmla="*/ 18 w 20"/>
                <a:gd name="T31" fmla="*/ 16 h 20"/>
                <a:gd name="T32" fmla="*/ 15 w 20"/>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5" y="19"/>
                  </a:moveTo>
                  <a:lnTo>
                    <a:pt x="12" y="20"/>
                  </a:lnTo>
                  <a:lnTo>
                    <a:pt x="7" y="20"/>
                  </a:lnTo>
                  <a:lnTo>
                    <a:pt x="4" y="17"/>
                  </a:lnTo>
                  <a:lnTo>
                    <a:pt x="1" y="15"/>
                  </a:lnTo>
                  <a:lnTo>
                    <a:pt x="0" y="10"/>
                  </a:lnTo>
                  <a:lnTo>
                    <a:pt x="1" y="7"/>
                  </a:lnTo>
                  <a:lnTo>
                    <a:pt x="3" y="4"/>
                  </a:lnTo>
                  <a:lnTo>
                    <a:pt x="6" y="1"/>
                  </a:lnTo>
                  <a:lnTo>
                    <a:pt x="9" y="0"/>
                  </a:lnTo>
                  <a:lnTo>
                    <a:pt x="13" y="1"/>
                  </a:lnTo>
                  <a:lnTo>
                    <a:pt x="16" y="2"/>
                  </a:lnTo>
                  <a:lnTo>
                    <a:pt x="19" y="6"/>
                  </a:lnTo>
                  <a:lnTo>
                    <a:pt x="20" y="9"/>
                  </a:lnTo>
                  <a:lnTo>
                    <a:pt x="20" y="13"/>
                  </a:lnTo>
                  <a:lnTo>
                    <a:pt x="18" y="16"/>
                  </a:lnTo>
                  <a:lnTo>
                    <a:pt x="15"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8" name="Freeform 35"/>
            <p:cNvSpPr>
              <a:spLocks/>
            </p:cNvSpPr>
            <p:nvPr/>
          </p:nvSpPr>
          <p:spPr bwMode="auto">
            <a:xfrm>
              <a:off x="2796" y="3163"/>
              <a:ext cx="199" cy="97"/>
            </a:xfrm>
            <a:custGeom>
              <a:avLst/>
              <a:gdLst>
                <a:gd name="T0" fmla="*/ 72 w 118"/>
                <a:gd name="T1" fmla="*/ 30 h 115"/>
                <a:gd name="T2" fmla="*/ 78 w 118"/>
                <a:gd name="T3" fmla="*/ 35 h 115"/>
                <a:gd name="T4" fmla="*/ 84 w 118"/>
                <a:gd name="T5" fmla="*/ 42 h 115"/>
                <a:gd name="T6" fmla="*/ 90 w 118"/>
                <a:gd name="T7" fmla="*/ 49 h 115"/>
                <a:gd name="T8" fmla="*/ 95 w 118"/>
                <a:gd name="T9" fmla="*/ 56 h 115"/>
                <a:gd name="T10" fmla="*/ 100 w 118"/>
                <a:gd name="T11" fmla="*/ 63 h 115"/>
                <a:gd name="T12" fmla="*/ 105 w 118"/>
                <a:gd name="T13" fmla="*/ 69 h 115"/>
                <a:gd name="T14" fmla="*/ 108 w 118"/>
                <a:gd name="T15" fmla="*/ 74 h 115"/>
                <a:gd name="T16" fmla="*/ 111 w 118"/>
                <a:gd name="T17" fmla="*/ 80 h 115"/>
                <a:gd name="T18" fmla="*/ 116 w 118"/>
                <a:gd name="T19" fmla="*/ 88 h 115"/>
                <a:gd name="T20" fmla="*/ 118 w 118"/>
                <a:gd name="T21" fmla="*/ 95 h 115"/>
                <a:gd name="T22" fmla="*/ 118 w 118"/>
                <a:gd name="T23" fmla="*/ 101 h 115"/>
                <a:gd name="T24" fmla="*/ 116 w 118"/>
                <a:gd name="T25" fmla="*/ 106 h 115"/>
                <a:gd name="T26" fmla="*/ 113 w 118"/>
                <a:gd name="T27" fmla="*/ 108 h 115"/>
                <a:gd name="T28" fmla="*/ 108 w 118"/>
                <a:gd name="T29" fmla="*/ 110 h 115"/>
                <a:gd name="T30" fmla="*/ 100 w 118"/>
                <a:gd name="T31" fmla="*/ 114 h 115"/>
                <a:gd name="T32" fmla="*/ 92 w 118"/>
                <a:gd name="T33" fmla="*/ 115 h 115"/>
                <a:gd name="T34" fmla="*/ 82 w 118"/>
                <a:gd name="T35" fmla="*/ 115 h 115"/>
                <a:gd name="T36" fmla="*/ 70 w 118"/>
                <a:gd name="T37" fmla="*/ 111 h 115"/>
                <a:gd name="T38" fmla="*/ 57 w 118"/>
                <a:gd name="T39" fmla="*/ 106 h 115"/>
                <a:gd name="T40" fmla="*/ 45 w 118"/>
                <a:gd name="T41" fmla="*/ 95 h 115"/>
                <a:gd name="T42" fmla="*/ 40 w 118"/>
                <a:gd name="T43" fmla="*/ 88 h 115"/>
                <a:gd name="T44" fmla="*/ 33 w 118"/>
                <a:gd name="T45" fmla="*/ 77 h 115"/>
                <a:gd name="T46" fmla="*/ 26 w 118"/>
                <a:gd name="T47" fmla="*/ 65 h 115"/>
                <a:gd name="T48" fmla="*/ 22 w 118"/>
                <a:gd name="T49" fmla="*/ 58 h 115"/>
                <a:gd name="T50" fmla="*/ 22 w 118"/>
                <a:gd name="T51" fmla="*/ 62 h 115"/>
                <a:gd name="T52" fmla="*/ 13 w 118"/>
                <a:gd name="T53" fmla="*/ 56 h 115"/>
                <a:gd name="T54" fmla="*/ 7 w 118"/>
                <a:gd name="T55" fmla="*/ 50 h 115"/>
                <a:gd name="T56" fmla="*/ 2 w 118"/>
                <a:gd name="T57" fmla="*/ 46 h 115"/>
                <a:gd name="T58" fmla="*/ 1 w 118"/>
                <a:gd name="T59" fmla="*/ 40 h 115"/>
                <a:gd name="T60" fmla="*/ 0 w 118"/>
                <a:gd name="T61" fmla="*/ 30 h 115"/>
                <a:gd name="T62" fmla="*/ 0 w 118"/>
                <a:gd name="T63" fmla="*/ 18 h 115"/>
                <a:gd name="T64" fmla="*/ 0 w 118"/>
                <a:gd name="T65" fmla="*/ 8 h 115"/>
                <a:gd name="T66" fmla="*/ 1 w 118"/>
                <a:gd name="T67" fmla="*/ 0 h 115"/>
                <a:gd name="T68" fmla="*/ 6 w 118"/>
                <a:gd name="T69" fmla="*/ 11 h 115"/>
                <a:gd name="T70" fmla="*/ 14 w 118"/>
                <a:gd name="T71" fmla="*/ 21 h 115"/>
                <a:gd name="T72" fmla="*/ 23 w 118"/>
                <a:gd name="T73" fmla="*/ 30 h 115"/>
                <a:gd name="T74" fmla="*/ 31 w 118"/>
                <a:gd name="T75" fmla="*/ 31 h 115"/>
                <a:gd name="T76" fmla="*/ 33 w 118"/>
                <a:gd name="T77" fmla="*/ 21 h 115"/>
                <a:gd name="T78" fmla="*/ 40 w 118"/>
                <a:gd name="T79" fmla="*/ 13 h 115"/>
                <a:gd name="T80" fmla="*/ 49 w 118"/>
                <a:gd name="T81" fmla="*/ 11 h 115"/>
                <a:gd name="T82" fmla="*/ 59 w 118"/>
                <a:gd name="T83" fmla="*/ 17 h 115"/>
                <a:gd name="T84" fmla="*/ 62 w 118"/>
                <a:gd name="T85" fmla="*/ 21 h 115"/>
                <a:gd name="T86" fmla="*/ 65 w 118"/>
                <a:gd name="T87" fmla="*/ 24 h 115"/>
                <a:gd name="T88" fmla="*/ 69 w 118"/>
                <a:gd name="T89" fmla="*/ 26 h 115"/>
                <a:gd name="T90" fmla="*/ 72 w 118"/>
                <a:gd name="T91" fmla="*/ 30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15"/>
                <a:gd name="T140" fmla="*/ 118 w 118"/>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15">
                  <a:moveTo>
                    <a:pt x="72" y="30"/>
                  </a:moveTo>
                  <a:lnTo>
                    <a:pt x="78" y="35"/>
                  </a:lnTo>
                  <a:lnTo>
                    <a:pt x="84" y="42"/>
                  </a:lnTo>
                  <a:lnTo>
                    <a:pt x="90" y="49"/>
                  </a:lnTo>
                  <a:lnTo>
                    <a:pt x="95" y="56"/>
                  </a:lnTo>
                  <a:lnTo>
                    <a:pt x="100" y="63"/>
                  </a:lnTo>
                  <a:lnTo>
                    <a:pt x="105" y="69"/>
                  </a:lnTo>
                  <a:lnTo>
                    <a:pt x="108" y="74"/>
                  </a:lnTo>
                  <a:lnTo>
                    <a:pt x="111" y="80"/>
                  </a:lnTo>
                  <a:lnTo>
                    <a:pt x="116" y="88"/>
                  </a:lnTo>
                  <a:lnTo>
                    <a:pt x="118" y="95"/>
                  </a:lnTo>
                  <a:lnTo>
                    <a:pt x="118" y="101"/>
                  </a:lnTo>
                  <a:lnTo>
                    <a:pt x="116" y="106"/>
                  </a:lnTo>
                  <a:lnTo>
                    <a:pt x="113" y="108"/>
                  </a:lnTo>
                  <a:lnTo>
                    <a:pt x="108" y="110"/>
                  </a:lnTo>
                  <a:lnTo>
                    <a:pt x="100" y="114"/>
                  </a:lnTo>
                  <a:lnTo>
                    <a:pt x="92" y="115"/>
                  </a:lnTo>
                  <a:lnTo>
                    <a:pt x="82" y="115"/>
                  </a:lnTo>
                  <a:lnTo>
                    <a:pt x="70" y="111"/>
                  </a:lnTo>
                  <a:lnTo>
                    <a:pt x="57" y="106"/>
                  </a:lnTo>
                  <a:lnTo>
                    <a:pt x="45" y="95"/>
                  </a:lnTo>
                  <a:lnTo>
                    <a:pt x="40" y="88"/>
                  </a:lnTo>
                  <a:lnTo>
                    <a:pt x="33" y="77"/>
                  </a:lnTo>
                  <a:lnTo>
                    <a:pt x="26" y="65"/>
                  </a:lnTo>
                  <a:lnTo>
                    <a:pt x="22" y="58"/>
                  </a:lnTo>
                  <a:lnTo>
                    <a:pt x="22" y="62"/>
                  </a:lnTo>
                  <a:lnTo>
                    <a:pt x="13" y="56"/>
                  </a:lnTo>
                  <a:lnTo>
                    <a:pt x="7" y="50"/>
                  </a:lnTo>
                  <a:lnTo>
                    <a:pt x="2" y="46"/>
                  </a:lnTo>
                  <a:lnTo>
                    <a:pt x="1" y="40"/>
                  </a:lnTo>
                  <a:lnTo>
                    <a:pt x="0" y="30"/>
                  </a:lnTo>
                  <a:lnTo>
                    <a:pt x="0" y="18"/>
                  </a:lnTo>
                  <a:lnTo>
                    <a:pt x="0" y="8"/>
                  </a:lnTo>
                  <a:lnTo>
                    <a:pt x="1" y="0"/>
                  </a:lnTo>
                  <a:lnTo>
                    <a:pt x="6" y="11"/>
                  </a:lnTo>
                  <a:lnTo>
                    <a:pt x="14" y="21"/>
                  </a:lnTo>
                  <a:lnTo>
                    <a:pt x="23" y="30"/>
                  </a:lnTo>
                  <a:lnTo>
                    <a:pt x="31" y="31"/>
                  </a:lnTo>
                  <a:lnTo>
                    <a:pt x="33" y="21"/>
                  </a:lnTo>
                  <a:lnTo>
                    <a:pt x="40" y="13"/>
                  </a:lnTo>
                  <a:lnTo>
                    <a:pt x="49" y="11"/>
                  </a:lnTo>
                  <a:lnTo>
                    <a:pt x="59" y="17"/>
                  </a:lnTo>
                  <a:lnTo>
                    <a:pt x="62" y="21"/>
                  </a:lnTo>
                  <a:lnTo>
                    <a:pt x="65" y="24"/>
                  </a:lnTo>
                  <a:lnTo>
                    <a:pt x="69" y="26"/>
                  </a:lnTo>
                  <a:lnTo>
                    <a:pt x="7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29" name="Freeform 36"/>
            <p:cNvSpPr>
              <a:spLocks/>
            </p:cNvSpPr>
            <p:nvPr/>
          </p:nvSpPr>
          <p:spPr bwMode="auto">
            <a:xfrm>
              <a:off x="2799" y="3091"/>
              <a:ext cx="94" cy="98"/>
            </a:xfrm>
            <a:custGeom>
              <a:avLst/>
              <a:gdLst>
                <a:gd name="T0" fmla="*/ 0 w 56"/>
                <a:gd name="T1" fmla="*/ 83 h 114"/>
                <a:gd name="T2" fmla="*/ 5 w 56"/>
                <a:gd name="T3" fmla="*/ 94 h 114"/>
                <a:gd name="T4" fmla="*/ 13 w 56"/>
                <a:gd name="T5" fmla="*/ 104 h 114"/>
                <a:gd name="T6" fmla="*/ 22 w 56"/>
                <a:gd name="T7" fmla="*/ 113 h 114"/>
                <a:gd name="T8" fmla="*/ 30 w 56"/>
                <a:gd name="T9" fmla="*/ 114 h 114"/>
                <a:gd name="T10" fmla="*/ 31 w 56"/>
                <a:gd name="T11" fmla="*/ 106 h 114"/>
                <a:gd name="T12" fmla="*/ 37 w 56"/>
                <a:gd name="T13" fmla="*/ 99 h 114"/>
                <a:gd name="T14" fmla="*/ 45 w 56"/>
                <a:gd name="T15" fmla="*/ 94 h 114"/>
                <a:gd name="T16" fmla="*/ 54 w 56"/>
                <a:gd name="T17" fmla="*/ 95 h 114"/>
                <a:gd name="T18" fmla="*/ 53 w 56"/>
                <a:gd name="T19" fmla="*/ 95 h 114"/>
                <a:gd name="T20" fmla="*/ 51 w 56"/>
                <a:gd name="T21" fmla="*/ 86 h 114"/>
                <a:gd name="T22" fmla="*/ 51 w 56"/>
                <a:gd name="T23" fmla="*/ 78 h 114"/>
                <a:gd name="T24" fmla="*/ 51 w 56"/>
                <a:gd name="T25" fmla="*/ 71 h 114"/>
                <a:gd name="T26" fmla="*/ 51 w 56"/>
                <a:gd name="T27" fmla="*/ 67 h 114"/>
                <a:gd name="T28" fmla="*/ 51 w 56"/>
                <a:gd name="T29" fmla="*/ 57 h 114"/>
                <a:gd name="T30" fmla="*/ 52 w 56"/>
                <a:gd name="T31" fmla="*/ 41 h 114"/>
                <a:gd name="T32" fmla="*/ 54 w 56"/>
                <a:gd name="T33" fmla="*/ 23 h 114"/>
                <a:gd name="T34" fmla="*/ 56 w 56"/>
                <a:gd name="T35" fmla="*/ 5 h 114"/>
                <a:gd name="T36" fmla="*/ 53 w 56"/>
                <a:gd name="T37" fmla="*/ 2 h 114"/>
                <a:gd name="T38" fmla="*/ 47 w 56"/>
                <a:gd name="T39" fmla="*/ 1 h 114"/>
                <a:gd name="T40" fmla="*/ 40 w 56"/>
                <a:gd name="T41" fmla="*/ 0 h 114"/>
                <a:gd name="T42" fmla="*/ 32 w 56"/>
                <a:gd name="T43" fmla="*/ 0 h 114"/>
                <a:gd name="T44" fmla="*/ 24 w 56"/>
                <a:gd name="T45" fmla="*/ 0 h 114"/>
                <a:gd name="T46" fmla="*/ 16 w 56"/>
                <a:gd name="T47" fmla="*/ 1 h 114"/>
                <a:gd name="T48" fmla="*/ 9 w 56"/>
                <a:gd name="T49" fmla="*/ 3 h 114"/>
                <a:gd name="T50" fmla="*/ 2 w 56"/>
                <a:gd name="T51" fmla="*/ 5 h 114"/>
                <a:gd name="T52" fmla="*/ 3 w 56"/>
                <a:gd name="T53" fmla="*/ 24 h 114"/>
                <a:gd name="T54" fmla="*/ 3 w 56"/>
                <a:gd name="T55" fmla="*/ 43 h 114"/>
                <a:gd name="T56" fmla="*/ 1 w 56"/>
                <a:gd name="T57" fmla="*/ 63 h 114"/>
                <a:gd name="T58" fmla="*/ 0 w 56"/>
                <a:gd name="T59" fmla="*/ 78 h 114"/>
                <a:gd name="T60" fmla="*/ 0 w 56"/>
                <a:gd name="T61" fmla="*/ 83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14"/>
                <a:gd name="T95" fmla="*/ 56 w 56"/>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14">
                  <a:moveTo>
                    <a:pt x="0" y="83"/>
                  </a:moveTo>
                  <a:lnTo>
                    <a:pt x="5" y="94"/>
                  </a:lnTo>
                  <a:lnTo>
                    <a:pt x="13" y="104"/>
                  </a:lnTo>
                  <a:lnTo>
                    <a:pt x="22" y="113"/>
                  </a:lnTo>
                  <a:lnTo>
                    <a:pt x="30" y="114"/>
                  </a:lnTo>
                  <a:lnTo>
                    <a:pt x="31" y="106"/>
                  </a:lnTo>
                  <a:lnTo>
                    <a:pt x="37" y="99"/>
                  </a:lnTo>
                  <a:lnTo>
                    <a:pt x="45" y="94"/>
                  </a:lnTo>
                  <a:lnTo>
                    <a:pt x="54" y="95"/>
                  </a:lnTo>
                  <a:lnTo>
                    <a:pt x="53" y="95"/>
                  </a:lnTo>
                  <a:lnTo>
                    <a:pt x="51" y="86"/>
                  </a:lnTo>
                  <a:lnTo>
                    <a:pt x="51" y="78"/>
                  </a:lnTo>
                  <a:lnTo>
                    <a:pt x="51" y="71"/>
                  </a:lnTo>
                  <a:lnTo>
                    <a:pt x="51" y="67"/>
                  </a:lnTo>
                  <a:lnTo>
                    <a:pt x="51" y="57"/>
                  </a:lnTo>
                  <a:lnTo>
                    <a:pt x="52" y="41"/>
                  </a:lnTo>
                  <a:lnTo>
                    <a:pt x="54" y="23"/>
                  </a:lnTo>
                  <a:lnTo>
                    <a:pt x="56" y="5"/>
                  </a:lnTo>
                  <a:lnTo>
                    <a:pt x="53" y="2"/>
                  </a:lnTo>
                  <a:lnTo>
                    <a:pt x="47" y="1"/>
                  </a:lnTo>
                  <a:lnTo>
                    <a:pt x="40" y="0"/>
                  </a:lnTo>
                  <a:lnTo>
                    <a:pt x="32" y="0"/>
                  </a:lnTo>
                  <a:lnTo>
                    <a:pt x="24" y="0"/>
                  </a:lnTo>
                  <a:lnTo>
                    <a:pt x="16" y="1"/>
                  </a:lnTo>
                  <a:lnTo>
                    <a:pt x="9" y="3"/>
                  </a:lnTo>
                  <a:lnTo>
                    <a:pt x="2" y="5"/>
                  </a:lnTo>
                  <a:lnTo>
                    <a:pt x="3" y="24"/>
                  </a:lnTo>
                  <a:lnTo>
                    <a:pt x="3" y="43"/>
                  </a:lnTo>
                  <a:lnTo>
                    <a:pt x="1" y="63"/>
                  </a:lnTo>
                  <a:lnTo>
                    <a:pt x="0" y="78"/>
                  </a:lnTo>
                  <a:lnTo>
                    <a:pt x="0" y="83"/>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0" name="Freeform 37"/>
            <p:cNvSpPr>
              <a:spLocks/>
            </p:cNvSpPr>
            <p:nvPr/>
          </p:nvSpPr>
          <p:spPr bwMode="auto">
            <a:xfrm>
              <a:off x="2620" y="2570"/>
              <a:ext cx="311" cy="613"/>
            </a:xfrm>
            <a:custGeom>
              <a:avLst/>
              <a:gdLst>
                <a:gd name="T0" fmla="*/ 104 w 185"/>
                <a:gd name="T1" fmla="*/ 649 h 715"/>
                <a:gd name="T2" fmla="*/ 104 w 185"/>
                <a:gd name="T3" fmla="*/ 677 h 715"/>
                <a:gd name="T4" fmla="*/ 106 w 185"/>
                <a:gd name="T5" fmla="*/ 686 h 715"/>
                <a:gd name="T6" fmla="*/ 115 w 185"/>
                <a:gd name="T7" fmla="*/ 694 h 715"/>
                <a:gd name="T8" fmla="*/ 132 w 185"/>
                <a:gd name="T9" fmla="*/ 706 h 715"/>
                <a:gd name="T10" fmla="*/ 157 w 185"/>
                <a:gd name="T11" fmla="*/ 714 h 715"/>
                <a:gd name="T12" fmla="*/ 175 w 185"/>
                <a:gd name="T13" fmla="*/ 714 h 715"/>
                <a:gd name="T14" fmla="*/ 183 w 185"/>
                <a:gd name="T15" fmla="*/ 709 h 715"/>
                <a:gd name="T16" fmla="*/ 185 w 185"/>
                <a:gd name="T17" fmla="*/ 702 h 715"/>
                <a:gd name="T18" fmla="*/ 183 w 185"/>
                <a:gd name="T19" fmla="*/ 684 h 715"/>
                <a:gd name="T20" fmla="*/ 177 w 185"/>
                <a:gd name="T21" fmla="*/ 665 h 715"/>
                <a:gd name="T22" fmla="*/ 172 w 185"/>
                <a:gd name="T23" fmla="*/ 654 h 715"/>
                <a:gd name="T24" fmla="*/ 172 w 185"/>
                <a:gd name="T25" fmla="*/ 604 h 715"/>
                <a:gd name="T26" fmla="*/ 179 w 185"/>
                <a:gd name="T27" fmla="*/ 530 h 715"/>
                <a:gd name="T28" fmla="*/ 177 w 185"/>
                <a:gd name="T29" fmla="*/ 485 h 715"/>
                <a:gd name="T30" fmla="*/ 165 w 185"/>
                <a:gd name="T31" fmla="*/ 425 h 715"/>
                <a:gd name="T32" fmla="*/ 157 w 185"/>
                <a:gd name="T33" fmla="*/ 402 h 715"/>
                <a:gd name="T34" fmla="*/ 154 w 185"/>
                <a:gd name="T35" fmla="*/ 389 h 715"/>
                <a:gd name="T36" fmla="*/ 146 w 185"/>
                <a:gd name="T37" fmla="*/ 370 h 715"/>
                <a:gd name="T38" fmla="*/ 149 w 185"/>
                <a:gd name="T39" fmla="*/ 349 h 715"/>
                <a:gd name="T40" fmla="*/ 150 w 185"/>
                <a:gd name="T41" fmla="*/ 340 h 715"/>
                <a:gd name="T42" fmla="*/ 149 w 185"/>
                <a:gd name="T43" fmla="*/ 329 h 715"/>
                <a:gd name="T44" fmla="*/ 149 w 185"/>
                <a:gd name="T45" fmla="*/ 296 h 715"/>
                <a:gd name="T46" fmla="*/ 161 w 185"/>
                <a:gd name="T47" fmla="*/ 189 h 715"/>
                <a:gd name="T48" fmla="*/ 160 w 185"/>
                <a:gd name="T49" fmla="*/ 114 h 715"/>
                <a:gd name="T50" fmla="*/ 149 w 185"/>
                <a:gd name="T51" fmla="*/ 61 h 715"/>
                <a:gd name="T52" fmla="*/ 129 w 185"/>
                <a:gd name="T53" fmla="*/ 23 h 715"/>
                <a:gd name="T54" fmla="*/ 99 w 185"/>
                <a:gd name="T55" fmla="*/ 2 h 715"/>
                <a:gd name="T56" fmla="*/ 57 w 185"/>
                <a:gd name="T57" fmla="*/ 2 h 715"/>
                <a:gd name="T58" fmla="*/ 24 w 185"/>
                <a:gd name="T59" fmla="*/ 19 h 715"/>
                <a:gd name="T60" fmla="*/ 6 w 185"/>
                <a:gd name="T61" fmla="*/ 48 h 715"/>
                <a:gd name="T62" fmla="*/ 0 w 185"/>
                <a:gd name="T63" fmla="*/ 88 h 715"/>
                <a:gd name="T64" fmla="*/ 4 w 185"/>
                <a:gd name="T65" fmla="*/ 124 h 715"/>
                <a:gd name="T66" fmla="*/ 13 w 185"/>
                <a:gd name="T67" fmla="*/ 161 h 715"/>
                <a:gd name="T68" fmla="*/ 24 w 185"/>
                <a:gd name="T69" fmla="*/ 203 h 715"/>
                <a:gd name="T70" fmla="*/ 34 w 185"/>
                <a:gd name="T71" fmla="*/ 238 h 715"/>
                <a:gd name="T72" fmla="*/ 42 w 185"/>
                <a:gd name="T73" fmla="*/ 286 h 715"/>
                <a:gd name="T74" fmla="*/ 53 w 185"/>
                <a:gd name="T75" fmla="*/ 372 h 715"/>
                <a:gd name="T76" fmla="*/ 65 w 185"/>
                <a:gd name="T77" fmla="*/ 402 h 715"/>
                <a:gd name="T78" fmla="*/ 73 w 185"/>
                <a:gd name="T79" fmla="*/ 418 h 715"/>
                <a:gd name="T80" fmla="*/ 69 w 185"/>
                <a:gd name="T81" fmla="*/ 432 h 715"/>
                <a:gd name="T82" fmla="*/ 69 w 185"/>
                <a:gd name="T83" fmla="*/ 441 h 715"/>
                <a:gd name="T84" fmla="*/ 75 w 185"/>
                <a:gd name="T85" fmla="*/ 478 h 715"/>
                <a:gd name="T86" fmla="*/ 91 w 185"/>
                <a:gd name="T87" fmla="*/ 601 h 7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715"/>
                <a:gd name="T134" fmla="*/ 185 w 185"/>
                <a:gd name="T135" fmla="*/ 715 h 7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715">
                  <a:moveTo>
                    <a:pt x="101" y="639"/>
                  </a:moveTo>
                  <a:lnTo>
                    <a:pt x="104" y="649"/>
                  </a:lnTo>
                  <a:lnTo>
                    <a:pt x="104" y="663"/>
                  </a:lnTo>
                  <a:lnTo>
                    <a:pt x="104" y="677"/>
                  </a:lnTo>
                  <a:lnTo>
                    <a:pt x="105" y="685"/>
                  </a:lnTo>
                  <a:lnTo>
                    <a:pt x="106" y="686"/>
                  </a:lnTo>
                  <a:lnTo>
                    <a:pt x="109" y="690"/>
                  </a:lnTo>
                  <a:lnTo>
                    <a:pt x="115" y="694"/>
                  </a:lnTo>
                  <a:lnTo>
                    <a:pt x="122" y="700"/>
                  </a:lnTo>
                  <a:lnTo>
                    <a:pt x="132" y="706"/>
                  </a:lnTo>
                  <a:lnTo>
                    <a:pt x="143" y="710"/>
                  </a:lnTo>
                  <a:lnTo>
                    <a:pt x="157" y="714"/>
                  </a:lnTo>
                  <a:lnTo>
                    <a:pt x="170" y="715"/>
                  </a:lnTo>
                  <a:lnTo>
                    <a:pt x="175" y="714"/>
                  </a:lnTo>
                  <a:lnTo>
                    <a:pt x="180" y="713"/>
                  </a:lnTo>
                  <a:lnTo>
                    <a:pt x="183" y="709"/>
                  </a:lnTo>
                  <a:lnTo>
                    <a:pt x="185" y="706"/>
                  </a:lnTo>
                  <a:lnTo>
                    <a:pt x="185" y="702"/>
                  </a:lnTo>
                  <a:lnTo>
                    <a:pt x="184" y="694"/>
                  </a:lnTo>
                  <a:lnTo>
                    <a:pt x="183" y="684"/>
                  </a:lnTo>
                  <a:lnTo>
                    <a:pt x="181" y="672"/>
                  </a:lnTo>
                  <a:lnTo>
                    <a:pt x="177" y="665"/>
                  </a:lnTo>
                  <a:lnTo>
                    <a:pt x="175" y="660"/>
                  </a:lnTo>
                  <a:lnTo>
                    <a:pt x="172" y="654"/>
                  </a:lnTo>
                  <a:lnTo>
                    <a:pt x="170" y="646"/>
                  </a:lnTo>
                  <a:lnTo>
                    <a:pt x="172" y="604"/>
                  </a:lnTo>
                  <a:lnTo>
                    <a:pt x="175" y="563"/>
                  </a:lnTo>
                  <a:lnTo>
                    <a:pt x="179" y="530"/>
                  </a:lnTo>
                  <a:lnTo>
                    <a:pt x="180" y="509"/>
                  </a:lnTo>
                  <a:lnTo>
                    <a:pt x="177" y="485"/>
                  </a:lnTo>
                  <a:lnTo>
                    <a:pt x="173" y="454"/>
                  </a:lnTo>
                  <a:lnTo>
                    <a:pt x="165" y="425"/>
                  </a:lnTo>
                  <a:lnTo>
                    <a:pt x="158" y="405"/>
                  </a:lnTo>
                  <a:lnTo>
                    <a:pt x="157" y="402"/>
                  </a:lnTo>
                  <a:lnTo>
                    <a:pt x="155" y="396"/>
                  </a:lnTo>
                  <a:lnTo>
                    <a:pt x="154" y="389"/>
                  </a:lnTo>
                  <a:lnTo>
                    <a:pt x="153" y="381"/>
                  </a:lnTo>
                  <a:lnTo>
                    <a:pt x="146" y="370"/>
                  </a:lnTo>
                  <a:lnTo>
                    <a:pt x="145" y="358"/>
                  </a:lnTo>
                  <a:lnTo>
                    <a:pt x="149" y="349"/>
                  </a:lnTo>
                  <a:lnTo>
                    <a:pt x="150" y="345"/>
                  </a:lnTo>
                  <a:lnTo>
                    <a:pt x="150" y="340"/>
                  </a:lnTo>
                  <a:lnTo>
                    <a:pt x="150" y="334"/>
                  </a:lnTo>
                  <a:lnTo>
                    <a:pt x="149" y="329"/>
                  </a:lnTo>
                  <a:lnTo>
                    <a:pt x="146" y="326"/>
                  </a:lnTo>
                  <a:lnTo>
                    <a:pt x="149" y="296"/>
                  </a:lnTo>
                  <a:lnTo>
                    <a:pt x="154" y="244"/>
                  </a:lnTo>
                  <a:lnTo>
                    <a:pt x="161" y="189"/>
                  </a:lnTo>
                  <a:lnTo>
                    <a:pt x="162" y="146"/>
                  </a:lnTo>
                  <a:lnTo>
                    <a:pt x="160" y="114"/>
                  </a:lnTo>
                  <a:lnTo>
                    <a:pt x="155" y="85"/>
                  </a:lnTo>
                  <a:lnTo>
                    <a:pt x="149" y="61"/>
                  </a:lnTo>
                  <a:lnTo>
                    <a:pt x="141" y="39"/>
                  </a:lnTo>
                  <a:lnTo>
                    <a:pt x="129" y="23"/>
                  </a:lnTo>
                  <a:lnTo>
                    <a:pt x="116" y="10"/>
                  </a:lnTo>
                  <a:lnTo>
                    <a:pt x="99" y="2"/>
                  </a:lnTo>
                  <a:lnTo>
                    <a:pt x="80" y="0"/>
                  </a:lnTo>
                  <a:lnTo>
                    <a:pt x="57" y="2"/>
                  </a:lnTo>
                  <a:lnTo>
                    <a:pt x="38" y="9"/>
                  </a:lnTo>
                  <a:lnTo>
                    <a:pt x="24" y="19"/>
                  </a:lnTo>
                  <a:lnTo>
                    <a:pt x="13" y="32"/>
                  </a:lnTo>
                  <a:lnTo>
                    <a:pt x="6" y="48"/>
                  </a:lnTo>
                  <a:lnTo>
                    <a:pt x="1" y="67"/>
                  </a:lnTo>
                  <a:lnTo>
                    <a:pt x="0" y="88"/>
                  </a:lnTo>
                  <a:lnTo>
                    <a:pt x="1" y="111"/>
                  </a:lnTo>
                  <a:lnTo>
                    <a:pt x="4" y="124"/>
                  </a:lnTo>
                  <a:lnTo>
                    <a:pt x="7" y="142"/>
                  </a:lnTo>
                  <a:lnTo>
                    <a:pt x="13" y="161"/>
                  </a:lnTo>
                  <a:lnTo>
                    <a:pt x="19" y="182"/>
                  </a:lnTo>
                  <a:lnTo>
                    <a:pt x="24" y="203"/>
                  </a:lnTo>
                  <a:lnTo>
                    <a:pt x="29" y="222"/>
                  </a:lnTo>
                  <a:lnTo>
                    <a:pt x="34" y="238"/>
                  </a:lnTo>
                  <a:lnTo>
                    <a:pt x="37" y="252"/>
                  </a:lnTo>
                  <a:lnTo>
                    <a:pt x="42" y="286"/>
                  </a:lnTo>
                  <a:lnTo>
                    <a:pt x="46" y="330"/>
                  </a:lnTo>
                  <a:lnTo>
                    <a:pt x="53" y="372"/>
                  </a:lnTo>
                  <a:lnTo>
                    <a:pt x="59" y="395"/>
                  </a:lnTo>
                  <a:lnTo>
                    <a:pt x="65" y="402"/>
                  </a:lnTo>
                  <a:lnTo>
                    <a:pt x="70" y="410"/>
                  </a:lnTo>
                  <a:lnTo>
                    <a:pt x="73" y="418"/>
                  </a:lnTo>
                  <a:lnTo>
                    <a:pt x="71" y="426"/>
                  </a:lnTo>
                  <a:lnTo>
                    <a:pt x="69" y="432"/>
                  </a:lnTo>
                  <a:lnTo>
                    <a:pt x="69" y="436"/>
                  </a:lnTo>
                  <a:lnTo>
                    <a:pt x="69" y="441"/>
                  </a:lnTo>
                  <a:lnTo>
                    <a:pt x="70" y="447"/>
                  </a:lnTo>
                  <a:lnTo>
                    <a:pt x="75" y="478"/>
                  </a:lnTo>
                  <a:lnTo>
                    <a:pt x="82" y="538"/>
                  </a:lnTo>
                  <a:lnTo>
                    <a:pt x="91" y="601"/>
                  </a:lnTo>
                  <a:lnTo>
                    <a:pt x="101" y="639"/>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1" name="Freeform 38"/>
            <p:cNvSpPr>
              <a:spLocks/>
            </p:cNvSpPr>
            <p:nvPr/>
          </p:nvSpPr>
          <p:spPr bwMode="auto">
            <a:xfrm>
              <a:off x="2857" y="2593"/>
              <a:ext cx="114" cy="139"/>
            </a:xfrm>
            <a:custGeom>
              <a:avLst/>
              <a:gdLst>
                <a:gd name="T0" fmla="*/ 33 w 67"/>
                <a:gd name="T1" fmla="*/ 0 h 162"/>
                <a:gd name="T2" fmla="*/ 42 w 67"/>
                <a:gd name="T3" fmla="*/ 5 h 162"/>
                <a:gd name="T4" fmla="*/ 47 w 67"/>
                <a:gd name="T5" fmla="*/ 16 h 162"/>
                <a:gd name="T6" fmla="*/ 48 w 67"/>
                <a:gd name="T7" fmla="*/ 24 h 162"/>
                <a:gd name="T8" fmla="*/ 52 w 67"/>
                <a:gd name="T9" fmla="*/ 37 h 162"/>
                <a:gd name="T10" fmla="*/ 62 w 67"/>
                <a:gd name="T11" fmla="*/ 60 h 162"/>
                <a:gd name="T12" fmla="*/ 65 w 67"/>
                <a:gd name="T13" fmla="*/ 79 h 162"/>
                <a:gd name="T14" fmla="*/ 67 w 67"/>
                <a:gd name="T15" fmla="*/ 95 h 162"/>
                <a:gd name="T16" fmla="*/ 65 w 67"/>
                <a:gd name="T17" fmla="*/ 107 h 162"/>
                <a:gd name="T18" fmla="*/ 66 w 67"/>
                <a:gd name="T19" fmla="*/ 118 h 162"/>
                <a:gd name="T20" fmla="*/ 66 w 67"/>
                <a:gd name="T21" fmla="*/ 125 h 162"/>
                <a:gd name="T22" fmla="*/ 63 w 67"/>
                <a:gd name="T23" fmla="*/ 132 h 162"/>
                <a:gd name="T24" fmla="*/ 58 w 67"/>
                <a:gd name="T25" fmla="*/ 137 h 162"/>
                <a:gd name="T26" fmla="*/ 47 w 67"/>
                <a:gd name="T27" fmla="*/ 145 h 162"/>
                <a:gd name="T28" fmla="*/ 34 w 67"/>
                <a:gd name="T29" fmla="*/ 155 h 162"/>
                <a:gd name="T30" fmla="*/ 25 w 67"/>
                <a:gd name="T31" fmla="*/ 162 h 162"/>
                <a:gd name="T32" fmla="*/ 23 w 67"/>
                <a:gd name="T33" fmla="*/ 154 h 162"/>
                <a:gd name="T34" fmla="*/ 32 w 67"/>
                <a:gd name="T35" fmla="*/ 132 h 162"/>
                <a:gd name="T36" fmla="*/ 36 w 67"/>
                <a:gd name="T37" fmla="*/ 116 h 162"/>
                <a:gd name="T38" fmla="*/ 33 w 67"/>
                <a:gd name="T39" fmla="*/ 100 h 162"/>
                <a:gd name="T40" fmla="*/ 31 w 67"/>
                <a:gd name="T41" fmla="*/ 88 h 162"/>
                <a:gd name="T42" fmla="*/ 27 w 67"/>
                <a:gd name="T43" fmla="*/ 86 h 162"/>
                <a:gd name="T44" fmla="*/ 21 w 67"/>
                <a:gd name="T45" fmla="*/ 91 h 162"/>
                <a:gd name="T46" fmla="*/ 17 w 67"/>
                <a:gd name="T47" fmla="*/ 98 h 162"/>
                <a:gd name="T48" fmla="*/ 13 w 67"/>
                <a:gd name="T49" fmla="*/ 108 h 162"/>
                <a:gd name="T50" fmla="*/ 4 w 67"/>
                <a:gd name="T51" fmla="*/ 117 h 162"/>
                <a:gd name="T52" fmla="*/ 0 w 67"/>
                <a:gd name="T53" fmla="*/ 115 h 162"/>
                <a:gd name="T54" fmla="*/ 1 w 67"/>
                <a:gd name="T55" fmla="*/ 101 h 162"/>
                <a:gd name="T56" fmla="*/ 1 w 67"/>
                <a:gd name="T57" fmla="*/ 91 h 162"/>
                <a:gd name="T58" fmla="*/ 3 w 67"/>
                <a:gd name="T59" fmla="*/ 80 h 162"/>
                <a:gd name="T60" fmla="*/ 6 w 67"/>
                <a:gd name="T61" fmla="*/ 72 h 162"/>
                <a:gd name="T62" fmla="*/ 8 w 67"/>
                <a:gd name="T63" fmla="*/ 60 h 162"/>
                <a:gd name="T64" fmla="*/ 9 w 67"/>
                <a:gd name="T65" fmla="*/ 49 h 162"/>
                <a:gd name="T66" fmla="*/ 13 w 67"/>
                <a:gd name="T67" fmla="*/ 38 h 162"/>
                <a:gd name="T68" fmla="*/ 18 w 67"/>
                <a:gd name="T69" fmla="*/ 26 h 162"/>
                <a:gd name="T70" fmla="*/ 19 w 67"/>
                <a:gd name="T71" fmla="*/ 17 h 162"/>
                <a:gd name="T72" fmla="*/ 19 w 67"/>
                <a:gd name="T73" fmla="*/ 10 h 162"/>
                <a:gd name="T74" fmla="*/ 23 w 67"/>
                <a:gd name="T75" fmla="*/ 3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62"/>
                <a:gd name="T116" fmla="*/ 67 w 67"/>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62">
                  <a:moveTo>
                    <a:pt x="27" y="1"/>
                  </a:moveTo>
                  <a:lnTo>
                    <a:pt x="33" y="0"/>
                  </a:lnTo>
                  <a:lnTo>
                    <a:pt x="39" y="2"/>
                  </a:lnTo>
                  <a:lnTo>
                    <a:pt x="42" y="5"/>
                  </a:lnTo>
                  <a:lnTo>
                    <a:pt x="46" y="10"/>
                  </a:lnTo>
                  <a:lnTo>
                    <a:pt x="47" y="16"/>
                  </a:lnTo>
                  <a:lnTo>
                    <a:pt x="47" y="19"/>
                  </a:lnTo>
                  <a:lnTo>
                    <a:pt x="48" y="24"/>
                  </a:lnTo>
                  <a:lnTo>
                    <a:pt x="49" y="28"/>
                  </a:lnTo>
                  <a:lnTo>
                    <a:pt x="52" y="37"/>
                  </a:lnTo>
                  <a:lnTo>
                    <a:pt x="57" y="47"/>
                  </a:lnTo>
                  <a:lnTo>
                    <a:pt x="62" y="60"/>
                  </a:lnTo>
                  <a:lnTo>
                    <a:pt x="64" y="70"/>
                  </a:lnTo>
                  <a:lnTo>
                    <a:pt x="65" y="79"/>
                  </a:lnTo>
                  <a:lnTo>
                    <a:pt x="67" y="88"/>
                  </a:lnTo>
                  <a:lnTo>
                    <a:pt x="67" y="95"/>
                  </a:lnTo>
                  <a:lnTo>
                    <a:pt x="66" y="101"/>
                  </a:lnTo>
                  <a:lnTo>
                    <a:pt x="65" y="107"/>
                  </a:lnTo>
                  <a:lnTo>
                    <a:pt x="65" y="113"/>
                  </a:lnTo>
                  <a:lnTo>
                    <a:pt x="66" y="118"/>
                  </a:lnTo>
                  <a:lnTo>
                    <a:pt x="66" y="122"/>
                  </a:lnTo>
                  <a:lnTo>
                    <a:pt x="66" y="125"/>
                  </a:lnTo>
                  <a:lnTo>
                    <a:pt x="65" y="129"/>
                  </a:lnTo>
                  <a:lnTo>
                    <a:pt x="63" y="132"/>
                  </a:lnTo>
                  <a:lnTo>
                    <a:pt x="61" y="134"/>
                  </a:lnTo>
                  <a:lnTo>
                    <a:pt x="58" y="137"/>
                  </a:lnTo>
                  <a:lnTo>
                    <a:pt x="52" y="140"/>
                  </a:lnTo>
                  <a:lnTo>
                    <a:pt x="47" y="145"/>
                  </a:lnTo>
                  <a:lnTo>
                    <a:pt x="41" y="151"/>
                  </a:lnTo>
                  <a:lnTo>
                    <a:pt x="34" y="155"/>
                  </a:lnTo>
                  <a:lnTo>
                    <a:pt x="28" y="160"/>
                  </a:lnTo>
                  <a:lnTo>
                    <a:pt x="25" y="162"/>
                  </a:lnTo>
                  <a:lnTo>
                    <a:pt x="23" y="162"/>
                  </a:lnTo>
                  <a:lnTo>
                    <a:pt x="23" y="154"/>
                  </a:lnTo>
                  <a:lnTo>
                    <a:pt x="26" y="142"/>
                  </a:lnTo>
                  <a:lnTo>
                    <a:pt x="32" y="132"/>
                  </a:lnTo>
                  <a:lnTo>
                    <a:pt x="36" y="122"/>
                  </a:lnTo>
                  <a:lnTo>
                    <a:pt x="36" y="116"/>
                  </a:lnTo>
                  <a:lnTo>
                    <a:pt x="35" y="108"/>
                  </a:lnTo>
                  <a:lnTo>
                    <a:pt x="33" y="100"/>
                  </a:lnTo>
                  <a:lnTo>
                    <a:pt x="32" y="93"/>
                  </a:lnTo>
                  <a:lnTo>
                    <a:pt x="31" y="88"/>
                  </a:lnTo>
                  <a:lnTo>
                    <a:pt x="29" y="86"/>
                  </a:lnTo>
                  <a:lnTo>
                    <a:pt x="27" y="86"/>
                  </a:lnTo>
                  <a:lnTo>
                    <a:pt x="25" y="87"/>
                  </a:lnTo>
                  <a:lnTo>
                    <a:pt x="21" y="91"/>
                  </a:lnTo>
                  <a:lnTo>
                    <a:pt x="19" y="94"/>
                  </a:lnTo>
                  <a:lnTo>
                    <a:pt x="17" y="98"/>
                  </a:lnTo>
                  <a:lnTo>
                    <a:pt x="16" y="102"/>
                  </a:lnTo>
                  <a:lnTo>
                    <a:pt x="13" y="108"/>
                  </a:lnTo>
                  <a:lnTo>
                    <a:pt x="9" y="114"/>
                  </a:lnTo>
                  <a:lnTo>
                    <a:pt x="4" y="117"/>
                  </a:lnTo>
                  <a:lnTo>
                    <a:pt x="1" y="118"/>
                  </a:lnTo>
                  <a:lnTo>
                    <a:pt x="0" y="115"/>
                  </a:lnTo>
                  <a:lnTo>
                    <a:pt x="0" y="108"/>
                  </a:lnTo>
                  <a:lnTo>
                    <a:pt x="1" y="101"/>
                  </a:lnTo>
                  <a:lnTo>
                    <a:pt x="1" y="95"/>
                  </a:lnTo>
                  <a:lnTo>
                    <a:pt x="1" y="91"/>
                  </a:lnTo>
                  <a:lnTo>
                    <a:pt x="2" y="86"/>
                  </a:lnTo>
                  <a:lnTo>
                    <a:pt x="3" y="80"/>
                  </a:lnTo>
                  <a:lnTo>
                    <a:pt x="5" y="77"/>
                  </a:lnTo>
                  <a:lnTo>
                    <a:pt x="6" y="72"/>
                  </a:lnTo>
                  <a:lnTo>
                    <a:pt x="8" y="66"/>
                  </a:lnTo>
                  <a:lnTo>
                    <a:pt x="8" y="60"/>
                  </a:lnTo>
                  <a:lnTo>
                    <a:pt x="8" y="54"/>
                  </a:lnTo>
                  <a:lnTo>
                    <a:pt x="9" y="49"/>
                  </a:lnTo>
                  <a:lnTo>
                    <a:pt x="10" y="43"/>
                  </a:lnTo>
                  <a:lnTo>
                    <a:pt x="13" y="38"/>
                  </a:lnTo>
                  <a:lnTo>
                    <a:pt x="16" y="32"/>
                  </a:lnTo>
                  <a:lnTo>
                    <a:pt x="18" y="26"/>
                  </a:lnTo>
                  <a:lnTo>
                    <a:pt x="19" y="20"/>
                  </a:lnTo>
                  <a:lnTo>
                    <a:pt x="19" y="17"/>
                  </a:lnTo>
                  <a:lnTo>
                    <a:pt x="19" y="14"/>
                  </a:lnTo>
                  <a:lnTo>
                    <a:pt x="19" y="10"/>
                  </a:lnTo>
                  <a:lnTo>
                    <a:pt x="20" y="7"/>
                  </a:lnTo>
                  <a:lnTo>
                    <a:pt x="23" y="3"/>
                  </a:lnTo>
                  <a:lnTo>
                    <a:pt x="27" y="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2" name="Freeform 39"/>
            <p:cNvSpPr>
              <a:spLocks/>
            </p:cNvSpPr>
            <p:nvPr/>
          </p:nvSpPr>
          <p:spPr bwMode="auto">
            <a:xfrm>
              <a:off x="2897" y="2595"/>
              <a:ext cx="30" cy="17"/>
            </a:xfrm>
            <a:custGeom>
              <a:avLst/>
              <a:gdLst>
                <a:gd name="T0" fmla="*/ 11 w 18"/>
                <a:gd name="T1" fmla="*/ 20 h 20"/>
                <a:gd name="T2" fmla="*/ 8 w 18"/>
                <a:gd name="T3" fmla="*/ 20 h 20"/>
                <a:gd name="T4" fmla="*/ 4 w 18"/>
                <a:gd name="T5" fmla="*/ 18 h 20"/>
                <a:gd name="T6" fmla="*/ 1 w 18"/>
                <a:gd name="T7" fmla="*/ 16 h 20"/>
                <a:gd name="T8" fmla="*/ 0 w 18"/>
                <a:gd name="T9" fmla="*/ 13 h 20"/>
                <a:gd name="T10" fmla="*/ 0 w 18"/>
                <a:gd name="T11" fmla="*/ 8 h 20"/>
                <a:gd name="T12" fmla="*/ 1 w 18"/>
                <a:gd name="T13" fmla="*/ 5 h 20"/>
                <a:gd name="T14" fmla="*/ 3 w 18"/>
                <a:gd name="T15" fmla="*/ 2 h 20"/>
                <a:gd name="T16" fmla="*/ 7 w 18"/>
                <a:gd name="T17" fmla="*/ 1 h 20"/>
                <a:gd name="T18" fmla="*/ 10 w 18"/>
                <a:gd name="T19" fmla="*/ 0 h 20"/>
                <a:gd name="T20" fmla="*/ 14 w 18"/>
                <a:gd name="T21" fmla="*/ 1 h 20"/>
                <a:gd name="T22" fmla="*/ 17 w 18"/>
                <a:gd name="T23" fmla="*/ 3 h 20"/>
                <a:gd name="T24" fmla="*/ 18 w 18"/>
                <a:gd name="T25" fmla="*/ 7 h 20"/>
                <a:gd name="T26" fmla="*/ 18 w 18"/>
                <a:gd name="T27" fmla="*/ 12 h 20"/>
                <a:gd name="T28" fmla="*/ 17 w 18"/>
                <a:gd name="T29" fmla="*/ 15 h 20"/>
                <a:gd name="T30" fmla="*/ 15 w 18"/>
                <a:gd name="T31" fmla="*/ 17 h 20"/>
                <a:gd name="T32" fmla="*/ 11 w 18"/>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1" y="20"/>
                  </a:moveTo>
                  <a:lnTo>
                    <a:pt x="8" y="20"/>
                  </a:lnTo>
                  <a:lnTo>
                    <a:pt x="4" y="18"/>
                  </a:lnTo>
                  <a:lnTo>
                    <a:pt x="1" y="16"/>
                  </a:lnTo>
                  <a:lnTo>
                    <a:pt x="0" y="13"/>
                  </a:lnTo>
                  <a:lnTo>
                    <a:pt x="0" y="8"/>
                  </a:lnTo>
                  <a:lnTo>
                    <a:pt x="1" y="5"/>
                  </a:lnTo>
                  <a:lnTo>
                    <a:pt x="3" y="2"/>
                  </a:lnTo>
                  <a:lnTo>
                    <a:pt x="7" y="1"/>
                  </a:lnTo>
                  <a:lnTo>
                    <a:pt x="10" y="0"/>
                  </a:lnTo>
                  <a:lnTo>
                    <a:pt x="14" y="1"/>
                  </a:lnTo>
                  <a:lnTo>
                    <a:pt x="17" y="3"/>
                  </a:lnTo>
                  <a:lnTo>
                    <a:pt x="18" y="7"/>
                  </a:lnTo>
                  <a:lnTo>
                    <a:pt x="18" y="12"/>
                  </a:lnTo>
                  <a:lnTo>
                    <a:pt x="17" y="15"/>
                  </a:lnTo>
                  <a:lnTo>
                    <a:pt x="15" y="17"/>
                  </a:lnTo>
                  <a:lnTo>
                    <a:pt x="11"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3" name="Freeform 40"/>
            <p:cNvSpPr>
              <a:spLocks/>
            </p:cNvSpPr>
            <p:nvPr/>
          </p:nvSpPr>
          <p:spPr bwMode="auto">
            <a:xfrm>
              <a:off x="2714" y="2230"/>
              <a:ext cx="358" cy="388"/>
            </a:xfrm>
            <a:custGeom>
              <a:avLst/>
              <a:gdLst>
                <a:gd name="T0" fmla="*/ 34 w 212"/>
                <a:gd name="T1" fmla="*/ 1 h 452"/>
                <a:gd name="T2" fmla="*/ 48 w 212"/>
                <a:gd name="T3" fmla="*/ 0 h 452"/>
                <a:gd name="T4" fmla="*/ 63 w 212"/>
                <a:gd name="T5" fmla="*/ 4 h 452"/>
                <a:gd name="T6" fmla="*/ 76 w 212"/>
                <a:gd name="T7" fmla="*/ 14 h 452"/>
                <a:gd name="T8" fmla="*/ 86 w 212"/>
                <a:gd name="T9" fmla="*/ 27 h 452"/>
                <a:gd name="T10" fmla="*/ 97 w 212"/>
                <a:gd name="T11" fmla="*/ 44 h 452"/>
                <a:gd name="T12" fmla="*/ 107 w 212"/>
                <a:gd name="T13" fmla="*/ 60 h 452"/>
                <a:gd name="T14" fmla="*/ 117 w 212"/>
                <a:gd name="T15" fmla="*/ 73 h 452"/>
                <a:gd name="T16" fmla="*/ 136 w 212"/>
                <a:gd name="T17" fmla="*/ 92 h 452"/>
                <a:gd name="T18" fmla="*/ 159 w 212"/>
                <a:gd name="T19" fmla="*/ 122 h 452"/>
                <a:gd name="T20" fmla="*/ 179 w 212"/>
                <a:gd name="T21" fmla="*/ 154 h 452"/>
                <a:gd name="T22" fmla="*/ 194 w 212"/>
                <a:gd name="T23" fmla="*/ 181 h 452"/>
                <a:gd name="T24" fmla="*/ 205 w 212"/>
                <a:gd name="T25" fmla="*/ 198 h 452"/>
                <a:gd name="T26" fmla="*/ 212 w 212"/>
                <a:gd name="T27" fmla="*/ 210 h 452"/>
                <a:gd name="T28" fmla="*/ 207 w 212"/>
                <a:gd name="T29" fmla="*/ 224 h 452"/>
                <a:gd name="T30" fmla="*/ 202 w 212"/>
                <a:gd name="T31" fmla="*/ 240 h 452"/>
                <a:gd name="T32" fmla="*/ 199 w 212"/>
                <a:gd name="T33" fmla="*/ 259 h 452"/>
                <a:gd name="T34" fmla="*/ 190 w 212"/>
                <a:gd name="T35" fmla="*/ 296 h 452"/>
                <a:gd name="T36" fmla="*/ 175 w 212"/>
                <a:gd name="T37" fmla="*/ 344 h 452"/>
                <a:gd name="T38" fmla="*/ 153 w 212"/>
                <a:gd name="T39" fmla="*/ 392 h 452"/>
                <a:gd name="T40" fmla="*/ 130 w 212"/>
                <a:gd name="T41" fmla="*/ 425 h 452"/>
                <a:gd name="T42" fmla="*/ 117 w 212"/>
                <a:gd name="T43" fmla="*/ 446 h 452"/>
                <a:gd name="T44" fmla="*/ 105 w 212"/>
                <a:gd name="T45" fmla="*/ 452 h 452"/>
                <a:gd name="T46" fmla="*/ 95 w 212"/>
                <a:gd name="T47" fmla="*/ 440 h 452"/>
                <a:gd name="T48" fmla="*/ 99 w 212"/>
                <a:gd name="T49" fmla="*/ 421 h 452"/>
                <a:gd name="T50" fmla="*/ 105 w 212"/>
                <a:gd name="T51" fmla="*/ 391 h 452"/>
                <a:gd name="T52" fmla="*/ 109 w 212"/>
                <a:gd name="T53" fmla="*/ 352 h 452"/>
                <a:gd name="T54" fmla="*/ 118 w 212"/>
                <a:gd name="T55" fmla="*/ 293 h 452"/>
                <a:gd name="T56" fmla="*/ 130 w 212"/>
                <a:gd name="T57" fmla="*/ 256 h 452"/>
                <a:gd name="T58" fmla="*/ 139 w 212"/>
                <a:gd name="T59" fmla="*/ 236 h 452"/>
                <a:gd name="T60" fmla="*/ 136 w 212"/>
                <a:gd name="T61" fmla="*/ 222 h 452"/>
                <a:gd name="T62" fmla="*/ 124 w 212"/>
                <a:gd name="T63" fmla="*/ 206 h 452"/>
                <a:gd name="T64" fmla="*/ 110 w 212"/>
                <a:gd name="T65" fmla="*/ 194 h 452"/>
                <a:gd name="T66" fmla="*/ 101 w 212"/>
                <a:gd name="T67" fmla="*/ 186 h 452"/>
                <a:gd name="T68" fmla="*/ 92 w 212"/>
                <a:gd name="T69" fmla="*/ 177 h 452"/>
                <a:gd name="T70" fmla="*/ 83 w 212"/>
                <a:gd name="T71" fmla="*/ 167 h 452"/>
                <a:gd name="T72" fmla="*/ 72 w 212"/>
                <a:gd name="T73" fmla="*/ 147 h 452"/>
                <a:gd name="T74" fmla="*/ 59 w 212"/>
                <a:gd name="T75" fmla="*/ 128 h 452"/>
                <a:gd name="T76" fmla="*/ 47 w 212"/>
                <a:gd name="T77" fmla="*/ 117 h 452"/>
                <a:gd name="T78" fmla="*/ 34 w 212"/>
                <a:gd name="T79" fmla="*/ 106 h 452"/>
                <a:gd name="T80" fmla="*/ 21 w 212"/>
                <a:gd name="T81" fmla="*/ 92 h 452"/>
                <a:gd name="T82" fmla="*/ 8 w 212"/>
                <a:gd name="T83" fmla="*/ 76 h 452"/>
                <a:gd name="T84" fmla="*/ 1 w 212"/>
                <a:gd name="T85" fmla="*/ 57 h 452"/>
                <a:gd name="T86" fmla="*/ 0 w 212"/>
                <a:gd name="T87" fmla="*/ 38 h 452"/>
                <a:gd name="T88" fmla="*/ 6 w 212"/>
                <a:gd name="T89" fmla="*/ 21 h 452"/>
                <a:gd name="T90" fmla="*/ 19 w 212"/>
                <a:gd name="T91" fmla="*/ 7 h 4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452"/>
                <a:gd name="T140" fmla="*/ 212 w 212"/>
                <a:gd name="T141" fmla="*/ 452 h 4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452">
                  <a:moveTo>
                    <a:pt x="29" y="2"/>
                  </a:moveTo>
                  <a:lnTo>
                    <a:pt x="34" y="1"/>
                  </a:lnTo>
                  <a:lnTo>
                    <a:pt x="41" y="0"/>
                  </a:lnTo>
                  <a:lnTo>
                    <a:pt x="48" y="0"/>
                  </a:lnTo>
                  <a:lnTo>
                    <a:pt x="56" y="2"/>
                  </a:lnTo>
                  <a:lnTo>
                    <a:pt x="63" y="4"/>
                  </a:lnTo>
                  <a:lnTo>
                    <a:pt x="70" y="9"/>
                  </a:lnTo>
                  <a:lnTo>
                    <a:pt x="76" y="14"/>
                  </a:lnTo>
                  <a:lnTo>
                    <a:pt x="82" y="21"/>
                  </a:lnTo>
                  <a:lnTo>
                    <a:pt x="86" y="27"/>
                  </a:lnTo>
                  <a:lnTo>
                    <a:pt x="91" y="35"/>
                  </a:lnTo>
                  <a:lnTo>
                    <a:pt x="97" y="44"/>
                  </a:lnTo>
                  <a:lnTo>
                    <a:pt x="101" y="52"/>
                  </a:lnTo>
                  <a:lnTo>
                    <a:pt x="107" y="60"/>
                  </a:lnTo>
                  <a:lnTo>
                    <a:pt x="112" y="67"/>
                  </a:lnTo>
                  <a:lnTo>
                    <a:pt x="117" y="73"/>
                  </a:lnTo>
                  <a:lnTo>
                    <a:pt x="123" y="79"/>
                  </a:lnTo>
                  <a:lnTo>
                    <a:pt x="136" y="92"/>
                  </a:lnTo>
                  <a:lnTo>
                    <a:pt x="147" y="106"/>
                  </a:lnTo>
                  <a:lnTo>
                    <a:pt x="159" y="122"/>
                  </a:lnTo>
                  <a:lnTo>
                    <a:pt x="169" y="138"/>
                  </a:lnTo>
                  <a:lnTo>
                    <a:pt x="179" y="154"/>
                  </a:lnTo>
                  <a:lnTo>
                    <a:pt x="187" y="168"/>
                  </a:lnTo>
                  <a:lnTo>
                    <a:pt x="194" y="181"/>
                  </a:lnTo>
                  <a:lnTo>
                    <a:pt x="200" y="191"/>
                  </a:lnTo>
                  <a:lnTo>
                    <a:pt x="205" y="198"/>
                  </a:lnTo>
                  <a:lnTo>
                    <a:pt x="209" y="205"/>
                  </a:lnTo>
                  <a:lnTo>
                    <a:pt x="212" y="210"/>
                  </a:lnTo>
                  <a:lnTo>
                    <a:pt x="210" y="217"/>
                  </a:lnTo>
                  <a:lnTo>
                    <a:pt x="207" y="224"/>
                  </a:lnTo>
                  <a:lnTo>
                    <a:pt x="205" y="231"/>
                  </a:lnTo>
                  <a:lnTo>
                    <a:pt x="202" y="240"/>
                  </a:lnTo>
                  <a:lnTo>
                    <a:pt x="200" y="250"/>
                  </a:lnTo>
                  <a:lnTo>
                    <a:pt x="199" y="259"/>
                  </a:lnTo>
                  <a:lnTo>
                    <a:pt x="196" y="275"/>
                  </a:lnTo>
                  <a:lnTo>
                    <a:pt x="190" y="296"/>
                  </a:lnTo>
                  <a:lnTo>
                    <a:pt x="183" y="319"/>
                  </a:lnTo>
                  <a:lnTo>
                    <a:pt x="175" y="344"/>
                  </a:lnTo>
                  <a:lnTo>
                    <a:pt x="164" y="368"/>
                  </a:lnTo>
                  <a:lnTo>
                    <a:pt x="153" y="392"/>
                  </a:lnTo>
                  <a:lnTo>
                    <a:pt x="140" y="412"/>
                  </a:lnTo>
                  <a:lnTo>
                    <a:pt x="130" y="425"/>
                  </a:lnTo>
                  <a:lnTo>
                    <a:pt x="122" y="437"/>
                  </a:lnTo>
                  <a:lnTo>
                    <a:pt x="117" y="446"/>
                  </a:lnTo>
                  <a:lnTo>
                    <a:pt x="114" y="450"/>
                  </a:lnTo>
                  <a:lnTo>
                    <a:pt x="105" y="452"/>
                  </a:lnTo>
                  <a:lnTo>
                    <a:pt x="99" y="449"/>
                  </a:lnTo>
                  <a:lnTo>
                    <a:pt x="95" y="440"/>
                  </a:lnTo>
                  <a:lnTo>
                    <a:pt x="97" y="428"/>
                  </a:lnTo>
                  <a:lnTo>
                    <a:pt x="99" y="421"/>
                  </a:lnTo>
                  <a:lnTo>
                    <a:pt x="102" y="407"/>
                  </a:lnTo>
                  <a:lnTo>
                    <a:pt x="105" y="391"/>
                  </a:lnTo>
                  <a:lnTo>
                    <a:pt x="107" y="374"/>
                  </a:lnTo>
                  <a:lnTo>
                    <a:pt x="109" y="352"/>
                  </a:lnTo>
                  <a:lnTo>
                    <a:pt x="113" y="322"/>
                  </a:lnTo>
                  <a:lnTo>
                    <a:pt x="118" y="293"/>
                  </a:lnTo>
                  <a:lnTo>
                    <a:pt x="124" y="271"/>
                  </a:lnTo>
                  <a:lnTo>
                    <a:pt x="130" y="256"/>
                  </a:lnTo>
                  <a:lnTo>
                    <a:pt x="136" y="245"/>
                  </a:lnTo>
                  <a:lnTo>
                    <a:pt x="139" y="236"/>
                  </a:lnTo>
                  <a:lnTo>
                    <a:pt x="139" y="229"/>
                  </a:lnTo>
                  <a:lnTo>
                    <a:pt x="136" y="222"/>
                  </a:lnTo>
                  <a:lnTo>
                    <a:pt x="131" y="214"/>
                  </a:lnTo>
                  <a:lnTo>
                    <a:pt x="124" y="206"/>
                  </a:lnTo>
                  <a:lnTo>
                    <a:pt x="115" y="198"/>
                  </a:lnTo>
                  <a:lnTo>
                    <a:pt x="110" y="194"/>
                  </a:lnTo>
                  <a:lnTo>
                    <a:pt x="106" y="191"/>
                  </a:lnTo>
                  <a:lnTo>
                    <a:pt x="101" y="186"/>
                  </a:lnTo>
                  <a:lnTo>
                    <a:pt x="97" y="182"/>
                  </a:lnTo>
                  <a:lnTo>
                    <a:pt x="92" y="177"/>
                  </a:lnTo>
                  <a:lnTo>
                    <a:pt x="87" y="172"/>
                  </a:lnTo>
                  <a:lnTo>
                    <a:pt x="83" y="167"/>
                  </a:lnTo>
                  <a:lnTo>
                    <a:pt x="79" y="160"/>
                  </a:lnTo>
                  <a:lnTo>
                    <a:pt x="72" y="147"/>
                  </a:lnTo>
                  <a:lnTo>
                    <a:pt x="65" y="137"/>
                  </a:lnTo>
                  <a:lnTo>
                    <a:pt x="59" y="128"/>
                  </a:lnTo>
                  <a:lnTo>
                    <a:pt x="52" y="121"/>
                  </a:lnTo>
                  <a:lnTo>
                    <a:pt x="47" y="117"/>
                  </a:lnTo>
                  <a:lnTo>
                    <a:pt x="41" y="111"/>
                  </a:lnTo>
                  <a:lnTo>
                    <a:pt x="34" y="106"/>
                  </a:lnTo>
                  <a:lnTo>
                    <a:pt x="27" y="100"/>
                  </a:lnTo>
                  <a:lnTo>
                    <a:pt x="21" y="92"/>
                  </a:lnTo>
                  <a:lnTo>
                    <a:pt x="14" y="84"/>
                  </a:lnTo>
                  <a:lnTo>
                    <a:pt x="8" y="76"/>
                  </a:lnTo>
                  <a:lnTo>
                    <a:pt x="3" y="67"/>
                  </a:lnTo>
                  <a:lnTo>
                    <a:pt x="1" y="57"/>
                  </a:lnTo>
                  <a:lnTo>
                    <a:pt x="0" y="47"/>
                  </a:lnTo>
                  <a:lnTo>
                    <a:pt x="0" y="38"/>
                  </a:lnTo>
                  <a:lnTo>
                    <a:pt x="2" y="29"/>
                  </a:lnTo>
                  <a:lnTo>
                    <a:pt x="6" y="21"/>
                  </a:lnTo>
                  <a:lnTo>
                    <a:pt x="11" y="14"/>
                  </a:lnTo>
                  <a:lnTo>
                    <a:pt x="19" y="7"/>
                  </a:lnTo>
                  <a:lnTo>
                    <a:pt x="29" y="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4" name="Freeform 41"/>
            <p:cNvSpPr>
              <a:spLocks/>
            </p:cNvSpPr>
            <p:nvPr/>
          </p:nvSpPr>
          <p:spPr bwMode="auto">
            <a:xfrm>
              <a:off x="2897" y="2595"/>
              <a:ext cx="34" cy="17"/>
            </a:xfrm>
            <a:custGeom>
              <a:avLst/>
              <a:gdLst>
                <a:gd name="T0" fmla="*/ 12 w 19"/>
                <a:gd name="T1" fmla="*/ 18 h 20"/>
                <a:gd name="T2" fmla="*/ 9 w 19"/>
                <a:gd name="T3" fmla="*/ 20 h 20"/>
                <a:gd name="T4" fmla="*/ 5 w 19"/>
                <a:gd name="T5" fmla="*/ 18 h 20"/>
                <a:gd name="T6" fmla="*/ 2 w 19"/>
                <a:gd name="T7" fmla="*/ 17 h 20"/>
                <a:gd name="T8" fmla="*/ 0 w 19"/>
                <a:gd name="T9" fmla="*/ 14 h 20"/>
                <a:gd name="T10" fmla="*/ 0 w 19"/>
                <a:gd name="T11" fmla="*/ 9 h 20"/>
                <a:gd name="T12" fmla="*/ 1 w 19"/>
                <a:gd name="T13" fmla="*/ 6 h 20"/>
                <a:gd name="T14" fmla="*/ 2 w 19"/>
                <a:gd name="T15" fmla="*/ 3 h 20"/>
                <a:gd name="T16" fmla="*/ 5 w 19"/>
                <a:gd name="T17" fmla="*/ 1 h 20"/>
                <a:gd name="T18" fmla="*/ 9 w 19"/>
                <a:gd name="T19" fmla="*/ 0 h 20"/>
                <a:gd name="T20" fmla="*/ 12 w 19"/>
                <a:gd name="T21" fmla="*/ 1 h 20"/>
                <a:gd name="T22" fmla="*/ 16 w 19"/>
                <a:gd name="T23" fmla="*/ 3 h 20"/>
                <a:gd name="T24" fmla="*/ 18 w 19"/>
                <a:gd name="T25" fmla="*/ 7 h 20"/>
                <a:gd name="T26" fmla="*/ 19 w 19"/>
                <a:gd name="T27" fmla="*/ 10 h 20"/>
                <a:gd name="T28" fmla="*/ 18 w 19"/>
                <a:gd name="T29" fmla="*/ 14 h 20"/>
                <a:gd name="T30" fmla="*/ 16 w 19"/>
                <a:gd name="T31" fmla="*/ 17 h 20"/>
                <a:gd name="T32" fmla="*/ 12 w 19"/>
                <a:gd name="T33" fmla="*/ 18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18"/>
                  </a:moveTo>
                  <a:lnTo>
                    <a:pt x="9" y="20"/>
                  </a:lnTo>
                  <a:lnTo>
                    <a:pt x="5" y="18"/>
                  </a:lnTo>
                  <a:lnTo>
                    <a:pt x="2" y="17"/>
                  </a:lnTo>
                  <a:lnTo>
                    <a:pt x="0" y="14"/>
                  </a:lnTo>
                  <a:lnTo>
                    <a:pt x="0" y="9"/>
                  </a:lnTo>
                  <a:lnTo>
                    <a:pt x="1" y="6"/>
                  </a:lnTo>
                  <a:lnTo>
                    <a:pt x="2" y="3"/>
                  </a:lnTo>
                  <a:lnTo>
                    <a:pt x="5" y="1"/>
                  </a:lnTo>
                  <a:lnTo>
                    <a:pt x="9" y="0"/>
                  </a:lnTo>
                  <a:lnTo>
                    <a:pt x="12" y="1"/>
                  </a:lnTo>
                  <a:lnTo>
                    <a:pt x="16" y="3"/>
                  </a:lnTo>
                  <a:lnTo>
                    <a:pt x="18" y="7"/>
                  </a:lnTo>
                  <a:lnTo>
                    <a:pt x="19" y="10"/>
                  </a:lnTo>
                  <a:lnTo>
                    <a:pt x="18" y="14"/>
                  </a:lnTo>
                  <a:lnTo>
                    <a:pt x="16" y="17"/>
                  </a:lnTo>
                  <a:lnTo>
                    <a:pt x="12"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5" name="Freeform 42"/>
            <p:cNvSpPr>
              <a:spLocks/>
            </p:cNvSpPr>
            <p:nvPr/>
          </p:nvSpPr>
          <p:spPr bwMode="auto">
            <a:xfrm>
              <a:off x="2806" y="2260"/>
              <a:ext cx="34" cy="17"/>
            </a:xfrm>
            <a:custGeom>
              <a:avLst/>
              <a:gdLst>
                <a:gd name="T0" fmla="*/ 13 w 19"/>
                <a:gd name="T1" fmla="*/ 18 h 19"/>
                <a:gd name="T2" fmla="*/ 10 w 19"/>
                <a:gd name="T3" fmla="*/ 19 h 19"/>
                <a:gd name="T4" fmla="*/ 7 w 19"/>
                <a:gd name="T5" fmla="*/ 18 h 19"/>
                <a:gd name="T6" fmla="*/ 3 w 19"/>
                <a:gd name="T7" fmla="*/ 17 h 19"/>
                <a:gd name="T8" fmla="*/ 1 w 19"/>
                <a:gd name="T9" fmla="*/ 14 h 19"/>
                <a:gd name="T10" fmla="*/ 0 w 19"/>
                <a:gd name="T11" fmla="*/ 9 h 19"/>
                <a:gd name="T12" fmla="*/ 1 w 19"/>
                <a:gd name="T13" fmla="*/ 6 h 19"/>
                <a:gd name="T14" fmla="*/ 3 w 19"/>
                <a:gd name="T15" fmla="*/ 2 h 19"/>
                <a:gd name="T16" fmla="*/ 7 w 19"/>
                <a:gd name="T17" fmla="*/ 1 h 19"/>
                <a:gd name="T18" fmla="*/ 10 w 19"/>
                <a:gd name="T19" fmla="*/ 0 h 19"/>
                <a:gd name="T20" fmla="*/ 13 w 19"/>
                <a:gd name="T21" fmla="*/ 1 h 19"/>
                <a:gd name="T22" fmla="*/ 17 w 19"/>
                <a:gd name="T23" fmla="*/ 2 h 19"/>
                <a:gd name="T24" fmla="*/ 19 w 19"/>
                <a:gd name="T25" fmla="*/ 6 h 19"/>
                <a:gd name="T26" fmla="*/ 19 w 19"/>
                <a:gd name="T27" fmla="*/ 10 h 19"/>
                <a:gd name="T28" fmla="*/ 18 w 19"/>
                <a:gd name="T29" fmla="*/ 14 h 19"/>
                <a:gd name="T30" fmla="*/ 17 w 19"/>
                <a:gd name="T31" fmla="*/ 17 h 19"/>
                <a:gd name="T32" fmla="*/ 13 w 19"/>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3" y="18"/>
                  </a:moveTo>
                  <a:lnTo>
                    <a:pt x="10" y="19"/>
                  </a:lnTo>
                  <a:lnTo>
                    <a:pt x="7" y="18"/>
                  </a:lnTo>
                  <a:lnTo>
                    <a:pt x="3" y="17"/>
                  </a:lnTo>
                  <a:lnTo>
                    <a:pt x="1" y="14"/>
                  </a:lnTo>
                  <a:lnTo>
                    <a:pt x="0" y="9"/>
                  </a:lnTo>
                  <a:lnTo>
                    <a:pt x="1" y="6"/>
                  </a:lnTo>
                  <a:lnTo>
                    <a:pt x="3" y="2"/>
                  </a:lnTo>
                  <a:lnTo>
                    <a:pt x="7" y="1"/>
                  </a:lnTo>
                  <a:lnTo>
                    <a:pt x="10" y="0"/>
                  </a:lnTo>
                  <a:lnTo>
                    <a:pt x="13" y="1"/>
                  </a:lnTo>
                  <a:lnTo>
                    <a:pt x="17" y="2"/>
                  </a:lnTo>
                  <a:lnTo>
                    <a:pt x="19" y="6"/>
                  </a:lnTo>
                  <a:lnTo>
                    <a:pt x="19" y="10"/>
                  </a:lnTo>
                  <a:lnTo>
                    <a:pt x="18" y="14"/>
                  </a:lnTo>
                  <a:lnTo>
                    <a:pt x="17" y="17"/>
                  </a:lnTo>
                  <a:lnTo>
                    <a:pt x="13"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6" name="Freeform 43"/>
            <p:cNvSpPr>
              <a:spLocks/>
            </p:cNvSpPr>
            <p:nvPr/>
          </p:nvSpPr>
          <p:spPr bwMode="auto">
            <a:xfrm>
              <a:off x="2724" y="2226"/>
              <a:ext cx="210" cy="111"/>
            </a:xfrm>
            <a:custGeom>
              <a:avLst/>
              <a:gdLst>
                <a:gd name="T0" fmla="*/ 83 w 125"/>
                <a:gd name="T1" fmla="*/ 13 h 131"/>
                <a:gd name="T2" fmla="*/ 91 w 125"/>
                <a:gd name="T3" fmla="*/ 19 h 131"/>
                <a:gd name="T4" fmla="*/ 97 w 125"/>
                <a:gd name="T5" fmla="*/ 25 h 131"/>
                <a:gd name="T6" fmla="*/ 102 w 125"/>
                <a:gd name="T7" fmla="*/ 30 h 131"/>
                <a:gd name="T8" fmla="*/ 104 w 125"/>
                <a:gd name="T9" fmla="*/ 36 h 131"/>
                <a:gd name="T10" fmla="*/ 105 w 125"/>
                <a:gd name="T11" fmla="*/ 42 h 131"/>
                <a:gd name="T12" fmla="*/ 105 w 125"/>
                <a:gd name="T13" fmla="*/ 47 h 131"/>
                <a:gd name="T14" fmla="*/ 107 w 125"/>
                <a:gd name="T15" fmla="*/ 50 h 131"/>
                <a:gd name="T16" fmla="*/ 112 w 125"/>
                <a:gd name="T17" fmla="*/ 50 h 131"/>
                <a:gd name="T18" fmla="*/ 118 w 125"/>
                <a:gd name="T19" fmla="*/ 50 h 131"/>
                <a:gd name="T20" fmla="*/ 122 w 125"/>
                <a:gd name="T21" fmla="*/ 53 h 131"/>
                <a:gd name="T22" fmla="*/ 125 w 125"/>
                <a:gd name="T23" fmla="*/ 59 h 131"/>
                <a:gd name="T24" fmla="*/ 124 w 125"/>
                <a:gd name="T25" fmla="*/ 67 h 131"/>
                <a:gd name="T26" fmla="*/ 116 w 125"/>
                <a:gd name="T27" fmla="*/ 67 h 131"/>
                <a:gd name="T28" fmla="*/ 107 w 125"/>
                <a:gd name="T29" fmla="*/ 70 h 131"/>
                <a:gd name="T30" fmla="*/ 101 w 125"/>
                <a:gd name="T31" fmla="*/ 72 h 131"/>
                <a:gd name="T32" fmla="*/ 94 w 125"/>
                <a:gd name="T33" fmla="*/ 76 h 131"/>
                <a:gd name="T34" fmla="*/ 87 w 125"/>
                <a:gd name="T35" fmla="*/ 82 h 131"/>
                <a:gd name="T36" fmla="*/ 81 w 125"/>
                <a:gd name="T37" fmla="*/ 90 h 131"/>
                <a:gd name="T38" fmla="*/ 76 w 125"/>
                <a:gd name="T39" fmla="*/ 101 h 131"/>
                <a:gd name="T40" fmla="*/ 73 w 125"/>
                <a:gd name="T41" fmla="*/ 113 h 131"/>
                <a:gd name="T42" fmla="*/ 71 w 125"/>
                <a:gd name="T43" fmla="*/ 119 h 131"/>
                <a:gd name="T44" fmla="*/ 67 w 125"/>
                <a:gd name="T45" fmla="*/ 124 h 131"/>
                <a:gd name="T46" fmla="*/ 61 w 125"/>
                <a:gd name="T47" fmla="*/ 128 h 131"/>
                <a:gd name="T48" fmla="*/ 56 w 125"/>
                <a:gd name="T49" fmla="*/ 131 h 131"/>
                <a:gd name="T50" fmla="*/ 50 w 125"/>
                <a:gd name="T51" fmla="*/ 126 h 131"/>
                <a:gd name="T52" fmla="*/ 43 w 125"/>
                <a:gd name="T53" fmla="*/ 118 h 131"/>
                <a:gd name="T54" fmla="*/ 34 w 125"/>
                <a:gd name="T55" fmla="*/ 110 h 131"/>
                <a:gd name="T56" fmla="*/ 25 w 125"/>
                <a:gd name="T57" fmla="*/ 99 h 131"/>
                <a:gd name="T58" fmla="*/ 15 w 125"/>
                <a:gd name="T59" fmla="*/ 88 h 131"/>
                <a:gd name="T60" fmla="*/ 8 w 125"/>
                <a:gd name="T61" fmla="*/ 75 h 131"/>
                <a:gd name="T62" fmla="*/ 3 w 125"/>
                <a:gd name="T63" fmla="*/ 63 h 131"/>
                <a:gd name="T64" fmla="*/ 0 w 125"/>
                <a:gd name="T65" fmla="*/ 49 h 131"/>
                <a:gd name="T66" fmla="*/ 0 w 125"/>
                <a:gd name="T67" fmla="*/ 38 h 131"/>
                <a:gd name="T68" fmla="*/ 4 w 125"/>
                <a:gd name="T69" fmla="*/ 28 h 131"/>
                <a:gd name="T70" fmla="*/ 7 w 125"/>
                <a:gd name="T71" fmla="*/ 20 h 131"/>
                <a:gd name="T72" fmla="*/ 13 w 125"/>
                <a:gd name="T73" fmla="*/ 12 h 131"/>
                <a:gd name="T74" fmla="*/ 21 w 125"/>
                <a:gd name="T75" fmla="*/ 7 h 131"/>
                <a:gd name="T76" fmla="*/ 29 w 125"/>
                <a:gd name="T77" fmla="*/ 3 h 131"/>
                <a:gd name="T78" fmla="*/ 40 w 125"/>
                <a:gd name="T79" fmla="*/ 0 h 131"/>
                <a:gd name="T80" fmla="*/ 51 w 125"/>
                <a:gd name="T81" fmla="*/ 0 h 131"/>
                <a:gd name="T82" fmla="*/ 57 w 125"/>
                <a:gd name="T83" fmla="*/ 3 h 131"/>
                <a:gd name="T84" fmla="*/ 66 w 125"/>
                <a:gd name="T85" fmla="*/ 5 h 131"/>
                <a:gd name="T86" fmla="*/ 76 w 125"/>
                <a:gd name="T87" fmla="*/ 10 h 131"/>
                <a:gd name="T88" fmla="*/ 83 w 125"/>
                <a:gd name="T89" fmla="*/ 13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131"/>
                <a:gd name="T137" fmla="*/ 125 w 125"/>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131">
                  <a:moveTo>
                    <a:pt x="83" y="13"/>
                  </a:moveTo>
                  <a:lnTo>
                    <a:pt x="91" y="19"/>
                  </a:lnTo>
                  <a:lnTo>
                    <a:pt x="97" y="25"/>
                  </a:lnTo>
                  <a:lnTo>
                    <a:pt x="102" y="30"/>
                  </a:lnTo>
                  <a:lnTo>
                    <a:pt x="104" y="36"/>
                  </a:lnTo>
                  <a:lnTo>
                    <a:pt x="105" y="42"/>
                  </a:lnTo>
                  <a:lnTo>
                    <a:pt x="105" y="47"/>
                  </a:lnTo>
                  <a:lnTo>
                    <a:pt x="107" y="50"/>
                  </a:lnTo>
                  <a:lnTo>
                    <a:pt x="112" y="50"/>
                  </a:lnTo>
                  <a:lnTo>
                    <a:pt x="118" y="50"/>
                  </a:lnTo>
                  <a:lnTo>
                    <a:pt x="122" y="53"/>
                  </a:lnTo>
                  <a:lnTo>
                    <a:pt x="125" y="59"/>
                  </a:lnTo>
                  <a:lnTo>
                    <a:pt x="124" y="67"/>
                  </a:lnTo>
                  <a:lnTo>
                    <a:pt x="116" y="67"/>
                  </a:lnTo>
                  <a:lnTo>
                    <a:pt x="107" y="70"/>
                  </a:lnTo>
                  <a:lnTo>
                    <a:pt x="101" y="72"/>
                  </a:lnTo>
                  <a:lnTo>
                    <a:pt x="94" y="76"/>
                  </a:lnTo>
                  <a:lnTo>
                    <a:pt x="87" y="82"/>
                  </a:lnTo>
                  <a:lnTo>
                    <a:pt x="81" y="90"/>
                  </a:lnTo>
                  <a:lnTo>
                    <a:pt x="76" y="101"/>
                  </a:lnTo>
                  <a:lnTo>
                    <a:pt x="73" y="113"/>
                  </a:lnTo>
                  <a:lnTo>
                    <a:pt x="71" y="119"/>
                  </a:lnTo>
                  <a:lnTo>
                    <a:pt x="67" y="124"/>
                  </a:lnTo>
                  <a:lnTo>
                    <a:pt x="61" y="128"/>
                  </a:lnTo>
                  <a:lnTo>
                    <a:pt x="56" y="131"/>
                  </a:lnTo>
                  <a:lnTo>
                    <a:pt x="50" y="126"/>
                  </a:lnTo>
                  <a:lnTo>
                    <a:pt x="43" y="118"/>
                  </a:lnTo>
                  <a:lnTo>
                    <a:pt x="34" y="110"/>
                  </a:lnTo>
                  <a:lnTo>
                    <a:pt x="25" y="99"/>
                  </a:lnTo>
                  <a:lnTo>
                    <a:pt x="15" y="88"/>
                  </a:lnTo>
                  <a:lnTo>
                    <a:pt x="8" y="75"/>
                  </a:lnTo>
                  <a:lnTo>
                    <a:pt x="3" y="63"/>
                  </a:lnTo>
                  <a:lnTo>
                    <a:pt x="0" y="49"/>
                  </a:lnTo>
                  <a:lnTo>
                    <a:pt x="0" y="38"/>
                  </a:lnTo>
                  <a:lnTo>
                    <a:pt x="4" y="28"/>
                  </a:lnTo>
                  <a:lnTo>
                    <a:pt x="7" y="20"/>
                  </a:lnTo>
                  <a:lnTo>
                    <a:pt x="13" y="12"/>
                  </a:lnTo>
                  <a:lnTo>
                    <a:pt x="21" y="7"/>
                  </a:lnTo>
                  <a:lnTo>
                    <a:pt x="29" y="3"/>
                  </a:lnTo>
                  <a:lnTo>
                    <a:pt x="40" y="0"/>
                  </a:lnTo>
                  <a:lnTo>
                    <a:pt x="51" y="0"/>
                  </a:lnTo>
                  <a:lnTo>
                    <a:pt x="57" y="3"/>
                  </a:lnTo>
                  <a:lnTo>
                    <a:pt x="66" y="5"/>
                  </a:lnTo>
                  <a:lnTo>
                    <a:pt x="76" y="10"/>
                  </a:lnTo>
                  <a:lnTo>
                    <a:pt x="83" y="13"/>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7" name="Freeform 44"/>
            <p:cNvSpPr>
              <a:spLocks/>
            </p:cNvSpPr>
            <p:nvPr/>
          </p:nvSpPr>
          <p:spPr bwMode="auto">
            <a:xfrm>
              <a:off x="2820" y="2283"/>
              <a:ext cx="131" cy="62"/>
            </a:xfrm>
            <a:custGeom>
              <a:avLst/>
              <a:gdLst>
                <a:gd name="T0" fmla="*/ 0 w 78"/>
                <a:gd name="T1" fmla="*/ 64 h 73"/>
                <a:gd name="T2" fmla="*/ 5 w 78"/>
                <a:gd name="T3" fmla="*/ 61 h 73"/>
                <a:gd name="T4" fmla="*/ 11 w 78"/>
                <a:gd name="T5" fmla="*/ 57 h 73"/>
                <a:gd name="T6" fmla="*/ 15 w 78"/>
                <a:gd name="T7" fmla="*/ 52 h 73"/>
                <a:gd name="T8" fmla="*/ 17 w 78"/>
                <a:gd name="T9" fmla="*/ 46 h 73"/>
                <a:gd name="T10" fmla="*/ 20 w 78"/>
                <a:gd name="T11" fmla="*/ 34 h 73"/>
                <a:gd name="T12" fmla="*/ 25 w 78"/>
                <a:gd name="T13" fmla="*/ 23 h 73"/>
                <a:gd name="T14" fmla="*/ 31 w 78"/>
                <a:gd name="T15" fmla="*/ 15 h 73"/>
                <a:gd name="T16" fmla="*/ 38 w 78"/>
                <a:gd name="T17" fmla="*/ 9 h 73"/>
                <a:gd name="T18" fmla="*/ 45 w 78"/>
                <a:gd name="T19" fmla="*/ 5 h 73"/>
                <a:gd name="T20" fmla="*/ 51 w 78"/>
                <a:gd name="T21" fmla="*/ 3 h 73"/>
                <a:gd name="T22" fmla="*/ 60 w 78"/>
                <a:gd name="T23" fmla="*/ 0 h 73"/>
                <a:gd name="T24" fmla="*/ 68 w 78"/>
                <a:gd name="T25" fmla="*/ 0 h 73"/>
                <a:gd name="T26" fmla="*/ 72 w 78"/>
                <a:gd name="T27" fmla="*/ 1 h 73"/>
                <a:gd name="T28" fmla="*/ 77 w 78"/>
                <a:gd name="T29" fmla="*/ 4 h 73"/>
                <a:gd name="T30" fmla="*/ 78 w 78"/>
                <a:gd name="T31" fmla="*/ 7 h 73"/>
                <a:gd name="T32" fmla="*/ 74 w 78"/>
                <a:gd name="T33" fmla="*/ 9 h 73"/>
                <a:gd name="T34" fmla="*/ 68 w 78"/>
                <a:gd name="T35" fmla="*/ 11 h 73"/>
                <a:gd name="T36" fmla="*/ 60 w 78"/>
                <a:gd name="T37" fmla="*/ 13 h 73"/>
                <a:gd name="T38" fmla="*/ 51 w 78"/>
                <a:gd name="T39" fmla="*/ 16 h 73"/>
                <a:gd name="T40" fmla="*/ 47 w 78"/>
                <a:gd name="T41" fmla="*/ 21 h 73"/>
                <a:gd name="T42" fmla="*/ 42 w 78"/>
                <a:gd name="T43" fmla="*/ 28 h 73"/>
                <a:gd name="T44" fmla="*/ 35 w 78"/>
                <a:gd name="T45" fmla="*/ 38 h 73"/>
                <a:gd name="T46" fmla="*/ 26 w 78"/>
                <a:gd name="T47" fmla="*/ 47 h 73"/>
                <a:gd name="T48" fmla="*/ 19 w 78"/>
                <a:gd name="T49" fmla="*/ 54 h 73"/>
                <a:gd name="T50" fmla="*/ 15 w 78"/>
                <a:gd name="T51" fmla="*/ 60 h 73"/>
                <a:gd name="T52" fmla="*/ 11 w 78"/>
                <a:gd name="T53" fmla="*/ 66 h 73"/>
                <a:gd name="T54" fmla="*/ 9 w 78"/>
                <a:gd name="T55" fmla="*/ 70 h 73"/>
                <a:gd name="T56" fmla="*/ 7 w 78"/>
                <a:gd name="T57" fmla="*/ 73 h 73"/>
                <a:gd name="T58" fmla="*/ 3 w 78"/>
                <a:gd name="T59" fmla="*/ 72 h 73"/>
                <a:gd name="T60" fmla="*/ 1 w 78"/>
                <a:gd name="T61" fmla="*/ 68 h 73"/>
                <a:gd name="T62" fmla="*/ 0 w 78"/>
                <a:gd name="T63" fmla="*/ 66 h 73"/>
                <a:gd name="T64" fmla="*/ 0 w 78"/>
                <a:gd name="T65" fmla="*/ 64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3"/>
                <a:gd name="T101" fmla="*/ 78 w 78"/>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3">
                  <a:moveTo>
                    <a:pt x="0" y="64"/>
                  </a:moveTo>
                  <a:lnTo>
                    <a:pt x="5" y="61"/>
                  </a:lnTo>
                  <a:lnTo>
                    <a:pt x="11" y="57"/>
                  </a:lnTo>
                  <a:lnTo>
                    <a:pt x="15" y="52"/>
                  </a:lnTo>
                  <a:lnTo>
                    <a:pt x="17" y="46"/>
                  </a:lnTo>
                  <a:lnTo>
                    <a:pt x="20" y="34"/>
                  </a:lnTo>
                  <a:lnTo>
                    <a:pt x="25" y="23"/>
                  </a:lnTo>
                  <a:lnTo>
                    <a:pt x="31" y="15"/>
                  </a:lnTo>
                  <a:lnTo>
                    <a:pt x="38" y="9"/>
                  </a:lnTo>
                  <a:lnTo>
                    <a:pt x="45" y="5"/>
                  </a:lnTo>
                  <a:lnTo>
                    <a:pt x="51" y="3"/>
                  </a:lnTo>
                  <a:lnTo>
                    <a:pt x="60" y="0"/>
                  </a:lnTo>
                  <a:lnTo>
                    <a:pt x="68" y="0"/>
                  </a:lnTo>
                  <a:lnTo>
                    <a:pt x="72" y="1"/>
                  </a:lnTo>
                  <a:lnTo>
                    <a:pt x="77" y="4"/>
                  </a:lnTo>
                  <a:lnTo>
                    <a:pt x="78" y="7"/>
                  </a:lnTo>
                  <a:lnTo>
                    <a:pt x="74" y="9"/>
                  </a:lnTo>
                  <a:lnTo>
                    <a:pt x="68" y="11"/>
                  </a:lnTo>
                  <a:lnTo>
                    <a:pt x="60" y="13"/>
                  </a:lnTo>
                  <a:lnTo>
                    <a:pt x="51" y="16"/>
                  </a:lnTo>
                  <a:lnTo>
                    <a:pt x="47" y="21"/>
                  </a:lnTo>
                  <a:lnTo>
                    <a:pt x="42" y="28"/>
                  </a:lnTo>
                  <a:lnTo>
                    <a:pt x="35" y="38"/>
                  </a:lnTo>
                  <a:lnTo>
                    <a:pt x="26" y="47"/>
                  </a:lnTo>
                  <a:lnTo>
                    <a:pt x="19" y="54"/>
                  </a:lnTo>
                  <a:lnTo>
                    <a:pt x="15" y="60"/>
                  </a:lnTo>
                  <a:lnTo>
                    <a:pt x="11" y="66"/>
                  </a:lnTo>
                  <a:lnTo>
                    <a:pt x="9" y="70"/>
                  </a:lnTo>
                  <a:lnTo>
                    <a:pt x="7" y="73"/>
                  </a:lnTo>
                  <a:lnTo>
                    <a:pt x="3" y="72"/>
                  </a:lnTo>
                  <a:lnTo>
                    <a:pt x="1" y="68"/>
                  </a:lnTo>
                  <a:lnTo>
                    <a:pt x="0" y="66"/>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8" name="Freeform 45"/>
            <p:cNvSpPr>
              <a:spLocks/>
            </p:cNvSpPr>
            <p:nvPr/>
          </p:nvSpPr>
          <p:spPr bwMode="auto">
            <a:xfrm>
              <a:off x="2286" y="2635"/>
              <a:ext cx="122" cy="132"/>
            </a:xfrm>
            <a:custGeom>
              <a:avLst/>
              <a:gdLst>
                <a:gd name="T0" fmla="*/ 12 w 74"/>
                <a:gd name="T1" fmla="*/ 0 h 153"/>
                <a:gd name="T2" fmla="*/ 4 w 74"/>
                <a:gd name="T3" fmla="*/ 7 h 153"/>
                <a:gd name="T4" fmla="*/ 2 w 74"/>
                <a:gd name="T5" fmla="*/ 18 h 153"/>
                <a:gd name="T6" fmla="*/ 4 w 74"/>
                <a:gd name="T7" fmla="*/ 28 h 153"/>
                <a:gd name="T8" fmla="*/ 2 w 74"/>
                <a:gd name="T9" fmla="*/ 40 h 153"/>
                <a:gd name="T10" fmla="*/ 0 w 74"/>
                <a:gd name="T11" fmla="*/ 65 h 153"/>
                <a:gd name="T12" fmla="*/ 1 w 74"/>
                <a:gd name="T13" fmla="*/ 85 h 153"/>
                <a:gd name="T14" fmla="*/ 2 w 74"/>
                <a:gd name="T15" fmla="*/ 100 h 153"/>
                <a:gd name="T16" fmla="*/ 7 w 74"/>
                <a:gd name="T17" fmla="*/ 111 h 153"/>
                <a:gd name="T18" fmla="*/ 11 w 74"/>
                <a:gd name="T19" fmla="*/ 121 h 153"/>
                <a:gd name="T20" fmla="*/ 13 w 74"/>
                <a:gd name="T21" fmla="*/ 129 h 153"/>
                <a:gd name="T22" fmla="*/ 17 w 74"/>
                <a:gd name="T23" fmla="*/ 135 h 153"/>
                <a:gd name="T24" fmla="*/ 24 w 74"/>
                <a:gd name="T25" fmla="*/ 138 h 153"/>
                <a:gd name="T26" fmla="*/ 37 w 74"/>
                <a:gd name="T27" fmla="*/ 144 h 153"/>
                <a:gd name="T28" fmla="*/ 52 w 74"/>
                <a:gd name="T29" fmla="*/ 150 h 153"/>
                <a:gd name="T30" fmla="*/ 62 w 74"/>
                <a:gd name="T31" fmla="*/ 153 h 153"/>
                <a:gd name="T32" fmla="*/ 63 w 74"/>
                <a:gd name="T33" fmla="*/ 145 h 153"/>
                <a:gd name="T34" fmla="*/ 49 w 74"/>
                <a:gd name="T35" fmla="*/ 127 h 153"/>
                <a:gd name="T36" fmla="*/ 39 w 74"/>
                <a:gd name="T37" fmla="*/ 112 h 153"/>
                <a:gd name="T38" fmla="*/ 38 w 74"/>
                <a:gd name="T39" fmla="*/ 94 h 153"/>
                <a:gd name="T40" fmla="*/ 37 w 74"/>
                <a:gd name="T41" fmla="*/ 84 h 153"/>
                <a:gd name="T42" fmla="*/ 40 w 74"/>
                <a:gd name="T43" fmla="*/ 81 h 153"/>
                <a:gd name="T44" fmla="*/ 46 w 74"/>
                <a:gd name="T45" fmla="*/ 84 h 153"/>
                <a:gd name="T46" fmla="*/ 53 w 74"/>
                <a:gd name="T47" fmla="*/ 90 h 153"/>
                <a:gd name="T48" fmla="*/ 59 w 74"/>
                <a:gd name="T49" fmla="*/ 98 h 153"/>
                <a:gd name="T50" fmla="*/ 70 w 74"/>
                <a:gd name="T51" fmla="*/ 105 h 153"/>
                <a:gd name="T52" fmla="*/ 74 w 74"/>
                <a:gd name="T53" fmla="*/ 100 h 153"/>
                <a:gd name="T54" fmla="*/ 69 w 74"/>
                <a:gd name="T55" fmla="*/ 88 h 153"/>
                <a:gd name="T56" fmla="*/ 67 w 74"/>
                <a:gd name="T57" fmla="*/ 78 h 153"/>
                <a:gd name="T58" fmla="*/ 62 w 74"/>
                <a:gd name="T59" fmla="*/ 70 h 153"/>
                <a:gd name="T60" fmla="*/ 57 w 74"/>
                <a:gd name="T61" fmla="*/ 63 h 153"/>
                <a:gd name="T62" fmla="*/ 51 w 74"/>
                <a:gd name="T63" fmla="*/ 51 h 153"/>
                <a:gd name="T64" fmla="*/ 49 w 74"/>
                <a:gd name="T65" fmla="*/ 40 h 153"/>
                <a:gd name="T66" fmla="*/ 42 w 74"/>
                <a:gd name="T67" fmla="*/ 31 h 153"/>
                <a:gd name="T68" fmla="*/ 34 w 74"/>
                <a:gd name="T69" fmla="*/ 21 h 153"/>
                <a:gd name="T70" fmla="*/ 29 w 74"/>
                <a:gd name="T71" fmla="*/ 13 h 153"/>
                <a:gd name="T72" fmla="*/ 28 w 74"/>
                <a:gd name="T73" fmla="*/ 6 h 153"/>
                <a:gd name="T74" fmla="*/ 22 w 74"/>
                <a:gd name="T75" fmla="*/ 1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153"/>
                <a:gd name="T116" fmla="*/ 74 w 74"/>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153">
                  <a:moveTo>
                    <a:pt x="17" y="0"/>
                  </a:moveTo>
                  <a:lnTo>
                    <a:pt x="12" y="0"/>
                  </a:lnTo>
                  <a:lnTo>
                    <a:pt x="7" y="2"/>
                  </a:lnTo>
                  <a:lnTo>
                    <a:pt x="4" y="7"/>
                  </a:lnTo>
                  <a:lnTo>
                    <a:pt x="2" y="13"/>
                  </a:lnTo>
                  <a:lnTo>
                    <a:pt x="2" y="18"/>
                  </a:lnTo>
                  <a:lnTo>
                    <a:pt x="4" y="23"/>
                  </a:lnTo>
                  <a:lnTo>
                    <a:pt x="4" y="28"/>
                  </a:lnTo>
                  <a:lnTo>
                    <a:pt x="4" y="32"/>
                  </a:lnTo>
                  <a:lnTo>
                    <a:pt x="2" y="40"/>
                  </a:lnTo>
                  <a:lnTo>
                    <a:pt x="0" y="52"/>
                  </a:lnTo>
                  <a:lnTo>
                    <a:pt x="0" y="65"/>
                  </a:lnTo>
                  <a:lnTo>
                    <a:pt x="0" y="76"/>
                  </a:lnTo>
                  <a:lnTo>
                    <a:pt x="1" y="85"/>
                  </a:lnTo>
                  <a:lnTo>
                    <a:pt x="1" y="93"/>
                  </a:lnTo>
                  <a:lnTo>
                    <a:pt x="2" y="100"/>
                  </a:lnTo>
                  <a:lnTo>
                    <a:pt x="5" y="106"/>
                  </a:lnTo>
                  <a:lnTo>
                    <a:pt x="7" y="111"/>
                  </a:lnTo>
                  <a:lnTo>
                    <a:pt x="9" y="115"/>
                  </a:lnTo>
                  <a:lnTo>
                    <a:pt x="11" y="121"/>
                  </a:lnTo>
                  <a:lnTo>
                    <a:pt x="12" y="126"/>
                  </a:lnTo>
                  <a:lnTo>
                    <a:pt x="13" y="129"/>
                  </a:lnTo>
                  <a:lnTo>
                    <a:pt x="14" y="132"/>
                  </a:lnTo>
                  <a:lnTo>
                    <a:pt x="17" y="135"/>
                  </a:lnTo>
                  <a:lnTo>
                    <a:pt x="21" y="137"/>
                  </a:lnTo>
                  <a:lnTo>
                    <a:pt x="24" y="138"/>
                  </a:lnTo>
                  <a:lnTo>
                    <a:pt x="30" y="141"/>
                  </a:lnTo>
                  <a:lnTo>
                    <a:pt x="37" y="144"/>
                  </a:lnTo>
                  <a:lnTo>
                    <a:pt x="45" y="147"/>
                  </a:lnTo>
                  <a:lnTo>
                    <a:pt x="52" y="150"/>
                  </a:lnTo>
                  <a:lnTo>
                    <a:pt x="58" y="152"/>
                  </a:lnTo>
                  <a:lnTo>
                    <a:pt x="62" y="153"/>
                  </a:lnTo>
                  <a:lnTo>
                    <a:pt x="65" y="153"/>
                  </a:lnTo>
                  <a:lnTo>
                    <a:pt x="63" y="145"/>
                  </a:lnTo>
                  <a:lnTo>
                    <a:pt x="57" y="136"/>
                  </a:lnTo>
                  <a:lnTo>
                    <a:pt x="49" y="127"/>
                  </a:lnTo>
                  <a:lnTo>
                    <a:pt x="40" y="117"/>
                  </a:lnTo>
                  <a:lnTo>
                    <a:pt x="39" y="112"/>
                  </a:lnTo>
                  <a:lnTo>
                    <a:pt x="38" y="103"/>
                  </a:lnTo>
                  <a:lnTo>
                    <a:pt x="38" y="94"/>
                  </a:lnTo>
                  <a:lnTo>
                    <a:pt x="37" y="88"/>
                  </a:lnTo>
                  <a:lnTo>
                    <a:pt x="37" y="84"/>
                  </a:lnTo>
                  <a:lnTo>
                    <a:pt x="38" y="81"/>
                  </a:lnTo>
                  <a:lnTo>
                    <a:pt x="40" y="81"/>
                  </a:lnTo>
                  <a:lnTo>
                    <a:pt x="43" y="82"/>
                  </a:lnTo>
                  <a:lnTo>
                    <a:pt x="46" y="84"/>
                  </a:lnTo>
                  <a:lnTo>
                    <a:pt x="50" y="86"/>
                  </a:lnTo>
                  <a:lnTo>
                    <a:pt x="53" y="90"/>
                  </a:lnTo>
                  <a:lnTo>
                    <a:pt x="55" y="93"/>
                  </a:lnTo>
                  <a:lnTo>
                    <a:pt x="59" y="98"/>
                  </a:lnTo>
                  <a:lnTo>
                    <a:pt x="65" y="103"/>
                  </a:lnTo>
                  <a:lnTo>
                    <a:pt x="70" y="105"/>
                  </a:lnTo>
                  <a:lnTo>
                    <a:pt x="74" y="105"/>
                  </a:lnTo>
                  <a:lnTo>
                    <a:pt x="74" y="100"/>
                  </a:lnTo>
                  <a:lnTo>
                    <a:pt x="73" y="94"/>
                  </a:lnTo>
                  <a:lnTo>
                    <a:pt x="69" y="88"/>
                  </a:lnTo>
                  <a:lnTo>
                    <a:pt x="68" y="83"/>
                  </a:lnTo>
                  <a:lnTo>
                    <a:pt x="67" y="78"/>
                  </a:lnTo>
                  <a:lnTo>
                    <a:pt x="65" y="74"/>
                  </a:lnTo>
                  <a:lnTo>
                    <a:pt x="62" y="70"/>
                  </a:lnTo>
                  <a:lnTo>
                    <a:pt x="59" y="67"/>
                  </a:lnTo>
                  <a:lnTo>
                    <a:pt x="57" y="63"/>
                  </a:lnTo>
                  <a:lnTo>
                    <a:pt x="53" y="58"/>
                  </a:lnTo>
                  <a:lnTo>
                    <a:pt x="51" y="51"/>
                  </a:lnTo>
                  <a:lnTo>
                    <a:pt x="50" y="45"/>
                  </a:lnTo>
                  <a:lnTo>
                    <a:pt x="49" y="40"/>
                  </a:lnTo>
                  <a:lnTo>
                    <a:pt x="45" y="36"/>
                  </a:lnTo>
                  <a:lnTo>
                    <a:pt x="42" y="31"/>
                  </a:lnTo>
                  <a:lnTo>
                    <a:pt x="37" y="27"/>
                  </a:lnTo>
                  <a:lnTo>
                    <a:pt x="34" y="21"/>
                  </a:lnTo>
                  <a:lnTo>
                    <a:pt x="31" y="16"/>
                  </a:lnTo>
                  <a:lnTo>
                    <a:pt x="29" y="13"/>
                  </a:lnTo>
                  <a:lnTo>
                    <a:pt x="29" y="9"/>
                  </a:lnTo>
                  <a:lnTo>
                    <a:pt x="28" y="6"/>
                  </a:lnTo>
                  <a:lnTo>
                    <a:pt x="26" y="4"/>
                  </a:lnTo>
                  <a:lnTo>
                    <a:pt x="22" y="1"/>
                  </a:lnTo>
                  <a:lnTo>
                    <a:pt x="17"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39" name="Freeform 46"/>
            <p:cNvSpPr>
              <a:spLocks/>
            </p:cNvSpPr>
            <p:nvPr/>
          </p:nvSpPr>
          <p:spPr bwMode="auto">
            <a:xfrm>
              <a:off x="2292" y="2636"/>
              <a:ext cx="34" cy="16"/>
            </a:xfrm>
            <a:custGeom>
              <a:avLst/>
              <a:gdLst>
                <a:gd name="T0" fmla="*/ 9 w 19"/>
                <a:gd name="T1" fmla="*/ 19 h 19"/>
                <a:gd name="T2" fmla="*/ 14 w 19"/>
                <a:gd name="T3" fmla="*/ 18 h 19"/>
                <a:gd name="T4" fmla="*/ 16 w 19"/>
                <a:gd name="T5" fmla="*/ 16 h 19"/>
                <a:gd name="T6" fmla="*/ 18 w 19"/>
                <a:gd name="T7" fmla="*/ 13 h 19"/>
                <a:gd name="T8" fmla="*/ 19 w 19"/>
                <a:gd name="T9" fmla="*/ 10 h 19"/>
                <a:gd name="T10" fmla="*/ 18 w 19"/>
                <a:gd name="T11" fmla="*/ 6 h 19"/>
                <a:gd name="T12" fmla="*/ 16 w 19"/>
                <a:gd name="T13" fmla="*/ 3 h 19"/>
                <a:gd name="T14" fmla="*/ 14 w 19"/>
                <a:gd name="T15" fmla="*/ 2 h 19"/>
                <a:gd name="T16" fmla="*/ 9 w 19"/>
                <a:gd name="T17" fmla="*/ 0 h 19"/>
                <a:gd name="T18" fmla="*/ 6 w 19"/>
                <a:gd name="T19" fmla="*/ 2 h 19"/>
                <a:gd name="T20" fmla="*/ 3 w 19"/>
                <a:gd name="T21" fmla="*/ 3 h 19"/>
                <a:gd name="T22" fmla="*/ 1 w 19"/>
                <a:gd name="T23" fmla="*/ 6 h 19"/>
                <a:gd name="T24" fmla="*/ 0 w 19"/>
                <a:gd name="T25" fmla="*/ 10 h 19"/>
                <a:gd name="T26" fmla="*/ 1 w 19"/>
                <a:gd name="T27" fmla="*/ 13 h 19"/>
                <a:gd name="T28" fmla="*/ 3 w 19"/>
                <a:gd name="T29" fmla="*/ 16 h 19"/>
                <a:gd name="T30" fmla="*/ 6 w 19"/>
                <a:gd name="T31" fmla="*/ 18 h 19"/>
                <a:gd name="T32" fmla="*/ 9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14" y="18"/>
                  </a:lnTo>
                  <a:lnTo>
                    <a:pt x="16" y="16"/>
                  </a:lnTo>
                  <a:lnTo>
                    <a:pt x="18" y="13"/>
                  </a:lnTo>
                  <a:lnTo>
                    <a:pt x="19" y="10"/>
                  </a:lnTo>
                  <a:lnTo>
                    <a:pt x="18" y="6"/>
                  </a:lnTo>
                  <a:lnTo>
                    <a:pt x="16" y="3"/>
                  </a:lnTo>
                  <a:lnTo>
                    <a:pt x="14" y="2"/>
                  </a:lnTo>
                  <a:lnTo>
                    <a:pt x="9" y="0"/>
                  </a:lnTo>
                  <a:lnTo>
                    <a:pt x="6" y="2"/>
                  </a:lnTo>
                  <a:lnTo>
                    <a:pt x="3" y="3"/>
                  </a:lnTo>
                  <a:lnTo>
                    <a:pt x="1" y="6"/>
                  </a:lnTo>
                  <a:lnTo>
                    <a:pt x="0" y="10"/>
                  </a:lnTo>
                  <a:lnTo>
                    <a:pt x="1" y="13"/>
                  </a:lnTo>
                  <a:lnTo>
                    <a:pt x="3" y="16"/>
                  </a:lnTo>
                  <a:lnTo>
                    <a:pt x="6" y="18"/>
                  </a:lnTo>
                  <a:lnTo>
                    <a:pt x="9"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0" name="Freeform 47"/>
            <p:cNvSpPr>
              <a:spLocks/>
            </p:cNvSpPr>
            <p:nvPr/>
          </p:nvSpPr>
          <p:spPr bwMode="auto">
            <a:xfrm>
              <a:off x="2215" y="2231"/>
              <a:ext cx="249" cy="424"/>
            </a:xfrm>
            <a:custGeom>
              <a:avLst/>
              <a:gdLst>
                <a:gd name="T0" fmla="*/ 105 w 147"/>
                <a:gd name="T1" fmla="*/ 0 h 493"/>
                <a:gd name="T2" fmla="*/ 85 w 147"/>
                <a:gd name="T3" fmla="*/ 3 h 493"/>
                <a:gd name="T4" fmla="*/ 68 w 147"/>
                <a:gd name="T5" fmla="*/ 15 h 493"/>
                <a:gd name="T6" fmla="*/ 54 w 147"/>
                <a:gd name="T7" fmla="*/ 42 h 493"/>
                <a:gd name="T8" fmla="*/ 46 w 147"/>
                <a:gd name="T9" fmla="*/ 78 h 493"/>
                <a:gd name="T10" fmla="*/ 39 w 147"/>
                <a:gd name="T11" fmla="*/ 104 h 493"/>
                <a:gd name="T12" fmla="*/ 30 w 147"/>
                <a:gd name="T13" fmla="*/ 134 h 493"/>
                <a:gd name="T14" fmla="*/ 13 w 147"/>
                <a:gd name="T15" fmla="*/ 198 h 493"/>
                <a:gd name="T16" fmla="*/ 8 w 147"/>
                <a:gd name="T17" fmla="*/ 223 h 493"/>
                <a:gd name="T18" fmla="*/ 6 w 147"/>
                <a:gd name="T19" fmla="*/ 240 h 493"/>
                <a:gd name="T20" fmla="*/ 6 w 147"/>
                <a:gd name="T21" fmla="*/ 259 h 493"/>
                <a:gd name="T22" fmla="*/ 5 w 147"/>
                <a:gd name="T23" fmla="*/ 290 h 493"/>
                <a:gd name="T24" fmla="*/ 2 w 147"/>
                <a:gd name="T25" fmla="*/ 320 h 493"/>
                <a:gd name="T26" fmla="*/ 1 w 147"/>
                <a:gd name="T27" fmla="*/ 361 h 493"/>
                <a:gd name="T28" fmla="*/ 11 w 147"/>
                <a:gd name="T29" fmla="*/ 399 h 493"/>
                <a:gd name="T30" fmla="*/ 22 w 147"/>
                <a:gd name="T31" fmla="*/ 429 h 493"/>
                <a:gd name="T32" fmla="*/ 32 w 147"/>
                <a:gd name="T33" fmla="*/ 456 h 493"/>
                <a:gd name="T34" fmla="*/ 39 w 147"/>
                <a:gd name="T35" fmla="*/ 477 h 493"/>
                <a:gd name="T36" fmla="*/ 48 w 147"/>
                <a:gd name="T37" fmla="*/ 492 h 493"/>
                <a:gd name="T38" fmla="*/ 64 w 147"/>
                <a:gd name="T39" fmla="*/ 490 h 493"/>
                <a:gd name="T40" fmla="*/ 68 w 147"/>
                <a:gd name="T41" fmla="*/ 442 h 493"/>
                <a:gd name="T42" fmla="*/ 72 w 147"/>
                <a:gd name="T43" fmla="*/ 368 h 493"/>
                <a:gd name="T44" fmla="*/ 76 w 147"/>
                <a:gd name="T45" fmla="*/ 318 h 493"/>
                <a:gd name="T46" fmla="*/ 69 w 147"/>
                <a:gd name="T47" fmla="*/ 293 h 493"/>
                <a:gd name="T48" fmla="*/ 64 w 147"/>
                <a:gd name="T49" fmla="*/ 269 h 493"/>
                <a:gd name="T50" fmla="*/ 68 w 147"/>
                <a:gd name="T51" fmla="*/ 251 h 493"/>
                <a:gd name="T52" fmla="*/ 76 w 147"/>
                <a:gd name="T53" fmla="*/ 234 h 493"/>
                <a:gd name="T54" fmla="*/ 87 w 147"/>
                <a:gd name="T55" fmla="*/ 211 h 493"/>
                <a:gd name="T56" fmla="*/ 102 w 147"/>
                <a:gd name="T57" fmla="*/ 175 h 493"/>
                <a:gd name="T58" fmla="*/ 115 w 147"/>
                <a:gd name="T59" fmla="*/ 129 h 493"/>
                <a:gd name="T60" fmla="*/ 123 w 147"/>
                <a:gd name="T61" fmla="*/ 112 h 493"/>
                <a:gd name="T62" fmla="*/ 138 w 147"/>
                <a:gd name="T63" fmla="*/ 92 h 493"/>
                <a:gd name="T64" fmla="*/ 146 w 147"/>
                <a:gd name="T65" fmla="*/ 65 h 493"/>
                <a:gd name="T66" fmla="*/ 146 w 147"/>
                <a:gd name="T67" fmla="*/ 40 h 493"/>
                <a:gd name="T68" fmla="*/ 140 w 147"/>
                <a:gd name="T69" fmla="*/ 20 h 493"/>
                <a:gd name="T70" fmla="*/ 125 w 147"/>
                <a:gd name="T71" fmla="*/ 6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493"/>
                <a:gd name="T110" fmla="*/ 147 w 147"/>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493">
                  <a:moveTo>
                    <a:pt x="115" y="3"/>
                  </a:moveTo>
                  <a:lnTo>
                    <a:pt x="105" y="0"/>
                  </a:lnTo>
                  <a:lnTo>
                    <a:pt x="95" y="0"/>
                  </a:lnTo>
                  <a:lnTo>
                    <a:pt x="85" y="3"/>
                  </a:lnTo>
                  <a:lnTo>
                    <a:pt x="76" y="7"/>
                  </a:lnTo>
                  <a:lnTo>
                    <a:pt x="68" y="15"/>
                  </a:lnTo>
                  <a:lnTo>
                    <a:pt x="60" y="27"/>
                  </a:lnTo>
                  <a:lnTo>
                    <a:pt x="54" y="42"/>
                  </a:lnTo>
                  <a:lnTo>
                    <a:pt x="49" y="61"/>
                  </a:lnTo>
                  <a:lnTo>
                    <a:pt x="46" y="78"/>
                  </a:lnTo>
                  <a:lnTo>
                    <a:pt x="42" y="91"/>
                  </a:lnTo>
                  <a:lnTo>
                    <a:pt x="39" y="104"/>
                  </a:lnTo>
                  <a:lnTo>
                    <a:pt x="36" y="114"/>
                  </a:lnTo>
                  <a:lnTo>
                    <a:pt x="30" y="134"/>
                  </a:lnTo>
                  <a:lnTo>
                    <a:pt x="21" y="166"/>
                  </a:lnTo>
                  <a:lnTo>
                    <a:pt x="13" y="198"/>
                  </a:lnTo>
                  <a:lnTo>
                    <a:pt x="9" y="216"/>
                  </a:lnTo>
                  <a:lnTo>
                    <a:pt x="8" y="223"/>
                  </a:lnTo>
                  <a:lnTo>
                    <a:pt x="7" y="231"/>
                  </a:lnTo>
                  <a:lnTo>
                    <a:pt x="6" y="240"/>
                  </a:lnTo>
                  <a:lnTo>
                    <a:pt x="6" y="249"/>
                  </a:lnTo>
                  <a:lnTo>
                    <a:pt x="6" y="259"/>
                  </a:lnTo>
                  <a:lnTo>
                    <a:pt x="6" y="274"/>
                  </a:lnTo>
                  <a:lnTo>
                    <a:pt x="5" y="290"/>
                  </a:lnTo>
                  <a:lnTo>
                    <a:pt x="3" y="305"/>
                  </a:lnTo>
                  <a:lnTo>
                    <a:pt x="2" y="320"/>
                  </a:lnTo>
                  <a:lnTo>
                    <a:pt x="0" y="340"/>
                  </a:lnTo>
                  <a:lnTo>
                    <a:pt x="1" y="361"/>
                  </a:lnTo>
                  <a:lnTo>
                    <a:pt x="7" y="385"/>
                  </a:lnTo>
                  <a:lnTo>
                    <a:pt x="11" y="399"/>
                  </a:lnTo>
                  <a:lnTo>
                    <a:pt x="16" y="413"/>
                  </a:lnTo>
                  <a:lnTo>
                    <a:pt x="22" y="429"/>
                  </a:lnTo>
                  <a:lnTo>
                    <a:pt x="28" y="442"/>
                  </a:lnTo>
                  <a:lnTo>
                    <a:pt x="32" y="456"/>
                  </a:lnTo>
                  <a:lnTo>
                    <a:pt x="36" y="468"/>
                  </a:lnTo>
                  <a:lnTo>
                    <a:pt x="39" y="477"/>
                  </a:lnTo>
                  <a:lnTo>
                    <a:pt x="41" y="483"/>
                  </a:lnTo>
                  <a:lnTo>
                    <a:pt x="48" y="492"/>
                  </a:lnTo>
                  <a:lnTo>
                    <a:pt x="56" y="493"/>
                  </a:lnTo>
                  <a:lnTo>
                    <a:pt x="64" y="490"/>
                  </a:lnTo>
                  <a:lnTo>
                    <a:pt x="68" y="479"/>
                  </a:lnTo>
                  <a:lnTo>
                    <a:pt x="68" y="442"/>
                  </a:lnTo>
                  <a:lnTo>
                    <a:pt x="70" y="403"/>
                  </a:lnTo>
                  <a:lnTo>
                    <a:pt x="72" y="368"/>
                  </a:lnTo>
                  <a:lnTo>
                    <a:pt x="75" y="341"/>
                  </a:lnTo>
                  <a:lnTo>
                    <a:pt x="76" y="318"/>
                  </a:lnTo>
                  <a:lnTo>
                    <a:pt x="74" y="303"/>
                  </a:lnTo>
                  <a:lnTo>
                    <a:pt x="69" y="293"/>
                  </a:lnTo>
                  <a:lnTo>
                    <a:pt x="66" y="280"/>
                  </a:lnTo>
                  <a:lnTo>
                    <a:pt x="64" y="269"/>
                  </a:lnTo>
                  <a:lnTo>
                    <a:pt x="66" y="259"/>
                  </a:lnTo>
                  <a:lnTo>
                    <a:pt x="68" y="251"/>
                  </a:lnTo>
                  <a:lnTo>
                    <a:pt x="71" y="243"/>
                  </a:lnTo>
                  <a:lnTo>
                    <a:pt x="76" y="234"/>
                  </a:lnTo>
                  <a:lnTo>
                    <a:pt x="80" y="223"/>
                  </a:lnTo>
                  <a:lnTo>
                    <a:pt x="87" y="211"/>
                  </a:lnTo>
                  <a:lnTo>
                    <a:pt x="94" y="197"/>
                  </a:lnTo>
                  <a:lnTo>
                    <a:pt x="102" y="175"/>
                  </a:lnTo>
                  <a:lnTo>
                    <a:pt x="109" y="151"/>
                  </a:lnTo>
                  <a:lnTo>
                    <a:pt x="115" y="129"/>
                  </a:lnTo>
                  <a:lnTo>
                    <a:pt x="118" y="118"/>
                  </a:lnTo>
                  <a:lnTo>
                    <a:pt x="123" y="112"/>
                  </a:lnTo>
                  <a:lnTo>
                    <a:pt x="131" y="104"/>
                  </a:lnTo>
                  <a:lnTo>
                    <a:pt x="138" y="92"/>
                  </a:lnTo>
                  <a:lnTo>
                    <a:pt x="143" y="80"/>
                  </a:lnTo>
                  <a:lnTo>
                    <a:pt x="146" y="65"/>
                  </a:lnTo>
                  <a:lnTo>
                    <a:pt x="147" y="52"/>
                  </a:lnTo>
                  <a:lnTo>
                    <a:pt x="146" y="40"/>
                  </a:lnTo>
                  <a:lnTo>
                    <a:pt x="145" y="29"/>
                  </a:lnTo>
                  <a:lnTo>
                    <a:pt x="140" y="20"/>
                  </a:lnTo>
                  <a:lnTo>
                    <a:pt x="133" y="12"/>
                  </a:lnTo>
                  <a:lnTo>
                    <a:pt x="125" y="6"/>
                  </a:lnTo>
                  <a:lnTo>
                    <a:pt x="115"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1" name="Freeform 48"/>
            <p:cNvSpPr>
              <a:spLocks/>
            </p:cNvSpPr>
            <p:nvPr/>
          </p:nvSpPr>
          <p:spPr bwMode="auto">
            <a:xfrm>
              <a:off x="2292" y="2636"/>
              <a:ext cx="34" cy="16"/>
            </a:xfrm>
            <a:custGeom>
              <a:avLst/>
              <a:gdLst>
                <a:gd name="T0" fmla="*/ 7 w 19"/>
                <a:gd name="T1" fmla="*/ 19 h 19"/>
                <a:gd name="T2" fmla="*/ 11 w 19"/>
                <a:gd name="T3" fmla="*/ 19 h 19"/>
                <a:gd name="T4" fmla="*/ 15 w 19"/>
                <a:gd name="T5" fmla="*/ 18 h 19"/>
                <a:gd name="T6" fmla="*/ 17 w 19"/>
                <a:gd name="T7" fmla="*/ 15 h 19"/>
                <a:gd name="T8" fmla="*/ 18 w 19"/>
                <a:gd name="T9" fmla="*/ 12 h 19"/>
                <a:gd name="T10" fmla="*/ 19 w 19"/>
                <a:gd name="T11" fmla="*/ 8 h 19"/>
                <a:gd name="T12" fmla="*/ 18 w 19"/>
                <a:gd name="T13" fmla="*/ 5 h 19"/>
                <a:gd name="T14" fmla="*/ 15 w 19"/>
                <a:gd name="T15" fmla="*/ 2 h 19"/>
                <a:gd name="T16" fmla="*/ 11 w 19"/>
                <a:gd name="T17" fmla="*/ 0 h 19"/>
                <a:gd name="T18" fmla="*/ 8 w 19"/>
                <a:gd name="T19" fmla="*/ 0 h 19"/>
                <a:gd name="T20" fmla="*/ 4 w 19"/>
                <a:gd name="T21" fmla="*/ 2 h 19"/>
                <a:gd name="T22" fmla="*/ 1 w 19"/>
                <a:gd name="T23" fmla="*/ 4 h 19"/>
                <a:gd name="T24" fmla="*/ 0 w 19"/>
                <a:gd name="T25" fmla="*/ 7 h 19"/>
                <a:gd name="T26" fmla="*/ 0 w 19"/>
                <a:gd name="T27" fmla="*/ 11 h 19"/>
                <a:gd name="T28" fmla="*/ 1 w 19"/>
                <a:gd name="T29" fmla="*/ 14 h 19"/>
                <a:gd name="T30" fmla="*/ 3 w 19"/>
                <a:gd name="T31" fmla="*/ 18 h 19"/>
                <a:gd name="T32" fmla="*/ 7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9"/>
                  </a:moveTo>
                  <a:lnTo>
                    <a:pt x="11" y="19"/>
                  </a:lnTo>
                  <a:lnTo>
                    <a:pt x="15" y="18"/>
                  </a:lnTo>
                  <a:lnTo>
                    <a:pt x="17" y="15"/>
                  </a:lnTo>
                  <a:lnTo>
                    <a:pt x="18" y="12"/>
                  </a:lnTo>
                  <a:lnTo>
                    <a:pt x="19" y="8"/>
                  </a:lnTo>
                  <a:lnTo>
                    <a:pt x="18" y="5"/>
                  </a:lnTo>
                  <a:lnTo>
                    <a:pt x="15" y="2"/>
                  </a:lnTo>
                  <a:lnTo>
                    <a:pt x="11" y="0"/>
                  </a:lnTo>
                  <a:lnTo>
                    <a:pt x="8" y="0"/>
                  </a:lnTo>
                  <a:lnTo>
                    <a:pt x="4" y="2"/>
                  </a:lnTo>
                  <a:lnTo>
                    <a:pt x="1" y="4"/>
                  </a:lnTo>
                  <a:lnTo>
                    <a:pt x="0" y="7"/>
                  </a:lnTo>
                  <a:lnTo>
                    <a:pt x="0" y="11"/>
                  </a:lnTo>
                  <a:lnTo>
                    <a:pt x="1" y="14"/>
                  </a:lnTo>
                  <a:lnTo>
                    <a:pt x="3" y="18"/>
                  </a:lnTo>
                  <a:lnTo>
                    <a:pt x="7"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2" name="Freeform 49"/>
            <p:cNvSpPr>
              <a:spLocks/>
            </p:cNvSpPr>
            <p:nvPr/>
          </p:nvSpPr>
          <p:spPr bwMode="auto">
            <a:xfrm>
              <a:off x="2364" y="2266"/>
              <a:ext cx="30" cy="17"/>
            </a:xfrm>
            <a:custGeom>
              <a:avLst/>
              <a:gdLst>
                <a:gd name="T0" fmla="*/ 7 w 19"/>
                <a:gd name="T1" fmla="*/ 18 h 19"/>
                <a:gd name="T2" fmla="*/ 11 w 19"/>
                <a:gd name="T3" fmla="*/ 19 h 19"/>
                <a:gd name="T4" fmla="*/ 14 w 19"/>
                <a:gd name="T5" fmla="*/ 18 h 19"/>
                <a:gd name="T6" fmla="*/ 17 w 19"/>
                <a:gd name="T7" fmla="*/ 15 h 19"/>
                <a:gd name="T8" fmla="*/ 19 w 19"/>
                <a:gd name="T9" fmla="*/ 11 h 19"/>
                <a:gd name="T10" fmla="*/ 19 w 19"/>
                <a:gd name="T11" fmla="*/ 8 h 19"/>
                <a:gd name="T12" fmla="*/ 17 w 19"/>
                <a:gd name="T13" fmla="*/ 4 h 19"/>
                <a:gd name="T14" fmla="*/ 15 w 19"/>
                <a:gd name="T15" fmla="*/ 1 h 19"/>
                <a:gd name="T16" fmla="*/ 12 w 19"/>
                <a:gd name="T17" fmla="*/ 0 h 19"/>
                <a:gd name="T18" fmla="*/ 7 w 19"/>
                <a:gd name="T19" fmla="*/ 0 h 19"/>
                <a:gd name="T20" fmla="*/ 5 w 19"/>
                <a:gd name="T21" fmla="*/ 1 h 19"/>
                <a:gd name="T22" fmla="*/ 1 w 19"/>
                <a:gd name="T23" fmla="*/ 3 h 19"/>
                <a:gd name="T24" fmla="*/ 0 w 19"/>
                <a:gd name="T25" fmla="*/ 7 h 19"/>
                <a:gd name="T26" fmla="*/ 0 w 19"/>
                <a:gd name="T27" fmla="*/ 11 h 19"/>
                <a:gd name="T28" fmla="*/ 1 w 19"/>
                <a:gd name="T29" fmla="*/ 14 h 19"/>
                <a:gd name="T30" fmla="*/ 4 w 19"/>
                <a:gd name="T31" fmla="*/ 17 h 19"/>
                <a:gd name="T32" fmla="*/ 7 w 19"/>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8"/>
                  </a:moveTo>
                  <a:lnTo>
                    <a:pt x="11" y="19"/>
                  </a:lnTo>
                  <a:lnTo>
                    <a:pt x="14" y="18"/>
                  </a:lnTo>
                  <a:lnTo>
                    <a:pt x="17" y="15"/>
                  </a:lnTo>
                  <a:lnTo>
                    <a:pt x="19" y="11"/>
                  </a:lnTo>
                  <a:lnTo>
                    <a:pt x="19" y="8"/>
                  </a:lnTo>
                  <a:lnTo>
                    <a:pt x="17" y="4"/>
                  </a:lnTo>
                  <a:lnTo>
                    <a:pt x="15" y="1"/>
                  </a:lnTo>
                  <a:lnTo>
                    <a:pt x="12" y="0"/>
                  </a:lnTo>
                  <a:lnTo>
                    <a:pt x="7" y="0"/>
                  </a:lnTo>
                  <a:lnTo>
                    <a:pt x="5" y="1"/>
                  </a:lnTo>
                  <a:lnTo>
                    <a:pt x="1" y="3"/>
                  </a:lnTo>
                  <a:lnTo>
                    <a:pt x="0" y="7"/>
                  </a:lnTo>
                  <a:lnTo>
                    <a:pt x="0" y="11"/>
                  </a:lnTo>
                  <a:lnTo>
                    <a:pt x="1" y="14"/>
                  </a:lnTo>
                  <a:lnTo>
                    <a:pt x="4" y="17"/>
                  </a:lnTo>
                  <a:lnTo>
                    <a:pt x="7"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3" name="Freeform 50"/>
            <p:cNvSpPr>
              <a:spLocks/>
            </p:cNvSpPr>
            <p:nvPr/>
          </p:nvSpPr>
          <p:spPr bwMode="auto">
            <a:xfrm>
              <a:off x="2215" y="2227"/>
              <a:ext cx="260" cy="193"/>
            </a:xfrm>
            <a:custGeom>
              <a:avLst/>
              <a:gdLst>
                <a:gd name="T0" fmla="*/ 71 w 154"/>
                <a:gd name="T1" fmla="*/ 7 h 222"/>
                <a:gd name="T2" fmla="*/ 77 w 154"/>
                <a:gd name="T3" fmla="*/ 5 h 222"/>
                <a:gd name="T4" fmla="*/ 83 w 154"/>
                <a:gd name="T5" fmla="*/ 2 h 222"/>
                <a:gd name="T6" fmla="*/ 90 w 154"/>
                <a:gd name="T7" fmla="*/ 1 h 222"/>
                <a:gd name="T8" fmla="*/ 96 w 154"/>
                <a:gd name="T9" fmla="*/ 0 h 222"/>
                <a:gd name="T10" fmla="*/ 103 w 154"/>
                <a:gd name="T11" fmla="*/ 0 h 222"/>
                <a:gd name="T12" fmla="*/ 110 w 154"/>
                <a:gd name="T13" fmla="*/ 0 h 222"/>
                <a:gd name="T14" fmla="*/ 117 w 154"/>
                <a:gd name="T15" fmla="*/ 1 h 222"/>
                <a:gd name="T16" fmla="*/ 124 w 154"/>
                <a:gd name="T17" fmla="*/ 3 h 222"/>
                <a:gd name="T18" fmla="*/ 130 w 154"/>
                <a:gd name="T19" fmla="*/ 7 h 222"/>
                <a:gd name="T20" fmla="*/ 137 w 154"/>
                <a:gd name="T21" fmla="*/ 10 h 222"/>
                <a:gd name="T22" fmla="*/ 142 w 154"/>
                <a:gd name="T23" fmla="*/ 16 h 222"/>
                <a:gd name="T24" fmla="*/ 147 w 154"/>
                <a:gd name="T25" fmla="*/ 22 h 222"/>
                <a:gd name="T26" fmla="*/ 151 w 154"/>
                <a:gd name="T27" fmla="*/ 30 h 222"/>
                <a:gd name="T28" fmla="*/ 153 w 154"/>
                <a:gd name="T29" fmla="*/ 39 h 222"/>
                <a:gd name="T30" fmla="*/ 154 w 154"/>
                <a:gd name="T31" fmla="*/ 49 h 222"/>
                <a:gd name="T32" fmla="*/ 152 w 154"/>
                <a:gd name="T33" fmla="*/ 62 h 222"/>
                <a:gd name="T34" fmla="*/ 145 w 154"/>
                <a:gd name="T35" fmla="*/ 84 h 222"/>
                <a:gd name="T36" fmla="*/ 138 w 154"/>
                <a:gd name="T37" fmla="*/ 100 h 222"/>
                <a:gd name="T38" fmla="*/ 131 w 154"/>
                <a:gd name="T39" fmla="*/ 113 h 222"/>
                <a:gd name="T40" fmla="*/ 124 w 154"/>
                <a:gd name="T41" fmla="*/ 123 h 222"/>
                <a:gd name="T42" fmla="*/ 118 w 154"/>
                <a:gd name="T43" fmla="*/ 142 h 222"/>
                <a:gd name="T44" fmla="*/ 111 w 154"/>
                <a:gd name="T45" fmla="*/ 169 h 222"/>
                <a:gd name="T46" fmla="*/ 103 w 154"/>
                <a:gd name="T47" fmla="*/ 199 h 222"/>
                <a:gd name="T48" fmla="*/ 93 w 154"/>
                <a:gd name="T49" fmla="*/ 221 h 222"/>
                <a:gd name="T50" fmla="*/ 85 w 154"/>
                <a:gd name="T51" fmla="*/ 222 h 222"/>
                <a:gd name="T52" fmla="*/ 73 w 154"/>
                <a:gd name="T53" fmla="*/ 221 h 222"/>
                <a:gd name="T54" fmla="*/ 60 w 154"/>
                <a:gd name="T55" fmla="*/ 219 h 222"/>
                <a:gd name="T56" fmla="*/ 43 w 154"/>
                <a:gd name="T57" fmla="*/ 215 h 222"/>
                <a:gd name="T58" fmla="*/ 29 w 154"/>
                <a:gd name="T59" fmla="*/ 209 h 222"/>
                <a:gd name="T60" fmla="*/ 16 w 154"/>
                <a:gd name="T61" fmla="*/ 204 h 222"/>
                <a:gd name="T62" fmla="*/ 6 w 154"/>
                <a:gd name="T63" fmla="*/ 196 h 222"/>
                <a:gd name="T64" fmla="*/ 0 w 154"/>
                <a:gd name="T65" fmla="*/ 188 h 222"/>
                <a:gd name="T66" fmla="*/ 7 w 154"/>
                <a:gd name="T67" fmla="*/ 162 h 222"/>
                <a:gd name="T68" fmla="*/ 14 w 154"/>
                <a:gd name="T69" fmla="*/ 138 h 222"/>
                <a:gd name="T70" fmla="*/ 22 w 154"/>
                <a:gd name="T71" fmla="*/ 120 h 222"/>
                <a:gd name="T72" fmla="*/ 26 w 154"/>
                <a:gd name="T73" fmla="*/ 108 h 222"/>
                <a:gd name="T74" fmla="*/ 31 w 154"/>
                <a:gd name="T75" fmla="*/ 97 h 222"/>
                <a:gd name="T76" fmla="*/ 37 w 154"/>
                <a:gd name="T77" fmla="*/ 81 h 222"/>
                <a:gd name="T78" fmla="*/ 42 w 154"/>
                <a:gd name="T79" fmla="*/ 63 h 222"/>
                <a:gd name="T80" fmla="*/ 46 w 154"/>
                <a:gd name="T81" fmla="*/ 49 h 222"/>
                <a:gd name="T82" fmla="*/ 49 w 154"/>
                <a:gd name="T83" fmla="*/ 38 h 222"/>
                <a:gd name="T84" fmla="*/ 55 w 154"/>
                <a:gd name="T85" fmla="*/ 24 h 222"/>
                <a:gd name="T86" fmla="*/ 63 w 154"/>
                <a:gd name="T87" fmla="*/ 14 h 222"/>
                <a:gd name="T88" fmla="*/ 71 w 154"/>
                <a:gd name="T89" fmla="*/ 7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222"/>
                <a:gd name="T137" fmla="*/ 154 w 154"/>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222">
                  <a:moveTo>
                    <a:pt x="71" y="7"/>
                  </a:moveTo>
                  <a:lnTo>
                    <a:pt x="77" y="5"/>
                  </a:lnTo>
                  <a:lnTo>
                    <a:pt x="83" y="2"/>
                  </a:lnTo>
                  <a:lnTo>
                    <a:pt x="90" y="1"/>
                  </a:lnTo>
                  <a:lnTo>
                    <a:pt x="96" y="0"/>
                  </a:lnTo>
                  <a:lnTo>
                    <a:pt x="103" y="0"/>
                  </a:lnTo>
                  <a:lnTo>
                    <a:pt x="110" y="0"/>
                  </a:lnTo>
                  <a:lnTo>
                    <a:pt x="117" y="1"/>
                  </a:lnTo>
                  <a:lnTo>
                    <a:pt x="124" y="3"/>
                  </a:lnTo>
                  <a:lnTo>
                    <a:pt x="130" y="7"/>
                  </a:lnTo>
                  <a:lnTo>
                    <a:pt x="137" y="10"/>
                  </a:lnTo>
                  <a:lnTo>
                    <a:pt x="142" y="16"/>
                  </a:lnTo>
                  <a:lnTo>
                    <a:pt x="147" y="22"/>
                  </a:lnTo>
                  <a:lnTo>
                    <a:pt x="151" y="30"/>
                  </a:lnTo>
                  <a:lnTo>
                    <a:pt x="153" y="39"/>
                  </a:lnTo>
                  <a:lnTo>
                    <a:pt x="154" y="49"/>
                  </a:lnTo>
                  <a:lnTo>
                    <a:pt x="152" y="62"/>
                  </a:lnTo>
                  <a:lnTo>
                    <a:pt x="145" y="84"/>
                  </a:lnTo>
                  <a:lnTo>
                    <a:pt x="138" y="100"/>
                  </a:lnTo>
                  <a:lnTo>
                    <a:pt x="131" y="113"/>
                  </a:lnTo>
                  <a:lnTo>
                    <a:pt x="124" y="123"/>
                  </a:lnTo>
                  <a:lnTo>
                    <a:pt x="118" y="142"/>
                  </a:lnTo>
                  <a:lnTo>
                    <a:pt x="111" y="169"/>
                  </a:lnTo>
                  <a:lnTo>
                    <a:pt x="103" y="199"/>
                  </a:lnTo>
                  <a:lnTo>
                    <a:pt x="93" y="221"/>
                  </a:lnTo>
                  <a:lnTo>
                    <a:pt x="85" y="222"/>
                  </a:lnTo>
                  <a:lnTo>
                    <a:pt x="73" y="221"/>
                  </a:lnTo>
                  <a:lnTo>
                    <a:pt x="60" y="219"/>
                  </a:lnTo>
                  <a:lnTo>
                    <a:pt x="43" y="215"/>
                  </a:lnTo>
                  <a:lnTo>
                    <a:pt x="29" y="209"/>
                  </a:lnTo>
                  <a:lnTo>
                    <a:pt x="16" y="204"/>
                  </a:lnTo>
                  <a:lnTo>
                    <a:pt x="6" y="196"/>
                  </a:lnTo>
                  <a:lnTo>
                    <a:pt x="0" y="188"/>
                  </a:lnTo>
                  <a:lnTo>
                    <a:pt x="7" y="162"/>
                  </a:lnTo>
                  <a:lnTo>
                    <a:pt x="14" y="138"/>
                  </a:lnTo>
                  <a:lnTo>
                    <a:pt x="22" y="120"/>
                  </a:lnTo>
                  <a:lnTo>
                    <a:pt x="26" y="108"/>
                  </a:lnTo>
                  <a:lnTo>
                    <a:pt x="31" y="97"/>
                  </a:lnTo>
                  <a:lnTo>
                    <a:pt x="37" y="81"/>
                  </a:lnTo>
                  <a:lnTo>
                    <a:pt x="42" y="63"/>
                  </a:lnTo>
                  <a:lnTo>
                    <a:pt x="46" y="49"/>
                  </a:lnTo>
                  <a:lnTo>
                    <a:pt x="49" y="38"/>
                  </a:lnTo>
                  <a:lnTo>
                    <a:pt x="55" y="24"/>
                  </a:lnTo>
                  <a:lnTo>
                    <a:pt x="63" y="14"/>
                  </a:lnTo>
                  <a:lnTo>
                    <a:pt x="71" y="7"/>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4" name="Freeform 51"/>
            <p:cNvSpPr>
              <a:spLocks/>
            </p:cNvSpPr>
            <p:nvPr/>
          </p:nvSpPr>
          <p:spPr bwMode="auto">
            <a:xfrm>
              <a:off x="2208" y="2389"/>
              <a:ext cx="162" cy="46"/>
            </a:xfrm>
            <a:custGeom>
              <a:avLst/>
              <a:gdLst>
                <a:gd name="T0" fmla="*/ 5 w 98"/>
                <a:gd name="T1" fmla="*/ 0 h 54"/>
                <a:gd name="T2" fmla="*/ 11 w 98"/>
                <a:gd name="T3" fmla="*/ 8 h 54"/>
                <a:gd name="T4" fmla="*/ 21 w 98"/>
                <a:gd name="T5" fmla="*/ 16 h 54"/>
                <a:gd name="T6" fmla="*/ 34 w 98"/>
                <a:gd name="T7" fmla="*/ 21 h 54"/>
                <a:gd name="T8" fmla="*/ 48 w 98"/>
                <a:gd name="T9" fmla="*/ 27 h 54"/>
                <a:gd name="T10" fmla="*/ 65 w 98"/>
                <a:gd name="T11" fmla="*/ 31 h 54"/>
                <a:gd name="T12" fmla="*/ 78 w 98"/>
                <a:gd name="T13" fmla="*/ 33 h 54"/>
                <a:gd name="T14" fmla="*/ 90 w 98"/>
                <a:gd name="T15" fmla="*/ 34 h 54"/>
                <a:gd name="T16" fmla="*/ 98 w 98"/>
                <a:gd name="T17" fmla="*/ 33 h 54"/>
                <a:gd name="T18" fmla="*/ 97 w 98"/>
                <a:gd name="T19" fmla="*/ 38 h 54"/>
                <a:gd name="T20" fmla="*/ 95 w 98"/>
                <a:gd name="T21" fmla="*/ 43 h 54"/>
                <a:gd name="T22" fmla="*/ 91 w 98"/>
                <a:gd name="T23" fmla="*/ 49 h 54"/>
                <a:gd name="T24" fmla="*/ 89 w 98"/>
                <a:gd name="T25" fmla="*/ 53 h 54"/>
                <a:gd name="T26" fmla="*/ 81 w 98"/>
                <a:gd name="T27" fmla="*/ 54 h 54"/>
                <a:gd name="T28" fmla="*/ 70 w 98"/>
                <a:gd name="T29" fmla="*/ 53 h 54"/>
                <a:gd name="T30" fmla="*/ 57 w 98"/>
                <a:gd name="T31" fmla="*/ 49 h 54"/>
                <a:gd name="T32" fmla="*/ 43 w 98"/>
                <a:gd name="T33" fmla="*/ 43 h 54"/>
                <a:gd name="T34" fmla="*/ 29 w 98"/>
                <a:gd name="T35" fmla="*/ 38 h 54"/>
                <a:gd name="T36" fmla="*/ 16 w 98"/>
                <a:gd name="T37" fmla="*/ 32 h 54"/>
                <a:gd name="T38" fmla="*/ 7 w 98"/>
                <a:gd name="T39" fmla="*/ 25 h 54"/>
                <a:gd name="T40" fmla="*/ 1 w 98"/>
                <a:gd name="T41" fmla="*/ 18 h 54"/>
                <a:gd name="T42" fmla="*/ 0 w 98"/>
                <a:gd name="T43" fmla="*/ 13 h 54"/>
                <a:gd name="T44" fmla="*/ 0 w 98"/>
                <a:gd name="T45" fmla="*/ 8 h 54"/>
                <a:gd name="T46" fmla="*/ 2 w 98"/>
                <a:gd name="T47" fmla="*/ 2 h 54"/>
                <a:gd name="T48" fmla="*/ 5 w 9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54"/>
                <a:gd name="T77" fmla="*/ 98 w 9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54">
                  <a:moveTo>
                    <a:pt x="5" y="0"/>
                  </a:moveTo>
                  <a:lnTo>
                    <a:pt x="11" y="8"/>
                  </a:lnTo>
                  <a:lnTo>
                    <a:pt x="21" y="16"/>
                  </a:lnTo>
                  <a:lnTo>
                    <a:pt x="34" y="21"/>
                  </a:lnTo>
                  <a:lnTo>
                    <a:pt x="48" y="27"/>
                  </a:lnTo>
                  <a:lnTo>
                    <a:pt x="65" y="31"/>
                  </a:lnTo>
                  <a:lnTo>
                    <a:pt x="78" y="33"/>
                  </a:lnTo>
                  <a:lnTo>
                    <a:pt x="90" y="34"/>
                  </a:lnTo>
                  <a:lnTo>
                    <a:pt x="98" y="33"/>
                  </a:lnTo>
                  <a:lnTo>
                    <a:pt x="97" y="38"/>
                  </a:lnTo>
                  <a:lnTo>
                    <a:pt x="95" y="43"/>
                  </a:lnTo>
                  <a:lnTo>
                    <a:pt x="91" y="49"/>
                  </a:lnTo>
                  <a:lnTo>
                    <a:pt x="89" y="53"/>
                  </a:lnTo>
                  <a:lnTo>
                    <a:pt x="81" y="54"/>
                  </a:lnTo>
                  <a:lnTo>
                    <a:pt x="70" y="53"/>
                  </a:lnTo>
                  <a:lnTo>
                    <a:pt x="57" y="49"/>
                  </a:lnTo>
                  <a:lnTo>
                    <a:pt x="43" y="43"/>
                  </a:lnTo>
                  <a:lnTo>
                    <a:pt x="29" y="38"/>
                  </a:lnTo>
                  <a:lnTo>
                    <a:pt x="16" y="32"/>
                  </a:lnTo>
                  <a:lnTo>
                    <a:pt x="7" y="25"/>
                  </a:lnTo>
                  <a:lnTo>
                    <a:pt x="1" y="18"/>
                  </a:lnTo>
                  <a:lnTo>
                    <a:pt x="0" y="13"/>
                  </a:lnTo>
                  <a:lnTo>
                    <a:pt x="0" y="8"/>
                  </a:lnTo>
                  <a:lnTo>
                    <a:pt x="2"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5" name="Freeform 52"/>
            <p:cNvSpPr>
              <a:spLocks/>
            </p:cNvSpPr>
            <p:nvPr/>
          </p:nvSpPr>
          <p:spPr bwMode="auto">
            <a:xfrm>
              <a:off x="2343" y="2183"/>
              <a:ext cx="521" cy="469"/>
            </a:xfrm>
            <a:custGeom>
              <a:avLst/>
              <a:gdLst>
                <a:gd name="T0" fmla="*/ 161 w 307"/>
                <a:gd name="T1" fmla="*/ 0 h 546"/>
                <a:gd name="T2" fmla="*/ 177 w 307"/>
                <a:gd name="T3" fmla="*/ 3 h 546"/>
                <a:gd name="T4" fmla="*/ 192 w 307"/>
                <a:gd name="T5" fmla="*/ 14 h 546"/>
                <a:gd name="T6" fmla="*/ 214 w 307"/>
                <a:gd name="T7" fmla="*/ 24 h 546"/>
                <a:gd name="T8" fmla="*/ 238 w 307"/>
                <a:gd name="T9" fmla="*/ 38 h 546"/>
                <a:gd name="T10" fmla="*/ 253 w 307"/>
                <a:gd name="T11" fmla="*/ 47 h 546"/>
                <a:gd name="T12" fmla="*/ 271 w 307"/>
                <a:gd name="T13" fmla="*/ 51 h 546"/>
                <a:gd name="T14" fmla="*/ 290 w 307"/>
                <a:gd name="T15" fmla="*/ 59 h 546"/>
                <a:gd name="T16" fmla="*/ 306 w 307"/>
                <a:gd name="T17" fmla="*/ 90 h 546"/>
                <a:gd name="T18" fmla="*/ 301 w 307"/>
                <a:gd name="T19" fmla="*/ 137 h 546"/>
                <a:gd name="T20" fmla="*/ 292 w 307"/>
                <a:gd name="T21" fmla="*/ 182 h 546"/>
                <a:gd name="T22" fmla="*/ 270 w 307"/>
                <a:gd name="T23" fmla="*/ 243 h 546"/>
                <a:gd name="T24" fmla="*/ 269 w 307"/>
                <a:gd name="T25" fmla="*/ 306 h 546"/>
                <a:gd name="T26" fmla="*/ 267 w 307"/>
                <a:gd name="T27" fmla="*/ 353 h 546"/>
                <a:gd name="T28" fmla="*/ 274 w 307"/>
                <a:gd name="T29" fmla="*/ 394 h 546"/>
                <a:gd name="T30" fmla="*/ 285 w 307"/>
                <a:gd name="T31" fmla="*/ 432 h 546"/>
                <a:gd name="T32" fmla="*/ 293 w 307"/>
                <a:gd name="T33" fmla="*/ 493 h 546"/>
                <a:gd name="T34" fmla="*/ 289 w 307"/>
                <a:gd name="T35" fmla="*/ 526 h 546"/>
                <a:gd name="T36" fmla="*/ 262 w 307"/>
                <a:gd name="T37" fmla="*/ 536 h 546"/>
                <a:gd name="T38" fmla="*/ 230 w 307"/>
                <a:gd name="T39" fmla="*/ 544 h 546"/>
                <a:gd name="T40" fmla="*/ 189 w 307"/>
                <a:gd name="T41" fmla="*/ 546 h 546"/>
                <a:gd name="T42" fmla="*/ 136 w 307"/>
                <a:gd name="T43" fmla="*/ 543 h 546"/>
                <a:gd name="T44" fmla="*/ 94 w 307"/>
                <a:gd name="T45" fmla="*/ 543 h 546"/>
                <a:gd name="T46" fmla="*/ 65 w 307"/>
                <a:gd name="T47" fmla="*/ 542 h 546"/>
                <a:gd name="T48" fmla="*/ 44 w 307"/>
                <a:gd name="T49" fmla="*/ 538 h 546"/>
                <a:gd name="T50" fmla="*/ 37 w 307"/>
                <a:gd name="T51" fmla="*/ 520 h 546"/>
                <a:gd name="T52" fmla="*/ 41 w 307"/>
                <a:gd name="T53" fmla="*/ 439 h 546"/>
                <a:gd name="T54" fmla="*/ 53 w 307"/>
                <a:gd name="T55" fmla="*/ 396 h 546"/>
                <a:gd name="T56" fmla="*/ 50 w 307"/>
                <a:gd name="T57" fmla="*/ 343 h 546"/>
                <a:gd name="T58" fmla="*/ 46 w 307"/>
                <a:gd name="T59" fmla="*/ 280 h 546"/>
                <a:gd name="T60" fmla="*/ 31 w 307"/>
                <a:gd name="T61" fmla="*/ 228 h 546"/>
                <a:gd name="T62" fmla="*/ 21 w 307"/>
                <a:gd name="T63" fmla="*/ 191 h 546"/>
                <a:gd name="T64" fmla="*/ 8 w 307"/>
                <a:gd name="T65" fmla="*/ 150 h 546"/>
                <a:gd name="T66" fmla="*/ 0 w 307"/>
                <a:gd name="T67" fmla="*/ 108 h 546"/>
                <a:gd name="T68" fmla="*/ 3 w 307"/>
                <a:gd name="T69" fmla="*/ 73 h 546"/>
                <a:gd name="T70" fmla="*/ 24 w 307"/>
                <a:gd name="T71" fmla="*/ 59 h 546"/>
                <a:gd name="T72" fmla="*/ 47 w 307"/>
                <a:gd name="T73" fmla="*/ 52 h 546"/>
                <a:gd name="T74" fmla="*/ 60 w 307"/>
                <a:gd name="T75" fmla="*/ 41 h 546"/>
                <a:gd name="T76" fmla="*/ 75 w 307"/>
                <a:gd name="T77" fmla="*/ 32 h 546"/>
                <a:gd name="T78" fmla="*/ 90 w 307"/>
                <a:gd name="T79" fmla="*/ 24 h 546"/>
                <a:gd name="T80" fmla="*/ 99 w 307"/>
                <a:gd name="T81" fmla="*/ 20 h 546"/>
                <a:gd name="T82" fmla="*/ 115 w 307"/>
                <a:gd name="T83" fmla="*/ 8 h 546"/>
                <a:gd name="T84" fmla="*/ 149 w 307"/>
                <a:gd name="T85" fmla="*/ 0 h 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546"/>
                <a:gd name="T131" fmla="*/ 307 w 307"/>
                <a:gd name="T132" fmla="*/ 546 h 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546">
                  <a:moveTo>
                    <a:pt x="149" y="0"/>
                  </a:moveTo>
                  <a:lnTo>
                    <a:pt x="155" y="0"/>
                  </a:lnTo>
                  <a:lnTo>
                    <a:pt x="161" y="0"/>
                  </a:lnTo>
                  <a:lnTo>
                    <a:pt x="167" y="0"/>
                  </a:lnTo>
                  <a:lnTo>
                    <a:pt x="171" y="1"/>
                  </a:lnTo>
                  <a:lnTo>
                    <a:pt x="177" y="3"/>
                  </a:lnTo>
                  <a:lnTo>
                    <a:pt x="182" y="6"/>
                  </a:lnTo>
                  <a:lnTo>
                    <a:pt x="187" y="9"/>
                  </a:lnTo>
                  <a:lnTo>
                    <a:pt x="192" y="14"/>
                  </a:lnTo>
                  <a:lnTo>
                    <a:pt x="198" y="16"/>
                  </a:lnTo>
                  <a:lnTo>
                    <a:pt x="206" y="21"/>
                  </a:lnTo>
                  <a:lnTo>
                    <a:pt x="214" y="24"/>
                  </a:lnTo>
                  <a:lnTo>
                    <a:pt x="222" y="29"/>
                  </a:lnTo>
                  <a:lnTo>
                    <a:pt x="230" y="35"/>
                  </a:lnTo>
                  <a:lnTo>
                    <a:pt x="238" y="38"/>
                  </a:lnTo>
                  <a:lnTo>
                    <a:pt x="244" y="43"/>
                  </a:lnTo>
                  <a:lnTo>
                    <a:pt x="248" y="45"/>
                  </a:lnTo>
                  <a:lnTo>
                    <a:pt x="253" y="47"/>
                  </a:lnTo>
                  <a:lnTo>
                    <a:pt x="258" y="48"/>
                  </a:lnTo>
                  <a:lnTo>
                    <a:pt x="265" y="49"/>
                  </a:lnTo>
                  <a:lnTo>
                    <a:pt x="271" y="51"/>
                  </a:lnTo>
                  <a:lnTo>
                    <a:pt x="277" y="53"/>
                  </a:lnTo>
                  <a:lnTo>
                    <a:pt x="284" y="55"/>
                  </a:lnTo>
                  <a:lnTo>
                    <a:pt x="290" y="59"/>
                  </a:lnTo>
                  <a:lnTo>
                    <a:pt x="294" y="64"/>
                  </a:lnTo>
                  <a:lnTo>
                    <a:pt x="301" y="77"/>
                  </a:lnTo>
                  <a:lnTo>
                    <a:pt x="306" y="90"/>
                  </a:lnTo>
                  <a:lnTo>
                    <a:pt x="307" y="104"/>
                  </a:lnTo>
                  <a:lnTo>
                    <a:pt x="305" y="120"/>
                  </a:lnTo>
                  <a:lnTo>
                    <a:pt x="301" y="137"/>
                  </a:lnTo>
                  <a:lnTo>
                    <a:pt x="299" y="155"/>
                  </a:lnTo>
                  <a:lnTo>
                    <a:pt x="296" y="172"/>
                  </a:lnTo>
                  <a:lnTo>
                    <a:pt x="292" y="182"/>
                  </a:lnTo>
                  <a:lnTo>
                    <a:pt x="283" y="201"/>
                  </a:lnTo>
                  <a:lnTo>
                    <a:pt x="275" y="222"/>
                  </a:lnTo>
                  <a:lnTo>
                    <a:pt x="270" y="243"/>
                  </a:lnTo>
                  <a:lnTo>
                    <a:pt x="268" y="261"/>
                  </a:lnTo>
                  <a:lnTo>
                    <a:pt x="268" y="285"/>
                  </a:lnTo>
                  <a:lnTo>
                    <a:pt x="269" y="306"/>
                  </a:lnTo>
                  <a:lnTo>
                    <a:pt x="269" y="325"/>
                  </a:lnTo>
                  <a:lnTo>
                    <a:pt x="268" y="340"/>
                  </a:lnTo>
                  <a:lnTo>
                    <a:pt x="267" y="353"/>
                  </a:lnTo>
                  <a:lnTo>
                    <a:pt x="268" y="367"/>
                  </a:lnTo>
                  <a:lnTo>
                    <a:pt x="270" y="381"/>
                  </a:lnTo>
                  <a:lnTo>
                    <a:pt x="274" y="394"/>
                  </a:lnTo>
                  <a:lnTo>
                    <a:pt x="278" y="406"/>
                  </a:lnTo>
                  <a:lnTo>
                    <a:pt x="283" y="418"/>
                  </a:lnTo>
                  <a:lnTo>
                    <a:pt x="285" y="432"/>
                  </a:lnTo>
                  <a:lnTo>
                    <a:pt x="288" y="447"/>
                  </a:lnTo>
                  <a:lnTo>
                    <a:pt x="290" y="467"/>
                  </a:lnTo>
                  <a:lnTo>
                    <a:pt x="293" y="493"/>
                  </a:lnTo>
                  <a:lnTo>
                    <a:pt x="296" y="515"/>
                  </a:lnTo>
                  <a:lnTo>
                    <a:pt x="296" y="524"/>
                  </a:lnTo>
                  <a:lnTo>
                    <a:pt x="289" y="526"/>
                  </a:lnTo>
                  <a:lnTo>
                    <a:pt x="281" y="530"/>
                  </a:lnTo>
                  <a:lnTo>
                    <a:pt x="273" y="533"/>
                  </a:lnTo>
                  <a:lnTo>
                    <a:pt x="262" y="536"/>
                  </a:lnTo>
                  <a:lnTo>
                    <a:pt x="252" y="540"/>
                  </a:lnTo>
                  <a:lnTo>
                    <a:pt x="242" y="542"/>
                  </a:lnTo>
                  <a:lnTo>
                    <a:pt x="230" y="544"/>
                  </a:lnTo>
                  <a:lnTo>
                    <a:pt x="217" y="546"/>
                  </a:lnTo>
                  <a:lnTo>
                    <a:pt x="204" y="546"/>
                  </a:lnTo>
                  <a:lnTo>
                    <a:pt x="189" y="546"/>
                  </a:lnTo>
                  <a:lnTo>
                    <a:pt x="171" y="546"/>
                  </a:lnTo>
                  <a:lnTo>
                    <a:pt x="153" y="544"/>
                  </a:lnTo>
                  <a:lnTo>
                    <a:pt x="136" y="543"/>
                  </a:lnTo>
                  <a:lnTo>
                    <a:pt x="120" y="543"/>
                  </a:lnTo>
                  <a:lnTo>
                    <a:pt x="106" y="543"/>
                  </a:lnTo>
                  <a:lnTo>
                    <a:pt x="94" y="543"/>
                  </a:lnTo>
                  <a:lnTo>
                    <a:pt x="85" y="543"/>
                  </a:lnTo>
                  <a:lnTo>
                    <a:pt x="75" y="543"/>
                  </a:lnTo>
                  <a:lnTo>
                    <a:pt x="65" y="542"/>
                  </a:lnTo>
                  <a:lnTo>
                    <a:pt x="57" y="541"/>
                  </a:lnTo>
                  <a:lnTo>
                    <a:pt x="49" y="540"/>
                  </a:lnTo>
                  <a:lnTo>
                    <a:pt x="44" y="538"/>
                  </a:lnTo>
                  <a:lnTo>
                    <a:pt x="39" y="536"/>
                  </a:lnTo>
                  <a:lnTo>
                    <a:pt x="38" y="534"/>
                  </a:lnTo>
                  <a:lnTo>
                    <a:pt x="37" y="520"/>
                  </a:lnTo>
                  <a:lnTo>
                    <a:pt x="37" y="493"/>
                  </a:lnTo>
                  <a:lnTo>
                    <a:pt x="38" y="463"/>
                  </a:lnTo>
                  <a:lnTo>
                    <a:pt x="41" y="439"/>
                  </a:lnTo>
                  <a:lnTo>
                    <a:pt x="46" y="421"/>
                  </a:lnTo>
                  <a:lnTo>
                    <a:pt x="50" y="407"/>
                  </a:lnTo>
                  <a:lnTo>
                    <a:pt x="53" y="396"/>
                  </a:lnTo>
                  <a:lnTo>
                    <a:pt x="54" y="388"/>
                  </a:lnTo>
                  <a:lnTo>
                    <a:pt x="53" y="372"/>
                  </a:lnTo>
                  <a:lnTo>
                    <a:pt x="50" y="343"/>
                  </a:lnTo>
                  <a:lnTo>
                    <a:pt x="48" y="314"/>
                  </a:lnTo>
                  <a:lnTo>
                    <a:pt x="47" y="295"/>
                  </a:lnTo>
                  <a:lnTo>
                    <a:pt x="46" y="280"/>
                  </a:lnTo>
                  <a:lnTo>
                    <a:pt x="41" y="261"/>
                  </a:lnTo>
                  <a:lnTo>
                    <a:pt x="36" y="243"/>
                  </a:lnTo>
                  <a:lnTo>
                    <a:pt x="31" y="228"/>
                  </a:lnTo>
                  <a:lnTo>
                    <a:pt x="26" y="216"/>
                  </a:lnTo>
                  <a:lnTo>
                    <a:pt x="24" y="204"/>
                  </a:lnTo>
                  <a:lnTo>
                    <a:pt x="21" y="191"/>
                  </a:lnTo>
                  <a:lnTo>
                    <a:pt x="17" y="178"/>
                  </a:lnTo>
                  <a:lnTo>
                    <a:pt x="13" y="165"/>
                  </a:lnTo>
                  <a:lnTo>
                    <a:pt x="8" y="150"/>
                  </a:lnTo>
                  <a:lnTo>
                    <a:pt x="3" y="135"/>
                  </a:lnTo>
                  <a:lnTo>
                    <a:pt x="1" y="122"/>
                  </a:lnTo>
                  <a:lnTo>
                    <a:pt x="0" y="108"/>
                  </a:lnTo>
                  <a:lnTo>
                    <a:pt x="1" y="93"/>
                  </a:lnTo>
                  <a:lnTo>
                    <a:pt x="1" y="79"/>
                  </a:lnTo>
                  <a:lnTo>
                    <a:pt x="3" y="73"/>
                  </a:lnTo>
                  <a:lnTo>
                    <a:pt x="8" y="69"/>
                  </a:lnTo>
                  <a:lnTo>
                    <a:pt x="16" y="63"/>
                  </a:lnTo>
                  <a:lnTo>
                    <a:pt x="24" y="59"/>
                  </a:lnTo>
                  <a:lnTo>
                    <a:pt x="32" y="56"/>
                  </a:lnTo>
                  <a:lnTo>
                    <a:pt x="39" y="55"/>
                  </a:lnTo>
                  <a:lnTo>
                    <a:pt x="47" y="52"/>
                  </a:lnTo>
                  <a:lnTo>
                    <a:pt x="53" y="47"/>
                  </a:lnTo>
                  <a:lnTo>
                    <a:pt x="57" y="44"/>
                  </a:lnTo>
                  <a:lnTo>
                    <a:pt x="60" y="41"/>
                  </a:lnTo>
                  <a:lnTo>
                    <a:pt x="64" y="39"/>
                  </a:lnTo>
                  <a:lnTo>
                    <a:pt x="69" y="36"/>
                  </a:lnTo>
                  <a:lnTo>
                    <a:pt x="75" y="32"/>
                  </a:lnTo>
                  <a:lnTo>
                    <a:pt x="80" y="29"/>
                  </a:lnTo>
                  <a:lnTo>
                    <a:pt x="86" y="26"/>
                  </a:lnTo>
                  <a:lnTo>
                    <a:pt x="90" y="24"/>
                  </a:lnTo>
                  <a:lnTo>
                    <a:pt x="93" y="23"/>
                  </a:lnTo>
                  <a:lnTo>
                    <a:pt x="95" y="22"/>
                  </a:lnTo>
                  <a:lnTo>
                    <a:pt x="99" y="20"/>
                  </a:lnTo>
                  <a:lnTo>
                    <a:pt x="102" y="15"/>
                  </a:lnTo>
                  <a:lnTo>
                    <a:pt x="108" y="12"/>
                  </a:lnTo>
                  <a:lnTo>
                    <a:pt x="115" y="8"/>
                  </a:lnTo>
                  <a:lnTo>
                    <a:pt x="124" y="3"/>
                  </a:lnTo>
                  <a:lnTo>
                    <a:pt x="136" y="1"/>
                  </a:lnTo>
                  <a:lnTo>
                    <a:pt x="149"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6" name="Freeform 53"/>
            <p:cNvSpPr>
              <a:spLocks/>
            </p:cNvSpPr>
            <p:nvPr/>
          </p:nvSpPr>
          <p:spPr bwMode="auto">
            <a:xfrm>
              <a:off x="2583" y="2193"/>
              <a:ext cx="30" cy="15"/>
            </a:xfrm>
            <a:custGeom>
              <a:avLst/>
              <a:gdLst>
                <a:gd name="T0" fmla="*/ 11 w 20"/>
                <a:gd name="T1" fmla="*/ 18 h 18"/>
                <a:gd name="T2" fmla="*/ 6 w 20"/>
                <a:gd name="T3" fmla="*/ 18 h 18"/>
                <a:gd name="T4" fmla="*/ 4 w 20"/>
                <a:gd name="T5" fmla="*/ 16 h 18"/>
                <a:gd name="T6" fmla="*/ 1 w 20"/>
                <a:gd name="T7" fmla="*/ 12 h 18"/>
                <a:gd name="T8" fmla="*/ 0 w 20"/>
                <a:gd name="T9" fmla="*/ 9 h 18"/>
                <a:gd name="T10" fmla="*/ 1 w 20"/>
                <a:gd name="T11" fmla="*/ 5 h 18"/>
                <a:gd name="T12" fmla="*/ 3 w 20"/>
                <a:gd name="T13" fmla="*/ 2 h 18"/>
                <a:gd name="T14" fmla="*/ 6 w 20"/>
                <a:gd name="T15" fmla="*/ 1 h 18"/>
                <a:gd name="T16" fmla="*/ 9 w 20"/>
                <a:gd name="T17" fmla="*/ 0 h 18"/>
                <a:gd name="T18" fmla="*/ 14 w 20"/>
                <a:gd name="T19" fmla="*/ 0 h 18"/>
                <a:gd name="T20" fmla="*/ 16 w 20"/>
                <a:gd name="T21" fmla="*/ 2 h 18"/>
                <a:gd name="T22" fmla="*/ 19 w 20"/>
                <a:gd name="T23" fmla="*/ 4 h 18"/>
                <a:gd name="T24" fmla="*/ 20 w 20"/>
                <a:gd name="T25" fmla="*/ 9 h 18"/>
                <a:gd name="T26" fmla="*/ 19 w 20"/>
                <a:gd name="T27" fmla="*/ 12 h 18"/>
                <a:gd name="T28" fmla="*/ 18 w 20"/>
                <a:gd name="T29" fmla="*/ 14 h 18"/>
                <a:gd name="T30" fmla="*/ 14 w 20"/>
                <a:gd name="T31" fmla="*/ 17 h 18"/>
                <a:gd name="T32" fmla="*/ 11 w 2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11" y="18"/>
                  </a:moveTo>
                  <a:lnTo>
                    <a:pt x="6" y="18"/>
                  </a:lnTo>
                  <a:lnTo>
                    <a:pt x="4" y="16"/>
                  </a:lnTo>
                  <a:lnTo>
                    <a:pt x="1" y="12"/>
                  </a:lnTo>
                  <a:lnTo>
                    <a:pt x="0" y="9"/>
                  </a:lnTo>
                  <a:lnTo>
                    <a:pt x="1" y="5"/>
                  </a:lnTo>
                  <a:lnTo>
                    <a:pt x="3" y="2"/>
                  </a:lnTo>
                  <a:lnTo>
                    <a:pt x="6" y="1"/>
                  </a:lnTo>
                  <a:lnTo>
                    <a:pt x="9" y="0"/>
                  </a:lnTo>
                  <a:lnTo>
                    <a:pt x="14" y="0"/>
                  </a:lnTo>
                  <a:lnTo>
                    <a:pt x="16" y="2"/>
                  </a:lnTo>
                  <a:lnTo>
                    <a:pt x="19" y="4"/>
                  </a:lnTo>
                  <a:lnTo>
                    <a:pt x="20" y="9"/>
                  </a:lnTo>
                  <a:lnTo>
                    <a:pt x="19" y="12"/>
                  </a:lnTo>
                  <a:lnTo>
                    <a:pt x="18" y="14"/>
                  </a:lnTo>
                  <a:lnTo>
                    <a:pt x="14" y="17"/>
                  </a:lnTo>
                  <a:lnTo>
                    <a:pt x="11"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7" name="Freeform 54"/>
            <p:cNvSpPr>
              <a:spLocks/>
            </p:cNvSpPr>
            <p:nvPr/>
          </p:nvSpPr>
          <p:spPr bwMode="auto">
            <a:xfrm>
              <a:off x="2806" y="2260"/>
              <a:ext cx="34" cy="17"/>
            </a:xfrm>
            <a:custGeom>
              <a:avLst/>
              <a:gdLst>
                <a:gd name="T0" fmla="*/ 10 w 19"/>
                <a:gd name="T1" fmla="*/ 19 h 19"/>
                <a:gd name="T2" fmla="*/ 5 w 19"/>
                <a:gd name="T3" fmla="*/ 18 h 19"/>
                <a:gd name="T4" fmla="*/ 3 w 19"/>
                <a:gd name="T5" fmla="*/ 16 h 19"/>
                <a:gd name="T6" fmla="*/ 1 w 19"/>
                <a:gd name="T7" fmla="*/ 14 h 19"/>
                <a:gd name="T8" fmla="*/ 0 w 19"/>
                <a:gd name="T9" fmla="*/ 10 h 19"/>
                <a:gd name="T10" fmla="*/ 1 w 19"/>
                <a:gd name="T11" fmla="*/ 6 h 19"/>
                <a:gd name="T12" fmla="*/ 3 w 19"/>
                <a:gd name="T13" fmla="*/ 3 h 19"/>
                <a:gd name="T14" fmla="*/ 5 w 19"/>
                <a:gd name="T15" fmla="*/ 1 h 19"/>
                <a:gd name="T16" fmla="*/ 9 w 19"/>
                <a:gd name="T17" fmla="*/ 0 h 19"/>
                <a:gd name="T18" fmla="*/ 13 w 19"/>
                <a:gd name="T19" fmla="*/ 1 h 19"/>
                <a:gd name="T20" fmla="*/ 16 w 19"/>
                <a:gd name="T21" fmla="*/ 2 h 19"/>
                <a:gd name="T22" fmla="*/ 18 w 19"/>
                <a:gd name="T23" fmla="*/ 6 h 19"/>
                <a:gd name="T24" fmla="*/ 19 w 19"/>
                <a:gd name="T25" fmla="*/ 9 h 19"/>
                <a:gd name="T26" fmla="*/ 18 w 19"/>
                <a:gd name="T27" fmla="*/ 14 h 19"/>
                <a:gd name="T28" fmla="*/ 17 w 19"/>
                <a:gd name="T29" fmla="*/ 16 h 19"/>
                <a:gd name="T30" fmla="*/ 13 w 19"/>
                <a:gd name="T31" fmla="*/ 18 h 19"/>
                <a:gd name="T32" fmla="*/ 10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0" y="19"/>
                  </a:moveTo>
                  <a:lnTo>
                    <a:pt x="5" y="18"/>
                  </a:lnTo>
                  <a:lnTo>
                    <a:pt x="3" y="16"/>
                  </a:lnTo>
                  <a:lnTo>
                    <a:pt x="1" y="14"/>
                  </a:lnTo>
                  <a:lnTo>
                    <a:pt x="0" y="10"/>
                  </a:lnTo>
                  <a:lnTo>
                    <a:pt x="1" y="6"/>
                  </a:lnTo>
                  <a:lnTo>
                    <a:pt x="3" y="3"/>
                  </a:lnTo>
                  <a:lnTo>
                    <a:pt x="5" y="1"/>
                  </a:lnTo>
                  <a:lnTo>
                    <a:pt x="9" y="0"/>
                  </a:lnTo>
                  <a:lnTo>
                    <a:pt x="13" y="1"/>
                  </a:lnTo>
                  <a:lnTo>
                    <a:pt x="16" y="2"/>
                  </a:lnTo>
                  <a:lnTo>
                    <a:pt x="18" y="6"/>
                  </a:lnTo>
                  <a:lnTo>
                    <a:pt x="19" y="9"/>
                  </a:lnTo>
                  <a:lnTo>
                    <a:pt x="18" y="14"/>
                  </a:lnTo>
                  <a:lnTo>
                    <a:pt x="17" y="16"/>
                  </a:lnTo>
                  <a:lnTo>
                    <a:pt x="13" y="18"/>
                  </a:lnTo>
                  <a:lnTo>
                    <a:pt x="10"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8" name="Freeform 55"/>
            <p:cNvSpPr>
              <a:spLocks/>
            </p:cNvSpPr>
            <p:nvPr/>
          </p:nvSpPr>
          <p:spPr bwMode="auto">
            <a:xfrm>
              <a:off x="2360" y="2266"/>
              <a:ext cx="34" cy="17"/>
            </a:xfrm>
            <a:custGeom>
              <a:avLst/>
              <a:gdLst>
                <a:gd name="T0" fmla="*/ 10 w 20"/>
                <a:gd name="T1" fmla="*/ 19 h 19"/>
                <a:gd name="T2" fmla="*/ 7 w 20"/>
                <a:gd name="T3" fmla="*/ 18 h 19"/>
                <a:gd name="T4" fmla="*/ 4 w 20"/>
                <a:gd name="T5" fmla="*/ 16 h 19"/>
                <a:gd name="T6" fmla="*/ 1 w 20"/>
                <a:gd name="T7" fmla="*/ 14 h 19"/>
                <a:gd name="T8" fmla="*/ 0 w 20"/>
                <a:gd name="T9" fmla="*/ 10 h 19"/>
                <a:gd name="T10" fmla="*/ 1 w 20"/>
                <a:gd name="T11" fmla="*/ 5 h 19"/>
                <a:gd name="T12" fmla="*/ 4 w 20"/>
                <a:gd name="T13" fmla="*/ 3 h 19"/>
                <a:gd name="T14" fmla="*/ 6 w 20"/>
                <a:gd name="T15" fmla="*/ 1 h 19"/>
                <a:gd name="T16" fmla="*/ 10 w 20"/>
                <a:gd name="T17" fmla="*/ 0 h 19"/>
                <a:gd name="T18" fmla="*/ 14 w 20"/>
                <a:gd name="T19" fmla="*/ 1 h 19"/>
                <a:gd name="T20" fmla="*/ 17 w 20"/>
                <a:gd name="T21" fmla="*/ 2 h 19"/>
                <a:gd name="T22" fmla="*/ 18 w 20"/>
                <a:gd name="T23" fmla="*/ 5 h 19"/>
                <a:gd name="T24" fmla="*/ 20 w 20"/>
                <a:gd name="T25" fmla="*/ 9 h 19"/>
                <a:gd name="T26" fmla="*/ 18 w 20"/>
                <a:gd name="T27" fmla="*/ 14 h 19"/>
                <a:gd name="T28" fmla="*/ 17 w 20"/>
                <a:gd name="T29" fmla="*/ 16 h 19"/>
                <a:gd name="T30" fmla="*/ 14 w 20"/>
                <a:gd name="T31" fmla="*/ 18 h 19"/>
                <a:gd name="T32" fmla="*/ 10 w 2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0" y="19"/>
                  </a:moveTo>
                  <a:lnTo>
                    <a:pt x="7" y="18"/>
                  </a:lnTo>
                  <a:lnTo>
                    <a:pt x="4" y="16"/>
                  </a:lnTo>
                  <a:lnTo>
                    <a:pt x="1" y="14"/>
                  </a:lnTo>
                  <a:lnTo>
                    <a:pt x="0" y="10"/>
                  </a:lnTo>
                  <a:lnTo>
                    <a:pt x="1" y="5"/>
                  </a:lnTo>
                  <a:lnTo>
                    <a:pt x="4" y="3"/>
                  </a:lnTo>
                  <a:lnTo>
                    <a:pt x="6" y="1"/>
                  </a:lnTo>
                  <a:lnTo>
                    <a:pt x="10" y="0"/>
                  </a:lnTo>
                  <a:lnTo>
                    <a:pt x="14" y="1"/>
                  </a:lnTo>
                  <a:lnTo>
                    <a:pt x="17" y="2"/>
                  </a:lnTo>
                  <a:lnTo>
                    <a:pt x="18" y="5"/>
                  </a:lnTo>
                  <a:lnTo>
                    <a:pt x="20" y="9"/>
                  </a:lnTo>
                  <a:lnTo>
                    <a:pt x="18" y="14"/>
                  </a:lnTo>
                  <a:lnTo>
                    <a:pt x="17" y="16"/>
                  </a:lnTo>
                  <a:lnTo>
                    <a:pt x="14" y="18"/>
                  </a:lnTo>
                  <a:lnTo>
                    <a:pt x="10"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49" name="Freeform 56"/>
            <p:cNvSpPr>
              <a:spLocks/>
            </p:cNvSpPr>
            <p:nvPr/>
          </p:nvSpPr>
          <p:spPr bwMode="auto">
            <a:xfrm>
              <a:off x="2738" y="2610"/>
              <a:ext cx="31" cy="17"/>
            </a:xfrm>
            <a:custGeom>
              <a:avLst/>
              <a:gdLst>
                <a:gd name="T0" fmla="*/ 10 w 19"/>
                <a:gd name="T1" fmla="*/ 20 h 20"/>
                <a:gd name="T2" fmla="*/ 6 w 19"/>
                <a:gd name="T3" fmla="*/ 19 h 20"/>
                <a:gd name="T4" fmla="*/ 4 w 19"/>
                <a:gd name="T5" fmla="*/ 18 h 20"/>
                <a:gd name="T6" fmla="*/ 1 w 19"/>
                <a:gd name="T7" fmla="*/ 14 h 20"/>
                <a:gd name="T8" fmla="*/ 0 w 19"/>
                <a:gd name="T9" fmla="*/ 11 h 20"/>
                <a:gd name="T10" fmla="*/ 0 w 19"/>
                <a:gd name="T11" fmla="*/ 7 h 20"/>
                <a:gd name="T12" fmla="*/ 3 w 19"/>
                <a:gd name="T13" fmla="*/ 4 h 20"/>
                <a:gd name="T14" fmla="*/ 6 w 19"/>
                <a:gd name="T15" fmla="*/ 1 h 20"/>
                <a:gd name="T16" fmla="*/ 10 w 19"/>
                <a:gd name="T17" fmla="*/ 0 h 20"/>
                <a:gd name="T18" fmla="*/ 13 w 19"/>
                <a:gd name="T19" fmla="*/ 1 h 20"/>
                <a:gd name="T20" fmla="*/ 16 w 19"/>
                <a:gd name="T21" fmla="*/ 4 h 20"/>
                <a:gd name="T22" fmla="*/ 18 w 19"/>
                <a:gd name="T23" fmla="*/ 6 h 20"/>
                <a:gd name="T24" fmla="*/ 19 w 19"/>
                <a:gd name="T25" fmla="*/ 11 h 20"/>
                <a:gd name="T26" fmla="*/ 18 w 19"/>
                <a:gd name="T27" fmla="*/ 14 h 20"/>
                <a:gd name="T28" fmla="*/ 16 w 19"/>
                <a:gd name="T29" fmla="*/ 16 h 20"/>
                <a:gd name="T30" fmla="*/ 13 w 19"/>
                <a:gd name="T31" fmla="*/ 19 h 20"/>
                <a:gd name="T32" fmla="*/ 10 w 19"/>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0" y="20"/>
                  </a:moveTo>
                  <a:lnTo>
                    <a:pt x="6" y="19"/>
                  </a:lnTo>
                  <a:lnTo>
                    <a:pt x="4" y="18"/>
                  </a:lnTo>
                  <a:lnTo>
                    <a:pt x="1" y="14"/>
                  </a:lnTo>
                  <a:lnTo>
                    <a:pt x="0" y="11"/>
                  </a:lnTo>
                  <a:lnTo>
                    <a:pt x="0" y="7"/>
                  </a:lnTo>
                  <a:lnTo>
                    <a:pt x="3" y="4"/>
                  </a:lnTo>
                  <a:lnTo>
                    <a:pt x="6" y="1"/>
                  </a:lnTo>
                  <a:lnTo>
                    <a:pt x="10" y="0"/>
                  </a:lnTo>
                  <a:lnTo>
                    <a:pt x="13" y="1"/>
                  </a:lnTo>
                  <a:lnTo>
                    <a:pt x="16" y="4"/>
                  </a:lnTo>
                  <a:lnTo>
                    <a:pt x="18" y="6"/>
                  </a:lnTo>
                  <a:lnTo>
                    <a:pt x="19" y="11"/>
                  </a:lnTo>
                  <a:lnTo>
                    <a:pt x="18" y="14"/>
                  </a:lnTo>
                  <a:lnTo>
                    <a:pt x="16" y="16"/>
                  </a:lnTo>
                  <a:lnTo>
                    <a:pt x="13" y="19"/>
                  </a:lnTo>
                  <a:lnTo>
                    <a:pt x="10"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50" name="Freeform 57"/>
            <p:cNvSpPr>
              <a:spLocks/>
            </p:cNvSpPr>
            <p:nvPr/>
          </p:nvSpPr>
          <p:spPr bwMode="auto">
            <a:xfrm>
              <a:off x="2492" y="2614"/>
              <a:ext cx="30" cy="17"/>
            </a:xfrm>
            <a:custGeom>
              <a:avLst/>
              <a:gdLst>
                <a:gd name="T0" fmla="*/ 9 w 19"/>
                <a:gd name="T1" fmla="*/ 19 h 19"/>
                <a:gd name="T2" fmla="*/ 6 w 19"/>
                <a:gd name="T3" fmla="*/ 18 h 19"/>
                <a:gd name="T4" fmla="*/ 4 w 19"/>
                <a:gd name="T5" fmla="*/ 16 h 19"/>
                <a:gd name="T6" fmla="*/ 1 w 19"/>
                <a:gd name="T7" fmla="*/ 14 h 19"/>
                <a:gd name="T8" fmla="*/ 0 w 19"/>
                <a:gd name="T9" fmla="*/ 9 h 19"/>
                <a:gd name="T10" fmla="*/ 1 w 19"/>
                <a:gd name="T11" fmla="*/ 6 h 19"/>
                <a:gd name="T12" fmla="*/ 2 w 19"/>
                <a:gd name="T13" fmla="*/ 2 h 19"/>
                <a:gd name="T14" fmla="*/ 6 w 19"/>
                <a:gd name="T15" fmla="*/ 1 h 19"/>
                <a:gd name="T16" fmla="*/ 9 w 19"/>
                <a:gd name="T17" fmla="*/ 0 h 19"/>
                <a:gd name="T18" fmla="*/ 13 w 19"/>
                <a:gd name="T19" fmla="*/ 1 h 19"/>
                <a:gd name="T20" fmla="*/ 16 w 19"/>
                <a:gd name="T21" fmla="*/ 2 h 19"/>
                <a:gd name="T22" fmla="*/ 17 w 19"/>
                <a:gd name="T23" fmla="*/ 6 h 19"/>
                <a:gd name="T24" fmla="*/ 19 w 19"/>
                <a:gd name="T25" fmla="*/ 9 h 19"/>
                <a:gd name="T26" fmla="*/ 19 w 19"/>
                <a:gd name="T27" fmla="*/ 13 h 19"/>
                <a:gd name="T28" fmla="*/ 16 w 19"/>
                <a:gd name="T29" fmla="*/ 16 h 19"/>
                <a:gd name="T30" fmla="*/ 14 w 19"/>
                <a:gd name="T31" fmla="*/ 18 h 19"/>
                <a:gd name="T32" fmla="*/ 9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6" y="18"/>
                  </a:lnTo>
                  <a:lnTo>
                    <a:pt x="4" y="16"/>
                  </a:lnTo>
                  <a:lnTo>
                    <a:pt x="1" y="14"/>
                  </a:lnTo>
                  <a:lnTo>
                    <a:pt x="0" y="9"/>
                  </a:lnTo>
                  <a:lnTo>
                    <a:pt x="1" y="6"/>
                  </a:lnTo>
                  <a:lnTo>
                    <a:pt x="2" y="2"/>
                  </a:lnTo>
                  <a:lnTo>
                    <a:pt x="6" y="1"/>
                  </a:lnTo>
                  <a:lnTo>
                    <a:pt x="9" y="0"/>
                  </a:lnTo>
                  <a:lnTo>
                    <a:pt x="13" y="1"/>
                  </a:lnTo>
                  <a:lnTo>
                    <a:pt x="16" y="2"/>
                  </a:lnTo>
                  <a:lnTo>
                    <a:pt x="17" y="6"/>
                  </a:lnTo>
                  <a:lnTo>
                    <a:pt x="19" y="9"/>
                  </a:lnTo>
                  <a:lnTo>
                    <a:pt x="19" y="13"/>
                  </a:lnTo>
                  <a:lnTo>
                    <a:pt x="16" y="16"/>
                  </a:lnTo>
                  <a:lnTo>
                    <a:pt x="14" y="18"/>
                  </a:lnTo>
                  <a:lnTo>
                    <a:pt x="9"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51" name="Freeform 58"/>
            <p:cNvSpPr>
              <a:spLocks/>
            </p:cNvSpPr>
            <p:nvPr/>
          </p:nvSpPr>
          <p:spPr bwMode="auto">
            <a:xfrm>
              <a:off x="2390" y="2535"/>
              <a:ext cx="487" cy="129"/>
            </a:xfrm>
            <a:custGeom>
              <a:avLst/>
              <a:gdLst>
                <a:gd name="T0" fmla="*/ 285 w 289"/>
                <a:gd name="T1" fmla="*/ 95 h 149"/>
                <a:gd name="T2" fmla="*/ 273 w 289"/>
                <a:gd name="T3" fmla="*/ 37 h 149"/>
                <a:gd name="T4" fmla="*/ 265 w 289"/>
                <a:gd name="T5" fmla="*/ 19 h 149"/>
                <a:gd name="T6" fmla="*/ 262 w 289"/>
                <a:gd name="T7" fmla="*/ 7 h 149"/>
                <a:gd name="T8" fmla="*/ 247 w 289"/>
                <a:gd name="T9" fmla="*/ 4 h 149"/>
                <a:gd name="T10" fmla="*/ 211 w 289"/>
                <a:gd name="T11" fmla="*/ 10 h 149"/>
                <a:gd name="T12" fmla="*/ 175 w 289"/>
                <a:gd name="T13" fmla="*/ 16 h 149"/>
                <a:gd name="T14" fmla="*/ 148 w 289"/>
                <a:gd name="T15" fmla="*/ 21 h 149"/>
                <a:gd name="T16" fmla="*/ 120 w 289"/>
                <a:gd name="T17" fmla="*/ 19 h 149"/>
                <a:gd name="T18" fmla="*/ 81 w 289"/>
                <a:gd name="T19" fmla="*/ 15 h 149"/>
                <a:gd name="T20" fmla="*/ 44 w 289"/>
                <a:gd name="T21" fmla="*/ 9 h 149"/>
                <a:gd name="T22" fmla="*/ 16 w 289"/>
                <a:gd name="T23" fmla="*/ 3 h 149"/>
                <a:gd name="T24" fmla="*/ 7 w 289"/>
                <a:gd name="T25" fmla="*/ 9 h 149"/>
                <a:gd name="T26" fmla="*/ 4 w 289"/>
                <a:gd name="T27" fmla="*/ 23 h 149"/>
                <a:gd name="T28" fmla="*/ 1 w 289"/>
                <a:gd name="T29" fmla="*/ 46 h 149"/>
                <a:gd name="T30" fmla="*/ 0 w 289"/>
                <a:gd name="T31" fmla="*/ 110 h 149"/>
                <a:gd name="T32" fmla="*/ 1 w 289"/>
                <a:gd name="T33" fmla="*/ 136 h 149"/>
                <a:gd name="T34" fmla="*/ 6 w 289"/>
                <a:gd name="T35" fmla="*/ 140 h 149"/>
                <a:gd name="T36" fmla="*/ 15 w 289"/>
                <a:gd name="T37" fmla="*/ 143 h 149"/>
                <a:gd name="T38" fmla="*/ 28 w 289"/>
                <a:gd name="T39" fmla="*/ 144 h 149"/>
                <a:gd name="T40" fmla="*/ 42 w 289"/>
                <a:gd name="T41" fmla="*/ 144 h 149"/>
                <a:gd name="T42" fmla="*/ 60 w 289"/>
                <a:gd name="T43" fmla="*/ 145 h 149"/>
                <a:gd name="T44" fmla="*/ 88 w 289"/>
                <a:gd name="T45" fmla="*/ 146 h 149"/>
                <a:gd name="T46" fmla="*/ 119 w 289"/>
                <a:gd name="T47" fmla="*/ 148 h 149"/>
                <a:gd name="T48" fmla="*/ 152 w 289"/>
                <a:gd name="T49" fmla="*/ 149 h 149"/>
                <a:gd name="T50" fmla="*/ 183 w 289"/>
                <a:gd name="T51" fmla="*/ 149 h 149"/>
                <a:gd name="T52" fmla="*/ 211 w 289"/>
                <a:gd name="T53" fmla="*/ 149 h 149"/>
                <a:gd name="T54" fmla="*/ 230 w 289"/>
                <a:gd name="T55" fmla="*/ 148 h 149"/>
                <a:gd name="T56" fmla="*/ 245 w 289"/>
                <a:gd name="T57" fmla="*/ 145 h 149"/>
                <a:gd name="T58" fmla="*/ 263 w 289"/>
                <a:gd name="T59" fmla="*/ 141 h 149"/>
                <a:gd name="T60" fmla="*/ 278 w 289"/>
                <a:gd name="T61" fmla="*/ 136 h 149"/>
                <a:gd name="T62" fmla="*/ 288 w 289"/>
                <a:gd name="T63" fmla="*/ 126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9"/>
                <a:gd name="T97" fmla="*/ 0 h 149"/>
                <a:gd name="T98" fmla="*/ 289 w 289"/>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9" h="149">
                  <a:moveTo>
                    <a:pt x="289" y="118"/>
                  </a:moveTo>
                  <a:lnTo>
                    <a:pt x="285" y="95"/>
                  </a:lnTo>
                  <a:lnTo>
                    <a:pt x="279" y="64"/>
                  </a:lnTo>
                  <a:lnTo>
                    <a:pt x="273" y="37"/>
                  </a:lnTo>
                  <a:lnTo>
                    <a:pt x="268" y="24"/>
                  </a:lnTo>
                  <a:lnTo>
                    <a:pt x="265" y="19"/>
                  </a:lnTo>
                  <a:lnTo>
                    <a:pt x="263" y="12"/>
                  </a:lnTo>
                  <a:lnTo>
                    <a:pt x="262" y="7"/>
                  </a:lnTo>
                  <a:lnTo>
                    <a:pt x="262" y="3"/>
                  </a:lnTo>
                  <a:lnTo>
                    <a:pt x="247" y="4"/>
                  </a:lnTo>
                  <a:lnTo>
                    <a:pt x="228" y="7"/>
                  </a:lnTo>
                  <a:lnTo>
                    <a:pt x="211" y="10"/>
                  </a:lnTo>
                  <a:lnTo>
                    <a:pt x="193" y="14"/>
                  </a:lnTo>
                  <a:lnTo>
                    <a:pt x="175" y="16"/>
                  </a:lnTo>
                  <a:lnTo>
                    <a:pt x="159" y="18"/>
                  </a:lnTo>
                  <a:lnTo>
                    <a:pt x="148" y="21"/>
                  </a:lnTo>
                  <a:lnTo>
                    <a:pt x="138" y="21"/>
                  </a:lnTo>
                  <a:lnTo>
                    <a:pt x="120" y="19"/>
                  </a:lnTo>
                  <a:lnTo>
                    <a:pt x="100" y="17"/>
                  </a:lnTo>
                  <a:lnTo>
                    <a:pt x="81" y="15"/>
                  </a:lnTo>
                  <a:lnTo>
                    <a:pt x="61" y="11"/>
                  </a:lnTo>
                  <a:lnTo>
                    <a:pt x="44" y="9"/>
                  </a:lnTo>
                  <a:lnTo>
                    <a:pt x="29" y="6"/>
                  </a:lnTo>
                  <a:lnTo>
                    <a:pt x="16" y="3"/>
                  </a:lnTo>
                  <a:lnTo>
                    <a:pt x="8" y="0"/>
                  </a:lnTo>
                  <a:lnTo>
                    <a:pt x="7" y="9"/>
                  </a:lnTo>
                  <a:lnTo>
                    <a:pt x="6" y="16"/>
                  </a:lnTo>
                  <a:lnTo>
                    <a:pt x="4" y="23"/>
                  </a:lnTo>
                  <a:lnTo>
                    <a:pt x="3" y="29"/>
                  </a:lnTo>
                  <a:lnTo>
                    <a:pt x="1" y="46"/>
                  </a:lnTo>
                  <a:lnTo>
                    <a:pt x="0" y="78"/>
                  </a:lnTo>
                  <a:lnTo>
                    <a:pt x="0" y="110"/>
                  </a:lnTo>
                  <a:lnTo>
                    <a:pt x="0" y="131"/>
                  </a:lnTo>
                  <a:lnTo>
                    <a:pt x="1" y="136"/>
                  </a:lnTo>
                  <a:lnTo>
                    <a:pt x="4" y="138"/>
                  </a:lnTo>
                  <a:lnTo>
                    <a:pt x="6" y="140"/>
                  </a:lnTo>
                  <a:lnTo>
                    <a:pt x="11" y="141"/>
                  </a:lnTo>
                  <a:lnTo>
                    <a:pt x="15" y="143"/>
                  </a:lnTo>
                  <a:lnTo>
                    <a:pt x="21" y="143"/>
                  </a:lnTo>
                  <a:lnTo>
                    <a:pt x="28" y="144"/>
                  </a:lnTo>
                  <a:lnTo>
                    <a:pt x="36" y="144"/>
                  </a:lnTo>
                  <a:lnTo>
                    <a:pt x="42" y="144"/>
                  </a:lnTo>
                  <a:lnTo>
                    <a:pt x="50" y="145"/>
                  </a:lnTo>
                  <a:lnTo>
                    <a:pt x="60" y="145"/>
                  </a:lnTo>
                  <a:lnTo>
                    <a:pt x="73" y="146"/>
                  </a:lnTo>
                  <a:lnTo>
                    <a:pt x="88" y="146"/>
                  </a:lnTo>
                  <a:lnTo>
                    <a:pt x="103" y="147"/>
                  </a:lnTo>
                  <a:lnTo>
                    <a:pt x="119" y="148"/>
                  </a:lnTo>
                  <a:lnTo>
                    <a:pt x="135" y="148"/>
                  </a:lnTo>
                  <a:lnTo>
                    <a:pt x="152" y="149"/>
                  </a:lnTo>
                  <a:lnTo>
                    <a:pt x="168" y="149"/>
                  </a:lnTo>
                  <a:lnTo>
                    <a:pt x="183" y="149"/>
                  </a:lnTo>
                  <a:lnTo>
                    <a:pt x="198" y="149"/>
                  </a:lnTo>
                  <a:lnTo>
                    <a:pt x="211" y="149"/>
                  </a:lnTo>
                  <a:lnTo>
                    <a:pt x="221" y="149"/>
                  </a:lnTo>
                  <a:lnTo>
                    <a:pt x="230" y="148"/>
                  </a:lnTo>
                  <a:lnTo>
                    <a:pt x="236" y="147"/>
                  </a:lnTo>
                  <a:lnTo>
                    <a:pt x="245" y="145"/>
                  </a:lnTo>
                  <a:lnTo>
                    <a:pt x="254" y="143"/>
                  </a:lnTo>
                  <a:lnTo>
                    <a:pt x="263" y="141"/>
                  </a:lnTo>
                  <a:lnTo>
                    <a:pt x="271" y="139"/>
                  </a:lnTo>
                  <a:lnTo>
                    <a:pt x="278" y="136"/>
                  </a:lnTo>
                  <a:lnTo>
                    <a:pt x="283" y="131"/>
                  </a:lnTo>
                  <a:lnTo>
                    <a:pt x="288" y="126"/>
                  </a:lnTo>
                  <a:lnTo>
                    <a:pt x="289" y="118"/>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52" name="Freeform 59"/>
            <p:cNvSpPr>
              <a:spLocks/>
            </p:cNvSpPr>
            <p:nvPr/>
          </p:nvSpPr>
          <p:spPr bwMode="auto">
            <a:xfrm>
              <a:off x="2326" y="2193"/>
              <a:ext cx="558" cy="359"/>
            </a:xfrm>
            <a:custGeom>
              <a:avLst/>
              <a:gdLst>
                <a:gd name="T0" fmla="*/ 266 w 331"/>
                <a:gd name="T1" fmla="*/ 404 h 418"/>
                <a:gd name="T2" fmla="*/ 213 w 331"/>
                <a:gd name="T3" fmla="*/ 413 h 418"/>
                <a:gd name="T4" fmla="*/ 176 w 331"/>
                <a:gd name="T5" fmla="*/ 418 h 418"/>
                <a:gd name="T6" fmla="*/ 119 w 331"/>
                <a:gd name="T7" fmla="*/ 412 h 418"/>
                <a:gd name="T8" fmla="*/ 67 w 331"/>
                <a:gd name="T9" fmla="*/ 403 h 418"/>
                <a:gd name="T10" fmla="*/ 44 w 331"/>
                <a:gd name="T11" fmla="*/ 390 h 418"/>
                <a:gd name="T12" fmla="*/ 50 w 331"/>
                <a:gd name="T13" fmla="*/ 371 h 418"/>
                <a:gd name="T14" fmla="*/ 46 w 331"/>
                <a:gd name="T15" fmla="*/ 354 h 418"/>
                <a:gd name="T16" fmla="*/ 42 w 331"/>
                <a:gd name="T17" fmla="*/ 308 h 418"/>
                <a:gd name="T18" fmla="*/ 38 w 331"/>
                <a:gd name="T19" fmla="*/ 251 h 418"/>
                <a:gd name="T20" fmla="*/ 21 w 331"/>
                <a:gd name="T21" fmla="*/ 182 h 418"/>
                <a:gd name="T22" fmla="*/ 7 w 331"/>
                <a:gd name="T23" fmla="*/ 130 h 418"/>
                <a:gd name="T24" fmla="*/ 0 w 331"/>
                <a:gd name="T25" fmla="*/ 63 h 418"/>
                <a:gd name="T26" fmla="*/ 19 w 331"/>
                <a:gd name="T27" fmla="*/ 41 h 418"/>
                <a:gd name="T28" fmla="*/ 33 w 331"/>
                <a:gd name="T29" fmla="*/ 39 h 418"/>
                <a:gd name="T30" fmla="*/ 49 w 331"/>
                <a:gd name="T31" fmla="*/ 35 h 418"/>
                <a:gd name="T32" fmla="*/ 66 w 331"/>
                <a:gd name="T33" fmla="*/ 26 h 418"/>
                <a:gd name="T34" fmla="*/ 91 w 331"/>
                <a:gd name="T35" fmla="*/ 11 h 418"/>
                <a:gd name="T36" fmla="*/ 110 w 331"/>
                <a:gd name="T37" fmla="*/ 0 h 418"/>
                <a:gd name="T38" fmla="*/ 89 w 331"/>
                <a:gd name="T39" fmla="*/ 42 h 418"/>
                <a:gd name="T40" fmla="*/ 94 w 331"/>
                <a:gd name="T41" fmla="*/ 48 h 418"/>
                <a:gd name="T42" fmla="*/ 112 w 331"/>
                <a:gd name="T43" fmla="*/ 50 h 418"/>
                <a:gd name="T44" fmla="*/ 122 w 331"/>
                <a:gd name="T45" fmla="*/ 53 h 418"/>
                <a:gd name="T46" fmla="*/ 111 w 331"/>
                <a:gd name="T47" fmla="*/ 64 h 418"/>
                <a:gd name="T48" fmla="*/ 123 w 331"/>
                <a:gd name="T49" fmla="*/ 78 h 418"/>
                <a:gd name="T50" fmla="*/ 138 w 331"/>
                <a:gd name="T51" fmla="*/ 89 h 418"/>
                <a:gd name="T52" fmla="*/ 144 w 331"/>
                <a:gd name="T53" fmla="*/ 100 h 418"/>
                <a:gd name="T54" fmla="*/ 145 w 331"/>
                <a:gd name="T55" fmla="*/ 150 h 418"/>
                <a:gd name="T56" fmla="*/ 160 w 331"/>
                <a:gd name="T57" fmla="*/ 160 h 418"/>
                <a:gd name="T58" fmla="*/ 172 w 331"/>
                <a:gd name="T59" fmla="*/ 141 h 418"/>
                <a:gd name="T60" fmla="*/ 172 w 331"/>
                <a:gd name="T61" fmla="*/ 99 h 418"/>
                <a:gd name="T62" fmla="*/ 187 w 331"/>
                <a:gd name="T63" fmla="*/ 84 h 418"/>
                <a:gd name="T64" fmla="*/ 209 w 331"/>
                <a:gd name="T65" fmla="*/ 63 h 418"/>
                <a:gd name="T66" fmla="*/ 216 w 331"/>
                <a:gd name="T67" fmla="*/ 53 h 418"/>
                <a:gd name="T68" fmla="*/ 210 w 331"/>
                <a:gd name="T69" fmla="*/ 41 h 418"/>
                <a:gd name="T70" fmla="*/ 232 w 331"/>
                <a:gd name="T71" fmla="*/ 45 h 418"/>
                <a:gd name="T72" fmla="*/ 232 w 331"/>
                <a:gd name="T73" fmla="*/ 25 h 418"/>
                <a:gd name="T74" fmla="*/ 233 w 331"/>
                <a:gd name="T75" fmla="*/ 11 h 418"/>
                <a:gd name="T76" fmla="*/ 251 w 331"/>
                <a:gd name="T77" fmla="*/ 23 h 418"/>
                <a:gd name="T78" fmla="*/ 265 w 331"/>
                <a:gd name="T79" fmla="*/ 30 h 418"/>
                <a:gd name="T80" fmla="*/ 278 w 331"/>
                <a:gd name="T81" fmla="*/ 33 h 418"/>
                <a:gd name="T82" fmla="*/ 303 w 331"/>
                <a:gd name="T83" fmla="*/ 40 h 418"/>
                <a:gd name="T84" fmla="*/ 320 w 331"/>
                <a:gd name="T85" fmla="*/ 49 h 418"/>
                <a:gd name="T86" fmla="*/ 331 w 331"/>
                <a:gd name="T87" fmla="*/ 92 h 418"/>
                <a:gd name="T88" fmla="*/ 319 w 331"/>
                <a:gd name="T89" fmla="*/ 160 h 418"/>
                <a:gd name="T90" fmla="*/ 296 w 331"/>
                <a:gd name="T91" fmla="*/ 231 h 418"/>
                <a:gd name="T92" fmla="*/ 300 w 331"/>
                <a:gd name="T93" fmla="*/ 255 h 418"/>
                <a:gd name="T94" fmla="*/ 297 w 331"/>
                <a:gd name="T95" fmla="*/ 272 h 418"/>
                <a:gd name="T96" fmla="*/ 289 w 331"/>
                <a:gd name="T97" fmla="*/ 308 h 418"/>
                <a:gd name="T98" fmla="*/ 289 w 331"/>
                <a:gd name="T99" fmla="*/ 353 h 418"/>
                <a:gd name="T100" fmla="*/ 300 w 331"/>
                <a:gd name="T101" fmla="*/ 400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1"/>
                <a:gd name="T154" fmla="*/ 0 h 418"/>
                <a:gd name="T155" fmla="*/ 331 w 331"/>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1" h="418">
                  <a:moveTo>
                    <a:pt x="300" y="400"/>
                  </a:moveTo>
                  <a:lnTo>
                    <a:pt x="285" y="401"/>
                  </a:lnTo>
                  <a:lnTo>
                    <a:pt x="266" y="404"/>
                  </a:lnTo>
                  <a:lnTo>
                    <a:pt x="249" y="407"/>
                  </a:lnTo>
                  <a:lnTo>
                    <a:pt x="231" y="411"/>
                  </a:lnTo>
                  <a:lnTo>
                    <a:pt x="213" y="413"/>
                  </a:lnTo>
                  <a:lnTo>
                    <a:pt x="197" y="415"/>
                  </a:lnTo>
                  <a:lnTo>
                    <a:pt x="186" y="418"/>
                  </a:lnTo>
                  <a:lnTo>
                    <a:pt x="176" y="418"/>
                  </a:lnTo>
                  <a:lnTo>
                    <a:pt x="158" y="416"/>
                  </a:lnTo>
                  <a:lnTo>
                    <a:pt x="138" y="414"/>
                  </a:lnTo>
                  <a:lnTo>
                    <a:pt x="119" y="412"/>
                  </a:lnTo>
                  <a:lnTo>
                    <a:pt x="99" y="408"/>
                  </a:lnTo>
                  <a:lnTo>
                    <a:pt x="82" y="406"/>
                  </a:lnTo>
                  <a:lnTo>
                    <a:pt x="67" y="403"/>
                  </a:lnTo>
                  <a:lnTo>
                    <a:pt x="54" y="400"/>
                  </a:lnTo>
                  <a:lnTo>
                    <a:pt x="46" y="397"/>
                  </a:lnTo>
                  <a:lnTo>
                    <a:pt x="44" y="390"/>
                  </a:lnTo>
                  <a:lnTo>
                    <a:pt x="45" y="383"/>
                  </a:lnTo>
                  <a:lnTo>
                    <a:pt x="48" y="376"/>
                  </a:lnTo>
                  <a:lnTo>
                    <a:pt x="50" y="371"/>
                  </a:lnTo>
                  <a:lnTo>
                    <a:pt x="50" y="367"/>
                  </a:lnTo>
                  <a:lnTo>
                    <a:pt x="49" y="361"/>
                  </a:lnTo>
                  <a:lnTo>
                    <a:pt x="46" y="354"/>
                  </a:lnTo>
                  <a:lnTo>
                    <a:pt x="45" y="347"/>
                  </a:lnTo>
                  <a:lnTo>
                    <a:pt x="43" y="332"/>
                  </a:lnTo>
                  <a:lnTo>
                    <a:pt x="42" y="308"/>
                  </a:lnTo>
                  <a:lnTo>
                    <a:pt x="41" y="283"/>
                  </a:lnTo>
                  <a:lnTo>
                    <a:pt x="41" y="266"/>
                  </a:lnTo>
                  <a:lnTo>
                    <a:pt x="38" y="251"/>
                  </a:lnTo>
                  <a:lnTo>
                    <a:pt x="34" y="226"/>
                  </a:lnTo>
                  <a:lnTo>
                    <a:pt x="27" y="202"/>
                  </a:lnTo>
                  <a:lnTo>
                    <a:pt x="21" y="182"/>
                  </a:lnTo>
                  <a:lnTo>
                    <a:pt x="18" y="170"/>
                  </a:lnTo>
                  <a:lnTo>
                    <a:pt x="12" y="152"/>
                  </a:lnTo>
                  <a:lnTo>
                    <a:pt x="7" y="130"/>
                  </a:lnTo>
                  <a:lnTo>
                    <a:pt x="3" y="106"/>
                  </a:lnTo>
                  <a:lnTo>
                    <a:pt x="0" y="83"/>
                  </a:lnTo>
                  <a:lnTo>
                    <a:pt x="0" y="63"/>
                  </a:lnTo>
                  <a:lnTo>
                    <a:pt x="5" y="49"/>
                  </a:lnTo>
                  <a:lnTo>
                    <a:pt x="14" y="42"/>
                  </a:lnTo>
                  <a:lnTo>
                    <a:pt x="19" y="41"/>
                  </a:lnTo>
                  <a:lnTo>
                    <a:pt x="23" y="41"/>
                  </a:lnTo>
                  <a:lnTo>
                    <a:pt x="28" y="40"/>
                  </a:lnTo>
                  <a:lnTo>
                    <a:pt x="33" y="39"/>
                  </a:lnTo>
                  <a:lnTo>
                    <a:pt x="38" y="38"/>
                  </a:lnTo>
                  <a:lnTo>
                    <a:pt x="43" y="36"/>
                  </a:lnTo>
                  <a:lnTo>
                    <a:pt x="49" y="35"/>
                  </a:lnTo>
                  <a:lnTo>
                    <a:pt x="53" y="33"/>
                  </a:lnTo>
                  <a:lnTo>
                    <a:pt x="59" y="30"/>
                  </a:lnTo>
                  <a:lnTo>
                    <a:pt x="66" y="26"/>
                  </a:lnTo>
                  <a:lnTo>
                    <a:pt x="74" y="22"/>
                  </a:lnTo>
                  <a:lnTo>
                    <a:pt x="83" y="16"/>
                  </a:lnTo>
                  <a:lnTo>
                    <a:pt x="91" y="11"/>
                  </a:lnTo>
                  <a:lnTo>
                    <a:pt x="99" y="7"/>
                  </a:lnTo>
                  <a:lnTo>
                    <a:pt x="105" y="2"/>
                  </a:lnTo>
                  <a:lnTo>
                    <a:pt x="110" y="0"/>
                  </a:lnTo>
                  <a:lnTo>
                    <a:pt x="104" y="17"/>
                  </a:lnTo>
                  <a:lnTo>
                    <a:pt x="96" y="31"/>
                  </a:lnTo>
                  <a:lnTo>
                    <a:pt x="89" y="42"/>
                  </a:lnTo>
                  <a:lnTo>
                    <a:pt x="87" y="47"/>
                  </a:lnTo>
                  <a:lnTo>
                    <a:pt x="89" y="48"/>
                  </a:lnTo>
                  <a:lnTo>
                    <a:pt x="94" y="48"/>
                  </a:lnTo>
                  <a:lnTo>
                    <a:pt x="99" y="49"/>
                  </a:lnTo>
                  <a:lnTo>
                    <a:pt x="105" y="49"/>
                  </a:lnTo>
                  <a:lnTo>
                    <a:pt x="112" y="50"/>
                  </a:lnTo>
                  <a:lnTo>
                    <a:pt x="117" y="51"/>
                  </a:lnTo>
                  <a:lnTo>
                    <a:pt x="121" y="51"/>
                  </a:lnTo>
                  <a:lnTo>
                    <a:pt x="122" y="53"/>
                  </a:lnTo>
                  <a:lnTo>
                    <a:pt x="121" y="56"/>
                  </a:lnTo>
                  <a:lnTo>
                    <a:pt x="115" y="61"/>
                  </a:lnTo>
                  <a:lnTo>
                    <a:pt x="111" y="64"/>
                  </a:lnTo>
                  <a:lnTo>
                    <a:pt x="109" y="66"/>
                  </a:lnTo>
                  <a:lnTo>
                    <a:pt x="117" y="72"/>
                  </a:lnTo>
                  <a:lnTo>
                    <a:pt x="123" y="78"/>
                  </a:lnTo>
                  <a:lnTo>
                    <a:pt x="129" y="83"/>
                  </a:lnTo>
                  <a:lnTo>
                    <a:pt x="135" y="86"/>
                  </a:lnTo>
                  <a:lnTo>
                    <a:pt x="138" y="89"/>
                  </a:lnTo>
                  <a:lnTo>
                    <a:pt x="142" y="93"/>
                  </a:lnTo>
                  <a:lnTo>
                    <a:pt x="143" y="96"/>
                  </a:lnTo>
                  <a:lnTo>
                    <a:pt x="144" y="100"/>
                  </a:lnTo>
                  <a:lnTo>
                    <a:pt x="145" y="112"/>
                  </a:lnTo>
                  <a:lnTo>
                    <a:pt x="145" y="132"/>
                  </a:lnTo>
                  <a:lnTo>
                    <a:pt x="145" y="150"/>
                  </a:lnTo>
                  <a:lnTo>
                    <a:pt x="145" y="160"/>
                  </a:lnTo>
                  <a:lnTo>
                    <a:pt x="152" y="161"/>
                  </a:lnTo>
                  <a:lnTo>
                    <a:pt x="160" y="160"/>
                  </a:lnTo>
                  <a:lnTo>
                    <a:pt x="167" y="159"/>
                  </a:lnTo>
                  <a:lnTo>
                    <a:pt x="172" y="157"/>
                  </a:lnTo>
                  <a:lnTo>
                    <a:pt x="172" y="141"/>
                  </a:lnTo>
                  <a:lnTo>
                    <a:pt x="171" y="124"/>
                  </a:lnTo>
                  <a:lnTo>
                    <a:pt x="171" y="108"/>
                  </a:lnTo>
                  <a:lnTo>
                    <a:pt x="172" y="99"/>
                  </a:lnTo>
                  <a:lnTo>
                    <a:pt x="174" y="95"/>
                  </a:lnTo>
                  <a:lnTo>
                    <a:pt x="180" y="91"/>
                  </a:lnTo>
                  <a:lnTo>
                    <a:pt x="187" y="84"/>
                  </a:lnTo>
                  <a:lnTo>
                    <a:pt x="195" y="77"/>
                  </a:lnTo>
                  <a:lnTo>
                    <a:pt x="202" y="70"/>
                  </a:lnTo>
                  <a:lnTo>
                    <a:pt x="209" y="63"/>
                  </a:lnTo>
                  <a:lnTo>
                    <a:pt x="213" y="58"/>
                  </a:lnTo>
                  <a:lnTo>
                    <a:pt x="216" y="56"/>
                  </a:lnTo>
                  <a:lnTo>
                    <a:pt x="216" y="53"/>
                  </a:lnTo>
                  <a:lnTo>
                    <a:pt x="213" y="48"/>
                  </a:lnTo>
                  <a:lnTo>
                    <a:pt x="210" y="43"/>
                  </a:lnTo>
                  <a:lnTo>
                    <a:pt x="210" y="41"/>
                  </a:lnTo>
                  <a:lnTo>
                    <a:pt x="214" y="41"/>
                  </a:lnTo>
                  <a:lnTo>
                    <a:pt x="224" y="43"/>
                  </a:lnTo>
                  <a:lnTo>
                    <a:pt x="232" y="45"/>
                  </a:lnTo>
                  <a:lnTo>
                    <a:pt x="236" y="43"/>
                  </a:lnTo>
                  <a:lnTo>
                    <a:pt x="235" y="38"/>
                  </a:lnTo>
                  <a:lnTo>
                    <a:pt x="232" y="25"/>
                  </a:lnTo>
                  <a:lnTo>
                    <a:pt x="228" y="13"/>
                  </a:lnTo>
                  <a:lnTo>
                    <a:pt x="226" y="7"/>
                  </a:lnTo>
                  <a:lnTo>
                    <a:pt x="233" y="11"/>
                  </a:lnTo>
                  <a:lnTo>
                    <a:pt x="239" y="15"/>
                  </a:lnTo>
                  <a:lnTo>
                    <a:pt x="245" y="19"/>
                  </a:lnTo>
                  <a:lnTo>
                    <a:pt x="251" y="23"/>
                  </a:lnTo>
                  <a:lnTo>
                    <a:pt x="257" y="26"/>
                  </a:lnTo>
                  <a:lnTo>
                    <a:pt x="262" y="28"/>
                  </a:lnTo>
                  <a:lnTo>
                    <a:pt x="265" y="30"/>
                  </a:lnTo>
                  <a:lnTo>
                    <a:pt x="267" y="31"/>
                  </a:lnTo>
                  <a:lnTo>
                    <a:pt x="271" y="32"/>
                  </a:lnTo>
                  <a:lnTo>
                    <a:pt x="278" y="33"/>
                  </a:lnTo>
                  <a:lnTo>
                    <a:pt x="285" y="34"/>
                  </a:lnTo>
                  <a:lnTo>
                    <a:pt x="294" y="36"/>
                  </a:lnTo>
                  <a:lnTo>
                    <a:pt x="303" y="40"/>
                  </a:lnTo>
                  <a:lnTo>
                    <a:pt x="310" y="42"/>
                  </a:lnTo>
                  <a:lnTo>
                    <a:pt x="317" y="46"/>
                  </a:lnTo>
                  <a:lnTo>
                    <a:pt x="320" y="49"/>
                  </a:lnTo>
                  <a:lnTo>
                    <a:pt x="326" y="61"/>
                  </a:lnTo>
                  <a:lnTo>
                    <a:pt x="329" y="74"/>
                  </a:lnTo>
                  <a:lnTo>
                    <a:pt x="331" y="92"/>
                  </a:lnTo>
                  <a:lnTo>
                    <a:pt x="329" y="111"/>
                  </a:lnTo>
                  <a:lnTo>
                    <a:pt x="326" y="134"/>
                  </a:lnTo>
                  <a:lnTo>
                    <a:pt x="319" y="160"/>
                  </a:lnTo>
                  <a:lnTo>
                    <a:pt x="310" y="188"/>
                  </a:lnTo>
                  <a:lnTo>
                    <a:pt x="298" y="221"/>
                  </a:lnTo>
                  <a:lnTo>
                    <a:pt x="296" y="231"/>
                  </a:lnTo>
                  <a:lnTo>
                    <a:pt x="296" y="240"/>
                  </a:lnTo>
                  <a:lnTo>
                    <a:pt x="297" y="249"/>
                  </a:lnTo>
                  <a:lnTo>
                    <a:pt x="300" y="255"/>
                  </a:lnTo>
                  <a:lnTo>
                    <a:pt x="301" y="260"/>
                  </a:lnTo>
                  <a:lnTo>
                    <a:pt x="300" y="266"/>
                  </a:lnTo>
                  <a:lnTo>
                    <a:pt x="297" y="272"/>
                  </a:lnTo>
                  <a:lnTo>
                    <a:pt x="295" y="278"/>
                  </a:lnTo>
                  <a:lnTo>
                    <a:pt x="292" y="290"/>
                  </a:lnTo>
                  <a:lnTo>
                    <a:pt x="289" y="308"/>
                  </a:lnTo>
                  <a:lnTo>
                    <a:pt x="286" y="328"/>
                  </a:lnTo>
                  <a:lnTo>
                    <a:pt x="286" y="340"/>
                  </a:lnTo>
                  <a:lnTo>
                    <a:pt x="289" y="353"/>
                  </a:lnTo>
                  <a:lnTo>
                    <a:pt x="296" y="371"/>
                  </a:lnTo>
                  <a:lnTo>
                    <a:pt x="301" y="390"/>
                  </a:lnTo>
                  <a:lnTo>
                    <a:pt x="300" y="400"/>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53" name="Freeform 60"/>
            <p:cNvSpPr>
              <a:spLocks/>
            </p:cNvSpPr>
            <p:nvPr/>
          </p:nvSpPr>
          <p:spPr bwMode="auto">
            <a:xfrm>
              <a:off x="2471" y="2183"/>
              <a:ext cx="253" cy="149"/>
            </a:xfrm>
            <a:custGeom>
              <a:avLst/>
              <a:gdLst>
                <a:gd name="T0" fmla="*/ 17 w 149"/>
                <a:gd name="T1" fmla="*/ 30 h 174"/>
                <a:gd name="T2" fmla="*/ 2 w 149"/>
                <a:gd name="T3" fmla="*/ 55 h 174"/>
                <a:gd name="T4" fmla="*/ 2 w 149"/>
                <a:gd name="T5" fmla="*/ 61 h 174"/>
                <a:gd name="T6" fmla="*/ 12 w 149"/>
                <a:gd name="T7" fmla="*/ 62 h 174"/>
                <a:gd name="T8" fmla="*/ 25 w 149"/>
                <a:gd name="T9" fmla="*/ 63 h 174"/>
                <a:gd name="T10" fmla="*/ 34 w 149"/>
                <a:gd name="T11" fmla="*/ 64 h 174"/>
                <a:gd name="T12" fmla="*/ 34 w 149"/>
                <a:gd name="T13" fmla="*/ 69 h 174"/>
                <a:gd name="T14" fmla="*/ 24 w 149"/>
                <a:gd name="T15" fmla="*/ 77 h 174"/>
                <a:gd name="T16" fmla="*/ 30 w 149"/>
                <a:gd name="T17" fmla="*/ 85 h 174"/>
                <a:gd name="T18" fmla="*/ 42 w 149"/>
                <a:gd name="T19" fmla="*/ 96 h 174"/>
                <a:gd name="T20" fmla="*/ 51 w 149"/>
                <a:gd name="T21" fmla="*/ 102 h 174"/>
                <a:gd name="T22" fmla="*/ 56 w 149"/>
                <a:gd name="T23" fmla="*/ 109 h 174"/>
                <a:gd name="T24" fmla="*/ 58 w 149"/>
                <a:gd name="T25" fmla="*/ 125 h 174"/>
                <a:gd name="T26" fmla="*/ 58 w 149"/>
                <a:gd name="T27" fmla="*/ 163 h 174"/>
                <a:gd name="T28" fmla="*/ 65 w 149"/>
                <a:gd name="T29" fmla="*/ 174 h 174"/>
                <a:gd name="T30" fmla="*/ 80 w 149"/>
                <a:gd name="T31" fmla="*/ 172 h 174"/>
                <a:gd name="T32" fmla="*/ 85 w 149"/>
                <a:gd name="T33" fmla="*/ 154 h 174"/>
                <a:gd name="T34" fmla="*/ 84 w 149"/>
                <a:gd name="T35" fmla="*/ 121 h 174"/>
                <a:gd name="T36" fmla="*/ 87 w 149"/>
                <a:gd name="T37" fmla="*/ 108 h 174"/>
                <a:gd name="T38" fmla="*/ 100 w 149"/>
                <a:gd name="T39" fmla="*/ 97 h 174"/>
                <a:gd name="T40" fmla="*/ 115 w 149"/>
                <a:gd name="T41" fmla="*/ 83 h 174"/>
                <a:gd name="T42" fmla="*/ 126 w 149"/>
                <a:gd name="T43" fmla="*/ 71 h 174"/>
                <a:gd name="T44" fmla="*/ 129 w 149"/>
                <a:gd name="T45" fmla="*/ 66 h 174"/>
                <a:gd name="T46" fmla="*/ 123 w 149"/>
                <a:gd name="T47" fmla="*/ 56 h 174"/>
                <a:gd name="T48" fmla="*/ 127 w 149"/>
                <a:gd name="T49" fmla="*/ 54 h 174"/>
                <a:gd name="T50" fmla="*/ 145 w 149"/>
                <a:gd name="T51" fmla="*/ 58 h 174"/>
                <a:gd name="T52" fmla="*/ 148 w 149"/>
                <a:gd name="T53" fmla="*/ 51 h 174"/>
                <a:gd name="T54" fmla="*/ 141 w 149"/>
                <a:gd name="T55" fmla="*/ 26 h 174"/>
                <a:gd name="T56" fmla="*/ 137 w 149"/>
                <a:gd name="T57" fmla="*/ 15 h 174"/>
                <a:gd name="T58" fmla="*/ 112 w 149"/>
                <a:gd name="T59" fmla="*/ 22 h 174"/>
                <a:gd name="T60" fmla="*/ 101 w 149"/>
                <a:gd name="T61" fmla="*/ 52 h 174"/>
                <a:gd name="T62" fmla="*/ 87 w 149"/>
                <a:gd name="T63" fmla="*/ 79 h 174"/>
                <a:gd name="T64" fmla="*/ 73 w 149"/>
                <a:gd name="T65" fmla="*/ 98 h 174"/>
                <a:gd name="T66" fmla="*/ 64 w 149"/>
                <a:gd name="T67" fmla="*/ 96 h 174"/>
                <a:gd name="T68" fmla="*/ 55 w 149"/>
                <a:gd name="T69" fmla="*/ 71 h 174"/>
                <a:gd name="T70" fmla="*/ 41 w 149"/>
                <a:gd name="T71" fmla="*/ 51 h 174"/>
                <a:gd name="T72" fmla="*/ 39 w 149"/>
                <a:gd name="T73" fmla="*/ 17 h 174"/>
                <a:gd name="T74" fmla="*/ 36 w 149"/>
                <a:gd name="T75" fmla="*/ 2 h 174"/>
                <a:gd name="T76" fmla="*/ 26 w 149"/>
                <a:gd name="T77" fmla="*/ 9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9"/>
                <a:gd name="T118" fmla="*/ 0 h 174"/>
                <a:gd name="T119" fmla="*/ 149 w 149"/>
                <a:gd name="T120" fmla="*/ 174 h 1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9" h="174">
                  <a:moveTo>
                    <a:pt x="23" y="13"/>
                  </a:moveTo>
                  <a:lnTo>
                    <a:pt x="17" y="30"/>
                  </a:lnTo>
                  <a:lnTo>
                    <a:pt x="9" y="44"/>
                  </a:lnTo>
                  <a:lnTo>
                    <a:pt x="2" y="55"/>
                  </a:lnTo>
                  <a:lnTo>
                    <a:pt x="0" y="60"/>
                  </a:lnTo>
                  <a:lnTo>
                    <a:pt x="2" y="61"/>
                  </a:lnTo>
                  <a:lnTo>
                    <a:pt x="7" y="61"/>
                  </a:lnTo>
                  <a:lnTo>
                    <a:pt x="12" y="62"/>
                  </a:lnTo>
                  <a:lnTo>
                    <a:pt x="18" y="62"/>
                  </a:lnTo>
                  <a:lnTo>
                    <a:pt x="25" y="63"/>
                  </a:lnTo>
                  <a:lnTo>
                    <a:pt x="30" y="64"/>
                  </a:lnTo>
                  <a:lnTo>
                    <a:pt x="34" y="64"/>
                  </a:lnTo>
                  <a:lnTo>
                    <a:pt x="35" y="66"/>
                  </a:lnTo>
                  <a:lnTo>
                    <a:pt x="34" y="69"/>
                  </a:lnTo>
                  <a:lnTo>
                    <a:pt x="28" y="74"/>
                  </a:lnTo>
                  <a:lnTo>
                    <a:pt x="24" y="77"/>
                  </a:lnTo>
                  <a:lnTo>
                    <a:pt x="22" y="79"/>
                  </a:lnTo>
                  <a:lnTo>
                    <a:pt x="30" y="85"/>
                  </a:lnTo>
                  <a:lnTo>
                    <a:pt x="36" y="91"/>
                  </a:lnTo>
                  <a:lnTo>
                    <a:pt x="42" y="96"/>
                  </a:lnTo>
                  <a:lnTo>
                    <a:pt x="48" y="99"/>
                  </a:lnTo>
                  <a:lnTo>
                    <a:pt x="51" y="102"/>
                  </a:lnTo>
                  <a:lnTo>
                    <a:pt x="55" y="106"/>
                  </a:lnTo>
                  <a:lnTo>
                    <a:pt x="56" y="109"/>
                  </a:lnTo>
                  <a:lnTo>
                    <a:pt x="57" y="113"/>
                  </a:lnTo>
                  <a:lnTo>
                    <a:pt x="58" y="125"/>
                  </a:lnTo>
                  <a:lnTo>
                    <a:pt x="58" y="145"/>
                  </a:lnTo>
                  <a:lnTo>
                    <a:pt x="58" y="163"/>
                  </a:lnTo>
                  <a:lnTo>
                    <a:pt x="58" y="173"/>
                  </a:lnTo>
                  <a:lnTo>
                    <a:pt x="65" y="174"/>
                  </a:lnTo>
                  <a:lnTo>
                    <a:pt x="73" y="173"/>
                  </a:lnTo>
                  <a:lnTo>
                    <a:pt x="80" y="172"/>
                  </a:lnTo>
                  <a:lnTo>
                    <a:pt x="85" y="170"/>
                  </a:lnTo>
                  <a:lnTo>
                    <a:pt x="85" y="154"/>
                  </a:lnTo>
                  <a:lnTo>
                    <a:pt x="84" y="137"/>
                  </a:lnTo>
                  <a:lnTo>
                    <a:pt x="84" y="121"/>
                  </a:lnTo>
                  <a:lnTo>
                    <a:pt x="85" y="112"/>
                  </a:lnTo>
                  <a:lnTo>
                    <a:pt x="87" y="108"/>
                  </a:lnTo>
                  <a:lnTo>
                    <a:pt x="93" y="104"/>
                  </a:lnTo>
                  <a:lnTo>
                    <a:pt x="100" y="97"/>
                  </a:lnTo>
                  <a:lnTo>
                    <a:pt x="108" y="90"/>
                  </a:lnTo>
                  <a:lnTo>
                    <a:pt x="115" y="83"/>
                  </a:lnTo>
                  <a:lnTo>
                    <a:pt x="122" y="76"/>
                  </a:lnTo>
                  <a:lnTo>
                    <a:pt x="126" y="71"/>
                  </a:lnTo>
                  <a:lnTo>
                    <a:pt x="129" y="69"/>
                  </a:lnTo>
                  <a:lnTo>
                    <a:pt x="129" y="66"/>
                  </a:lnTo>
                  <a:lnTo>
                    <a:pt x="126" y="61"/>
                  </a:lnTo>
                  <a:lnTo>
                    <a:pt x="123" y="56"/>
                  </a:lnTo>
                  <a:lnTo>
                    <a:pt x="123" y="54"/>
                  </a:lnTo>
                  <a:lnTo>
                    <a:pt x="127" y="54"/>
                  </a:lnTo>
                  <a:lnTo>
                    <a:pt x="137" y="56"/>
                  </a:lnTo>
                  <a:lnTo>
                    <a:pt x="145" y="58"/>
                  </a:lnTo>
                  <a:lnTo>
                    <a:pt x="149" y="56"/>
                  </a:lnTo>
                  <a:lnTo>
                    <a:pt x="148" y="51"/>
                  </a:lnTo>
                  <a:lnTo>
                    <a:pt x="145" y="38"/>
                  </a:lnTo>
                  <a:lnTo>
                    <a:pt x="141" y="26"/>
                  </a:lnTo>
                  <a:lnTo>
                    <a:pt x="139" y="20"/>
                  </a:lnTo>
                  <a:lnTo>
                    <a:pt x="137" y="15"/>
                  </a:lnTo>
                  <a:lnTo>
                    <a:pt x="117" y="8"/>
                  </a:lnTo>
                  <a:lnTo>
                    <a:pt x="112" y="22"/>
                  </a:lnTo>
                  <a:lnTo>
                    <a:pt x="108" y="37"/>
                  </a:lnTo>
                  <a:lnTo>
                    <a:pt x="101" y="52"/>
                  </a:lnTo>
                  <a:lnTo>
                    <a:pt x="94" y="67"/>
                  </a:lnTo>
                  <a:lnTo>
                    <a:pt x="87" y="79"/>
                  </a:lnTo>
                  <a:lnTo>
                    <a:pt x="80" y="91"/>
                  </a:lnTo>
                  <a:lnTo>
                    <a:pt x="73" y="98"/>
                  </a:lnTo>
                  <a:lnTo>
                    <a:pt x="68" y="100"/>
                  </a:lnTo>
                  <a:lnTo>
                    <a:pt x="64" y="96"/>
                  </a:lnTo>
                  <a:lnTo>
                    <a:pt x="60" y="84"/>
                  </a:lnTo>
                  <a:lnTo>
                    <a:pt x="55" y="71"/>
                  </a:lnTo>
                  <a:lnTo>
                    <a:pt x="48" y="61"/>
                  </a:lnTo>
                  <a:lnTo>
                    <a:pt x="41" y="51"/>
                  </a:lnTo>
                  <a:lnTo>
                    <a:pt x="39" y="35"/>
                  </a:lnTo>
                  <a:lnTo>
                    <a:pt x="39" y="17"/>
                  </a:lnTo>
                  <a:lnTo>
                    <a:pt x="42" y="0"/>
                  </a:lnTo>
                  <a:lnTo>
                    <a:pt x="36" y="2"/>
                  </a:lnTo>
                  <a:lnTo>
                    <a:pt x="31" y="6"/>
                  </a:lnTo>
                  <a:lnTo>
                    <a:pt x="26" y="9"/>
                  </a:lnTo>
                  <a:lnTo>
                    <a:pt x="2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54" name="Freeform 61"/>
            <p:cNvSpPr>
              <a:spLocks/>
            </p:cNvSpPr>
            <p:nvPr/>
          </p:nvSpPr>
          <p:spPr bwMode="auto">
            <a:xfrm>
              <a:off x="2414" y="2330"/>
              <a:ext cx="115" cy="15"/>
            </a:xfrm>
            <a:custGeom>
              <a:avLst/>
              <a:gdLst>
                <a:gd name="T0" fmla="*/ 0 w 69"/>
                <a:gd name="T1" fmla="*/ 16 h 16"/>
                <a:gd name="T2" fmla="*/ 7 w 69"/>
                <a:gd name="T3" fmla="*/ 15 h 16"/>
                <a:gd name="T4" fmla="*/ 16 w 69"/>
                <a:gd name="T5" fmla="*/ 15 h 16"/>
                <a:gd name="T6" fmla="*/ 25 w 69"/>
                <a:gd name="T7" fmla="*/ 13 h 16"/>
                <a:gd name="T8" fmla="*/ 37 w 69"/>
                <a:gd name="T9" fmla="*/ 13 h 16"/>
                <a:gd name="T10" fmla="*/ 46 w 69"/>
                <a:gd name="T11" fmla="*/ 13 h 16"/>
                <a:gd name="T12" fmla="*/ 57 w 69"/>
                <a:gd name="T13" fmla="*/ 13 h 16"/>
                <a:gd name="T14" fmla="*/ 63 w 69"/>
                <a:gd name="T15" fmla="*/ 15 h 16"/>
                <a:gd name="T16" fmla="*/ 69 w 69"/>
                <a:gd name="T17" fmla="*/ 16 h 16"/>
                <a:gd name="T18" fmla="*/ 69 w 69"/>
                <a:gd name="T19" fmla="*/ 1 h 16"/>
                <a:gd name="T20" fmla="*/ 63 w 69"/>
                <a:gd name="T21" fmla="*/ 0 h 16"/>
                <a:gd name="T22" fmla="*/ 57 w 69"/>
                <a:gd name="T23" fmla="*/ 0 h 16"/>
                <a:gd name="T24" fmla="*/ 47 w 69"/>
                <a:gd name="T25" fmla="*/ 0 h 16"/>
                <a:gd name="T26" fmla="*/ 37 w 69"/>
                <a:gd name="T27" fmla="*/ 0 h 16"/>
                <a:gd name="T28" fmla="*/ 27 w 69"/>
                <a:gd name="T29" fmla="*/ 0 h 16"/>
                <a:gd name="T30" fmla="*/ 16 w 69"/>
                <a:gd name="T31" fmla="*/ 1 h 16"/>
                <a:gd name="T32" fmla="*/ 8 w 69"/>
                <a:gd name="T33" fmla="*/ 1 h 16"/>
                <a:gd name="T34" fmla="*/ 1 w 69"/>
                <a:gd name="T35" fmla="*/ 2 h 16"/>
                <a:gd name="T36" fmla="*/ 0 w 69"/>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6"/>
                <a:gd name="T59" fmla="*/ 69 w 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6">
                  <a:moveTo>
                    <a:pt x="0" y="16"/>
                  </a:moveTo>
                  <a:lnTo>
                    <a:pt x="7" y="15"/>
                  </a:lnTo>
                  <a:lnTo>
                    <a:pt x="16" y="15"/>
                  </a:lnTo>
                  <a:lnTo>
                    <a:pt x="25" y="13"/>
                  </a:lnTo>
                  <a:lnTo>
                    <a:pt x="37" y="13"/>
                  </a:lnTo>
                  <a:lnTo>
                    <a:pt x="46" y="13"/>
                  </a:lnTo>
                  <a:lnTo>
                    <a:pt x="57" y="13"/>
                  </a:lnTo>
                  <a:lnTo>
                    <a:pt x="63" y="15"/>
                  </a:lnTo>
                  <a:lnTo>
                    <a:pt x="69" y="16"/>
                  </a:lnTo>
                  <a:lnTo>
                    <a:pt x="69" y="1"/>
                  </a:lnTo>
                  <a:lnTo>
                    <a:pt x="63" y="0"/>
                  </a:lnTo>
                  <a:lnTo>
                    <a:pt x="57" y="0"/>
                  </a:lnTo>
                  <a:lnTo>
                    <a:pt x="47" y="0"/>
                  </a:lnTo>
                  <a:lnTo>
                    <a:pt x="37" y="0"/>
                  </a:lnTo>
                  <a:lnTo>
                    <a:pt x="27" y="0"/>
                  </a:lnTo>
                  <a:lnTo>
                    <a:pt x="16" y="1"/>
                  </a:lnTo>
                  <a:lnTo>
                    <a:pt x="8" y="1"/>
                  </a:lnTo>
                  <a:lnTo>
                    <a:pt x="1" y="2"/>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655" name="Freeform 62"/>
            <p:cNvSpPr>
              <a:spLocks/>
            </p:cNvSpPr>
            <p:nvPr/>
          </p:nvSpPr>
          <p:spPr bwMode="auto">
            <a:xfrm>
              <a:off x="2583" y="2302"/>
              <a:ext cx="17" cy="8"/>
            </a:xfrm>
            <a:custGeom>
              <a:avLst/>
              <a:gdLst>
                <a:gd name="T0" fmla="*/ 6 w 12"/>
                <a:gd name="T1" fmla="*/ 10 h 10"/>
                <a:gd name="T2" fmla="*/ 4 w 12"/>
                <a:gd name="T3" fmla="*/ 10 h 10"/>
                <a:gd name="T4" fmla="*/ 1 w 12"/>
                <a:gd name="T5" fmla="*/ 9 h 10"/>
                <a:gd name="T6" fmla="*/ 0 w 12"/>
                <a:gd name="T7" fmla="*/ 7 h 10"/>
                <a:gd name="T8" fmla="*/ 0 w 12"/>
                <a:gd name="T9" fmla="*/ 6 h 10"/>
                <a:gd name="T10" fmla="*/ 0 w 12"/>
                <a:gd name="T11" fmla="*/ 4 h 10"/>
                <a:gd name="T12" fmla="*/ 1 w 12"/>
                <a:gd name="T13" fmla="*/ 1 h 10"/>
                <a:gd name="T14" fmla="*/ 4 w 12"/>
                <a:gd name="T15" fmla="*/ 0 h 10"/>
                <a:gd name="T16" fmla="*/ 6 w 12"/>
                <a:gd name="T17" fmla="*/ 0 h 10"/>
                <a:gd name="T18" fmla="*/ 8 w 12"/>
                <a:gd name="T19" fmla="*/ 0 h 10"/>
                <a:gd name="T20" fmla="*/ 11 w 12"/>
                <a:gd name="T21" fmla="*/ 1 h 10"/>
                <a:gd name="T22" fmla="*/ 12 w 12"/>
                <a:gd name="T23" fmla="*/ 4 h 10"/>
                <a:gd name="T24" fmla="*/ 12 w 12"/>
                <a:gd name="T25" fmla="*/ 6 h 10"/>
                <a:gd name="T26" fmla="*/ 12 w 12"/>
                <a:gd name="T27" fmla="*/ 7 h 10"/>
                <a:gd name="T28" fmla="*/ 11 w 12"/>
                <a:gd name="T29" fmla="*/ 9 h 10"/>
                <a:gd name="T30" fmla="*/ 8 w 12"/>
                <a:gd name="T31" fmla="*/ 10 h 10"/>
                <a:gd name="T32" fmla="*/ 6 w 12"/>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6" y="10"/>
                  </a:moveTo>
                  <a:lnTo>
                    <a:pt x="4" y="10"/>
                  </a:lnTo>
                  <a:lnTo>
                    <a:pt x="1" y="9"/>
                  </a:lnTo>
                  <a:lnTo>
                    <a:pt x="0" y="7"/>
                  </a:lnTo>
                  <a:lnTo>
                    <a:pt x="0" y="6"/>
                  </a:lnTo>
                  <a:lnTo>
                    <a:pt x="0" y="4"/>
                  </a:lnTo>
                  <a:lnTo>
                    <a:pt x="1" y="1"/>
                  </a:lnTo>
                  <a:lnTo>
                    <a:pt x="4" y="0"/>
                  </a:lnTo>
                  <a:lnTo>
                    <a:pt x="6" y="0"/>
                  </a:lnTo>
                  <a:lnTo>
                    <a:pt x="8" y="0"/>
                  </a:lnTo>
                  <a:lnTo>
                    <a:pt x="11" y="1"/>
                  </a:lnTo>
                  <a:lnTo>
                    <a:pt x="12" y="4"/>
                  </a:lnTo>
                  <a:lnTo>
                    <a:pt x="12" y="6"/>
                  </a:lnTo>
                  <a:lnTo>
                    <a:pt x="12" y="7"/>
                  </a:lnTo>
                  <a:lnTo>
                    <a:pt x="11" y="9"/>
                  </a:lnTo>
                  <a:lnTo>
                    <a:pt x="8" y="10"/>
                  </a:lnTo>
                  <a:lnTo>
                    <a:pt x="6" y="10"/>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grpSp>
      <p:grpSp>
        <p:nvGrpSpPr>
          <p:cNvPr id="3" name="Group 63"/>
          <p:cNvGrpSpPr>
            <a:grpSpLocks/>
          </p:cNvGrpSpPr>
          <p:nvPr/>
        </p:nvGrpSpPr>
        <p:grpSpPr bwMode="auto">
          <a:xfrm>
            <a:off x="1426907" y="3798136"/>
            <a:ext cx="2409166" cy="752038"/>
            <a:chOff x="1392" y="2208"/>
            <a:chExt cx="1536" cy="336"/>
          </a:xfrm>
        </p:grpSpPr>
        <p:sp>
          <p:nvSpPr>
            <p:cNvPr id="21597" name="Line 64"/>
            <p:cNvSpPr>
              <a:spLocks noChangeShapeType="1"/>
            </p:cNvSpPr>
            <p:nvPr/>
          </p:nvSpPr>
          <p:spPr bwMode="auto">
            <a:xfrm flipV="1">
              <a:off x="1392" y="2304"/>
              <a:ext cx="1488" cy="48"/>
            </a:xfrm>
            <a:prstGeom prst="line">
              <a:avLst/>
            </a:prstGeom>
            <a:noFill/>
            <a:ln w="6350" cap="rnd">
              <a:solidFill>
                <a:srgbClr val="FFFF99"/>
              </a:solidFill>
              <a:prstDash val="sysDot"/>
              <a:round/>
              <a:headEnd/>
              <a:tailEnd type="arrow" w="sm" len="lg"/>
            </a:ln>
            <a:extLst>
              <a:ext uri="{909E8E84-426E-40DD-AFC4-6F175D3DCCD1}">
                <a14:hiddenFill xmlns:a14="http://schemas.microsoft.com/office/drawing/2010/main">
                  <a:noFill/>
                </a14:hiddenFill>
              </a:ext>
            </a:extLst>
          </p:spPr>
          <p:txBody>
            <a:bodyPr wrap="none" anchor="ctr"/>
            <a:lstStyle/>
            <a:p>
              <a:endParaRPr lang="ar-SA" sz="2400"/>
            </a:p>
          </p:txBody>
        </p:sp>
        <p:sp>
          <p:nvSpPr>
            <p:cNvPr id="21598" name="Line 65"/>
            <p:cNvSpPr>
              <a:spLocks noChangeShapeType="1"/>
            </p:cNvSpPr>
            <p:nvPr/>
          </p:nvSpPr>
          <p:spPr bwMode="auto">
            <a:xfrm>
              <a:off x="1392" y="2400"/>
              <a:ext cx="1536" cy="48"/>
            </a:xfrm>
            <a:prstGeom prst="line">
              <a:avLst/>
            </a:prstGeom>
            <a:noFill/>
            <a:ln w="6350" cap="rnd">
              <a:solidFill>
                <a:srgbClr val="FFFF99"/>
              </a:solidFill>
              <a:prstDash val="sysDot"/>
              <a:round/>
              <a:headEnd/>
              <a:tailEnd type="arrow" w="sm" len="lg"/>
            </a:ln>
            <a:extLst>
              <a:ext uri="{909E8E84-426E-40DD-AFC4-6F175D3DCCD1}">
                <a14:hiddenFill xmlns:a14="http://schemas.microsoft.com/office/drawing/2010/main">
                  <a:noFill/>
                </a14:hiddenFill>
              </a:ext>
            </a:extLst>
          </p:spPr>
          <p:txBody>
            <a:bodyPr wrap="none" anchor="ctr"/>
            <a:lstStyle/>
            <a:p>
              <a:endParaRPr lang="ar-SA" sz="2400"/>
            </a:p>
          </p:txBody>
        </p:sp>
        <p:sp>
          <p:nvSpPr>
            <p:cNvPr id="21599" name="Line 66"/>
            <p:cNvSpPr>
              <a:spLocks noChangeShapeType="1"/>
            </p:cNvSpPr>
            <p:nvPr/>
          </p:nvSpPr>
          <p:spPr bwMode="auto">
            <a:xfrm>
              <a:off x="1392" y="2448"/>
              <a:ext cx="1488" cy="96"/>
            </a:xfrm>
            <a:prstGeom prst="line">
              <a:avLst/>
            </a:prstGeom>
            <a:noFill/>
            <a:ln w="6350" cap="rnd">
              <a:solidFill>
                <a:srgbClr val="FFFF99"/>
              </a:solidFill>
              <a:prstDash val="sysDot"/>
              <a:round/>
              <a:headEnd/>
              <a:tailEnd type="arrow" w="sm" len="lg"/>
            </a:ln>
            <a:extLst>
              <a:ext uri="{909E8E84-426E-40DD-AFC4-6F175D3DCCD1}">
                <a14:hiddenFill xmlns:a14="http://schemas.microsoft.com/office/drawing/2010/main">
                  <a:noFill/>
                </a14:hiddenFill>
              </a:ext>
            </a:extLst>
          </p:spPr>
          <p:txBody>
            <a:bodyPr wrap="none" anchor="ctr"/>
            <a:lstStyle/>
            <a:p>
              <a:endParaRPr lang="ar-SA" sz="2400"/>
            </a:p>
          </p:txBody>
        </p:sp>
        <p:sp>
          <p:nvSpPr>
            <p:cNvPr id="21600" name="Line 67"/>
            <p:cNvSpPr>
              <a:spLocks noChangeShapeType="1"/>
            </p:cNvSpPr>
            <p:nvPr/>
          </p:nvSpPr>
          <p:spPr bwMode="auto">
            <a:xfrm flipV="1">
              <a:off x="1392" y="2208"/>
              <a:ext cx="1488" cy="96"/>
            </a:xfrm>
            <a:prstGeom prst="line">
              <a:avLst/>
            </a:prstGeom>
            <a:noFill/>
            <a:ln w="6350" cap="rnd">
              <a:solidFill>
                <a:srgbClr val="FFFF99"/>
              </a:solidFill>
              <a:prstDash val="sysDot"/>
              <a:round/>
              <a:headEnd/>
              <a:tailEnd type="arrow" w="sm" len="lg"/>
            </a:ln>
            <a:extLst>
              <a:ext uri="{909E8E84-426E-40DD-AFC4-6F175D3DCCD1}">
                <a14:hiddenFill xmlns:a14="http://schemas.microsoft.com/office/drawing/2010/main">
                  <a:noFill/>
                </a14:hiddenFill>
              </a:ext>
            </a:extLst>
          </p:spPr>
          <p:txBody>
            <a:bodyPr wrap="none" anchor="ctr"/>
            <a:lstStyle/>
            <a:p>
              <a:endParaRPr lang="ar-SA" sz="2400"/>
            </a:p>
          </p:txBody>
        </p:sp>
      </p:grpSp>
      <p:grpSp>
        <p:nvGrpSpPr>
          <p:cNvPr id="4" name="Group 68"/>
          <p:cNvGrpSpPr>
            <a:grpSpLocks/>
          </p:cNvGrpSpPr>
          <p:nvPr/>
        </p:nvGrpSpPr>
        <p:grpSpPr bwMode="auto">
          <a:xfrm>
            <a:off x="3624998" y="3569538"/>
            <a:ext cx="1528701" cy="2580656"/>
            <a:chOff x="3024" y="2064"/>
            <a:chExt cx="864" cy="1153"/>
          </a:xfrm>
        </p:grpSpPr>
        <p:grpSp>
          <p:nvGrpSpPr>
            <p:cNvPr id="21575" name="Group 69"/>
            <p:cNvGrpSpPr>
              <a:grpSpLocks/>
            </p:cNvGrpSpPr>
            <p:nvPr/>
          </p:nvGrpSpPr>
          <p:grpSpPr bwMode="auto">
            <a:xfrm>
              <a:off x="3168" y="2064"/>
              <a:ext cx="528" cy="624"/>
              <a:chOff x="3744" y="2064"/>
              <a:chExt cx="528" cy="624"/>
            </a:xfrm>
          </p:grpSpPr>
          <p:sp>
            <p:nvSpPr>
              <p:cNvPr id="21577" name="Rectangle 70"/>
              <p:cNvSpPr>
                <a:spLocks noChangeArrowheads="1"/>
              </p:cNvSpPr>
              <p:nvPr/>
            </p:nvSpPr>
            <p:spPr bwMode="auto">
              <a:xfrm>
                <a:off x="3744" y="2064"/>
                <a:ext cx="528" cy="624"/>
              </a:xfrm>
              <a:prstGeom prst="rect">
                <a:avLst/>
              </a:prstGeom>
              <a:solidFill>
                <a:srgbClr val="333333">
                  <a:alpha val="50195"/>
                </a:srgbClr>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grpSp>
            <p:nvGrpSpPr>
              <p:cNvPr id="21578" name="Group 71"/>
              <p:cNvGrpSpPr>
                <a:grpSpLocks/>
              </p:cNvGrpSpPr>
              <p:nvPr/>
            </p:nvGrpSpPr>
            <p:grpSpPr bwMode="auto">
              <a:xfrm>
                <a:off x="3840" y="2112"/>
                <a:ext cx="333" cy="568"/>
                <a:chOff x="3699" y="2159"/>
                <a:chExt cx="244" cy="281"/>
              </a:xfrm>
            </p:grpSpPr>
            <p:sp>
              <p:nvSpPr>
                <p:cNvPr id="21579" name="Freeform 72"/>
                <p:cNvSpPr>
                  <a:spLocks/>
                </p:cNvSpPr>
                <p:nvPr/>
              </p:nvSpPr>
              <p:spPr bwMode="auto">
                <a:xfrm>
                  <a:off x="3806" y="2399"/>
                  <a:ext cx="33" cy="23"/>
                </a:xfrm>
                <a:custGeom>
                  <a:avLst/>
                  <a:gdLst>
                    <a:gd name="T0" fmla="*/ 67 w 67"/>
                    <a:gd name="T1" fmla="*/ 8 h 46"/>
                    <a:gd name="T2" fmla="*/ 66 w 67"/>
                    <a:gd name="T3" fmla="*/ 14 h 46"/>
                    <a:gd name="T4" fmla="*/ 60 w 67"/>
                    <a:gd name="T5" fmla="*/ 19 h 46"/>
                    <a:gd name="T6" fmla="*/ 54 w 67"/>
                    <a:gd name="T7" fmla="*/ 22 h 46"/>
                    <a:gd name="T8" fmla="*/ 47 w 67"/>
                    <a:gd name="T9" fmla="*/ 22 h 46"/>
                    <a:gd name="T10" fmla="*/ 42 w 67"/>
                    <a:gd name="T11" fmla="*/ 23 h 46"/>
                    <a:gd name="T12" fmla="*/ 41 w 67"/>
                    <a:gd name="T13" fmla="*/ 26 h 46"/>
                    <a:gd name="T14" fmla="*/ 41 w 67"/>
                    <a:gd name="T15" fmla="*/ 29 h 46"/>
                    <a:gd name="T16" fmla="*/ 42 w 67"/>
                    <a:gd name="T17" fmla="*/ 35 h 46"/>
                    <a:gd name="T18" fmla="*/ 42 w 67"/>
                    <a:gd name="T19" fmla="*/ 40 h 46"/>
                    <a:gd name="T20" fmla="*/ 41 w 67"/>
                    <a:gd name="T21" fmla="*/ 43 h 46"/>
                    <a:gd name="T22" fmla="*/ 38 w 67"/>
                    <a:gd name="T23" fmla="*/ 44 h 46"/>
                    <a:gd name="T24" fmla="*/ 33 w 67"/>
                    <a:gd name="T25" fmla="*/ 46 h 46"/>
                    <a:gd name="T26" fmla="*/ 29 w 67"/>
                    <a:gd name="T27" fmla="*/ 44 h 46"/>
                    <a:gd name="T28" fmla="*/ 26 w 67"/>
                    <a:gd name="T29" fmla="*/ 43 h 46"/>
                    <a:gd name="T30" fmla="*/ 24 w 67"/>
                    <a:gd name="T31" fmla="*/ 40 h 46"/>
                    <a:gd name="T32" fmla="*/ 26 w 67"/>
                    <a:gd name="T33" fmla="*/ 35 h 46"/>
                    <a:gd name="T34" fmla="*/ 27 w 67"/>
                    <a:gd name="T35" fmla="*/ 29 h 46"/>
                    <a:gd name="T36" fmla="*/ 27 w 67"/>
                    <a:gd name="T37" fmla="*/ 26 h 46"/>
                    <a:gd name="T38" fmla="*/ 24 w 67"/>
                    <a:gd name="T39" fmla="*/ 23 h 46"/>
                    <a:gd name="T40" fmla="*/ 20 w 67"/>
                    <a:gd name="T41" fmla="*/ 22 h 46"/>
                    <a:gd name="T42" fmla="*/ 12 w 67"/>
                    <a:gd name="T43" fmla="*/ 22 h 46"/>
                    <a:gd name="T44" fmla="*/ 6 w 67"/>
                    <a:gd name="T45" fmla="*/ 19 h 46"/>
                    <a:gd name="T46" fmla="*/ 2 w 67"/>
                    <a:gd name="T47" fmla="*/ 14 h 46"/>
                    <a:gd name="T48" fmla="*/ 0 w 67"/>
                    <a:gd name="T49" fmla="*/ 8 h 46"/>
                    <a:gd name="T50" fmla="*/ 3 w 67"/>
                    <a:gd name="T51" fmla="*/ 4 h 46"/>
                    <a:gd name="T52" fmla="*/ 11 w 67"/>
                    <a:gd name="T53" fmla="*/ 1 h 46"/>
                    <a:gd name="T54" fmla="*/ 21 w 67"/>
                    <a:gd name="T55" fmla="*/ 0 h 46"/>
                    <a:gd name="T56" fmla="*/ 35 w 67"/>
                    <a:gd name="T57" fmla="*/ 0 h 46"/>
                    <a:gd name="T58" fmla="*/ 47 w 67"/>
                    <a:gd name="T59" fmla="*/ 0 h 46"/>
                    <a:gd name="T60" fmla="*/ 57 w 67"/>
                    <a:gd name="T61" fmla="*/ 1 h 46"/>
                    <a:gd name="T62" fmla="*/ 64 w 67"/>
                    <a:gd name="T63" fmla="*/ 4 h 46"/>
                    <a:gd name="T64" fmla="*/ 67 w 67"/>
                    <a:gd name="T65" fmla="*/ 8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8"/>
                      </a:moveTo>
                      <a:lnTo>
                        <a:pt x="66" y="14"/>
                      </a:lnTo>
                      <a:lnTo>
                        <a:pt x="60" y="19"/>
                      </a:lnTo>
                      <a:lnTo>
                        <a:pt x="54" y="22"/>
                      </a:lnTo>
                      <a:lnTo>
                        <a:pt x="47" y="22"/>
                      </a:lnTo>
                      <a:lnTo>
                        <a:pt x="42" y="23"/>
                      </a:lnTo>
                      <a:lnTo>
                        <a:pt x="41" y="26"/>
                      </a:lnTo>
                      <a:lnTo>
                        <a:pt x="41" y="29"/>
                      </a:lnTo>
                      <a:lnTo>
                        <a:pt x="42" y="35"/>
                      </a:lnTo>
                      <a:lnTo>
                        <a:pt x="42" y="40"/>
                      </a:lnTo>
                      <a:lnTo>
                        <a:pt x="41" y="43"/>
                      </a:lnTo>
                      <a:lnTo>
                        <a:pt x="38" y="44"/>
                      </a:lnTo>
                      <a:lnTo>
                        <a:pt x="33" y="46"/>
                      </a:lnTo>
                      <a:lnTo>
                        <a:pt x="29" y="44"/>
                      </a:lnTo>
                      <a:lnTo>
                        <a:pt x="26" y="43"/>
                      </a:lnTo>
                      <a:lnTo>
                        <a:pt x="24" y="40"/>
                      </a:lnTo>
                      <a:lnTo>
                        <a:pt x="26" y="35"/>
                      </a:lnTo>
                      <a:lnTo>
                        <a:pt x="27" y="29"/>
                      </a:lnTo>
                      <a:lnTo>
                        <a:pt x="27" y="26"/>
                      </a:lnTo>
                      <a:lnTo>
                        <a:pt x="24" y="23"/>
                      </a:lnTo>
                      <a:lnTo>
                        <a:pt x="20" y="22"/>
                      </a:lnTo>
                      <a:lnTo>
                        <a:pt x="12" y="22"/>
                      </a:lnTo>
                      <a:lnTo>
                        <a:pt x="6" y="19"/>
                      </a:lnTo>
                      <a:lnTo>
                        <a:pt x="2" y="14"/>
                      </a:lnTo>
                      <a:lnTo>
                        <a:pt x="0" y="8"/>
                      </a:lnTo>
                      <a:lnTo>
                        <a:pt x="3" y="4"/>
                      </a:lnTo>
                      <a:lnTo>
                        <a:pt x="11" y="1"/>
                      </a:lnTo>
                      <a:lnTo>
                        <a:pt x="21" y="0"/>
                      </a:lnTo>
                      <a:lnTo>
                        <a:pt x="35" y="0"/>
                      </a:lnTo>
                      <a:lnTo>
                        <a:pt x="47" y="0"/>
                      </a:lnTo>
                      <a:lnTo>
                        <a:pt x="57" y="1"/>
                      </a:lnTo>
                      <a:lnTo>
                        <a:pt x="64" y="4"/>
                      </a:lnTo>
                      <a:lnTo>
                        <a:pt x="67" y="8"/>
                      </a:lnTo>
                      <a:close/>
                    </a:path>
                  </a:pathLst>
                </a:custGeom>
                <a:solidFill>
                  <a:srgbClr val="8CAA9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0" name="Freeform 73"/>
                <p:cNvSpPr>
                  <a:spLocks/>
                </p:cNvSpPr>
                <p:nvPr/>
              </p:nvSpPr>
              <p:spPr bwMode="auto">
                <a:xfrm>
                  <a:off x="3806" y="2366"/>
                  <a:ext cx="33" cy="23"/>
                </a:xfrm>
                <a:custGeom>
                  <a:avLst/>
                  <a:gdLst>
                    <a:gd name="T0" fmla="*/ 67 w 67"/>
                    <a:gd name="T1" fmla="*/ 10 h 46"/>
                    <a:gd name="T2" fmla="*/ 66 w 67"/>
                    <a:gd name="T3" fmla="*/ 16 h 46"/>
                    <a:gd name="T4" fmla="*/ 60 w 67"/>
                    <a:gd name="T5" fmla="*/ 21 h 46"/>
                    <a:gd name="T6" fmla="*/ 54 w 67"/>
                    <a:gd name="T7" fmla="*/ 22 h 46"/>
                    <a:gd name="T8" fmla="*/ 47 w 67"/>
                    <a:gd name="T9" fmla="*/ 24 h 46"/>
                    <a:gd name="T10" fmla="*/ 42 w 67"/>
                    <a:gd name="T11" fmla="*/ 25 h 46"/>
                    <a:gd name="T12" fmla="*/ 41 w 67"/>
                    <a:gd name="T13" fmla="*/ 27 h 46"/>
                    <a:gd name="T14" fmla="*/ 41 w 67"/>
                    <a:gd name="T15" fmla="*/ 31 h 46"/>
                    <a:gd name="T16" fmla="*/ 42 w 67"/>
                    <a:gd name="T17" fmla="*/ 36 h 46"/>
                    <a:gd name="T18" fmla="*/ 42 w 67"/>
                    <a:gd name="T19" fmla="*/ 40 h 46"/>
                    <a:gd name="T20" fmla="*/ 41 w 67"/>
                    <a:gd name="T21" fmla="*/ 43 h 46"/>
                    <a:gd name="T22" fmla="*/ 38 w 67"/>
                    <a:gd name="T23" fmla="*/ 46 h 46"/>
                    <a:gd name="T24" fmla="*/ 33 w 67"/>
                    <a:gd name="T25" fmla="*/ 46 h 46"/>
                    <a:gd name="T26" fmla="*/ 29 w 67"/>
                    <a:gd name="T27" fmla="*/ 46 h 46"/>
                    <a:gd name="T28" fmla="*/ 26 w 67"/>
                    <a:gd name="T29" fmla="*/ 43 h 46"/>
                    <a:gd name="T30" fmla="*/ 24 w 67"/>
                    <a:gd name="T31" fmla="*/ 40 h 46"/>
                    <a:gd name="T32" fmla="*/ 26 w 67"/>
                    <a:gd name="T33" fmla="*/ 36 h 46"/>
                    <a:gd name="T34" fmla="*/ 27 w 67"/>
                    <a:gd name="T35" fmla="*/ 31 h 46"/>
                    <a:gd name="T36" fmla="*/ 27 w 67"/>
                    <a:gd name="T37" fmla="*/ 27 h 46"/>
                    <a:gd name="T38" fmla="*/ 24 w 67"/>
                    <a:gd name="T39" fmla="*/ 25 h 46"/>
                    <a:gd name="T40" fmla="*/ 20 w 67"/>
                    <a:gd name="T41" fmla="*/ 24 h 46"/>
                    <a:gd name="T42" fmla="*/ 12 w 67"/>
                    <a:gd name="T43" fmla="*/ 22 h 46"/>
                    <a:gd name="T44" fmla="*/ 6 w 67"/>
                    <a:gd name="T45" fmla="*/ 21 h 46"/>
                    <a:gd name="T46" fmla="*/ 2 w 67"/>
                    <a:gd name="T47" fmla="*/ 16 h 46"/>
                    <a:gd name="T48" fmla="*/ 0 w 67"/>
                    <a:gd name="T49" fmla="*/ 10 h 46"/>
                    <a:gd name="T50" fmla="*/ 3 w 67"/>
                    <a:gd name="T51" fmla="*/ 6 h 46"/>
                    <a:gd name="T52" fmla="*/ 11 w 67"/>
                    <a:gd name="T53" fmla="*/ 3 h 46"/>
                    <a:gd name="T54" fmla="*/ 21 w 67"/>
                    <a:gd name="T55" fmla="*/ 0 h 46"/>
                    <a:gd name="T56" fmla="*/ 35 w 67"/>
                    <a:gd name="T57" fmla="*/ 0 h 46"/>
                    <a:gd name="T58" fmla="*/ 47 w 67"/>
                    <a:gd name="T59" fmla="*/ 2 h 46"/>
                    <a:gd name="T60" fmla="*/ 57 w 67"/>
                    <a:gd name="T61" fmla="*/ 3 h 46"/>
                    <a:gd name="T62" fmla="*/ 64 w 67"/>
                    <a:gd name="T63" fmla="*/ 6 h 46"/>
                    <a:gd name="T64" fmla="*/ 67 w 67"/>
                    <a:gd name="T65" fmla="*/ 1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10"/>
                      </a:moveTo>
                      <a:lnTo>
                        <a:pt x="66" y="16"/>
                      </a:lnTo>
                      <a:lnTo>
                        <a:pt x="60" y="21"/>
                      </a:lnTo>
                      <a:lnTo>
                        <a:pt x="54" y="22"/>
                      </a:lnTo>
                      <a:lnTo>
                        <a:pt x="47" y="24"/>
                      </a:lnTo>
                      <a:lnTo>
                        <a:pt x="42" y="25"/>
                      </a:lnTo>
                      <a:lnTo>
                        <a:pt x="41" y="27"/>
                      </a:lnTo>
                      <a:lnTo>
                        <a:pt x="41" y="31"/>
                      </a:lnTo>
                      <a:lnTo>
                        <a:pt x="42" y="36"/>
                      </a:lnTo>
                      <a:lnTo>
                        <a:pt x="42" y="40"/>
                      </a:lnTo>
                      <a:lnTo>
                        <a:pt x="41" y="43"/>
                      </a:lnTo>
                      <a:lnTo>
                        <a:pt x="38" y="46"/>
                      </a:lnTo>
                      <a:lnTo>
                        <a:pt x="33" y="46"/>
                      </a:lnTo>
                      <a:lnTo>
                        <a:pt x="29" y="46"/>
                      </a:lnTo>
                      <a:lnTo>
                        <a:pt x="26" y="43"/>
                      </a:lnTo>
                      <a:lnTo>
                        <a:pt x="24" y="40"/>
                      </a:lnTo>
                      <a:lnTo>
                        <a:pt x="26" y="36"/>
                      </a:lnTo>
                      <a:lnTo>
                        <a:pt x="27" y="31"/>
                      </a:lnTo>
                      <a:lnTo>
                        <a:pt x="27" y="27"/>
                      </a:lnTo>
                      <a:lnTo>
                        <a:pt x="24" y="25"/>
                      </a:lnTo>
                      <a:lnTo>
                        <a:pt x="20" y="24"/>
                      </a:lnTo>
                      <a:lnTo>
                        <a:pt x="12" y="22"/>
                      </a:lnTo>
                      <a:lnTo>
                        <a:pt x="6" y="21"/>
                      </a:lnTo>
                      <a:lnTo>
                        <a:pt x="2" y="16"/>
                      </a:lnTo>
                      <a:lnTo>
                        <a:pt x="0" y="10"/>
                      </a:lnTo>
                      <a:lnTo>
                        <a:pt x="3" y="6"/>
                      </a:lnTo>
                      <a:lnTo>
                        <a:pt x="11" y="3"/>
                      </a:lnTo>
                      <a:lnTo>
                        <a:pt x="21" y="0"/>
                      </a:lnTo>
                      <a:lnTo>
                        <a:pt x="35" y="0"/>
                      </a:lnTo>
                      <a:lnTo>
                        <a:pt x="47" y="2"/>
                      </a:lnTo>
                      <a:lnTo>
                        <a:pt x="57" y="3"/>
                      </a:lnTo>
                      <a:lnTo>
                        <a:pt x="64" y="6"/>
                      </a:lnTo>
                      <a:lnTo>
                        <a:pt x="67" y="10"/>
                      </a:lnTo>
                      <a:close/>
                    </a:path>
                  </a:pathLst>
                </a:custGeom>
                <a:solidFill>
                  <a:srgbClr val="8CAA9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1" name="Freeform 74"/>
                <p:cNvSpPr>
                  <a:spLocks/>
                </p:cNvSpPr>
                <p:nvPr/>
              </p:nvSpPr>
              <p:spPr bwMode="auto">
                <a:xfrm>
                  <a:off x="3806" y="2334"/>
                  <a:ext cx="33" cy="23"/>
                </a:xfrm>
                <a:custGeom>
                  <a:avLst/>
                  <a:gdLst>
                    <a:gd name="T0" fmla="*/ 67 w 67"/>
                    <a:gd name="T1" fmla="*/ 9 h 46"/>
                    <a:gd name="T2" fmla="*/ 66 w 67"/>
                    <a:gd name="T3" fmla="*/ 15 h 46"/>
                    <a:gd name="T4" fmla="*/ 60 w 67"/>
                    <a:gd name="T5" fmla="*/ 19 h 46"/>
                    <a:gd name="T6" fmla="*/ 54 w 67"/>
                    <a:gd name="T7" fmla="*/ 22 h 46"/>
                    <a:gd name="T8" fmla="*/ 47 w 67"/>
                    <a:gd name="T9" fmla="*/ 22 h 46"/>
                    <a:gd name="T10" fmla="*/ 42 w 67"/>
                    <a:gd name="T11" fmla="*/ 24 h 46"/>
                    <a:gd name="T12" fmla="*/ 41 w 67"/>
                    <a:gd name="T13" fmla="*/ 27 h 46"/>
                    <a:gd name="T14" fmla="*/ 41 w 67"/>
                    <a:gd name="T15" fmla="*/ 30 h 46"/>
                    <a:gd name="T16" fmla="*/ 42 w 67"/>
                    <a:gd name="T17" fmla="*/ 36 h 46"/>
                    <a:gd name="T18" fmla="*/ 42 w 67"/>
                    <a:gd name="T19" fmla="*/ 40 h 46"/>
                    <a:gd name="T20" fmla="*/ 41 w 67"/>
                    <a:gd name="T21" fmla="*/ 43 h 46"/>
                    <a:gd name="T22" fmla="*/ 38 w 67"/>
                    <a:gd name="T23" fmla="*/ 45 h 46"/>
                    <a:gd name="T24" fmla="*/ 33 w 67"/>
                    <a:gd name="T25" fmla="*/ 46 h 46"/>
                    <a:gd name="T26" fmla="*/ 29 w 67"/>
                    <a:gd name="T27" fmla="*/ 45 h 46"/>
                    <a:gd name="T28" fmla="*/ 26 w 67"/>
                    <a:gd name="T29" fmla="*/ 43 h 46"/>
                    <a:gd name="T30" fmla="*/ 24 w 67"/>
                    <a:gd name="T31" fmla="*/ 40 h 46"/>
                    <a:gd name="T32" fmla="*/ 26 w 67"/>
                    <a:gd name="T33" fmla="*/ 36 h 46"/>
                    <a:gd name="T34" fmla="*/ 27 w 67"/>
                    <a:gd name="T35" fmla="*/ 30 h 46"/>
                    <a:gd name="T36" fmla="*/ 27 w 67"/>
                    <a:gd name="T37" fmla="*/ 27 h 46"/>
                    <a:gd name="T38" fmla="*/ 24 w 67"/>
                    <a:gd name="T39" fmla="*/ 24 h 46"/>
                    <a:gd name="T40" fmla="*/ 20 w 67"/>
                    <a:gd name="T41" fmla="*/ 22 h 46"/>
                    <a:gd name="T42" fmla="*/ 12 w 67"/>
                    <a:gd name="T43" fmla="*/ 22 h 46"/>
                    <a:gd name="T44" fmla="*/ 6 w 67"/>
                    <a:gd name="T45" fmla="*/ 19 h 46"/>
                    <a:gd name="T46" fmla="*/ 2 w 67"/>
                    <a:gd name="T47" fmla="*/ 15 h 46"/>
                    <a:gd name="T48" fmla="*/ 0 w 67"/>
                    <a:gd name="T49" fmla="*/ 9 h 46"/>
                    <a:gd name="T50" fmla="*/ 3 w 67"/>
                    <a:gd name="T51" fmla="*/ 5 h 46"/>
                    <a:gd name="T52" fmla="*/ 11 w 67"/>
                    <a:gd name="T53" fmla="*/ 2 h 46"/>
                    <a:gd name="T54" fmla="*/ 21 w 67"/>
                    <a:gd name="T55" fmla="*/ 0 h 46"/>
                    <a:gd name="T56" fmla="*/ 35 w 67"/>
                    <a:gd name="T57" fmla="*/ 0 h 46"/>
                    <a:gd name="T58" fmla="*/ 47 w 67"/>
                    <a:gd name="T59" fmla="*/ 0 h 46"/>
                    <a:gd name="T60" fmla="*/ 57 w 67"/>
                    <a:gd name="T61" fmla="*/ 2 h 46"/>
                    <a:gd name="T62" fmla="*/ 64 w 67"/>
                    <a:gd name="T63" fmla="*/ 5 h 46"/>
                    <a:gd name="T64" fmla="*/ 67 w 67"/>
                    <a:gd name="T65" fmla="*/ 9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9"/>
                      </a:moveTo>
                      <a:lnTo>
                        <a:pt x="66" y="15"/>
                      </a:lnTo>
                      <a:lnTo>
                        <a:pt x="60" y="19"/>
                      </a:lnTo>
                      <a:lnTo>
                        <a:pt x="54" y="22"/>
                      </a:lnTo>
                      <a:lnTo>
                        <a:pt x="47" y="22"/>
                      </a:lnTo>
                      <a:lnTo>
                        <a:pt x="42" y="24"/>
                      </a:lnTo>
                      <a:lnTo>
                        <a:pt x="41" y="27"/>
                      </a:lnTo>
                      <a:lnTo>
                        <a:pt x="41" y="30"/>
                      </a:lnTo>
                      <a:lnTo>
                        <a:pt x="42" y="36"/>
                      </a:lnTo>
                      <a:lnTo>
                        <a:pt x="42" y="40"/>
                      </a:lnTo>
                      <a:lnTo>
                        <a:pt x="41" y="43"/>
                      </a:lnTo>
                      <a:lnTo>
                        <a:pt x="38" y="45"/>
                      </a:lnTo>
                      <a:lnTo>
                        <a:pt x="33" y="46"/>
                      </a:lnTo>
                      <a:lnTo>
                        <a:pt x="29" y="45"/>
                      </a:lnTo>
                      <a:lnTo>
                        <a:pt x="26" y="43"/>
                      </a:lnTo>
                      <a:lnTo>
                        <a:pt x="24" y="40"/>
                      </a:lnTo>
                      <a:lnTo>
                        <a:pt x="26" y="36"/>
                      </a:lnTo>
                      <a:lnTo>
                        <a:pt x="27" y="30"/>
                      </a:lnTo>
                      <a:lnTo>
                        <a:pt x="27" y="27"/>
                      </a:lnTo>
                      <a:lnTo>
                        <a:pt x="24" y="24"/>
                      </a:lnTo>
                      <a:lnTo>
                        <a:pt x="20" y="22"/>
                      </a:lnTo>
                      <a:lnTo>
                        <a:pt x="12" y="22"/>
                      </a:lnTo>
                      <a:lnTo>
                        <a:pt x="6" y="19"/>
                      </a:lnTo>
                      <a:lnTo>
                        <a:pt x="2" y="15"/>
                      </a:lnTo>
                      <a:lnTo>
                        <a:pt x="0" y="9"/>
                      </a:lnTo>
                      <a:lnTo>
                        <a:pt x="3" y="5"/>
                      </a:lnTo>
                      <a:lnTo>
                        <a:pt x="11" y="2"/>
                      </a:lnTo>
                      <a:lnTo>
                        <a:pt x="21" y="0"/>
                      </a:lnTo>
                      <a:lnTo>
                        <a:pt x="35" y="0"/>
                      </a:lnTo>
                      <a:lnTo>
                        <a:pt x="47" y="0"/>
                      </a:lnTo>
                      <a:lnTo>
                        <a:pt x="57" y="2"/>
                      </a:lnTo>
                      <a:lnTo>
                        <a:pt x="64" y="5"/>
                      </a:lnTo>
                      <a:lnTo>
                        <a:pt x="67" y="9"/>
                      </a:lnTo>
                      <a:close/>
                    </a:path>
                  </a:pathLst>
                </a:custGeom>
                <a:solidFill>
                  <a:srgbClr val="8CAA9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2" name="Freeform 75"/>
                <p:cNvSpPr>
                  <a:spLocks/>
                </p:cNvSpPr>
                <p:nvPr/>
              </p:nvSpPr>
              <p:spPr bwMode="auto">
                <a:xfrm>
                  <a:off x="3797" y="2196"/>
                  <a:ext cx="51" cy="36"/>
                </a:xfrm>
                <a:custGeom>
                  <a:avLst/>
                  <a:gdLst>
                    <a:gd name="T0" fmla="*/ 46 w 102"/>
                    <a:gd name="T1" fmla="*/ 35 h 71"/>
                    <a:gd name="T2" fmla="*/ 41 w 102"/>
                    <a:gd name="T3" fmla="*/ 30 h 71"/>
                    <a:gd name="T4" fmla="*/ 44 w 102"/>
                    <a:gd name="T5" fmla="*/ 21 h 71"/>
                    <a:gd name="T6" fmla="*/ 41 w 102"/>
                    <a:gd name="T7" fmla="*/ 15 h 71"/>
                    <a:gd name="T8" fmla="*/ 29 w 102"/>
                    <a:gd name="T9" fmla="*/ 12 h 71"/>
                    <a:gd name="T10" fmla="*/ 19 w 102"/>
                    <a:gd name="T11" fmla="*/ 6 h 71"/>
                    <a:gd name="T12" fmla="*/ 15 w 102"/>
                    <a:gd name="T13" fmla="*/ 6 h 71"/>
                    <a:gd name="T14" fmla="*/ 13 w 102"/>
                    <a:gd name="T15" fmla="*/ 18 h 71"/>
                    <a:gd name="T16" fmla="*/ 16 w 102"/>
                    <a:gd name="T17" fmla="*/ 25 h 71"/>
                    <a:gd name="T18" fmla="*/ 17 w 102"/>
                    <a:gd name="T19" fmla="*/ 31 h 71"/>
                    <a:gd name="T20" fmla="*/ 7 w 102"/>
                    <a:gd name="T21" fmla="*/ 30 h 71"/>
                    <a:gd name="T22" fmla="*/ 1 w 102"/>
                    <a:gd name="T23" fmla="*/ 35 h 71"/>
                    <a:gd name="T24" fmla="*/ 0 w 102"/>
                    <a:gd name="T25" fmla="*/ 46 h 71"/>
                    <a:gd name="T26" fmla="*/ 4 w 102"/>
                    <a:gd name="T27" fmla="*/ 50 h 71"/>
                    <a:gd name="T28" fmla="*/ 13 w 102"/>
                    <a:gd name="T29" fmla="*/ 50 h 71"/>
                    <a:gd name="T30" fmla="*/ 17 w 102"/>
                    <a:gd name="T31" fmla="*/ 53 h 71"/>
                    <a:gd name="T32" fmla="*/ 19 w 102"/>
                    <a:gd name="T33" fmla="*/ 61 h 71"/>
                    <a:gd name="T34" fmla="*/ 26 w 102"/>
                    <a:gd name="T35" fmla="*/ 65 h 71"/>
                    <a:gd name="T36" fmla="*/ 40 w 102"/>
                    <a:gd name="T37" fmla="*/ 65 h 71"/>
                    <a:gd name="T38" fmla="*/ 46 w 102"/>
                    <a:gd name="T39" fmla="*/ 70 h 71"/>
                    <a:gd name="T40" fmla="*/ 55 w 102"/>
                    <a:gd name="T41" fmla="*/ 70 h 71"/>
                    <a:gd name="T42" fmla="*/ 61 w 102"/>
                    <a:gd name="T43" fmla="*/ 65 h 71"/>
                    <a:gd name="T44" fmla="*/ 74 w 102"/>
                    <a:gd name="T45" fmla="*/ 65 h 71"/>
                    <a:gd name="T46" fmla="*/ 83 w 102"/>
                    <a:gd name="T47" fmla="*/ 61 h 71"/>
                    <a:gd name="T48" fmla="*/ 84 w 102"/>
                    <a:gd name="T49" fmla="*/ 52 h 71"/>
                    <a:gd name="T50" fmla="*/ 87 w 102"/>
                    <a:gd name="T51" fmla="*/ 49 h 71"/>
                    <a:gd name="T52" fmla="*/ 95 w 102"/>
                    <a:gd name="T53" fmla="*/ 49 h 71"/>
                    <a:gd name="T54" fmla="*/ 101 w 102"/>
                    <a:gd name="T55" fmla="*/ 44 h 71"/>
                    <a:gd name="T56" fmla="*/ 101 w 102"/>
                    <a:gd name="T57" fmla="*/ 34 h 71"/>
                    <a:gd name="T58" fmla="*/ 92 w 102"/>
                    <a:gd name="T59" fmla="*/ 30 h 71"/>
                    <a:gd name="T60" fmla="*/ 83 w 102"/>
                    <a:gd name="T61" fmla="*/ 31 h 71"/>
                    <a:gd name="T62" fmla="*/ 84 w 102"/>
                    <a:gd name="T63" fmla="*/ 25 h 71"/>
                    <a:gd name="T64" fmla="*/ 87 w 102"/>
                    <a:gd name="T65" fmla="*/ 18 h 71"/>
                    <a:gd name="T66" fmla="*/ 87 w 102"/>
                    <a:gd name="T67" fmla="*/ 6 h 71"/>
                    <a:gd name="T68" fmla="*/ 83 w 102"/>
                    <a:gd name="T69" fmla="*/ 6 h 71"/>
                    <a:gd name="T70" fmla="*/ 71 w 102"/>
                    <a:gd name="T71" fmla="*/ 12 h 71"/>
                    <a:gd name="T72" fmla="*/ 59 w 102"/>
                    <a:gd name="T73" fmla="*/ 15 h 71"/>
                    <a:gd name="T74" fmla="*/ 58 w 102"/>
                    <a:gd name="T75" fmla="*/ 21 h 71"/>
                    <a:gd name="T76" fmla="*/ 59 w 102"/>
                    <a:gd name="T77" fmla="*/ 30 h 71"/>
                    <a:gd name="T78" fmla="*/ 55 w 102"/>
                    <a:gd name="T79" fmla="*/ 35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71"/>
                    <a:gd name="T122" fmla="*/ 102 w 102"/>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71">
                      <a:moveTo>
                        <a:pt x="50" y="35"/>
                      </a:moveTo>
                      <a:lnTo>
                        <a:pt x="46" y="35"/>
                      </a:lnTo>
                      <a:lnTo>
                        <a:pt x="43" y="33"/>
                      </a:lnTo>
                      <a:lnTo>
                        <a:pt x="41" y="30"/>
                      </a:lnTo>
                      <a:lnTo>
                        <a:pt x="43" y="25"/>
                      </a:lnTo>
                      <a:lnTo>
                        <a:pt x="44" y="21"/>
                      </a:lnTo>
                      <a:lnTo>
                        <a:pt x="44" y="16"/>
                      </a:lnTo>
                      <a:lnTo>
                        <a:pt x="41" y="15"/>
                      </a:lnTo>
                      <a:lnTo>
                        <a:pt x="37" y="13"/>
                      </a:lnTo>
                      <a:lnTo>
                        <a:pt x="29" y="12"/>
                      </a:lnTo>
                      <a:lnTo>
                        <a:pt x="23" y="10"/>
                      </a:lnTo>
                      <a:lnTo>
                        <a:pt x="19" y="6"/>
                      </a:lnTo>
                      <a:lnTo>
                        <a:pt x="17" y="0"/>
                      </a:lnTo>
                      <a:lnTo>
                        <a:pt x="15" y="6"/>
                      </a:lnTo>
                      <a:lnTo>
                        <a:pt x="15" y="12"/>
                      </a:lnTo>
                      <a:lnTo>
                        <a:pt x="13" y="18"/>
                      </a:lnTo>
                      <a:lnTo>
                        <a:pt x="15" y="21"/>
                      </a:lnTo>
                      <a:lnTo>
                        <a:pt x="16" y="25"/>
                      </a:lnTo>
                      <a:lnTo>
                        <a:pt x="17" y="28"/>
                      </a:lnTo>
                      <a:lnTo>
                        <a:pt x="17" y="31"/>
                      </a:lnTo>
                      <a:lnTo>
                        <a:pt x="13" y="31"/>
                      </a:lnTo>
                      <a:lnTo>
                        <a:pt x="7" y="30"/>
                      </a:lnTo>
                      <a:lnTo>
                        <a:pt x="4" y="31"/>
                      </a:lnTo>
                      <a:lnTo>
                        <a:pt x="1" y="35"/>
                      </a:lnTo>
                      <a:lnTo>
                        <a:pt x="0" y="40"/>
                      </a:lnTo>
                      <a:lnTo>
                        <a:pt x="0" y="46"/>
                      </a:lnTo>
                      <a:lnTo>
                        <a:pt x="3" y="49"/>
                      </a:lnTo>
                      <a:lnTo>
                        <a:pt x="4" y="50"/>
                      </a:lnTo>
                      <a:lnTo>
                        <a:pt x="9" y="50"/>
                      </a:lnTo>
                      <a:lnTo>
                        <a:pt x="13" y="50"/>
                      </a:lnTo>
                      <a:lnTo>
                        <a:pt x="16" y="50"/>
                      </a:lnTo>
                      <a:lnTo>
                        <a:pt x="17" y="53"/>
                      </a:lnTo>
                      <a:lnTo>
                        <a:pt x="17" y="56"/>
                      </a:lnTo>
                      <a:lnTo>
                        <a:pt x="19" y="61"/>
                      </a:lnTo>
                      <a:lnTo>
                        <a:pt x="22" y="62"/>
                      </a:lnTo>
                      <a:lnTo>
                        <a:pt x="26" y="65"/>
                      </a:lnTo>
                      <a:lnTo>
                        <a:pt x="31" y="65"/>
                      </a:lnTo>
                      <a:lnTo>
                        <a:pt x="40" y="65"/>
                      </a:lnTo>
                      <a:lnTo>
                        <a:pt x="43" y="68"/>
                      </a:lnTo>
                      <a:lnTo>
                        <a:pt x="46" y="70"/>
                      </a:lnTo>
                      <a:lnTo>
                        <a:pt x="50" y="71"/>
                      </a:lnTo>
                      <a:lnTo>
                        <a:pt x="55" y="70"/>
                      </a:lnTo>
                      <a:lnTo>
                        <a:pt x="58" y="68"/>
                      </a:lnTo>
                      <a:lnTo>
                        <a:pt x="61" y="65"/>
                      </a:lnTo>
                      <a:lnTo>
                        <a:pt x="70" y="65"/>
                      </a:lnTo>
                      <a:lnTo>
                        <a:pt x="74" y="65"/>
                      </a:lnTo>
                      <a:lnTo>
                        <a:pt x="80" y="62"/>
                      </a:lnTo>
                      <a:lnTo>
                        <a:pt x="83" y="61"/>
                      </a:lnTo>
                      <a:lnTo>
                        <a:pt x="84" y="56"/>
                      </a:lnTo>
                      <a:lnTo>
                        <a:pt x="84" y="52"/>
                      </a:lnTo>
                      <a:lnTo>
                        <a:pt x="86" y="50"/>
                      </a:lnTo>
                      <a:lnTo>
                        <a:pt x="87" y="49"/>
                      </a:lnTo>
                      <a:lnTo>
                        <a:pt x="90" y="49"/>
                      </a:lnTo>
                      <a:lnTo>
                        <a:pt x="95" y="49"/>
                      </a:lnTo>
                      <a:lnTo>
                        <a:pt x="99" y="47"/>
                      </a:lnTo>
                      <a:lnTo>
                        <a:pt x="101" y="44"/>
                      </a:lnTo>
                      <a:lnTo>
                        <a:pt x="102" y="38"/>
                      </a:lnTo>
                      <a:lnTo>
                        <a:pt x="101" y="34"/>
                      </a:lnTo>
                      <a:lnTo>
                        <a:pt x="98" y="30"/>
                      </a:lnTo>
                      <a:lnTo>
                        <a:pt x="92" y="30"/>
                      </a:lnTo>
                      <a:lnTo>
                        <a:pt x="86" y="31"/>
                      </a:lnTo>
                      <a:lnTo>
                        <a:pt x="83" y="31"/>
                      </a:lnTo>
                      <a:lnTo>
                        <a:pt x="83" y="28"/>
                      </a:lnTo>
                      <a:lnTo>
                        <a:pt x="84" y="25"/>
                      </a:lnTo>
                      <a:lnTo>
                        <a:pt x="86" y="21"/>
                      </a:lnTo>
                      <a:lnTo>
                        <a:pt x="87" y="18"/>
                      </a:lnTo>
                      <a:lnTo>
                        <a:pt x="87" y="12"/>
                      </a:lnTo>
                      <a:lnTo>
                        <a:pt x="87" y="6"/>
                      </a:lnTo>
                      <a:lnTo>
                        <a:pt x="84" y="0"/>
                      </a:lnTo>
                      <a:lnTo>
                        <a:pt x="83" y="6"/>
                      </a:lnTo>
                      <a:lnTo>
                        <a:pt x="77" y="10"/>
                      </a:lnTo>
                      <a:lnTo>
                        <a:pt x="71" y="12"/>
                      </a:lnTo>
                      <a:lnTo>
                        <a:pt x="64" y="13"/>
                      </a:lnTo>
                      <a:lnTo>
                        <a:pt x="59" y="15"/>
                      </a:lnTo>
                      <a:lnTo>
                        <a:pt x="58" y="16"/>
                      </a:lnTo>
                      <a:lnTo>
                        <a:pt x="58" y="21"/>
                      </a:lnTo>
                      <a:lnTo>
                        <a:pt x="59" y="25"/>
                      </a:lnTo>
                      <a:lnTo>
                        <a:pt x="59" y="30"/>
                      </a:lnTo>
                      <a:lnTo>
                        <a:pt x="58" y="33"/>
                      </a:lnTo>
                      <a:lnTo>
                        <a:pt x="55" y="35"/>
                      </a:lnTo>
                      <a:lnTo>
                        <a:pt x="50" y="35"/>
                      </a:lnTo>
                      <a:close/>
                    </a:path>
                  </a:pathLst>
                </a:custGeom>
                <a:solidFill>
                  <a:srgbClr val="8CAA9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3" name="Freeform 76"/>
                <p:cNvSpPr>
                  <a:spLocks/>
                </p:cNvSpPr>
                <p:nvPr/>
              </p:nvSpPr>
              <p:spPr bwMode="auto">
                <a:xfrm>
                  <a:off x="3703" y="2172"/>
                  <a:ext cx="236" cy="191"/>
                </a:xfrm>
                <a:custGeom>
                  <a:avLst/>
                  <a:gdLst>
                    <a:gd name="T0" fmla="*/ 231 w 472"/>
                    <a:gd name="T1" fmla="*/ 340 h 382"/>
                    <a:gd name="T2" fmla="*/ 225 w 472"/>
                    <a:gd name="T3" fmla="*/ 336 h 382"/>
                    <a:gd name="T4" fmla="*/ 198 w 472"/>
                    <a:gd name="T5" fmla="*/ 349 h 382"/>
                    <a:gd name="T6" fmla="*/ 155 w 472"/>
                    <a:gd name="T7" fmla="*/ 375 h 382"/>
                    <a:gd name="T8" fmla="*/ 112 w 472"/>
                    <a:gd name="T9" fmla="*/ 382 h 382"/>
                    <a:gd name="T10" fmla="*/ 78 w 472"/>
                    <a:gd name="T11" fmla="*/ 381 h 382"/>
                    <a:gd name="T12" fmla="*/ 57 w 472"/>
                    <a:gd name="T13" fmla="*/ 373 h 382"/>
                    <a:gd name="T14" fmla="*/ 42 w 472"/>
                    <a:gd name="T15" fmla="*/ 348 h 382"/>
                    <a:gd name="T16" fmla="*/ 31 w 472"/>
                    <a:gd name="T17" fmla="*/ 324 h 382"/>
                    <a:gd name="T18" fmla="*/ 26 w 472"/>
                    <a:gd name="T19" fmla="*/ 290 h 382"/>
                    <a:gd name="T20" fmla="*/ 23 w 472"/>
                    <a:gd name="T21" fmla="*/ 262 h 382"/>
                    <a:gd name="T22" fmla="*/ 21 w 472"/>
                    <a:gd name="T23" fmla="*/ 227 h 382"/>
                    <a:gd name="T24" fmla="*/ 27 w 472"/>
                    <a:gd name="T25" fmla="*/ 205 h 382"/>
                    <a:gd name="T26" fmla="*/ 30 w 472"/>
                    <a:gd name="T27" fmla="*/ 174 h 382"/>
                    <a:gd name="T28" fmla="*/ 31 w 472"/>
                    <a:gd name="T29" fmla="*/ 157 h 382"/>
                    <a:gd name="T30" fmla="*/ 15 w 472"/>
                    <a:gd name="T31" fmla="*/ 140 h 382"/>
                    <a:gd name="T32" fmla="*/ 5 w 472"/>
                    <a:gd name="T33" fmla="*/ 114 h 382"/>
                    <a:gd name="T34" fmla="*/ 0 w 472"/>
                    <a:gd name="T35" fmla="*/ 86 h 382"/>
                    <a:gd name="T36" fmla="*/ 3 w 472"/>
                    <a:gd name="T37" fmla="*/ 59 h 382"/>
                    <a:gd name="T38" fmla="*/ 18 w 472"/>
                    <a:gd name="T39" fmla="*/ 43 h 382"/>
                    <a:gd name="T40" fmla="*/ 40 w 472"/>
                    <a:gd name="T41" fmla="*/ 35 h 382"/>
                    <a:gd name="T42" fmla="*/ 63 w 472"/>
                    <a:gd name="T43" fmla="*/ 34 h 382"/>
                    <a:gd name="T44" fmla="*/ 76 w 472"/>
                    <a:gd name="T45" fmla="*/ 29 h 382"/>
                    <a:gd name="T46" fmla="*/ 87 w 472"/>
                    <a:gd name="T47" fmla="*/ 22 h 382"/>
                    <a:gd name="T48" fmla="*/ 104 w 472"/>
                    <a:gd name="T49" fmla="*/ 16 h 382"/>
                    <a:gd name="T50" fmla="*/ 131 w 472"/>
                    <a:gd name="T51" fmla="*/ 15 h 382"/>
                    <a:gd name="T52" fmla="*/ 156 w 472"/>
                    <a:gd name="T53" fmla="*/ 13 h 382"/>
                    <a:gd name="T54" fmla="*/ 176 w 472"/>
                    <a:gd name="T55" fmla="*/ 6 h 382"/>
                    <a:gd name="T56" fmla="*/ 200 w 472"/>
                    <a:gd name="T57" fmla="*/ 1 h 382"/>
                    <a:gd name="T58" fmla="*/ 225 w 472"/>
                    <a:gd name="T59" fmla="*/ 1 h 382"/>
                    <a:gd name="T60" fmla="*/ 246 w 472"/>
                    <a:gd name="T61" fmla="*/ 1 h 382"/>
                    <a:gd name="T62" fmla="*/ 269 w 472"/>
                    <a:gd name="T63" fmla="*/ 1 h 382"/>
                    <a:gd name="T64" fmla="*/ 295 w 472"/>
                    <a:gd name="T65" fmla="*/ 6 h 382"/>
                    <a:gd name="T66" fmla="*/ 314 w 472"/>
                    <a:gd name="T67" fmla="*/ 13 h 382"/>
                    <a:gd name="T68" fmla="*/ 339 w 472"/>
                    <a:gd name="T69" fmla="*/ 15 h 382"/>
                    <a:gd name="T70" fmla="*/ 366 w 472"/>
                    <a:gd name="T71" fmla="*/ 16 h 382"/>
                    <a:gd name="T72" fmla="*/ 384 w 472"/>
                    <a:gd name="T73" fmla="*/ 22 h 382"/>
                    <a:gd name="T74" fmla="*/ 394 w 472"/>
                    <a:gd name="T75" fmla="*/ 29 h 382"/>
                    <a:gd name="T76" fmla="*/ 408 w 472"/>
                    <a:gd name="T77" fmla="*/ 34 h 382"/>
                    <a:gd name="T78" fmla="*/ 432 w 472"/>
                    <a:gd name="T79" fmla="*/ 35 h 382"/>
                    <a:gd name="T80" fmla="*/ 454 w 472"/>
                    <a:gd name="T81" fmla="*/ 43 h 382"/>
                    <a:gd name="T82" fmla="*/ 469 w 472"/>
                    <a:gd name="T83" fmla="*/ 59 h 382"/>
                    <a:gd name="T84" fmla="*/ 472 w 472"/>
                    <a:gd name="T85" fmla="*/ 86 h 382"/>
                    <a:gd name="T86" fmla="*/ 467 w 472"/>
                    <a:gd name="T87" fmla="*/ 114 h 382"/>
                    <a:gd name="T88" fmla="*/ 457 w 472"/>
                    <a:gd name="T89" fmla="*/ 140 h 382"/>
                    <a:gd name="T90" fmla="*/ 440 w 472"/>
                    <a:gd name="T91" fmla="*/ 157 h 382"/>
                    <a:gd name="T92" fmla="*/ 442 w 472"/>
                    <a:gd name="T93" fmla="*/ 174 h 382"/>
                    <a:gd name="T94" fmla="*/ 443 w 472"/>
                    <a:gd name="T95" fmla="*/ 205 h 382"/>
                    <a:gd name="T96" fmla="*/ 451 w 472"/>
                    <a:gd name="T97" fmla="*/ 227 h 382"/>
                    <a:gd name="T98" fmla="*/ 449 w 472"/>
                    <a:gd name="T99" fmla="*/ 262 h 382"/>
                    <a:gd name="T100" fmla="*/ 446 w 472"/>
                    <a:gd name="T101" fmla="*/ 290 h 382"/>
                    <a:gd name="T102" fmla="*/ 439 w 472"/>
                    <a:gd name="T103" fmla="*/ 324 h 382"/>
                    <a:gd name="T104" fmla="*/ 430 w 472"/>
                    <a:gd name="T105" fmla="*/ 348 h 382"/>
                    <a:gd name="T106" fmla="*/ 414 w 472"/>
                    <a:gd name="T107" fmla="*/ 373 h 382"/>
                    <a:gd name="T108" fmla="*/ 393 w 472"/>
                    <a:gd name="T109" fmla="*/ 381 h 382"/>
                    <a:gd name="T110" fmla="*/ 359 w 472"/>
                    <a:gd name="T111" fmla="*/ 382 h 382"/>
                    <a:gd name="T112" fmla="*/ 316 w 472"/>
                    <a:gd name="T113" fmla="*/ 375 h 382"/>
                    <a:gd name="T114" fmla="*/ 271 w 472"/>
                    <a:gd name="T115" fmla="*/ 349 h 382"/>
                    <a:gd name="T116" fmla="*/ 246 w 472"/>
                    <a:gd name="T117" fmla="*/ 336 h 382"/>
                    <a:gd name="T118" fmla="*/ 238 w 472"/>
                    <a:gd name="T119" fmla="*/ 340 h 3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2"/>
                    <a:gd name="T182" fmla="*/ 472 w 472"/>
                    <a:gd name="T183" fmla="*/ 382 h 3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2">
                      <a:moveTo>
                        <a:pt x="235" y="340"/>
                      </a:moveTo>
                      <a:lnTo>
                        <a:pt x="231" y="340"/>
                      </a:lnTo>
                      <a:lnTo>
                        <a:pt x="228" y="339"/>
                      </a:lnTo>
                      <a:lnTo>
                        <a:pt x="225" y="336"/>
                      </a:lnTo>
                      <a:lnTo>
                        <a:pt x="216" y="329"/>
                      </a:lnTo>
                      <a:lnTo>
                        <a:pt x="198" y="349"/>
                      </a:lnTo>
                      <a:lnTo>
                        <a:pt x="177" y="366"/>
                      </a:lnTo>
                      <a:lnTo>
                        <a:pt x="155" y="375"/>
                      </a:lnTo>
                      <a:lnTo>
                        <a:pt x="133" y="381"/>
                      </a:lnTo>
                      <a:lnTo>
                        <a:pt x="112" y="382"/>
                      </a:lnTo>
                      <a:lnTo>
                        <a:pt x="92" y="382"/>
                      </a:lnTo>
                      <a:lnTo>
                        <a:pt x="78" y="381"/>
                      </a:lnTo>
                      <a:lnTo>
                        <a:pt x="69" y="379"/>
                      </a:lnTo>
                      <a:lnTo>
                        <a:pt x="57" y="373"/>
                      </a:lnTo>
                      <a:lnTo>
                        <a:pt x="46" y="361"/>
                      </a:lnTo>
                      <a:lnTo>
                        <a:pt x="42" y="348"/>
                      </a:lnTo>
                      <a:lnTo>
                        <a:pt x="45" y="333"/>
                      </a:lnTo>
                      <a:lnTo>
                        <a:pt x="31" y="324"/>
                      </a:lnTo>
                      <a:lnTo>
                        <a:pt x="26" y="308"/>
                      </a:lnTo>
                      <a:lnTo>
                        <a:pt x="26" y="290"/>
                      </a:lnTo>
                      <a:lnTo>
                        <a:pt x="33" y="275"/>
                      </a:lnTo>
                      <a:lnTo>
                        <a:pt x="23" y="262"/>
                      </a:lnTo>
                      <a:lnTo>
                        <a:pt x="18" y="245"/>
                      </a:lnTo>
                      <a:lnTo>
                        <a:pt x="21" y="227"/>
                      </a:lnTo>
                      <a:lnTo>
                        <a:pt x="33" y="215"/>
                      </a:lnTo>
                      <a:lnTo>
                        <a:pt x="27" y="205"/>
                      </a:lnTo>
                      <a:lnTo>
                        <a:pt x="27" y="190"/>
                      </a:lnTo>
                      <a:lnTo>
                        <a:pt x="30" y="174"/>
                      </a:lnTo>
                      <a:lnTo>
                        <a:pt x="42" y="162"/>
                      </a:lnTo>
                      <a:lnTo>
                        <a:pt x="31" y="157"/>
                      </a:lnTo>
                      <a:lnTo>
                        <a:pt x="23" y="150"/>
                      </a:lnTo>
                      <a:lnTo>
                        <a:pt x="15" y="140"/>
                      </a:lnTo>
                      <a:lnTo>
                        <a:pt x="9" y="128"/>
                      </a:lnTo>
                      <a:lnTo>
                        <a:pt x="5" y="114"/>
                      </a:lnTo>
                      <a:lnTo>
                        <a:pt x="0" y="99"/>
                      </a:lnTo>
                      <a:lnTo>
                        <a:pt x="0" y="86"/>
                      </a:lnTo>
                      <a:lnTo>
                        <a:pt x="0" y="71"/>
                      </a:lnTo>
                      <a:lnTo>
                        <a:pt x="3" y="59"/>
                      </a:lnTo>
                      <a:lnTo>
                        <a:pt x="9" y="50"/>
                      </a:lnTo>
                      <a:lnTo>
                        <a:pt x="18" y="43"/>
                      </a:lnTo>
                      <a:lnTo>
                        <a:pt x="29" y="38"/>
                      </a:lnTo>
                      <a:lnTo>
                        <a:pt x="40" y="35"/>
                      </a:lnTo>
                      <a:lnTo>
                        <a:pt x="51" y="34"/>
                      </a:lnTo>
                      <a:lnTo>
                        <a:pt x="63" y="34"/>
                      </a:lnTo>
                      <a:lnTo>
                        <a:pt x="72" y="34"/>
                      </a:lnTo>
                      <a:lnTo>
                        <a:pt x="76" y="29"/>
                      </a:lnTo>
                      <a:lnTo>
                        <a:pt x="81" y="25"/>
                      </a:lnTo>
                      <a:lnTo>
                        <a:pt x="87" y="22"/>
                      </a:lnTo>
                      <a:lnTo>
                        <a:pt x="94" y="18"/>
                      </a:lnTo>
                      <a:lnTo>
                        <a:pt x="104" y="16"/>
                      </a:lnTo>
                      <a:lnTo>
                        <a:pt x="116" y="15"/>
                      </a:lnTo>
                      <a:lnTo>
                        <a:pt x="131" y="15"/>
                      </a:lnTo>
                      <a:lnTo>
                        <a:pt x="149" y="16"/>
                      </a:lnTo>
                      <a:lnTo>
                        <a:pt x="156" y="13"/>
                      </a:lnTo>
                      <a:lnTo>
                        <a:pt x="165" y="9"/>
                      </a:lnTo>
                      <a:lnTo>
                        <a:pt x="176" y="6"/>
                      </a:lnTo>
                      <a:lnTo>
                        <a:pt x="188" y="3"/>
                      </a:lnTo>
                      <a:lnTo>
                        <a:pt x="200" y="1"/>
                      </a:lnTo>
                      <a:lnTo>
                        <a:pt x="213" y="0"/>
                      </a:lnTo>
                      <a:lnTo>
                        <a:pt x="225" y="1"/>
                      </a:lnTo>
                      <a:lnTo>
                        <a:pt x="235" y="3"/>
                      </a:lnTo>
                      <a:lnTo>
                        <a:pt x="246" y="1"/>
                      </a:lnTo>
                      <a:lnTo>
                        <a:pt x="258" y="0"/>
                      </a:lnTo>
                      <a:lnTo>
                        <a:pt x="269" y="1"/>
                      </a:lnTo>
                      <a:lnTo>
                        <a:pt x="283" y="3"/>
                      </a:lnTo>
                      <a:lnTo>
                        <a:pt x="295" y="6"/>
                      </a:lnTo>
                      <a:lnTo>
                        <a:pt x="305" y="9"/>
                      </a:lnTo>
                      <a:lnTo>
                        <a:pt x="314" y="13"/>
                      </a:lnTo>
                      <a:lnTo>
                        <a:pt x="321" y="16"/>
                      </a:lnTo>
                      <a:lnTo>
                        <a:pt x="339" y="15"/>
                      </a:lnTo>
                      <a:lnTo>
                        <a:pt x="354" y="15"/>
                      </a:lnTo>
                      <a:lnTo>
                        <a:pt x="366" y="16"/>
                      </a:lnTo>
                      <a:lnTo>
                        <a:pt x="377" y="18"/>
                      </a:lnTo>
                      <a:lnTo>
                        <a:pt x="384" y="22"/>
                      </a:lnTo>
                      <a:lnTo>
                        <a:pt x="390" y="25"/>
                      </a:lnTo>
                      <a:lnTo>
                        <a:pt x="394" y="29"/>
                      </a:lnTo>
                      <a:lnTo>
                        <a:pt x="399" y="34"/>
                      </a:lnTo>
                      <a:lnTo>
                        <a:pt x="408" y="34"/>
                      </a:lnTo>
                      <a:lnTo>
                        <a:pt x="420" y="34"/>
                      </a:lnTo>
                      <a:lnTo>
                        <a:pt x="432" y="35"/>
                      </a:lnTo>
                      <a:lnTo>
                        <a:pt x="442" y="38"/>
                      </a:lnTo>
                      <a:lnTo>
                        <a:pt x="454" y="43"/>
                      </a:lnTo>
                      <a:lnTo>
                        <a:pt x="463" y="50"/>
                      </a:lnTo>
                      <a:lnTo>
                        <a:pt x="469" y="59"/>
                      </a:lnTo>
                      <a:lnTo>
                        <a:pt x="472" y="71"/>
                      </a:lnTo>
                      <a:lnTo>
                        <a:pt x="472" y="86"/>
                      </a:lnTo>
                      <a:lnTo>
                        <a:pt x="472" y="99"/>
                      </a:lnTo>
                      <a:lnTo>
                        <a:pt x="467" y="114"/>
                      </a:lnTo>
                      <a:lnTo>
                        <a:pt x="463" y="128"/>
                      </a:lnTo>
                      <a:lnTo>
                        <a:pt x="457" y="140"/>
                      </a:lnTo>
                      <a:lnTo>
                        <a:pt x="449" y="150"/>
                      </a:lnTo>
                      <a:lnTo>
                        <a:pt x="440" y="157"/>
                      </a:lnTo>
                      <a:lnTo>
                        <a:pt x="430" y="162"/>
                      </a:lnTo>
                      <a:lnTo>
                        <a:pt x="442" y="174"/>
                      </a:lnTo>
                      <a:lnTo>
                        <a:pt x="445" y="190"/>
                      </a:lnTo>
                      <a:lnTo>
                        <a:pt x="443" y="205"/>
                      </a:lnTo>
                      <a:lnTo>
                        <a:pt x="439" y="215"/>
                      </a:lnTo>
                      <a:lnTo>
                        <a:pt x="451" y="227"/>
                      </a:lnTo>
                      <a:lnTo>
                        <a:pt x="454" y="245"/>
                      </a:lnTo>
                      <a:lnTo>
                        <a:pt x="449" y="262"/>
                      </a:lnTo>
                      <a:lnTo>
                        <a:pt x="439" y="275"/>
                      </a:lnTo>
                      <a:lnTo>
                        <a:pt x="446" y="290"/>
                      </a:lnTo>
                      <a:lnTo>
                        <a:pt x="446" y="308"/>
                      </a:lnTo>
                      <a:lnTo>
                        <a:pt x="439" y="324"/>
                      </a:lnTo>
                      <a:lnTo>
                        <a:pt x="427" y="333"/>
                      </a:lnTo>
                      <a:lnTo>
                        <a:pt x="430" y="348"/>
                      </a:lnTo>
                      <a:lnTo>
                        <a:pt x="424" y="361"/>
                      </a:lnTo>
                      <a:lnTo>
                        <a:pt x="414" y="373"/>
                      </a:lnTo>
                      <a:lnTo>
                        <a:pt x="402" y="379"/>
                      </a:lnTo>
                      <a:lnTo>
                        <a:pt x="393" y="381"/>
                      </a:lnTo>
                      <a:lnTo>
                        <a:pt x="378" y="382"/>
                      </a:lnTo>
                      <a:lnTo>
                        <a:pt x="359" y="382"/>
                      </a:lnTo>
                      <a:lnTo>
                        <a:pt x="338" y="381"/>
                      </a:lnTo>
                      <a:lnTo>
                        <a:pt x="316" y="375"/>
                      </a:lnTo>
                      <a:lnTo>
                        <a:pt x="293" y="366"/>
                      </a:lnTo>
                      <a:lnTo>
                        <a:pt x="271" y="349"/>
                      </a:lnTo>
                      <a:lnTo>
                        <a:pt x="253" y="329"/>
                      </a:lnTo>
                      <a:lnTo>
                        <a:pt x="246" y="336"/>
                      </a:lnTo>
                      <a:lnTo>
                        <a:pt x="241" y="339"/>
                      </a:lnTo>
                      <a:lnTo>
                        <a:pt x="238" y="340"/>
                      </a:lnTo>
                      <a:lnTo>
                        <a:pt x="235" y="340"/>
                      </a:lnTo>
                      <a:close/>
                    </a:path>
                  </a:pathLst>
                </a:custGeom>
                <a:solidFill>
                  <a:srgbClr val="6089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4" name="Freeform 77"/>
                <p:cNvSpPr>
                  <a:spLocks/>
                </p:cNvSpPr>
                <p:nvPr/>
              </p:nvSpPr>
              <p:spPr bwMode="auto">
                <a:xfrm>
                  <a:off x="3806" y="2159"/>
                  <a:ext cx="33" cy="23"/>
                </a:xfrm>
                <a:custGeom>
                  <a:avLst/>
                  <a:gdLst>
                    <a:gd name="T0" fmla="*/ 67 w 67"/>
                    <a:gd name="T1" fmla="*/ 11 h 47"/>
                    <a:gd name="T2" fmla="*/ 66 w 67"/>
                    <a:gd name="T3" fmla="*/ 17 h 47"/>
                    <a:gd name="T4" fmla="*/ 60 w 67"/>
                    <a:gd name="T5" fmla="*/ 21 h 47"/>
                    <a:gd name="T6" fmla="*/ 54 w 67"/>
                    <a:gd name="T7" fmla="*/ 23 h 47"/>
                    <a:gd name="T8" fmla="*/ 47 w 67"/>
                    <a:gd name="T9" fmla="*/ 24 h 47"/>
                    <a:gd name="T10" fmla="*/ 42 w 67"/>
                    <a:gd name="T11" fmla="*/ 26 h 47"/>
                    <a:gd name="T12" fmla="*/ 41 w 67"/>
                    <a:gd name="T13" fmla="*/ 27 h 47"/>
                    <a:gd name="T14" fmla="*/ 41 w 67"/>
                    <a:gd name="T15" fmla="*/ 32 h 47"/>
                    <a:gd name="T16" fmla="*/ 42 w 67"/>
                    <a:gd name="T17" fmla="*/ 36 h 47"/>
                    <a:gd name="T18" fmla="*/ 42 w 67"/>
                    <a:gd name="T19" fmla="*/ 41 h 47"/>
                    <a:gd name="T20" fmla="*/ 41 w 67"/>
                    <a:gd name="T21" fmla="*/ 44 h 47"/>
                    <a:gd name="T22" fmla="*/ 38 w 67"/>
                    <a:gd name="T23" fmla="*/ 47 h 47"/>
                    <a:gd name="T24" fmla="*/ 33 w 67"/>
                    <a:gd name="T25" fmla="*/ 47 h 47"/>
                    <a:gd name="T26" fmla="*/ 29 w 67"/>
                    <a:gd name="T27" fmla="*/ 47 h 47"/>
                    <a:gd name="T28" fmla="*/ 26 w 67"/>
                    <a:gd name="T29" fmla="*/ 44 h 47"/>
                    <a:gd name="T30" fmla="*/ 24 w 67"/>
                    <a:gd name="T31" fmla="*/ 41 h 47"/>
                    <a:gd name="T32" fmla="*/ 26 w 67"/>
                    <a:gd name="T33" fmla="*/ 36 h 47"/>
                    <a:gd name="T34" fmla="*/ 27 w 67"/>
                    <a:gd name="T35" fmla="*/ 32 h 47"/>
                    <a:gd name="T36" fmla="*/ 27 w 67"/>
                    <a:gd name="T37" fmla="*/ 27 h 47"/>
                    <a:gd name="T38" fmla="*/ 24 w 67"/>
                    <a:gd name="T39" fmla="*/ 26 h 47"/>
                    <a:gd name="T40" fmla="*/ 20 w 67"/>
                    <a:gd name="T41" fmla="*/ 24 h 47"/>
                    <a:gd name="T42" fmla="*/ 12 w 67"/>
                    <a:gd name="T43" fmla="*/ 23 h 47"/>
                    <a:gd name="T44" fmla="*/ 6 w 67"/>
                    <a:gd name="T45" fmla="*/ 21 h 47"/>
                    <a:gd name="T46" fmla="*/ 2 w 67"/>
                    <a:gd name="T47" fmla="*/ 17 h 47"/>
                    <a:gd name="T48" fmla="*/ 0 w 67"/>
                    <a:gd name="T49" fmla="*/ 11 h 47"/>
                    <a:gd name="T50" fmla="*/ 3 w 67"/>
                    <a:gd name="T51" fmla="*/ 6 h 47"/>
                    <a:gd name="T52" fmla="*/ 11 w 67"/>
                    <a:gd name="T53" fmla="*/ 3 h 47"/>
                    <a:gd name="T54" fmla="*/ 21 w 67"/>
                    <a:gd name="T55" fmla="*/ 0 h 47"/>
                    <a:gd name="T56" fmla="*/ 35 w 67"/>
                    <a:gd name="T57" fmla="*/ 0 h 47"/>
                    <a:gd name="T58" fmla="*/ 47 w 67"/>
                    <a:gd name="T59" fmla="*/ 2 h 47"/>
                    <a:gd name="T60" fmla="*/ 57 w 67"/>
                    <a:gd name="T61" fmla="*/ 3 h 47"/>
                    <a:gd name="T62" fmla="*/ 64 w 67"/>
                    <a:gd name="T63" fmla="*/ 6 h 47"/>
                    <a:gd name="T64" fmla="*/ 67 w 67"/>
                    <a:gd name="T65" fmla="*/ 11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67" y="11"/>
                      </a:moveTo>
                      <a:lnTo>
                        <a:pt x="66" y="17"/>
                      </a:lnTo>
                      <a:lnTo>
                        <a:pt x="60" y="21"/>
                      </a:lnTo>
                      <a:lnTo>
                        <a:pt x="54" y="23"/>
                      </a:lnTo>
                      <a:lnTo>
                        <a:pt x="47" y="24"/>
                      </a:lnTo>
                      <a:lnTo>
                        <a:pt x="42" y="26"/>
                      </a:lnTo>
                      <a:lnTo>
                        <a:pt x="41" y="27"/>
                      </a:lnTo>
                      <a:lnTo>
                        <a:pt x="41" y="32"/>
                      </a:lnTo>
                      <a:lnTo>
                        <a:pt x="42" y="36"/>
                      </a:lnTo>
                      <a:lnTo>
                        <a:pt x="42" y="41"/>
                      </a:lnTo>
                      <a:lnTo>
                        <a:pt x="41" y="44"/>
                      </a:lnTo>
                      <a:lnTo>
                        <a:pt x="38" y="47"/>
                      </a:lnTo>
                      <a:lnTo>
                        <a:pt x="33" y="47"/>
                      </a:lnTo>
                      <a:lnTo>
                        <a:pt x="29" y="47"/>
                      </a:lnTo>
                      <a:lnTo>
                        <a:pt x="26" y="44"/>
                      </a:lnTo>
                      <a:lnTo>
                        <a:pt x="24" y="41"/>
                      </a:lnTo>
                      <a:lnTo>
                        <a:pt x="26" y="36"/>
                      </a:lnTo>
                      <a:lnTo>
                        <a:pt x="27" y="32"/>
                      </a:lnTo>
                      <a:lnTo>
                        <a:pt x="27" y="27"/>
                      </a:lnTo>
                      <a:lnTo>
                        <a:pt x="24" y="26"/>
                      </a:lnTo>
                      <a:lnTo>
                        <a:pt x="20" y="24"/>
                      </a:lnTo>
                      <a:lnTo>
                        <a:pt x="12" y="23"/>
                      </a:lnTo>
                      <a:lnTo>
                        <a:pt x="6" y="21"/>
                      </a:lnTo>
                      <a:lnTo>
                        <a:pt x="2" y="17"/>
                      </a:lnTo>
                      <a:lnTo>
                        <a:pt x="0" y="11"/>
                      </a:lnTo>
                      <a:lnTo>
                        <a:pt x="3" y="6"/>
                      </a:lnTo>
                      <a:lnTo>
                        <a:pt x="11" y="3"/>
                      </a:lnTo>
                      <a:lnTo>
                        <a:pt x="21" y="0"/>
                      </a:lnTo>
                      <a:lnTo>
                        <a:pt x="35" y="0"/>
                      </a:lnTo>
                      <a:lnTo>
                        <a:pt x="47" y="2"/>
                      </a:lnTo>
                      <a:lnTo>
                        <a:pt x="57" y="3"/>
                      </a:lnTo>
                      <a:lnTo>
                        <a:pt x="64" y="6"/>
                      </a:lnTo>
                      <a:lnTo>
                        <a:pt x="67" y="11"/>
                      </a:lnTo>
                      <a:close/>
                    </a:path>
                  </a:pathLst>
                </a:custGeom>
                <a:solidFill>
                  <a:srgbClr val="6089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5" name="Freeform 78"/>
                <p:cNvSpPr>
                  <a:spLocks/>
                </p:cNvSpPr>
                <p:nvPr/>
              </p:nvSpPr>
              <p:spPr bwMode="auto">
                <a:xfrm>
                  <a:off x="3806" y="2191"/>
                  <a:ext cx="33" cy="23"/>
                </a:xfrm>
                <a:custGeom>
                  <a:avLst/>
                  <a:gdLst>
                    <a:gd name="T0" fmla="*/ 67 w 67"/>
                    <a:gd name="T1" fmla="*/ 11 h 46"/>
                    <a:gd name="T2" fmla="*/ 66 w 67"/>
                    <a:gd name="T3" fmla="*/ 17 h 46"/>
                    <a:gd name="T4" fmla="*/ 60 w 67"/>
                    <a:gd name="T5" fmla="*/ 21 h 46"/>
                    <a:gd name="T6" fmla="*/ 54 w 67"/>
                    <a:gd name="T7" fmla="*/ 23 h 46"/>
                    <a:gd name="T8" fmla="*/ 47 w 67"/>
                    <a:gd name="T9" fmla="*/ 24 h 46"/>
                    <a:gd name="T10" fmla="*/ 42 w 67"/>
                    <a:gd name="T11" fmla="*/ 26 h 46"/>
                    <a:gd name="T12" fmla="*/ 41 w 67"/>
                    <a:gd name="T13" fmla="*/ 27 h 46"/>
                    <a:gd name="T14" fmla="*/ 41 w 67"/>
                    <a:gd name="T15" fmla="*/ 32 h 46"/>
                    <a:gd name="T16" fmla="*/ 42 w 67"/>
                    <a:gd name="T17" fmla="*/ 36 h 46"/>
                    <a:gd name="T18" fmla="*/ 42 w 67"/>
                    <a:gd name="T19" fmla="*/ 41 h 46"/>
                    <a:gd name="T20" fmla="*/ 41 w 67"/>
                    <a:gd name="T21" fmla="*/ 44 h 46"/>
                    <a:gd name="T22" fmla="*/ 38 w 67"/>
                    <a:gd name="T23" fmla="*/ 46 h 46"/>
                    <a:gd name="T24" fmla="*/ 33 w 67"/>
                    <a:gd name="T25" fmla="*/ 46 h 46"/>
                    <a:gd name="T26" fmla="*/ 29 w 67"/>
                    <a:gd name="T27" fmla="*/ 46 h 46"/>
                    <a:gd name="T28" fmla="*/ 26 w 67"/>
                    <a:gd name="T29" fmla="*/ 44 h 46"/>
                    <a:gd name="T30" fmla="*/ 24 w 67"/>
                    <a:gd name="T31" fmla="*/ 41 h 46"/>
                    <a:gd name="T32" fmla="*/ 26 w 67"/>
                    <a:gd name="T33" fmla="*/ 36 h 46"/>
                    <a:gd name="T34" fmla="*/ 27 w 67"/>
                    <a:gd name="T35" fmla="*/ 32 h 46"/>
                    <a:gd name="T36" fmla="*/ 27 w 67"/>
                    <a:gd name="T37" fmla="*/ 27 h 46"/>
                    <a:gd name="T38" fmla="*/ 24 w 67"/>
                    <a:gd name="T39" fmla="*/ 26 h 46"/>
                    <a:gd name="T40" fmla="*/ 20 w 67"/>
                    <a:gd name="T41" fmla="*/ 24 h 46"/>
                    <a:gd name="T42" fmla="*/ 12 w 67"/>
                    <a:gd name="T43" fmla="*/ 23 h 46"/>
                    <a:gd name="T44" fmla="*/ 6 w 67"/>
                    <a:gd name="T45" fmla="*/ 21 h 46"/>
                    <a:gd name="T46" fmla="*/ 2 w 67"/>
                    <a:gd name="T47" fmla="*/ 17 h 46"/>
                    <a:gd name="T48" fmla="*/ 0 w 67"/>
                    <a:gd name="T49" fmla="*/ 11 h 46"/>
                    <a:gd name="T50" fmla="*/ 3 w 67"/>
                    <a:gd name="T51" fmla="*/ 6 h 46"/>
                    <a:gd name="T52" fmla="*/ 11 w 67"/>
                    <a:gd name="T53" fmla="*/ 3 h 46"/>
                    <a:gd name="T54" fmla="*/ 21 w 67"/>
                    <a:gd name="T55" fmla="*/ 0 h 46"/>
                    <a:gd name="T56" fmla="*/ 35 w 67"/>
                    <a:gd name="T57" fmla="*/ 0 h 46"/>
                    <a:gd name="T58" fmla="*/ 47 w 67"/>
                    <a:gd name="T59" fmla="*/ 2 h 46"/>
                    <a:gd name="T60" fmla="*/ 57 w 67"/>
                    <a:gd name="T61" fmla="*/ 3 h 46"/>
                    <a:gd name="T62" fmla="*/ 64 w 67"/>
                    <a:gd name="T63" fmla="*/ 6 h 46"/>
                    <a:gd name="T64" fmla="*/ 67 w 67"/>
                    <a:gd name="T65" fmla="*/ 11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11"/>
                      </a:moveTo>
                      <a:lnTo>
                        <a:pt x="66" y="17"/>
                      </a:lnTo>
                      <a:lnTo>
                        <a:pt x="60" y="21"/>
                      </a:lnTo>
                      <a:lnTo>
                        <a:pt x="54" y="23"/>
                      </a:lnTo>
                      <a:lnTo>
                        <a:pt x="47" y="24"/>
                      </a:lnTo>
                      <a:lnTo>
                        <a:pt x="42" y="26"/>
                      </a:lnTo>
                      <a:lnTo>
                        <a:pt x="41" y="27"/>
                      </a:lnTo>
                      <a:lnTo>
                        <a:pt x="41" y="32"/>
                      </a:lnTo>
                      <a:lnTo>
                        <a:pt x="42" y="36"/>
                      </a:lnTo>
                      <a:lnTo>
                        <a:pt x="42" y="41"/>
                      </a:lnTo>
                      <a:lnTo>
                        <a:pt x="41" y="44"/>
                      </a:lnTo>
                      <a:lnTo>
                        <a:pt x="38" y="46"/>
                      </a:lnTo>
                      <a:lnTo>
                        <a:pt x="33" y="46"/>
                      </a:lnTo>
                      <a:lnTo>
                        <a:pt x="29" y="46"/>
                      </a:lnTo>
                      <a:lnTo>
                        <a:pt x="26" y="44"/>
                      </a:lnTo>
                      <a:lnTo>
                        <a:pt x="24" y="41"/>
                      </a:lnTo>
                      <a:lnTo>
                        <a:pt x="26" y="36"/>
                      </a:lnTo>
                      <a:lnTo>
                        <a:pt x="27" y="32"/>
                      </a:lnTo>
                      <a:lnTo>
                        <a:pt x="27" y="27"/>
                      </a:lnTo>
                      <a:lnTo>
                        <a:pt x="24" y="26"/>
                      </a:lnTo>
                      <a:lnTo>
                        <a:pt x="20" y="24"/>
                      </a:lnTo>
                      <a:lnTo>
                        <a:pt x="12" y="23"/>
                      </a:lnTo>
                      <a:lnTo>
                        <a:pt x="6" y="21"/>
                      </a:lnTo>
                      <a:lnTo>
                        <a:pt x="2" y="17"/>
                      </a:lnTo>
                      <a:lnTo>
                        <a:pt x="0" y="11"/>
                      </a:lnTo>
                      <a:lnTo>
                        <a:pt x="3" y="6"/>
                      </a:lnTo>
                      <a:lnTo>
                        <a:pt x="11" y="3"/>
                      </a:lnTo>
                      <a:lnTo>
                        <a:pt x="21" y="0"/>
                      </a:lnTo>
                      <a:lnTo>
                        <a:pt x="35" y="0"/>
                      </a:lnTo>
                      <a:lnTo>
                        <a:pt x="47" y="2"/>
                      </a:lnTo>
                      <a:lnTo>
                        <a:pt x="57" y="3"/>
                      </a:lnTo>
                      <a:lnTo>
                        <a:pt x="64" y="6"/>
                      </a:lnTo>
                      <a:lnTo>
                        <a:pt x="67" y="11"/>
                      </a:lnTo>
                      <a:close/>
                    </a:path>
                  </a:pathLst>
                </a:custGeom>
                <a:solidFill>
                  <a:srgbClr val="6089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6" name="Freeform 79"/>
                <p:cNvSpPr>
                  <a:spLocks/>
                </p:cNvSpPr>
                <p:nvPr/>
              </p:nvSpPr>
              <p:spPr bwMode="auto">
                <a:xfrm>
                  <a:off x="3790" y="2403"/>
                  <a:ext cx="64" cy="37"/>
                </a:xfrm>
                <a:custGeom>
                  <a:avLst/>
                  <a:gdLst>
                    <a:gd name="T0" fmla="*/ 60 w 128"/>
                    <a:gd name="T1" fmla="*/ 36 h 73"/>
                    <a:gd name="T2" fmla="*/ 55 w 128"/>
                    <a:gd name="T3" fmla="*/ 32 h 73"/>
                    <a:gd name="T4" fmla="*/ 58 w 128"/>
                    <a:gd name="T5" fmla="*/ 21 h 73"/>
                    <a:gd name="T6" fmla="*/ 55 w 128"/>
                    <a:gd name="T7" fmla="*/ 15 h 73"/>
                    <a:gd name="T8" fmla="*/ 43 w 128"/>
                    <a:gd name="T9" fmla="*/ 14 h 73"/>
                    <a:gd name="T10" fmla="*/ 33 w 128"/>
                    <a:gd name="T11" fmla="*/ 6 h 73"/>
                    <a:gd name="T12" fmla="*/ 29 w 128"/>
                    <a:gd name="T13" fmla="*/ 6 h 73"/>
                    <a:gd name="T14" fmla="*/ 27 w 128"/>
                    <a:gd name="T15" fmla="*/ 18 h 73"/>
                    <a:gd name="T16" fmla="*/ 30 w 128"/>
                    <a:gd name="T17" fmla="*/ 26 h 73"/>
                    <a:gd name="T18" fmla="*/ 26 w 128"/>
                    <a:gd name="T19" fmla="*/ 29 h 73"/>
                    <a:gd name="T20" fmla="*/ 15 w 128"/>
                    <a:gd name="T21" fmla="*/ 27 h 73"/>
                    <a:gd name="T22" fmla="*/ 2 w 128"/>
                    <a:gd name="T23" fmla="*/ 35 h 73"/>
                    <a:gd name="T24" fmla="*/ 2 w 128"/>
                    <a:gd name="T25" fmla="*/ 45 h 73"/>
                    <a:gd name="T26" fmla="*/ 11 w 128"/>
                    <a:gd name="T27" fmla="*/ 47 h 73"/>
                    <a:gd name="T28" fmla="*/ 21 w 128"/>
                    <a:gd name="T29" fmla="*/ 47 h 73"/>
                    <a:gd name="T30" fmla="*/ 30 w 128"/>
                    <a:gd name="T31" fmla="*/ 53 h 73"/>
                    <a:gd name="T32" fmla="*/ 33 w 128"/>
                    <a:gd name="T33" fmla="*/ 61 h 73"/>
                    <a:gd name="T34" fmla="*/ 40 w 128"/>
                    <a:gd name="T35" fmla="*/ 66 h 73"/>
                    <a:gd name="T36" fmla="*/ 54 w 128"/>
                    <a:gd name="T37" fmla="*/ 67 h 73"/>
                    <a:gd name="T38" fmla="*/ 60 w 128"/>
                    <a:gd name="T39" fmla="*/ 72 h 73"/>
                    <a:gd name="T40" fmla="*/ 69 w 128"/>
                    <a:gd name="T41" fmla="*/ 72 h 73"/>
                    <a:gd name="T42" fmla="*/ 75 w 128"/>
                    <a:gd name="T43" fmla="*/ 67 h 73"/>
                    <a:gd name="T44" fmla="*/ 88 w 128"/>
                    <a:gd name="T45" fmla="*/ 66 h 73"/>
                    <a:gd name="T46" fmla="*/ 97 w 128"/>
                    <a:gd name="T47" fmla="*/ 61 h 73"/>
                    <a:gd name="T48" fmla="*/ 100 w 128"/>
                    <a:gd name="T49" fmla="*/ 53 h 73"/>
                    <a:gd name="T50" fmla="*/ 107 w 128"/>
                    <a:gd name="T51" fmla="*/ 47 h 73"/>
                    <a:gd name="T52" fmla="*/ 118 w 128"/>
                    <a:gd name="T53" fmla="*/ 47 h 73"/>
                    <a:gd name="T54" fmla="*/ 127 w 128"/>
                    <a:gd name="T55" fmla="*/ 45 h 73"/>
                    <a:gd name="T56" fmla="*/ 127 w 128"/>
                    <a:gd name="T57" fmla="*/ 35 h 73"/>
                    <a:gd name="T58" fmla="*/ 115 w 128"/>
                    <a:gd name="T59" fmla="*/ 27 h 73"/>
                    <a:gd name="T60" fmla="*/ 103 w 128"/>
                    <a:gd name="T61" fmla="*/ 29 h 73"/>
                    <a:gd name="T62" fmla="*/ 100 w 128"/>
                    <a:gd name="T63" fmla="*/ 26 h 73"/>
                    <a:gd name="T64" fmla="*/ 101 w 128"/>
                    <a:gd name="T65" fmla="*/ 18 h 73"/>
                    <a:gd name="T66" fmla="*/ 101 w 128"/>
                    <a:gd name="T67" fmla="*/ 6 h 73"/>
                    <a:gd name="T68" fmla="*/ 97 w 128"/>
                    <a:gd name="T69" fmla="*/ 6 h 73"/>
                    <a:gd name="T70" fmla="*/ 85 w 128"/>
                    <a:gd name="T71" fmla="*/ 14 h 73"/>
                    <a:gd name="T72" fmla="*/ 73 w 128"/>
                    <a:gd name="T73" fmla="*/ 15 h 73"/>
                    <a:gd name="T74" fmla="*/ 72 w 128"/>
                    <a:gd name="T75" fmla="*/ 21 h 73"/>
                    <a:gd name="T76" fmla="*/ 73 w 128"/>
                    <a:gd name="T77" fmla="*/ 32 h 73"/>
                    <a:gd name="T78" fmla="*/ 69 w 128"/>
                    <a:gd name="T79" fmla="*/ 3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73"/>
                    <a:gd name="T122" fmla="*/ 128 w 128"/>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73">
                      <a:moveTo>
                        <a:pt x="64" y="38"/>
                      </a:moveTo>
                      <a:lnTo>
                        <a:pt x="60" y="36"/>
                      </a:lnTo>
                      <a:lnTo>
                        <a:pt x="57" y="35"/>
                      </a:lnTo>
                      <a:lnTo>
                        <a:pt x="55" y="32"/>
                      </a:lnTo>
                      <a:lnTo>
                        <a:pt x="57" y="27"/>
                      </a:lnTo>
                      <a:lnTo>
                        <a:pt x="58" y="21"/>
                      </a:lnTo>
                      <a:lnTo>
                        <a:pt x="58" y="18"/>
                      </a:lnTo>
                      <a:lnTo>
                        <a:pt x="55" y="15"/>
                      </a:lnTo>
                      <a:lnTo>
                        <a:pt x="51" y="14"/>
                      </a:lnTo>
                      <a:lnTo>
                        <a:pt x="43" y="14"/>
                      </a:lnTo>
                      <a:lnTo>
                        <a:pt x="37" y="11"/>
                      </a:lnTo>
                      <a:lnTo>
                        <a:pt x="33" y="6"/>
                      </a:lnTo>
                      <a:lnTo>
                        <a:pt x="31" y="0"/>
                      </a:lnTo>
                      <a:lnTo>
                        <a:pt x="29" y="6"/>
                      </a:lnTo>
                      <a:lnTo>
                        <a:pt x="29" y="12"/>
                      </a:lnTo>
                      <a:lnTo>
                        <a:pt x="27" y="18"/>
                      </a:lnTo>
                      <a:lnTo>
                        <a:pt x="29" y="23"/>
                      </a:lnTo>
                      <a:lnTo>
                        <a:pt x="30" y="26"/>
                      </a:lnTo>
                      <a:lnTo>
                        <a:pt x="29" y="29"/>
                      </a:lnTo>
                      <a:lnTo>
                        <a:pt x="26" y="29"/>
                      </a:lnTo>
                      <a:lnTo>
                        <a:pt x="21" y="27"/>
                      </a:lnTo>
                      <a:lnTo>
                        <a:pt x="15" y="27"/>
                      </a:lnTo>
                      <a:lnTo>
                        <a:pt x="8" y="29"/>
                      </a:lnTo>
                      <a:lnTo>
                        <a:pt x="2" y="35"/>
                      </a:lnTo>
                      <a:lnTo>
                        <a:pt x="0" y="41"/>
                      </a:lnTo>
                      <a:lnTo>
                        <a:pt x="2" y="45"/>
                      </a:lnTo>
                      <a:lnTo>
                        <a:pt x="6" y="47"/>
                      </a:lnTo>
                      <a:lnTo>
                        <a:pt x="11" y="47"/>
                      </a:lnTo>
                      <a:lnTo>
                        <a:pt x="17" y="47"/>
                      </a:lnTo>
                      <a:lnTo>
                        <a:pt x="21" y="47"/>
                      </a:lnTo>
                      <a:lnTo>
                        <a:pt x="27" y="50"/>
                      </a:lnTo>
                      <a:lnTo>
                        <a:pt x="30" y="53"/>
                      </a:lnTo>
                      <a:lnTo>
                        <a:pt x="31" y="57"/>
                      </a:lnTo>
                      <a:lnTo>
                        <a:pt x="33" y="61"/>
                      </a:lnTo>
                      <a:lnTo>
                        <a:pt x="36" y="64"/>
                      </a:lnTo>
                      <a:lnTo>
                        <a:pt x="40" y="66"/>
                      </a:lnTo>
                      <a:lnTo>
                        <a:pt x="45" y="66"/>
                      </a:lnTo>
                      <a:lnTo>
                        <a:pt x="54" y="67"/>
                      </a:lnTo>
                      <a:lnTo>
                        <a:pt x="57" y="69"/>
                      </a:lnTo>
                      <a:lnTo>
                        <a:pt x="60" y="72"/>
                      </a:lnTo>
                      <a:lnTo>
                        <a:pt x="64" y="73"/>
                      </a:lnTo>
                      <a:lnTo>
                        <a:pt x="69" y="72"/>
                      </a:lnTo>
                      <a:lnTo>
                        <a:pt x="72" y="69"/>
                      </a:lnTo>
                      <a:lnTo>
                        <a:pt x="75" y="67"/>
                      </a:lnTo>
                      <a:lnTo>
                        <a:pt x="84" y="66"/>
                      </a:lnTo>
                      <a:lnTo>
                        <a:pt x="88" y="66"/>
                      </a:lnTo>
                      <a:lnTo>
                        <a:pt x="94" y="64"/>
                      </a:lnTo>
                      <a:lnTo>
                        <a:pt x="97" y="61"/>
                      </a:lnTo>
                      <a:lnTo>
                        <a:pt x="98" y="57"/>
                      </a:lnTo>
                      <a:lnTo>
                        <a:pt x="100" y="53"/>
                      </a:lnTo>
                      <a:lnTo>
                        <a:pt x="103" y="50"/>
                      </a:lnTo>
                      <a:lnTo>
                        <a:pt x="107" y="47"/>
                      </a:lnTo>
                      <a:lnTo>
                        <a:pt x="112" y="47"/>
                      </a:lnTo>
                      <a:lnTo>
                        <a:pt x="118" y="47"/>
                      </a:lnTo>
                      <a:lnTo>
                        <a:pt x="122" y="47"/>
                      </a:lnTo>
                      <a:lnTo>
                        <a:pt x="127" y="45"/>
                      </a:lnTo>
                      <a:lnTo>
                        <a:pt x="128" y="41"/>
                      </a:lnTo>
                      <a:lnTo>
                        <a:pt x="127" y="35"/>
                      </a:lnTo>
                      <a:lnTo>
                        <a:pt x="121" y="29"/>
                      </a:lnTo>
                      <a:lnTo>
                        <a:pt x="115" y="27"/>
                      </a:lnTo>
                      <a:lnTo>
                        <a:pt x="109" y="27"/>
                      </a:lnTo>
                      <a:lnTo>
                        <a:pt x="103" y="29"/>
                      </a:lnTo>
                      <a:lnTo>
                        <a:pt x="100" y="29"/>
                      </a:lnTo>
                      <a:lnTo>
                        <a:pt x="100" y="26"/>
                      </a:lnTo>
                      <a:lnTo>
                        <a:pt x="100" y="23"/>
                      </a:lnTo>
                      <a:lnTo>
                        <a:pt x="101" y="18"/>
                      </a:lnTo>
                      <a:lnTo>
                        <a:pt x="101" y="12"/>
                      </a:lnTo>
                      <a:lnTo>
                        <a:pt x="101" y="6"/>
                      </a:lnTo>
                      <a:lnTo>
                        <a:pt x="98" y="0"/>
                      </a:lnTo>
                      <a:lnTo>
                        <a:pt x="97" y="6"/>
                      </a:lnTo>
                      <a:lnTo>
                        <a:pt x="91" y="11"/>
                      </a:lnTo>
                      <a:lnTo>
                        <a:pt x="85" y="14"/>
                      </a:lnTo>
                      <a:lnTo>
                        <a:pt x="78" y="14"/>
                      </a:lnTo>
                      <a:lnTo>
                        <a:pt x="73" y="15"/>
                      </a:lnTo>
                      <a:lnTo>
                        <a:pt x="72" y="18"/>
                      </a:lnTo>
                      <a:lnTo>
                        <a:pt x="72" y="21"/>
                      </a:lnTo>
                      <a:lnTo>
                        <a:pt x="73" y="27"/>
                      </a:lnTo>
                      <a:lnTo>
                        <a:pt x="73" y="32"/>
                      </a:lnTo>
                      <a:lnTo>
                        <a:pt x="72" y="35"/>
                      </a:lnTo>
                      <a:lnTo>
                        <a:pt x="69" y="36"/>
                      </a:lnTo>
                      <a:lnTo>
                        <a:pt x="64" y="38"/>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7" name="Freeform 80"/>
                <p:cNvSpPr>
                  <a:spLocks/>
                </p:cNvSpPr>
                <p:nvPr/>
              </p:nvSpPr>
              <p:spPr bwMode="auto">
                <a:xfrm>
                  <a:off x="3790" y="2371"/>
                  <a:ext cx="64" cy="36"/>
                </a:xfrm>
                <a:custGeom>
                  <a:avLst/>
                  <a:gdLst>
                    <a:gd name="T0" fmla="*/ 60 w 128"/>
                    <a:gd name="T1" fmla="*/ 36 h 72"/>
                    <a:gd name="T2" fmla="*/ 55 w 128"/>
                    <a:gd name="T3" fmla="*/ 30 h 72"/>
                    <a:gd name="T4" fmla="*/ 58 w 128"/>
                    <a:gd name="T5" fmla="*/ 21 h 72"/>
                    <a:gd name="T6" fmla="*/ 55 w 128"/>
                    <a:gd name="T7" fmla="*/ 15 h 72"/>
                    <a:gd name="T8" fmla="*/ 43 w 128"/>
                    <a:gd name="T9" fmla="*/ 12 h 72"/>
                    <a:gd name="T10" fmla="*/ 33 w 128"/>
                    <a:gd name="T11" fmla="*/ 6 h 72"/>
                    <a:gd name="T12" fmla="*/ 29 w 128"/>
                    <a:gd name="T13" fmla="*/ 6 h 72"/>
                    <a:gd name="T14" fmla="*/ 27 w 128"/>
                    <a:gd name="T15" fmla="*/ 18 h 72"/>
                    <a:gd name="T16" fmla="*/ 30 w 128"/>
                    <a:gd name="T17" fmla="*/ 26 h 72"/>
                    <a:gd name="T18" fmla="*/ 26 w 128"/>
                    <a:gd name="T19" fmla="*/ 29 h 72"/>
                    <a:gd name="T20" fmla="*/ 15 w 128"/>
                    <a:gd name="T21" fmla="*/ 27 h 72"/>
                    <a:gd name="T22" fmla="*/ 2 w 128"/>
                    <a:gd name="T23" fmla="*/ 33 h 72"/>
                    <a:gd name="T24" fmla="*/ 2 w 128"/>
                    <a:gd name="T25" fmla="*/ 44 h 72"/>
                    <a:gd name="T26" fmla="*/ 11 w 128"/>
                    <a:gd name="T27" fmla="*/ 47 h 72"/>
                    <a:gd name="T28" fmla="*/ 21 w 128"/>
                    <a:gd name="T29" fmla="*/ 47 h 72"/>
                    <a:gd name="T30" fmla="*/ 30 w 128"/>
                    <a:gd name="T31" fmla="*/ 53 h 72"/>
                    <a:gd name="T32" fmla="*/ 33 w 128"/>
                    <a:gd name="T33" fmla="*/ 61 h 72"/>
                    <a:gd name="T34" fmla="*/ 40 w 128"/>
                    <a:gd name="T35" fmla="*/ 66 h 72"/>
                    <a:gd name="T36" fmla="*/ 54 w 128"/>
                    <a:gd name="T37" fmla="*/ 66 h 72"/>
                    <a:gd name="T38" fmla="*/ 60 w 128"/>
                    <a:gd name="T39" fmla="*/ 70 h 72"/>
                    <a:gd name="T40" fmla="*/ 69 w 128"/>
                    <a:gd name="T41" fmla="*/ 70 h 72"/>
                    <a:gd name="T42" fmla="*/ 75 w 128"/>
                    <a:gd name="T43" fmla="*/ 66 h 72"/>
                    <a:gd name="T44" fmla="*/ 88 w 128"/>
                    <a:gd name="T45" fmla="*/ 66 h 72"/>
                    <a:gd name="T46" fmla="*/ 97 w 128"/>
                    <a:gd name="T47" fmla="*/ 61 h 72"/>
                    <a:gd name="T48" fmla="*/ 100 w 128"/>
                    <a:gd name="T49" fmla="*/ 53 h 72"/>
                    <a:gd name="T50" fmla="*/ 107 w 128"/>
                    <a:gd name="T51" fmla="*/ 47 h 72"/>
                    <a:gd name="T52" fmla="*/ 118 w 128"/>
                    <a:gd name="T53" fmla="*/ 47 h 72"/>
                    <a:gd name="T54" fmla="*/ 127 w 128"/>
                    <a:gd name="T55" fmla="*/ 44 h 72"/>
                    <a:gd name="T56" fmla="*/ 127 w 128"/>
                    <a:gd name="T57" fmla="*/ 33 h 72"/>
                    <a:gd name="T58" fmla="*/ 115 w 128"/>
                    <a:gd name="T59" fmla="*/ 27 h 72"/>
                    <a:gd name="T60" fmla="*/ 103 w 128"/>
                    <a:gd name="T61" fmla="*/ 29 h 72"/>
                    <a:gd name="T62" fmla="*/ 100 w 128"/>
                    <a:gd name="T63" fmla="*/ 26 h 72"/>
                    <a:gd name="T64" fmla="*/ 101 w 128"/>
                    <a:gd name="T65" fmla="*/ 18 h 72"/>
                    <a:gd name="T66" fmla="*/ 101 w 128"/>
                    <a:gd name="T67" fmla="*/ 6 h 72"/>
                    <a:gd name="T68" fmla="*/ 97 w 128"/>
                    <a:gd name="T69" fmla="*/ 6 h 72"/>
                    <a:gd name="T70" fmla="*/ 85 w 128"/>
                    <a:gd name="T71" fmla="*/ 12 h 72"/>
                    <a:gd name="T72" fmla="*/ 73 w 128"/>
                    <a:gd name="T73" fmla="*/ 15 h 72"/>
                    <a:gd name="T74" fmla="*/ 72 w 128"/>
                    <a:gd name="T75" fmla="*/ 21 h 72"/>
                    <a:gd name="T76" fmla="*/ 73 w 128"/>
                    <a:gd name="T77" fmla="*/ 30 h 72"/>
                    <a:gd name="T78" fmla="*/ 69 w 128"/>
                    <a:gd name="T79" fmla="*/ 3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72"/>
                    <a:gd name="T122" fmla="*/ 128 w 128"/>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72">
                      <a:moveTo>
                        <a:pt x="64" y="36"/>
                      </a:moveTo>
                      <a:lnTo>
                        <a:pt x="60" y="36"/>
                      </a:lnTo>
                      <a:lnTo>
                        <a:pt x="57" y="33"/>
                      </a:lnTo>
                      <a:lnTo>
                        <a:pt x="55" y="30"/>
                      </a:lnTo>
                      <a:lnTo>
                        <a:pt x="57" y="26"/>
                      </a:lnTo>
                      <a:lnTo>
                        <a:pt x="58" y="21"/>
                      </a:lnTo>
                      <a:lnTo>
                        <a:pt x="58" y="17"/>
                      </a:lnTo>
                      <a:lnTo>
                        <a:pt x="55" y="15"/>
                      </a:lnTo>
                      <a:lnTo>
                        <a:pt x="51" y="14"/>
                      </a:lnTo>
                      <a:lnTo>
                        <a:pt x="43" y="12"/>
                      </a:lnTo>
                      <a:lnTo>
                        <a:pt x="37" y="11"/>
                      </a:lnTo>
                      <a:lnTo>
                        <a:pt x="33" y="6"/>
                      </a:lnTo>
                      <a:lnTo>
                        <a:pt x="31" y="0"/>
                      </a:lnTo>
                      <a:lnTo>
                        <a:pt x="29" y="6"/>
                      </a:lnTo>
                      <a:lnTo>
                        <a:pt x="29" y="12"/>
                      </a:lnTo>
                      <a:lnTo>
                        <a:pt x="27" y="18"/>
                      </a:lnTo>
                      <a:lnTo>
                        <a:pt x="29" y="23"/>
                      </a:lnTo>
                      <a:lnTo>
                        <a:pt x="30" y="26"/>
                      </a:lnTo>
                      <a:lnTo>
                        <a:pt x="29" y="27"/>
                      </a:lnTo>
                      <a:lnTo>
                        <a:pt x="26" y="29"/>
                      </a:lnTo>
                      <a:lnTo>
                        <a:pt x="21" y="27"/>
                      </a:lnTo>
                      <a:lnTo>
                        <a:pt x="15" y="27"/>
                      </a:lnTo>
                      <a:lnTo>
                        <a:pt x="8" y="29"/>
                      </a:lnTo>
                      <a:lnTo>
                        <a:pt x="2" y="33"/>
                      </a:lnTo>
                      <a:lnTo>
                        <a:pt x="0" y="39"/>
                      </a:lnTo>
                      <a:lnTo>
                        <a:pt x="2" y="44"/>
                      </a:lnTo>
                      <a:lnTo>
                        <a:pt x="6" y="47"/>
                      </a:lnTo>
                      <a:lnTo>
                        <a:pt x="11" y="47"/>
                      </a:lnTo>
                      <a:lnTo>
                        <a:pt x="17" y="45"/>
                      </a:lnTo>
                      <a:lnTo>
                        <a:pt x="21" y="47"/>
                      </a:lnTo>
                      <a:lnTo>
                        <a:pt x="27" y="48"/>
                      </a:lnTo>
                      <a:lnTo>
                        <a:pt x="30" y="53"/>
                      </a:lnTo>
                      <a:lnTo>
                        <a:pt x="31" y="57"/>
                      </a:lnTo>
                      <a:lnTo>
                        <a:pt x="33" y="61"/>
                      </a:lnTo>
                      <a:lnTo>
                        <a:pt x="36" y="63"/>
                      </a:lnTo>
                      <a:lnTo>
                        <a:pt x="40" y="66"/>
                      </a:lnTo>
                      <a:lnTo>
                        <a:pt x="45" y="66"/>
                      </a:lnTo>
                      <a:lnTo>
                        <a:pt x="54" y="66"/>
                      </a:lnTo>
                      <a:lnTo>
                        <a:pt x="57" y="69"/>
                      </a:lnTo>
                      <a:lnTo>
                        <a:pt x="60" y="70"/>
                      </a:lnTo>
                      <a:lnTo>
                        <a:pt x="64" y="72"/>
                      </a:lnTo>
                      <a:lnTo>
                        <a:pt x="69" y="70"/>
                      </a:lnTo>
                      <a:lnTo>
                        <a:pt x="72" y="69"/>
                      </a:lnTo>
                      <a:lnTo>
                        <a:pt x="75" y="66"/>
                      </a:lnTo>
                      <a:lnTo>
                        <a:pt x="84" y="66"/>
                      </a:lnTo>
                      <a:lnTo>
                        <a:pt x="88" y="66"/>
                      </a:lnTo>
                      <a:lnTo>
                        <a:pt x="94" y="63"/>
                      </a:lnTo>
                      <a:lnTo>
                        <a:pt x="97" y="61"/>
                      </a:lnTo>
                      <a:lnTo>
                        <a:pt x="98" y="57"/>
                      </a:lnTo>
                      <a:lnTo>
                        <a:pt x="100" y="53"/>
                      </a:lnTo>
                      <a:lnTo>
                        <a:pt x="103" y="48"/>
                      </a:lnTo>
                      <a:lnTo>
                        <a:pt x="107" y="47"/>
                      </a:lnTo>
                      <a:lnTo>
                        <a:pt x="112" y="45"/>
                      </a:lnTo>
                      <a:lnTo>
                        <a:pt x="118" y="47"/>
                      </a:lnTo>
                      <a:lnTo>
                        <a:pt x="122" y="47"/>
                      </a:lnTo>
                      <a:lnTo>
                        <a:pt x="127" y="44"/>
                      </a:lnTo>
                      <a:lnTo>
                        <a:pt x="128" y="39"/>
                      </a:lnTo>
                      <a:lnTo>
                        <a:pt x="127" y="33"/>
                      </a:lnTo>
                      <a:lnTo>
                        <a:pt x="121" y="29"/>
                      </a:lnTo>
                      <a:lnTo>
                        <a:pt x="115" y="27"/>
                      </a:lnTo>
                      <a:lnTo>
                        <a:pt x="109" y="27"/>
                      </a:lnTo>
                      <a:lnTo>
                        <a:pt x="103" y="29"/>
                      </a:lnTo>
                      <a:lnTo>
                        <a:pt x="100" y="27"/>
                      </a:lnTo>
                      <a:lnTo>
                        <a:pt x="100" y="26"/>
                      </a:lnTo>
                      <a:lnTo>
                        <a:pt x="100" y="23"/>
                      </a:lnTo>
                      <a:lnTo>
                        <a:pt x="101" y="18"/>
                      </a:lnTo>
                      <a:lnTo>
                        <a:pt x="101" y="12"/>
                      </a:lnTo>
                      <a:lnTo>
                        <a:pt x="101" y="6"/>
                      </a:lnTo>
                      <a:lnTo>
                        <a:pt x="98" y="0"/>
                      </a:lnTo>
                      <a:lnTo>
                        <a:pt x="97" y="6"/>
                      </a:lnTo>
                      <a:lnTo>
                        <a:pt x="91" y="11"/>
                      </a:lnTo>
                      <a:lnTo>
                        <a:pt x="85" y="12"/>
                      </a:lnTo>
                      <a:lnTo>
                        <a:pt x="78" y="14"/>
                      </a:lnTo>
                      <a:lnTo>
                        <a:pt x="73" y="15"/>
                      </a:lnTo>
                      <a:lnTo>
                        <a:pt x="72" y="17"/>
                      </a:lnTo>
                      <a:lnTo>
                        <a:pt x="72" y="21"/>
                      </a:lnTo>
                      <a:lnTo>
                        <a:pt x="73" y="26"/>
                      </a:lnTo>
                      <a:lnTo>
                        <a:pt x="73" y="30"/>
                      </a:lnTo>
                      <a:lnTo>
                        <a:pt x="72" y="33"/>
                      </a:lnTo>
                      <a:lnTo>
                        <a:pt x="69" y="36"/>
                      </a:lnTo>
                      <a:lnTo>
                        <a:pt x="64" y="36"/>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8" name="Freeform 81"/>
                <p:cNvSpPr>
                  <a:spLocks/>
                </p:cNvSpPr>
                <p:nvPr/>
              </p:nvSpPr>
              <p:spPr bwMode="auto">
                <a:xfrm>
                  <a:off x="3790" y="2338"/>
                  <a:ext cx="64" cy="37"/>
                </a:xfrm>
                <a:custGeom>
                  <a:avLst/>
                  <a:gdLst>
                    <a:gd name="T0" fmla="*/ 60 w 128"/>
                    <a:gd name="T1" fmla="*/ 36 h 73"/>
                    <a:gd name="T2" fmla="*/ 55 w 128"/>
                    <a:gd name="T3" fmla="*/ 31 h 73"/>
                    <a:gd name="T4" fmla="*/ 58 w 128"/>
                    <a:gd name="T5" fmla="*/ 21 h 73"/>
                    <a:gd name="T6" fmla="*/ 55 w 128"/>
                    <a:gd name="T7" fmla="*/ 15 h 73"/>
                    <a:gd name="T8" fmla="*/ 43 w 128"/>
                    <a:gd name="T9" fmla="*/ 13 h 73"/>
                    <a:gd name="T10" fmla="*/ 33 w 128"/>
                    <a:gd name="T11" fmla="*/ 6 h 73"/>
                    <a:gd name="T12" fmla="*/ 29 w 128"/>
                    <a:gd name="T13" fmla="*/ 6 h 73"/>
                    <a:gd name="T14" fmla="*/ 27 w 128"/>
                    <a:gd name="T15" fmla="*/ 18 h 73"/>
                    <a:gd name="T16" fmla="*/ 30 w 128"/>
                    <a:gd name="T17" fmla="*/ 25 h 73"/>
                    <a:gd name="T18" fmla="*/ 26 w 128"/>
                    <a:gd name="T19" fmla="*/ 28 h 73"/>
                    <a:gd name="T20" fmla="*/ 15 w 128"/>
                    <a:gd name="T21" fmla="*/ 27 h 73"/>
                    <a:gd name="T22" fmla="*/ 2 w 128"/>
                    <a:gd name="T23" fmla="*/ 34 h 73"/>
                    <a:gd name="T24" fmla="*/ 2 w 128"/>
                    <a:gd name="T25" fmla="*/ 45 h 73"/>
                    <a:gd name="T26" fmla="*/ 11 w 128"/>
                    <a:gd name="T27" fmla="*/ 46 h 73"/>
                    <a:gd name="T28" fmla="*/ 21 w 128"/>
                    <a:gd name="T29" fmla="*/ 46 h 73"/>
                    <a:gd name="T30" fmla="*/ 30 w 128"/>
                    <a:gd name="T31" fmla="*/ 52 h 73"/>
                    <a:gd name="T32" fmla="*/ 33 w 128"/>
                    <a:gd name="T33" fmla="*/ 61 h 73"/>
                    <a:gd name="T34" fmla="*/ 40 w 128"/>
                    <a:gd name="T35" fmla="*/ 65 h 73"/>
                    <a:gd name="T36" fmla="*/ 54 w 128"/>
                    <a:gd name="T37" fmla="*/ 67 h 73"/>
                    <a:gd name="T38" fmla="*/ 60 w 128"/>
                    <a:gd name="T39" fmla="*/ 71 h 73"/>
                    <a:gd name="T40" fmla="*/ 69 w 128"/>
                    <a:gd name="T41" fmla="*/ 71 h 73"/>
                    <a:gd name="T42" fmla="*/ 75 w 128"/>
                    <a:gd name="T43" fmla="*/ 67 h 73"/>
                    <a:gd name="T44" fmla="*/ 88 w 128"/>
                    <a:gd name="T45" fmla="*/ 65 h 73"/>
                    <a:gd name="T46" fmla="*/ 97 w 128"/>
                    <a:gd name="T47" fmla="*/ 61 h 73"/>
                    <a:gd name="T48" fmla="*/ 100 w 128"/>
                    <a:gd name="T49" fmla="*/ 52 h 73"/>
                    <a:gd name="T50" fmla="*/ 107 w 128"/>
                    <a:gd name="T51" fmla="*/ 46 h 73"/>
                    <a:gd name="T52" fmla="*/ 118 w 128"/>
                    <a:gd name="T53" fmla="*/ 46 h 73"/>
                    <a:gd name="T54" fmla="*/ 127 w 128"/>
                    <a:gd name="T55" fmla="*/ 45 h 73"/>
                    <a:gd name="T56" fmla="*/ 127 w 128"/>
                    <a:gd name="T57" fmla="*/ 34 h 73"/>
                    <a:gd name="T58" fmla="*/ 115 w 128"/>
                    <a:gd name="T59" fmla="*/ 27 h 73"/>
                    <a:gd name="T60" fmla="*/ 103 w 128"/>
                    <a:gd name="T61" fmla="*/ 28 h 73"/>
                    <a:gd name="T62" fmla="*/ 100 w 128"/>
                    <a:gd name="T63" fmla="*/ 25 h 73"/>
                    <a:gd name="T64" fmla="*/ 101 w 128"/>
                    <a:gd name="T65" fmla="*/ 18 h 73"/>
                    <a:gd name="T66" fmla="*/ 101 w 128"/>
                    <a:gd name="T67" fmla="*/ 6 h 73"/>
                    <a:gd name="T68" fmla="*/ 97 w 128"/>
                    <a:gd name="T69" fmla="*/ 6 h 73"/>
                    <a:gd name="T70" fmla="*/ 85 w 128"/>
                    <a:gd name="T71" fmla="*/ 13 h 73"/>
                    <a:gd name="T72" fmla="*/ 73 w 128"/>
                    <a:gd name="T73" fmla="*/ 15 h 73"/>
                    <a:gd name="T74" fmla="*/ 72 w 128"/>
                    <a:gd name="T75" fmla="*/ 21 h 73"/>
                    <a:gd name="T76" fmla="*/ 73 w 128"/>
                    <a:gd name="T77" fmla="*/ 31 h 73"/>
                    <a:gd name="T78" fmla="*/ 69 w 128"/>
                    <a:gd name="T79" fmla="*/ 36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73"/>
                    <a:gd name="T122" fmla="*/ 128 w 128"/>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73">
                      <a:moveTo>
                        <a:pt x="64" y="37"/>
                      </a:moveTo>
                      <a:lnTo>
                        <a:pt x="60" y="36"/>
                      </a:lnTo>
                      <a:lnTo>
                        <a:pt x="57" y="34"/>
                      </a:lnTo>
                      <a:lnTo>
                        <a:pt x="55" y="31"/>
                      </a:lnTo>
                      <a:lnTo>
                        <a:pt x="57" y="27"/>
                      </a:lnTo>
                      <a:lnTo>
                        <a:pt x="58" y="21"/>
                      </a:lnTo>
                      <a:lnTo>
                        <a:pt x="58" y="18"/>
                      </a:lnTo>
                      <a:lnTo>
                        <a:pt x="55" y="15"/>
                      </a:lnTo>
                      <a:lnTo>
                        <a:pt x="51" y="13"/>
                      </a:lnTo>
                      <a:lnTo>
                        <a:pt x="43" y="13"/>
                      </a:lnTo>
                      <a:lnTo>
                        <a:pt x="37" y="10"/>
                      </a:lnTo>
                      <a:lnTo>
                        <a:pt x="33" y="6"/>
                      </a:lnTo>
                      <a:lnTo>
                        <a:pt x="31" y="0"/>
                      </a:lnTo>
                      <a:lnTo>
                        <a:pt x="29" y="6"/>
                      </a:lnTo>
                      <a:lnTo>
                        <a:pt x="29" y="12"/>
                      </a:lnTo>
                      <a:lnTo>
                        <a:pt x="27" y="18"/>
                      </a:lnTo>
                      <a:lnTo>
                        <a:pt x="29" y="22"/>
                      </a:lnTo>
                      <a:lnTo>
                        <a:pt x="30" y="25"/>
                      </a:lnTo>
                      <a:lnTo>
                        <a:pt x="29" y="28"/>
                      </a:lnTo>
                      <a:lnTo>
                        <a:pt x="26" y="28"/>
                      </a:lnTo>
                      <a:lnTo>
                        <a:pt x="21" y="27"/>
                      </a:lnTo>
                      <a:lnTo>
                        <a:pt x="15" y="27"/>
                      </a:lnTo>
                      <a:lnTo>
                        <a:pt x="8" y="28"/>
                      </a:lnTo>
                      <a:lnTo>
                        <a:pt x="2" y="34"/>
                      </a:lnTo>
                      <a:lnTo>
                        <a:pt x="0" y="40"/>
                      </a:lnTo>
                      <a:lnTo>
                        <a:pt x="2" y="45"/>
                      </a:lnTo>
                      <a:lnTo>
                        <a:pt x="6" y="46"/>
                      </a:lnTo>
                      <a:lnTo>
                        <a:pt x="11" y="46"/>
                      </a:lnTo>
                      <a:lnTo>
                        <a:pt x="17" y="46"/>
                      </a:lnTo>
                      <a:lnTo>
                        <a:pt x="21" y="46"/>
                      </a:lnTo>
                      <a:lnTo>
                        <a:pt x="27" y="49"/>
                      </a:lnTo>
                      <a:lnTo>
                        <a:pt x="30" y="52"/>
                      </a:lnTo>
                      <a:lnTo>
                        <a:pt x="31" y="57"/>
                      </a:lnTo>
                      <a:lnTo>
                        <a:pt x="33" y="61"/>
                      </a:lnTo>
                      <a:lnTo>
                        <a:pt x="36" y="64"/>
                      </a:lnTo>
                      <a:lnTo>
                        <a:pt x="40" y="65"/>
                      </a:lnTo>
                      <a:lnTo>
                        <a:pt x="45" y="65"/>
                      </a:lnTo>
                      <a:lnTo>
                        <a:pt x="54" y="67"/>
                      </a:lnTo>
                      <a:lnTo>
                        <a:pt x="57" y="68"/>
                      </a:lnTo>
                      <a:lnTo>
                        <a:pt x="60" y="71"/>
                      </a:lnTo>
                      <a:lnTo>
                        <a:pt x="64" y="73"/>
                      </a:lnTo>
                      <a:lnTo>
                        <a:pt x="69" y="71"/>
                      </a:lnTo>
                      <a:lnTo>
                        <a:pt x="72" y="68"/>
                      </a:lnTo>
                      <a:lnTo>
                        <a:pt x="75" y="67"/>
                      </a:lnTo>
                      <a:lnTo>
                        <a:pt x="84" y="65"/>
                      </a:lnTo>
                      <a:lnTo>
                        <a:pt x="88" y="65"/>
                      </a:lnTo>
                      <a:lnTo>
                        <a:pt x="94" y="64"/>
                      </a:lnTo>
                      <a:lnTo>
                        <a:pt x="97" y="61"/>
                      </a:lnTo>
                      <a:lnTo>
                        <a:pt x="98" y="57"/>
                      </a:lnTo>
                      <a:lnTo>
                        <a:pt x="100" y="52"/>
                      </a:lnTo>
                      <a:lnTo>
                        <a:pt x="103" y="49"/>
                      </a:lnTo>
                      <a:lnTo>
                        <a:pt x="107" y="46"/>
                      </a:lnTo>
                      <a:lnTo>
                        <a:pt x="112" y="46"/>
                      </a:lnTo>
                      <a:lnTo>
                        <a:pt x="118" y="46"/>
                      </a:lnTo>
                      <a:lnTo>
                        <a:pt x="122" y="46"/>
                      </a:lnTo>
                      <a:lnTo>
                        <a:pt x="127" y="45"/>
                      </a:lnTo>
                      <a:lnTo>
                        <a:pt x="128" y="40"/>
                      </a:lnTo>
                      <a:lnTo>
                        <a:pt x="127" y="34"/>
                      </a:lnTo>
                      <a:lnTo>
                        <a:pt x="121" y="28"/>
                      </a:lnTo>
                      <a:lnTo>
                        <a:pt x="115" y="27"/>
                      </a:lnTo>
                      <a:lnTo>
                        <a:pt x="109" y="27"/>
                      </a:lnTo>
                      <a:lnTo>
                        <a:pt x="103" y="28"/>
                      </a:lnTo>
                      <a:lnTo>
                        <a:pt x="100" y="28"/>
                      </a:lnTo>
                      <a:lnTo>
                        <a:pt x="100" y="25"/>
                      </a:lnTo>
                      <a:lnTo>
                        <a:pt x="100" y="22"/>
                      </a:lnTo>
                      <a:lnTo>
                        <a:pt x="101" y="18"/>
                      </a:lnTo>
                      <a:lnTo>
                        <a:pt x="101" y="12"/>
                      </a:lnTo>
                      <a:lnTo>
                        <a:pt x="101" y="6"/>
                      </a:lnTo>
                      <a:lnTo>
                        <a:pt x="98" y="0"/>
                      </a:lnTo>
                      <a:lnTo>
                        <a:pt x="97" y="6"/>
                      </a:lnTo>
                      <a:lnTo>
                        <a:pt x="91" y="10"/>
                      </a:lnTo>
                      <a:lnTo>
                        <a:pt x="85" y="13"/>
                      </a:lnTo>
                      <a:lnTo>
                        <a:pt x="78" y="13"/>
                      </a:lnTo>
                      <a:lnTo>
                        <a:pt x="73" y="15"/>
                      </a:lnTo>
                      <a:lnTo>
                        <a:pt x="72" y="18"/>
                      </a:lnTo>
                      <a:lnTo>
                        <a:pt x="72" y="21"/>
                      </a:lnTo>
                      <a:lnTo>
                        <a:pt x="73" y="27"/>
                      </a:lnTo>
                      <a:lnTo>
                        <a:pt x="73" y="31"/>
                      </a:lnTo>
                      <a:lnTo>
                        <a:pt x="72" y="34"/>
                      </a:lnTo>
                      <a:lnTo>
                        <a:pt x="69" y="36"/>
                      </a:lnTo>
                      <a:lnTo>
                        <a:pt x="64" y="37"/>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89" name="Freeform 82"/>
                <p:cNvSpPr>
                  <a:spLocks/>
                </p:cNvSpPr>
                <p:nvPr/>
              </p:nvSpPr>
              <p:spPr bwMode="auto">
                <a:xfrm>
                  <a:off x="3797" y="2164"/>
                  <a:ext cx="51" cy="36"/>
                </a:xfrm>
                <a:custGeom>
                  <a:avLst/>
                  <a:gdLst>
                    <a:gd name="T0" fmla="*/ 46 w 102"/>
                    <a:gd name="T1" fmla="*/ 36 h 71"/>
                    <a:gd name="T2" fmla="*/ 41 w 102"/>
                    <a:gd name="T3" fmla="*/ 30 h 71"/>
                    <a:gd name="T4" fmla="*/ 44 w 102"/>
                    <a:gd name="T5" fmla="*/ 21 h 71"/>
                    <a:gd name="T6" fmla="*/ 41 w 102"/>
                    <a:gd name="T7" fmla="*/ 15 h 71"/>
                    <a:gd name="T8" fmla="*/ 29 w 102"/>
                    <a:gd name="T9" fmla="*/ 12 h 71"/>
                    <a:gd name="T10" fmla="*/ 19 w 102"/>
                    <a:gd name="T11" fmla="*/ 6 h 71"/>
                    <a:gd name="T12" fmla="*/ 15 w 102"/>
                    <a:gd name="T13" fmla="*/ 6 h 71"/>
                    <a:gd name="T14" fmla="*/ 13 w 102"/>
                    <a:gd name="T15" fmla="*/ 18 h 71"/>
                    <a:gd name="T16" fmla="*/ 16 w 102"/>
                    <a:gd name="T17" fmla="*/ 25 h 71"/>
                    <a:gd name="T18" fmla="*/ 17 w 102"/>
                    <a:gd name="T19" fmla="*/ 31 h 71"/>
                    <a:gd name="T20" fmla="*/ 7 w 102"/>
                    <a:gd name="T21" fmla="*/ 30 h 71"/>
                    <a:gd name="T22" fmla="*/ 1 w 102"/>
                    <a:gd name="T23" fmla="*/ 36 h 71"/>
                    <a:gd name="T24" fmla="*/ 0 w 102"/>
                    <a:gd name="T25" fmla="*/ 46 h 71"/>
                    <a:gd name="T26" fmla="*/ 4 w 102"/>
                    <a:gd name="T27" fmla="*/ 50 h 71"/>
                    <a:gd name="T28" fmla="*/ 13 w 102"/>
                    <a:gd name="T29" fmla="*/ 50 h 71"/>
                    <a:gd name="T30" fmla="*/ 17 w 102"/>
                    <a:gd name="T31" fmla="*/ 53 h 71"/>
                    <a:gd name="T32" fmla="*/ 19 w 102"/>
                    <a:gd name="T33" fmla="*/ 61 h 71"/>
                    <a:gd name="T34" fmla="*/ 26 w 102"/>
                    <a:gd name="T35" fmla="*/ 65 h 71"/>
                    <a:gd name="T36" fmla="*/ 40 w 102"/>
                    <a:gd name="T37" fmla="*/ 65 h 71"/>
                    <a:gd name="T38" fmla="*/ 46 w 102"/>
                    <a:gd name="T39" fmla="*/ 70 h 71"/>
                    <a:gd name="T40" fmla="*/ 55 w 102"/>
                    <a:gd name="T41" fmla="*/ 70 h 71"/>
                    <a:gd name="T42" fmla="*/ 61 w 102"/>
                    <a:gd name="T43" fmla="*/ 65 h 71"/>
                    <a:gd name="T44" fmla="*/ 74 w 102"/>
                    <a:gd name="T45" fmla="*/ 65 h 71"/>
                    <a:gd name="T46" fmla="*/ 83 w 102"/>
                    <a:gd name="T47" fmla="*/ 61 h 71"/>
                    <a:gd name="T48" fmla="*/ 84 w 102"/>
                    <a:gd name="T49" fmla="*/ 53 h 71"/>
                    <a:gd name="T50" fmla="*/ 87 w 102"/>
                    <a:gd name="T51" fmla="*/ 49 h 71"/>
                    <a:gd name="T52" fmla="*/ 95 w 102"/>
                    <a:gd name="T53" fmla="*/ 49 h 71"/>
                    <a:gd name="T54" fmla="*/ 101 w 102"/>
                    <a:gd name="T55" fmla="*/ 44 h 71"/>
                    <a:gd name="T56" fmla="*/ 101 w 102"/>
                    <a:gd name="T57" fmla="*/ 34 h 71"/>
                    <a:gd name="T58" fmla="*/ 92 w 102"/>
                    <a:gd name="T59" fmla="*/ 30 h 71"/>
                    <a:gd name="T60" fmla="*/ 83 w 102"/>
                    <a:gd name="T61" fmla="*/ 31 h 71"/>
                    <a:gd name="T62" fmla="*/ 84 w 102"/>
                    <a:gd name="T63" fmla="*/ 25 h 71"/>
                    <a:gd name="T64" fmla="*/ 87 w 102"/>
                    <a:gd name="T65" fmla="*/ 18 h 71"/>
                    <a:gd name="T66" fmla="*/ 87 w 102"/>
                    <a:gd name="T67" fmla="*/ 6 h 71"/>
                    <a:gd name="T68" fmla="*/ 83 w 102"/>
                    <a:gd name="T69" fmla="*/ 6 h 71"/>
                    <a:gd name="T70" fmla="*/ 71 w 102"/>
                    <a:gd name="T71" fmla="*/ 12 h 71"/>
                    <a:gd name="T72" fmla="*/ 59 w 102"/>
                    <a:gd name="T73" fmla="*/ 15 h 71"/>
                    <a:gd name="T74" fmla="*/ 58 w 102"/>
                    <a:gd name="T75" fmla="*/ 21 h 71"/>
                    <a:gd name="T76" fmla="*/ 59 w 102"/>
                    <a:gd name="T77" fmla="*/ 30 h 71"/>
                    <a:gd name="T78" fmla="*/ 55 w 102"/>
                    <a:gd name="T79" fmla="*/ 36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71"/>
                    <a:gd name="T122" fmla="*/ 102 w 102"/>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71">
                      <a:moveTo>
                        <a:pt x="50" y="36"/>
                      </a:moveTo>
                      <a:lnTo>
                        <a:pt x="46" y="36"/>
                      </a:lnTo>
                      <a:lnTo>
                        <a:pt x="43" y="33"/>
                      </a:lnTo>
                      <a:lnTo>
                        <a:pt x="41" y="30"/>
                      </a:lnTo>
                      <a:lnTo>
                        <a:pt x="43" y="25"/>
                      </a:lnTo>
                      <a:lnTo>
                        <a:pt x="44" y="21"/>
                      </a:lnTo>
                      <a:lnTo>
                        <a:pt x="44" y="16"/>
                      </a:lnTo>
                      <a:lnTo>
                        <a:pt x="41" y="15"/>
                      </a:lnTo>
                      <a:lnTo>
                        <a:pt x="37" y="13"/>
                      </a:lnTo>
                      <a:lnTo>
                        <a:pt x="29" y="12"/>
                      </a:lnTo>
                      <a:lnTo>
                        <a:pt x="23" y="10"/>
                      </a:lnTo>
                      <a:lnTo>
                        <a:pt x="19" y="6"/>
                      </a:lnTo>
                      <a:lnTo>
                        <a:pt x="17" y="0"/>
                      </a:lnTo>
                      <a:lnTo>
                        <a:pt x="15" y="6"/>
                      </a:lnTo>
                      <a:lnTo>
                        <a:pt x="15" y="12"/>
                      </a:lnTo>
                      <a:lnTo>
                        <a:pt x="13" y="18"/>
                      </a:lnTo>
                      <a:lnTo>
                        <a:pt x="15" y="21"/>
                      </a:lnTo>
                      <a:lnTo>
                        <a:pt x="16" y="25"/>
                      </a:lnTo>
                      <a:lnTo>
                        <a:pt x="17" y="28"/>
                      </a:lnTo>
                      <a:lnTo>
                        <a:pt x="17" y="31"/>
                      </a:lnTo>
                      <a:lnTo>
                        <a:pt x="13" y="31"/>
                      </a:lnTo>
                      <a:lnTo>
                        <a:pt x="7" y="30"/>
                      </a:lnTo>
                      <a:lnTo>
                        <a:pt x="4" y="31"/>
                      </a:lnTo>
                      <a:lnTo>
                        <a:pt x="1" y="36"/>
                      </a:lnTo>
                      <a:lnTo>
                        <a:pt x="0" y="40"/>
                      </a:lnTo>
                      <a:lnTo>
                        <a:pt x="0" y="46"/>
                      </a:lnTo>
                      <a:lnTo>
                        <a:pt x="3" y="49"/>
                      </a:lnTo>
                      <a:lnTo>
                        <a:pt x="4" y="50"/>
                      </a:lnTo>
                      <a:lnTo>
                        <a:pt x="9" y="50"/>
                      </a:lnTo>
                      <a:lnTo>
                        <a:pt x="13" y="50"/>
                      </a:lnTo>
                      <a:lnTo>
                        <a:pt x="16" y="50"/>
                      </a:lnTo>
                      <a:lnTo>
                        <a:pt x="17" y="53"/>
                      </a:lnTo>
                      <a:lnTo>
                        <a:pt x="17" y="56"/>
                      </a:lnTo>
                      <a:lnTo>
                        <a:pt x="19" y="61"/>
                      </a:lnTo>
                      <a:lnTo>
                        <a:pt x="22" y="62"/>
                      </a:lnTo>
                      <a:lnTo>
                        <a:pt x="26" y="65"/>
                      </a:lnTo>
                      <a:lnTo>
                        <a:pt x="31" y="65"/>
                      </a:lnTo>
                      <a:lnTo>
                        <a:pt x="40" y="65"/>
                      </a:lnTo>
                      <a:lnTo>
                        <a:pt x="43" y="68"/>
                      </a:lnTo>
                      <a:lnTo>
                        <a:pt x="46" y="70"/>
                      </a:lnTo>
                      <a:lnTo>
                        <a:pt x="50" y="71"/>
                      </a:lnTo>
                      <a:lnTo>
                        <a:pt x="55" y="70"/>
                      </a:lnTo>
                      <a:lnTo>
                        <a:pt x="58" y="68"/>
                      </a:lnTo>
                      <a:lnTo>
                        <a:pt x="61" y="65"/>
                      </a:lnTo>
                      <a:lnTo>
                        <a:pt x="70" y="65"/>
                      </a:lnTo>
                      <a:lnTo>
                        <a:pt x="74" y="65"/>
                      </a:lnTo>
                      <a:lnTo>
                        <a:pt x="80" y="62"/>
                      </a:lnTo>
                      <a:lnTo>
                        <a:pt x="83" y="61"/>
                      </a:lnTo>
                      <a:lnTo>
                        <a:pt x="84" y="56"/>
                      </a:lnTo>
                      <a:lnTo>
                        <a:pt x="84" y="53"/>
                      </a:lnTo>
                      <a:lnTo>
                        <a:pt x="86" y="50"/>
                      </a:lnTo>
                      <a:lnTo>
                        <a:pt x="87" y="49"/>
                      </a:lnTo>
                      <a:lnTo>
                        <a:pt x="90" y="49"/>
                      </a:lnTo>
                      <a:lnTo>
                        <a:pt x="95" y="49"/>
                      </a:lnTo>
                      <a:lnTo>
                        <a:pt x="99" y="47"/>
                      </a:lnTo>
                      <a:lnTo>
                        <a:pt x="101" y="44"/>
                      </a:lnTo>
                      <a:lnTo>
                        <a:pt x="102" y="38"/>
                      </a:lnTo>
                      <a:lnTo>
                        <a:pt x="101" y="34"/>
                      </a:lnTo>
                      <a:lnTo>
                        <a:pt x="98" y="30"/>
                      </a:lnTo>
                      <a:lnTo>
                        <a:pt x="92" y="30"/>
                      </a:lnTo>
                      <a:lnTo>
                        <a:pt x="86" y="31"/>
                      </a:lnTo>
                      <a:lnTo>
                        <a:pt x="83" y="31"/>
                      </a:lnTo>
                      <a:lnTo>
                        <a:pt x="83" y="28"/>
                      </a:lnTo>
                      <a:lnTo>
                        <a:pt x="84" y="25"/>
                      </a:lnTo>
                      <a:lnTo>
                        <a:pt x="86" y="21"/>
                      </a:lnTo>
                      <a:lnTo>
                        <a:pt x="87" y="18"/>
                      </a:lnTo>
                      <a:lnTo>
                        <a:pt x="87" y="12"/>
                      </a:lnTo>
                      <a:lnTo>
                        <a:pt x="87" y="6"/>
                      </a:lnTo>
                      <a:lnTo>
                        <a:pt x="84" y="0"/>
                      </a:lnTo>
                      <a:lnTo>
                        <a:pt x="83" y="6"/>
                      </a:lnTo>
                      <a:lnTo>
                        <a:pt x="77" y="10"/>
                      </a:lnTo>
                      <a:lnTo>
                        <a:pt x="71" y="12"/>
                      </a:lnTo>
                      <a:lnTo>
                        <a:pt x="64" y="13"/>
                      </a:lnTo>
                      <a:lnTo>
                        <a:pt x="59" y="15"/>
                      </a:lnTo>
                      <a:lnTo>
                        <a:pt x="58" y="16"/>
                      </a:lnTo>
                      <a:lnTo>
                        <a:pt x="58" y="21"/>
                      </a:lnTo>
                      <a:lnTo>
                        <a:pt x="59" y="25"/>
                      </a:lnTo>
                      <a:lnTo>
                        <a:pt x="59" y="30"/>
                      </a:lnTo>
                      <a:lnTo>
                        <a:pt x="58" y="33"/>
                      </a:lnTo>
                      <a:lnTo>
                        <a:pt x="55" y="36"/>
                      </a:lnTo>
                      <a:lnTo>
                        <a:pt x="50" y="36"/>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90" name="Freeform 83"/>
                <p:cNvSpPr>
                  <a:spLocks/>
                </p:cNvSpPr>
                <p:nvPr/>
              </p:nvSpPr>
              <p:spPr bwMode="auto">
                <a:xfrm>
                  <a:off x="3712" y="2182"/>
                  <a:ext cx="218" cy="180"/>
                </a:xfrm>
                <a:custGeom>
                  <a:avLst/>
                  <a:gdLst>
                    <a:gd name="T0" fmla="*/ 196 w 436"/>
                    <a:gd name="T1" fmla="*/ 305 h 360"/>
                    <a:gd name="T2" fmla="*/ 134 w 436"/>
                    <a:gd name="T3" fmla="*/ 348 h 360"/>
                    <a:gd name="T4" fmla="*/ 39 w 436"/>
                    <a:gd name="T5" fmla="*/ 352 h 360"/>
                    <a:gd name="T6" fmla="*/ 36 w 436"/>
                    <a:gd name="T7" fmla="*/ 327 h 360"/>
                    <a:gd name="T8" fmla="*/ 109 w 436"/>
                    <a:gd name="T9" fmla="*/ 336 h 360"/>
                    <a:gd name="T10" fmla="*/ 161 w 436"/>
                    <a:gd name="T11" fmla="*/ 279 h 360"/>
                    <a:gd name="T12" fmla="*/ 58 w 436"/>
                    <a:gd name="T13" fmla="*/ 319 h 360"/>
                    <a:gd name="T14" fmla="*/ 8 w 436"/>
                    <a:gd name="T15" fmla="*/ 269 h 360"/>
                    <a:gd name="T16" fmla="*/ 21 w 436"/>
                    <a:gd name="T17" fmla="*/ 278 h 360"/>
                    <a:gd name="T18" fmla="*/ 122 w 436"/>
                    <a:gd name="T19" fmla="*/ 276 h 360"/>
                    <a:gd name="T20" fmla="*/ 147 w 436"/>
                    <a:gd name="T21" fmla="*/ 244 h 360"/>
                    <a:gd name="T22" fmla="*/ 24 w 436"/>
                    <a:gd name="T23" fmla="*/ 257 h 360"/>
                    <a:gd name="T24" fmla="*/ 15 w 436"/>
                    <a:gd name="T25" fmla="*/ 202 h 360"/>
                    <a:gd name="T26" fmla="*/ 92 w 436"/>
                    <a:gd name="T27" fmla="*/ 232 h 360"/>
                    <a:gd name="T28" fmla="*/ 171 w 436"/>
                    <a:gd name="T29" fmla="*/ 191 h 360"/>
                    <a:gd name="T30" fmla="*/ 34 w 436"/>
                    <a:gd name="T31" fmla="*/ 209 h 360"/>
                    <a:gd name="T32" fmla="*/ 21 w 436"/>
                    <a:gd name="T33" fmla="*/ 154 h 360"/>
                    <a:gd name="T34" fmla="*/ 159 w 436"/>
                    <a:gd name="T35" fmla="*/ 175 h 360"/>
                    <a:gd name="T36" fmla="*/ 82 w 436"/>
                    <a:gd name="T37" fmla="*/ 166 h 360"/>
                    <a:gd name="T38" fmla="*/ 34 w 436"/>
                    <a:gd name="T39" fmla="*/ 93 h 360"/>
                    <a:gd name="T40" fmla="*/ 128 w 436"/>
                    <a:gd name="T41" fmla="*/ 147 h 360"/>
                    <a:gd name="T42" fmla="*/ 138 w 436"/>
                    <a:gd name="T43" fmla="*/ 129 h 360"/>
                    <a:gd name="T44" fmla="*/ 57 w 436"/>
                    <a:gd name="T45" fmla="*/ 31 h 360"/>
                    <a:gd name="T46" fmla="*/ 112 w 436"/>
                    <a:gd name="T47" fmla="*/ 1 h 360"/>
                    <a:gd name="T48" fmla="*/ 80 w 436"/>
                    <a:gd name="T49" fmla="*/ 69 h 360"/>
                    <a:gd name="T50" fmla="*/ 173 w 436"/>
                    <a:gd name="T51" fmla="*/ 105 h 360"/>
                    <a:gd name="T52" fmla="*/ 223 w 436"/>
                    <a:gd name="T53" fmla="*/ 90 h 360"/>
                    <a:gd name="T54" fmla="*/ 305 w 436"/>
                    <a:gd name="T55" fmla="*/ 105 h 360"/>
                    <a:gd name="T56" fmla="*/ 353 w 436"/>
                    <a:gd name="T57" fmla="*/ 34 h 360"/>
                    <a:gd name="T58" fmla="*/ 339 w 436"/>
                    <a:gd name="T59" fmla="*/ 0 h 360"/>
                    <a:gd name="T60" fmla="*/ 381 w 436"/>
                    <a:gd name="T61" fmla="*/ 83 h 360"/>
                    <a:gd name="T62" fmla="*/ 248 w 436"/>
                    <a:gd name="T63" fmla="*/ 123 h 360"/>
                    <a:gd name="T64" fmla="*/ 363 w 436"/>
                    <a:gd name="T65" fmla="*/ 132 h 360"/>
                    <a:gd name="T66" fmla="*/ 409 w 436"/>
                    <a:gd name="T67" fmla="*/ 126 h 360"/>
                    <a:gd name="T68" fmla="*/ 306 w 436"/>
                    <a:gd name="T69" fmla="*/ 168 h 360"/>
                    <a:gd name="T70" fmla="*/ 336 w 436"/>
                    <a:gd name="T71" fmla="*/ 190 h 360"/>
                    <a:gd name="T72" fmla="*/ 424 w 436"/>
                    <a:gd name="T73" fmla="*/ 153 h 360"/>
                    <a:gd name="T74" fmla="*/ 351 w 436"/>
                    <a:gd name="T75" fmla="*/ 218 h 360"/>
                    <a:gd name="T76" fmla="*/ 266 w 436"/>
                    <a:gd name="T77" fmla="*/ 202 h 360"/>
                    <a:gd name="T78" fmla="*/ 376 w 436"/>
                    <a:gd name="T79" fmla="*/ 232 h 360"/>
                    <a:gd name="T80" fmla="*/ 433 w 436"/>
                    <a:gd name="T81" fmla="*/ 206 h 360"/>
                    <a:gd name="T82" fmla="*/ 381 w 436"/>
                    <a:gd name="T83" fmla="*/ 263 h 360"/>
                    <a:gd name="T84" fmla="*/ 269 w 436"/>
                    <a:gd name="T85" fmla="*/ 236 h 360"/>
                    <a:gd name="T86" fmla="*/ 351 w 436"/>
                    <a:gd name="T87" fmla="*/ 288 h 360"/>
                    <a:gd name="T88" fmla="*/ 422 w 436"/>
                    <a:gd name="T89" fmla="*/ 267 h 360"/>
                    <a:gd name="T90" fmla="*/ 421 w 436"/>
                    <a:gd name="T91" fmla="*/ 303 h 360"/>
                    <a:gd name="T92" fmla="*/ 338 w 436"/>
                    <a:gd name="T93" fmla="*/ 315 h 360"/>
                    <a:gd name="T94" fmla="*/ 286 w 436"/>
                    <a:gd name="T95" fmla="*/ 302 h 360"/>
                    <a:gd name="T96" fmla="*/ 356 w 436"/>
                    <a:gd name="T97" fmla="*/ 340 h 360"/>
                    <a:gd name="T98" fmla="*/ 408 w 436"/>
                    <a:gd name="T99" fmla="*/ 315 h 360"/>
                    <a:gd name="T100" fmla="*/ 375 w 436"/>
                    <a:gd name="T101" fmla="*/ 360 h 360"/>
                    <a:gd name="T102" fmla="*/ 260 w 436"/>
                    <a:gd name="T103" fmla="*/ 315 h 360"/>
                    <a:gd name="T104" fmla="*/ 228 w 436"/>
                    <a:gd name="T105" fmla="*/ 315 h 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6"/>
                    <a:gd name="T160" fmla="*/ 0 h 360"/>
                    <a:gd name="T161" fmla="*/ 436 w 436"/>
                    <a:gd name="T162" fmla="*/ 360 h 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6" h="360">
                      <a:moveTo>
                        <a:pt x="217" y="319"/>
                      </a:moveTo>
                      <a:lnTo>
                        <a:pt x="213" y="319"/>
                      </a:lnTo>
                      <a:lnTo>
                        <a:pt x="210" y="318"/>
                      </a:lnTo>
                      <a:lnTo>
                        <a:pt x="207" y="315"/>
                      </a:lnTo>
                      <a:lnTo>
                        <a:pt x="198" y="308"/>
                      </a:lnTo>
                      <a:lnTo>
                        <a:pt x="196" y="305"/>
                      </a:lnTo>
                      <a:lnTo>
                        <a:pt x="193" y="299"/>
                      </a:lnTo>
                      <a:lnTo>
                        <a:pt x="190" y="291"/>
                      </a:lnTo>
                      <a:lnTo>
                        <a:pt x="189" y="287"/>
                      </a:lnTo>
                      <a:lnTo>
                        <a:pt x="174" y="315"/>
                      </a:lnTo>
                      <a:lnTo>
                        <a:pt x="155" y="336"/>
                      </a:lnTo>
                      <a:lnTo>
                        <a:pt x="134" y="348"/>
                      </a:lnTo>
                      <a:lnTo>
                        <a:pt x="112" y="355"/>
                      </a:lnTo>
                      <a:lnTo>
                        <a:pt x="91" y="360"/>
                      </a:lnTo>
                      <a:lnTo>
                        <a:pt x="73" y="360"/>
                      </a:lnTo>
                      <a:lnTo>
                        <a:pt x="58" y="360"/>
                      </a:lnTo>
                      <a:lnTo>
                        <a:pt x="51" y="358"/>
                      </a:lnTo>
                      <a:lnTo>
                        <a:pt x="39" y="352"/>
                      </a:lnTo>
                      <a:lnTo>
                        <a:pt x="28" y="340"/>
                      </a:lnTo>
                      <a:lnTo>
                        <a:pt x="24" y="327"/>
                      </a:lnTo>
                      <a:lnTo>
                        <a:pt x="27" y="312"/>
                      </a:lnTo>
                      <a:lnTo>
                        <a:pt x="28" y="315"/>
                      </a:lnTo>
                      <a:lnTo>
                        <a:pt x="31" y="321"/>
                      </a:lnTo>
                      <a:lnTo>
                        <a:pt x="36" y="327"/>
                      </a:lnTo>
                      <a:lnTo>
                        <a:pt x="42" y="331"/>
                      </a:lnTo>
                      <a:lnTo>
                        <a:pt x="52" y="337"/>
                      </a:lnTo>
                      <a:lnTo>
                        <a:pt x="64" y="340"/>
                      </a:lnTo>
                      <a:lnTo>
                        <a:pt x="79" y="340"/>
                      </a:lnTo>
                      <a:lnTo>
                        <a:pt x="97" y="339"/>
                      </a:lnTo>
                      <a:lnTo>
                        <a:pt x="109" y="336"/>
                      </a:lnTo>
                      <a:lnTo>
                        <a:pt x="121" y="328"/>
                      </a:lnTo>
                      <a:lnTo>
                        <a:pt x="131" y="321"/>
                      </a:lnTo>
                      <a:lnTo>
                        <a:pt x="141" y="310"/>
                      </a:lnTo>
                      <a:lnTo>
                        <a:pt x="149" y="302"/>
                      </a:lnTo>
                      <a:lnTo>
                        <a:pt x="156" y="290"/>
                      </a:lnTo>
                      <a:lnTo>
                        <a:pt x="161" y="279"/>
                      </a:lnTo>
                      <a:lnTo>
                        <a:pt x="164" y="270"/>
                      </a:lnTo>
                      <a:lnTo>
                        <a:pt x="141" y="293"/>
                      </a:lnTo>
                      <a:lnTo>
                        <a:pt x="119" y="306"/>
                      </a:lnTo>
                      <a:lnTo>
                        <a:pt x="97" y="315"/>
                      </a:lnTo>
                      <a:lnTo>
                        <a:pt x="76" y="318"/>
                      </a:lnTo>
                      <a:lnTo>
                        <a:pt x="58" y="319"/>
                      </a:lnTo>
                      <a:lnTo>
                        <a:pt x="43" y="316"/>
                      </a:lnTo>
                      <a:lnTo>
                        <a:pt x="33" y="315"/>
                      </a:lnTo>
                      <a:lnTo>
                        <a:pt x="27" y="312"/>
                      </a:lnTo>
                      <a:lnTo>
                        <a:pt x="13" y="303"/>
                      </a:lnTo>
                      <a:lnTo>
                        <a:pt x="8" y="287"/>
                      </a:lnTo>
                      <a:lnTo>
                        <a:pt x="8" y="269"/>
                      </a:lnTo>
                      <a:lnTo>
                        <a:pt x="15" y="254"/>
                      </a:lnTo>
                      <a:lnTo>
                        <a:pt x="13" y="257"/>
                      </a:lnTo>
                      <a:lnTo>
                        <a:pt x="13" y="261"/>
                      </a:lnTo>
                      <a:lnTo>
                        <a:pt x="13" y="267"/>
                      </a:lnTo>
                      <a:lnTo>
                        <a:pt x="16" y="273"/>
                      </a:lnTo>
                      <a:lnTo>
                        <a:pt x="21" y="278"/>
                      </a:lnTo>
                      <a:lnTo>
                        <a:pt x="30" y="284"/>
                      </a:lnTo>
                      <a:lnTo>
                        <a:pt x="42" y="287"/>
                      </a:lnTo>
                      <a:lnTo>
                        <a:pt x="60" y="288"/>
                      </a:lnTo>
                      <a:lnTo>
                        <a:pt x="83" y="288"/>
                      </a:lnTo>
                      <a:lnTo>
                        <a:pt x="104" y="284"/>
                      </a:lnTo>
                      <a:lnTo>
                        <a:pt x="122" y="276"/>
                      </a:lnTo>
                      <a:lnTo>
                        <a:pt x="137" y="267"/>
                      </a:lnTo>
                      <a:lnTo>
                        <a:pt x="149" y="258"/>
                      </a:lnTo>
                      <a:lnTo>
                        <a:pt x="159" y="247"/>
                      </a:lnTo>
                      <a:lnTo>
                        <a:pt x="165" y="236"/>
                      </a:lnTo>
                      <a:lnTo>
                        <a:pt x="170" y="226"/>
                      </a:lnTo>
                      <a:lnTo>
                        <a:pt x="147" y="244"/>
                      </a:lnTo>
                      <a:lnTo>
                        <a:pt x="124" y="254"/>
                      </a:lnTo>
                      <a:lnTo>
                        <a:pt x="100" y="261"/>
                      </a:lnTo>
                      <a:lnTo>
                        <a:pt x="77" y="263"/>
                      </a:lnTo>
                      <a:lnTo>
                        <a:pt x="55" y="263"/>
                      </a:lnTo>
                      <a:lnTo>
                        <a:pt x="37" y="260"/>
                      </a:lnTo>
                      <a:lnTo>
                        <a:pt x="24" y="257"/>
                      </a:lnTo>
                      <a:lnTo>
                        <a:pt x="15" y="254"/>
                      </a:lnTo>
                      <a:lnTo>
                        <a:pt x="5" y="241"/>
                      </a:lnTo>
                      <a:lnTo>
                        <a:pt x="0" y="224"/>
                      </a:lnTo>
                      <a:lnTo>
                        <a:pt x="3" y="206"/>
                      </a:lnTo>
                      <a:lnTo>
                        <a:pt x="15" y="194"/>
                      </a:lnTo>
                      <a:lnTo>
                        <a:pt x="15" y="202"/>
                      </a:lnTo>
                      <a:lnTo>
                        <a:pt x="21" y="214"/>
                      </a:lnTo>
                      <a:lnTo>
                        <a:pt x="30" y="224"/>
                      </a:lnTo>
                      <a:lnTo>
                        <a:pt x="48" y="230"/>
                      </a:lnTo>
                      <a:lnTo>
                        <a:pt x="58" y="232"/>
                      </a:lnTo>
                      <a:lnTo>
                        <a:pt x="73" y="233"/>
                      </a:lnTo>
                      <a:lnTo>
                        <a:pt x="92" y="232"/>
                      </a:lnTo>
                      <a:lnTo>
                        <a:pt x="112" y="229"/>
                      </a:lnTo>
                      <a:lnTo>
                        <a:pt x="132" y="224"/>
                      </a:lnTo>
                      <a:lnTo>
                        <a:pt x="150" y="215"/>
                      </a:lnTo>
                      <a:lnTo>
                        <a:pt x="168" y="202"/>
                      </a:lnTo>
                      <a:lnTo>
                        <a:pt x="180" y="184"/>
                      </a:lnTo>
                      <a:lnTo>
                        <a:pt x="171" y="191"/>
                      </a:lnTo>
                      <a:lnTo>
                        <a:pt x="156" y="200"/>
                      </a:lnTo>
                      <a:lnTo>
                        <a:pt x="134" y="209"/>
                      </a:lnTo>
                      <a:lnTo>
                        <a:pt x="110" y="215"/>
                      </a:lnTo>
                      <a:lnTo>
                        <a:pt x="83" y="218"/>
                      </a:lnTo>
                      <a:lnTo>
                        <a:pt x="58" y="217"/>
                      </a:lnTo>
                      <a:lnTo>
                        <a:pt x="34" y="209"/>
                      </a:lnTo>
                      <a:lnTo>
                        <a:pt x="15" y="194"/>
                      </a:lnTo>
                      <a:lnTo>
                        <a:pt x="9" y="184"/>
                      </a:lnTo>
                      <a:lnTo>
                        <a:pt x="9" y="169"/>
                      </a:lnTo>
                      <a:lnTo>
                        <a:pt x="12" y="153"/>
                      </a:lnTo>
                      <a:lnTo>
                        <a:pt x="24" y="141"/>
                      </a:lnTo>
                      <a:lnTo>
                        <a:pt x="21" y="154"/>
                      </a:lnTo>
                      <a:lnTo>
                        <a:pt x="30" y="168"/>
                      </a:lnTo>
                      <a:lnTo>
                        <a:pt x="46" y="180"/>
                      </a:lnTo>
                      <a:lnTo>
                        <a:pt x="70" y="187"/>
                      </a:lnTo>
                      <a:lnTo>
                        <a:pt x="98" y="190"/>
                      </a:lnTo>
                      <a:lnTo>
                        <a:pt x="129" y="187"/>
                      </a:lnTo>
                      <a:lnTo>
                        <a:pt x="159" y="175"/>
                      </a:lnTo>
                      <a:lnTo>
                        <a:pt x="187" y="156"/>
                      </a:lnTo>
                      <a:lnTo>
                        <a:pt x="171" y="162"/>
                      </a:lnTo>
                      <a:lnTo>
                        <a:pt x="150" y="166"/>
                      </a:lnTo>
                      <a:lnTo>
                        <a:pt x="128" y="168"/>
                      </a:lnTo>
                      <a:lnTo>
                        <a:pt x="104" y="168"/>
                      </a:lnTo>
                      <a:lnTo>
                        <a:pt x="82" y="166"/>
                      </a:lnTo>
                      <a:lnTo>
                        <a:pt x="61" y="162"/>
                      </a:lnTo>
                      <a:lnTo>
                        <a:pt x="45" y="154"/>
                      </a:lnTo>
                      <a:lnTo>
                        <a:pt x="34" y="145"/>
                      </a:lnTo>
                      <a:lnTo>
                        <a:pt x="25" y="126"/>
                      </a:lnTo>
                      <a:lnTo>
                        <a:pt x="27" y="108"/>
                      </a:lnTo>
                      <a:lnTo>
                        <a:pt x="34" y="93"/>
                      </a:lnTo>
                      <a:lnTo>
                        <a:pt x="46" y="80"/>
                      </a:lnTo>
                      <a:lnTo>
                        <a:pt x="42" y="99"/>
                      </a:lnTo>
                      <a:lnTo>
                        <a:pt x="52" y="117"/>
                      </a:lnTo>
                      <a:lnTo>
                        <a:pt x="73" y="132"/>
                      </a:lnTo>
                      <a:lnTo>
                        <a:pt x="100" y="142"/>
                      </a:lnTo>
                      <a:lnTo>
                        <a:pt x="128" y="147"/>
                      </a:lnTo>
                      <a:lnTo>
                        <a:pt x="158" y="145"/>
                      </a:lnTo>
                      <a:lnTo>
                        <a:pt x="183" y="135"/>
                      </a:lnTo>
                      <a:lnTo>
                        <a:pt x="201" y="117"/>
                      </a:lnTo>
                      <a:lnTo>
                        <a:pt x="186" y="123"/>
                      </a:lnTo>
                      <a:lnTo>
                        <a:pt x="164" y="127"/>
                      </a:lnTo>
                      <a:lnTo>
                        <a:pt x="138" y="129"/>
                      </a:lnTo>
                      <a:lnTo>
                        <a:pt x="112" y="126"/>
                      </a:lnTo>
                      <a:lnTo>
                        <a:pt x="86" y="119"/>
                      </a:lnTo>
                      <a:lnTo>
                        <a:pt x="67" y="104"/>
                      </a:lnTo>
                      <a:lnTo>
                        <a:pt x="54" y="83"/>
                      </a:lnTo>
                      <a:lnTo>
                        <a:pt x="52" y="53"/>
                      </a:lnTo>
                      <a:lnTo>
                        <a:pt x="57" y="31"/>
                      </a:lnTo>
                      <a:lnTo>
                        <a:pt x="64" y="16"/>
                      </a:lnTo>
                      <a:lnTo>
                        <a:pt x="74" y="7"/>
                      </a:lnTo>
                      <a:lnTo>
                        <a:pt x="85" y="1"/>
                      </a:lnTo>
                      <a:lnTo>
                        <a:pt x="95" y="0"/>
                      </a:lnTo>
                      <a:lnTo>
                        <a:pt x="104" y="0"/>
                      </a:lnTo>
                      <a:lnTo>
                        <a:pt x="112" y="1"/>
                      </a:lnTo>
                      <a:lnTo>
                        <a:pt x="116" y="2"/>
                      </a:lnTo>
                      <a:lnTo>
                        <a:pt x="103" y="7"/>
                      </a:lnTo>
                      <a:lnTo>
                        <a:pt x="91" y="17"/>
                      </a:lnTo>
                      <a:lnTo>
                        <a:pt x="82" y="34"/>
                      </a:lnTo>
                      <a:lnTo>
                        <a:pt x="77" y="56"/>
                      </a:lnTo>
                      <a:lnTo>
                        <a:pt x="80" y="69"/>
                      </a:lnTo>
                      <a:lnTo>
                        <a:pt x="86" y="81"/>
                      </a:lnTo>
                      <a:lnTo>
                        <a:pt x="97" y="90"/>
                      </a:lnTo>
                      <a:lnTo>
                        <a:pt x="112" y="99"/>
                      </a:lnTo>
                      <a:lnTo>
                        <a:pt x="129" y="105"/>
                      </a:lnTo>
                      <a:lnTo>
                        <a:pt x="149" y="107"/>
                      </a:lnTo>
                      <a:lnTo>
                        <a:pt x="173" y="105"/>
                      </a:lnTo>
                      <a:lnTo>
                        <a:pt x="198" y="101"/>
                      </a:lnTo>
                      <a:lnTo>
                        <a:pt x="201" y="98"/>
                      </a:lnTo>
                      <a:lnTo>
                        <a:pt x="205" y="95"/>
                      </a:lnTo>
                      <a:lnTo>
                        <a:pt x="211" y="92"/>
                      </a:lnTo>
                      <a:lnTo>
                        <a:pt x="217" y="90"/>
                      </a:lnTo>
                      <a:lnTo>
                        <a:pt x="223" y="90"/>
                      </a:lnTo>
                      <a:lnTo>
                        <a:pt x="229" y="93"/>
                      </a:lnTo>
                      <a:lnTo>
                        <a:pt x="234" y="96"/>
                      </a:lnTo>
                      <a:lnTo>
                        <a:pt x="235" y="101"/>
                      </a:lnTo>
                      <a:lnTo>
                        <a:pt x="260" y="105"/>
                      </a:lnTo>
                      <a:lnTo>
                        <a:pt x="284" y="107"/>
                      </a:lnTo>
                      <a:lnTo>
                        <a:pt x="305" y="105"/>
                      </a:lnTo>
                      <a:lnTo>
                        <a:pt x="323" y="99"/>
                      </a:lnTo>
                      <a:lnTo>
                        <a:pt x="336" y="90"/>
                      </a:lnTo>
                      <a:lnTo>
                        <a:pt x="348" y="81"/>
                      </a:lnTo>
                      <a:lnTo>
                        <a:pt x="354" y="69"/>
                      </a:lnTo>
                      <a:lnTo>
                        <a:pt x="357" y="56"/>
                      </a:lnTo>
                      <a:lnTo>
                        <a:pt x="353" y="34"/>
                      </a:lnTo>
                      <a:lnTo>
                        <a:pt x="344" y="17"/>
                      </a:lnTo>
                      <a:lnTo>
                        <a:pt x="332" y="7"/>
                      </a:lnTo>
                      <a:lnTo>
                        <a:pt x="318" y="2"/>
                      </a:lnTo>
                      <a:lnTo>
                        <a:pt x="323" y="1"/>
                      </a:lnTo>
                      <a:lnTo>
                        <a:pt x="330" y="0"/>
                      </a:lnTo>
                      <a:lnTo>
                        <a:pt x="339" y="0"/>
                      </a:lnTo>
                      <a:lnTo>
                        <a:pt x="350" y="1"/>
                      </a:lnTo>
                      <a:lnTo>
                        <a:pt x="360" y="7"/>
                      </a:lnTo>
                      <a:lnTo>
                        <a:pt x="370" y="16"/>
                      </a:lnTo>
                      <a:lnTo>
                        <a:pt x="378" y="31"/>
                      </a:lnTo>
                      <a:lnTo>
                        <a:pt x="382" y="53"/>
                      </a:lnTo>
                      <a:lnTo>
                        <a:pt x="381" y="83"/>
                      </a:lnTo>
                      <a:lnTo>
                        <a:pt x="367" y="104"/>
                      </a:lnTo>
                      <a:lnTo>
                        <a:pt x="348" y="119"/>
                      </a:lnTo>
                      <a:lnTo>
                        <a:pt x="323" y="126"/>
                      </a:lnTo>
                      <a:lnTo>
                        <a:pt x="296" y="129"/>
                      </a:lnTo>
                      <a:lnTo>
                        <a:pt x="271" y="127"/>
                      </a:lnTo>
                      <a:lnTo>
                        <a:pt x="248" y="123"/>
                      </a:lnTo>
                      <a:lnTo>
                        <a:pt x="234" y="117"/>
                      </a:lnTo>
                      <a:lnTo>
                        <a:pt x="251" y="135"/>
                      </a:lnTo>
                      <a:lnTo>
                        <a:pt x="277" y="145"/>
                      </a:lnTo>
                      <a:lnTo>
                        <a:pt x="306" y="147"/>
                      </a:lnTo>
                      <a:lnTo>
                        <a:pt x="336" y="142"/>
                      </a:lnTo>
                      <a:lnTo>
                        <a:pt x="363" y="132"/>
                      </a:lnTo>
                      <a:lnTo>
                        <a:pt x="382" y="117"/>
                      </a:lnTo>
                      <a:lnTo>
                        <a:pt x="393" y="99"/>
                      </a:lnTo>
                      <a:lnTo>
                        <a:pt x="388" y="80"/>
                      </a:lnTo>
                      <a:lnTo>
                        <a:pt x="402" y="93"/>
                      </a:lnTo>
                      <a:lnTo>
                        <a:pt x="409" y="108"/>
                      </a:lnTo>
                      <a:lnTo>
                        <a:pt x="409" y="126"/>
                      </a:lnTo>
                      <a:lnTo>
                        <a:pt x="400" y="145"/>
                      </a:lnTo>
                      <a:lnTo>
                        <a:pt x="390" y="154"/>
                      </a:lnTo>
                      <a:lnTo>
                        <a:pt x="373" y="162"/>
                      </a:lnTo>
                      <a:lnTo>
                        <a:pt x="353" y="166"/>
                      </a:lnTo>
                      <a:lnTo>
                        <a:pt x="330" y="168"/>
                      </a:lnTo>
                      <a:lnTo>
                        <a:pt x="306" y="168"/>
                      </a:lnTo>
                      <a:lnTo>
                        <a:pt x="284" y="166"/>
                      </a:lnTo>
                      <a:lnTo>
                        <a:pt x="263" y="162"/>
                      </a:lnTo>
                      <a:lnTo>
                        <a:pt x="247" y="156"/>
                      </a:lnTo>
                      <a:lnTo>
                        <a:pt x="275" y="175"/>
                      </a:lnTo>
                      <a:lnTo>
                        <a:pt x="305" y="187"/>
                      </a:lnTo>
                      <a:lnTo>
                        <a:pt x="336" y="190"/>
                      </a:lnTo>
                      <a:lnTo>
                        <a:pt x="364" y="187"/>
                      </a:lnTo>
                      <a:lnTo>
                        <a:pt x="388" y="180"/>
                      </a:lnTo>
                      <a:lnTo>
                        <a:pt x="406" y="168"/>
                      </a:lnTo>
                      <a:lnTo>
                        <a:pt x="415" y="154"/>
                      </a:lnTo>
                      <a:lnTo>
                        <a:pt x="412" y="141"/>
                      </a:lnTo>
                      <a:lnTo>
                        <a:pt x="424" y="153"/>
                      </a:lnTo>
                      <a:lnTo>
                        <a:pt x="427" y="169"/>
                      </a:lnTo>
                      <a:lnTo>
                        <a:pt x="425" y="184"/>
                      </a:lnTo>
                      <a:lnTo>
                        <a:pt x="421" y="194"/>
                      </a:lnTo>
                      <a:lnTo>
                        <a:pt x="402" y="209"/>
                      </a:lnTo>
                      <a:lnTo>
                        <a:pt x="378" y="217"/>
                      </a:lnTo>
                      <a:lnTo>
                        <a:pt x="351" y="218"/>
                      </a:lnTo>
                      <a:lnTo>
                        <a:pt x="324" y="215"/>
                      </a:lnTo>
                      <a:lnTo>
                        <a:pt x="301" y="209"/>
                      </a:lnTo>
                      <a:lnTo>
                        <a:pt x="280" y="200"/>
                      </a:lnTo>
                      <a:lnTo>
                        <a:pt x="263" y="191"/>
                      </a:lnTo>
                      <a:lnTo>
                        <a:pt x="254" y="184"/>
                      </a:lnTo>
                      <a:lnTo>
                        <a:pt x="266" y="202"/>
                      </a:lnTo>
                      <a:lnTo>
                        <a:pt x="283" y="215"/>
                      </a:lnTo>
                      <a:lnTo>
                        <a:pt x="302" y="224"/>
                      </a:lnTo>
                      <a:lnTo>
                        <a:pt x="323" y="229"/>
                      </a:lnTo>
                      <a:lnTo>
                        <a:pt x="342" y="232"/>
                      </a:lnTo>
                      <a:lnTo>
                        <a:pt x="360" y="233"/>
                      </a:lnTo>
                      <a:lnTo>
                        <a:pt x="376" y="232"/>
                      </a:lnTo>
                      <a:lnTo>
                        <a:pt x="387" y="230"/>
                      </a:lnTo>
                      <a:lnTo>
                        <a:pt x="405" y="224"/>
                      </a:lnTo>
                      <a:lnTo>
                        <a:pt x="415" y="214"/>
                      </a:lnTo>
                      <a:lnTo>
                        <a:pt x="421" y="202"/>
                      </a:lnTo>
                      <a:lnTo>
                        <a:pt x="421" y="194"/>
                      </a:lnTo>
                      <a:lnTo>
                        <a:pt x="433" y="206"/>
                      </a:lnTo>
                      <a:lnTo>
                        <a:pt x="436" y="224"/>
                      </a:lnTo>
                      <a:lnTo>
                        <a:pt x="431" y="241"/>
                      </a:lnTo>
                      <a:lnTo>
                        <a:pt x="421" y="254"/>
                      </a:lnTo>
                      <a:lnTo>
                        <a:pt x="412" y="257"/>
                      </a:lnTo>
                      <a:lnTo>
                        <a:pt x="399" y="260"/>
                      </a:lnTo>
                      <a:lnTo>
                        <a:pt x="381" y="263"/>
                      </a:lnTo>
                      <a:lnTo>
                        <a:pt x="359" y="263"/>
                      </a:lnTo>
                      <a:lnTo>
                        <a:pt x="335" y="261"/>
                      </a:lnTo>
                      <a:lnTo>
                        <a:pt x="311" y="254"/>
                      </a:lnTo>
                      <a:lnTo>
                        <a:pt x="287" y="244"/>
                      </a:lnTo>
                      <a:lnTo>
                        <a:pt x="265" y="226"/>
                      </a:lnTo>
                      <a:lnTo>
                        <a:pt x="269" y="236"/>
                      </a:lnTo>
                      <a:lnTo>
                        <a:pt x="275" y="247"/>
                      </a:lnTo>
                      <a:lnTo>
                        <a:pt x="286" y="258"/>
                      </a:lnTo>
                      <a:lnTo>
                        <a:pt x="298" y="267"/>
                      </a:lnTo>
                      <a:lnTo>
                        <a:pt x="312" y="276"/>
                      </a:lnTo>
                      <a:lnTo>
                        <a:pt x="330" y="284"/>
                      </a:lnTo>
                      <a:lnTo>
                        <a:pt x="351" y="288"/>
                      </a:lnTo>
                      <a:lnTo>
                        <a:pt x="375" y="288"/>
                      </a:lnTo>
                      <a:lnTo>
                        <a:pt x="393" y="287"/>
                      </a:lnTo>
                      <a:lnTo>
                        <a:pt x="405" y="284"/>
                      </a:lnTo>
                      <a:lnTo>
                        <a:pt x="414" y="278"/>
                      </a:lnTo>
                      <a:lnTo>
                        <a:pt x="419" y="273"/>
                      </a:lnTo>
                      <a:lnTo>
                        <a:pt x="422" y="267"/>
                      </a:lnTo>
                      <a:lnTo>
                        <a:pt x="422" y="261"/>
                      </a:lnTo>
                      <a:lnTo>
                        <a:pt x="422" y="257"/>
                      </a:lnTo>
                      <a:lnTo>
                        <a:pt x="421" y="254"/>
                      </a:lnTo>
                      <a:lnTo>
                        <a:pt x="428" y="269"/>
                      </a:lnTo>
                      <a:lnTo>
                        <a:pt x="428" y="287"/>
                      </a:lnTo>
                      <a:lnTo>
                        <a:pt x="421" y="303"/>
                      </a:lnTo>
                      <a:lnTo>
                        <a:pt x="409" y="312"/>
                      </a:lnTo>
                      <a:lnTo>
                        <a:pt x="403" y="315"/>
                      </a:lnTo>
                      <a:lnTo>
                        <a:pt x="391" y="316"/>
                      </a:lnTo>
                      <a:lnTo>
                        <a:pt x="376" y="319"/>
                      </a:lnTo>
                      <a:lnTo>
                        <a:pt x="359" y="318"/>
                      </a:lnTo>
                      <a:lnTo>
                        <a:pt x="338" y="315"/>
                      </a:lnTo>
                      <a:lnTo>
                        <a:pt x="315" y="306"/>
                      </a:lnTo>
                      <a:lnTo>
                        <a:pt x="293" y="293"/>
                      </a:lnTo>
                      <a:lnTo>
                        <a:pt x="271" y="270"/>
                      </a:lnTo>
                      <a:lnTo>
                        <a:pt x="274" y="279"/>
                      </a:lnTo>
                      <a:lnTo>
                        <a:pt x="278" y="290"/>
                      </a:lnTo>
                      <a:lnTo>
                        <a:pt x="286" y="302"/>
                      </a:lnTo>
                      <a:lnTo>
                        <a:pt x="293" y="310"/>
                      </a:lnTo>
                      <a:lnTo>
                        <a:pt x="303" y="321"/>
                      </a:lnTo>
                      <a:lnTo>
                        <a:pt x="314" y="328"/>
                      </a:lnTo>
                      <a:lnTo>
                        <a:pt x="326" y="336"/>
                      </a:lnTo>
                      <a:lnTo>
                        <a:pt x="338" y="339"/>
                      </a:lnTo>
                      <a:lnTo>
                        <a:pt x="356" y="340"/>
                      </a:lnTo>
                      <a:lnTo>
                        <a:pt x="372" y="340"/>
                      </a:lnTo>
                      <a:lnTo>
                        <a:pt x="384" y="337"/>
                      </a:lnTo>
                      <a:lnTo>
                        <a:pt x="393" y="331"/>
                      </a:lnTo>
                      <a:lnTo>
                        <a:pt x="400" y="327"/>
                      </a:lnTo>
                      <a:lnTo>
                        <a:pt x="405" y="321"/>
                      </a:lnTo>
                      <a:lnTo>
                        <a:pt x="408" y="315"/>
                      </a:lnTo>
                      <a:lnTo>
                        <a:pt x="409" y="312"/>
                      </a:lnTo>
                      <a:lnTo>
                        <a:pt x="412" y="327"/>
                      </a:lnTo>
                      <a:lnTo>
                        <a:pt x="406" y="340"/>
                      </a:lnTo>
                      <a:lnTo>
                        <a:pt x="396" y="352"/>
                      </a:lnTo>
                      <a:lnTo>
                        <a:pt x="384" y="358"/>
                      </a:lnTo>
                      <a:lnTo>
                        <a:pt x="375" y="360"/>
                      </a:lnTo>
                      <a:lnTo>
                        <a:pt x="361" y="360"/>
                      </a:lnTo>
                      <a:lnTo>
                        <a:pt x="342" y="360"/>
                      </a:lnTo>
                      <a:lnTo>
                        <a:pt x="321" y="355"/>
                      </a:lnTo>
                      <a:lnTo>
                        <a:pt x="301" y="348"/>
                      </a:lnTo>
                      <a:lnTo>
                        <a:pt x="280" y="336"/>
                      </a:lnTo>
                      <a:lnTo>
                        <a:pt x="260" y="315"/>
                      </a:lnTo>
                      <a:lnTo>
                        <a:pt x="245" y="287"/>
                      </a:lnTo>
                      <a:lnTo>
                        <a:pt x="244" y="291"/>
                      </a:lnTo>
                      <a:lnTo>
                        <a:pt x="241" y="299"/>
                      </a:lnTo>
                      <a:lnTo>
                        <a:pt x="237" y="305"/>
                      </a:lnTo>
                      <a:lnTo>
                        <a:pt x="235" y="308"/>
                      </a:lnTo>
                      <a:lnTo>
                        <a:pt x="228" y="315"/>
                      </a:lnTo>
                      <a:lnTo>
                        <a:pt x="223" y="318"/>
                      </a:lnTo>
                      <a:lnTo>
                        <a:pt x="220" y="319"/>
                      </a:lnTo>
                      <a:lnTo>
                        <a:pt x="217" y="319"/>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91" name="Freeform 84"/>
                <p:cNvSpPr>
                  <a:spLocks/>
                </p:cNvSpPr>
                <p:nvPr/>
              </p:nvSpPr>
              <p:spPr bwMode="auto">
                <a:xfrm>
                  <a:off x="3738" y="2363"/>
                  <a:ext cx="52" cy="15"/>
                </a:xfrm>
                <a:custGeom>
                  <a:avLst/>
                  <a:gdLst>
                    <a:gd name="T0" fmla="*/ 104 w 104"/>
                    <a:gd name="T1" fmla="*/ 5 h 30"/>
                    <a:gd name="T2" fmla="*/ 89 w 104"/>
                    <a:gd name="T3" fmla="*/ 8 h 30"/>
                    <a:gd name="T4" fmla="*/ 75 w 104"/>
                    <a:gd name="T5" fmla="*/ 8 h 30"/>
                    <a:gd name="T6" fmla="*/ 60 w 104"/>
                    <a:gd name="T7" fmla="*/ 8 h 30"/>
                    <a:gd name="T8" fmla="*/ 46 w 104"/>
                    <a:gd name="T9" fmla="*/ 6 h 30"/>
                    <a:gd name="T10" fmla="*/ 33 w 104"/>
                    <a:gd name="T11" fmla="*/ 5 h 30"/>
                    <a:gd name="T12" fmla="*/ 22 w 104"/>
                    <a:gd name="T13" fmla="*/ 3 h 30"/>
                    <a:gd name="T14" fmla="*/ 15 w 104"/>
                    <a:gd name="T15" fmla="*/ 2 h 30"/>
                    <a:gd name="T16" fmla="*/ 9 w 104"/>
                    <a:gd name="T17" fmla="*/ 0 h 30"/>
                    <a:gd name="T18" fmla="*/ 3 w 104"/>
                    <a:gd name="T19" fmla="*/ 2 h 30"/>
                    <a:gd name="T20" fmla="*/ 0 w 104"/>
                    <a:gd name="T21" fmla="*/ 8 h 30"/>
                    <a:gd name="T22" fmla="*/ 3 w 104"/>
                    <a:gd name="T23" fmla="*/ 16 h 30"/>
                    <a:gd name="T24" fmla="*/ 12 w 104"/>
                    <a:gd name="T25" fmla="*/ 24 h 30"/>
                    <a:gd name="T26" fmla="*/ 25 w 104"/>
                    <a:gd name="T27" fmla="*/ 28 h 30"/>
                    <a:gd name="T28" fmla="*/ 40 w 104"/>
                    <a:gd name="T29" fmla="*/ 30 h 30"/>
                    <a:gd name="T30" fmla="*/ 55 w 104"/>
                    <a:gd name="T31" fmla="*/ 28 h 30"/>
                    <a:gd name="T32" fmla="*/ 69 w 104"/>
                    <a:gd name="T33" fmla="*/ 25 h 30"/>
                    <a:gd name="T34" fmla="*/ 80 w 104"/>
                    <a:gd name="T35" fmla="*/ 21 h 30"/>
                    <a:gd name="T36" fmla="*/ 91 w 104"/>
                    <a:gd name="T37" fmla="*/ 16 h 30"/>
                    <a:gd name="T38" fmla="*/ 100 w 104"/>
                    <a:gd name="T39" fmla="*/ 10 h 30"/>
                    <a:gd name="T40" fmla="*/ 104 w 104"/>
                    <a:gd name="T41" fmla="*/ 5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30"/>
                    <a:gd name="T65" fmla="*/ 104 w 10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30">
                      <a:moveTo>
                        <a:pt x="104" y="5"/>
                      </a:moveTo>
                      <a:lnTo>
                        <a:pt x="89" y="8"/>
                      </a:lnTo>
                      <a:lnTo>
                        <a:pt x="75" y="8"/>
                      </a:lnTo>
                      <a:lnTo>
                        <a:pt x="60" y="8"/>
                      </a:lnTo>
                      <a:lnTo>
                        <a:pt x="46" y="6"/>
                      </a:lnTo>
                      <a:lnTo>
                        <a:pt x="33" y="5"/>
                      </a:lnTo>
                      <a:lnTo>
                        <a:pt x="22" y="3"/>
                      </a:lnTo>
                      <a:lnTo>
                        <a:pt x="15" y="2"/>
                      </a:lnTo>
                      <a:lnTo>
                        <a:pt x="9" y="0"/>
                      </a:lnTo>
                      <a:lnTo>
                        <a:pt x="3" y="2"/>
                      </a:lnTo>
                      <a:lnTo>
                        <a:pt x="0" y="8"/>
                      </a:lnTo>
                      <a:lnTo>
                        <a:pt x="3" y="16"/>
                      </a:lnTo>
                      <a:lnTo>
                        <a:pt x="12" y="24"/>
                      </a:lnTo>
                      <a:lnTo>
                        <a:pt x="25" y="28"/>
                      </a:lnTo>
                      <a:lnTo>
                        <a:pt x="40" y="30"/>
                      </a:lnTo>
                      <a:lnTo>
                        <a:pt x="55" y="28"/>
                      </a:lnTo>
                      <a:lnTo>
                        <a:pt x="69" y="25"/>
                      </a:lnTo>
                      <a:lnTo>
                        <a:pt x="80" y="21"/>
                      </a:lnTo>
                      <a:lnTo>
                        <a:pt x="91" y="16"/>
                      </a:lnTo>
                      <a:lnTo>
                        <a:pt x="100" y="10"/>
                      </a:lnTo>
                      <a:lnTo>
                        <a:pt x="104" y="5"/>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92" name="Freeform 85"/>
                <p:cNvSpPr>
                  <a:spLocks/>
                </p:cNvSpPr>
                <p:nvPr/>
              </p:nvSpPr>
              <p:spPr bwMode="auto">
                <a:xfrm>
                  <a:off x="3851" y="2363"/>
                  <a:ext cx="52" cy="15"/>
                </a:xfrm>
                <a:custGeom>
                  <a:avLst/>
                  <a:gdLst>
                    <a:gd name="T0" fmla="*/ 0 w 104"/>
                    <a:gd name="T1" fmla="*/ 5 h 30"/>
                    <a:gd name="T2" fmla="*/ 15 w 104"/>
                    <a:gd name="T3" fmla="*/ 8 h 30"/>
                    <a:gd name="T4" fmla="*/ 30 w 104"/>
                    <a:gd name="T5" fmla="*/ 8 h 30"/>
                    <a:gd name="T6" fmla="*/ 45 w 104"/>
                    <a:gd name="T7" fmla="*/ 8 h 30"/>
                    <a:gd name="T8" fmla="*/ 58 w 104"/>
                    <a:gd name="T9" fmla="*/ 6 h 30"/>
                    <a:gd name="T10" fmla="*/ 72 w 104"/>
                    <a:gd name="T11" fmla="*/ 5 h 30"/>
                    <a:gd name="T12" fmla="*/ 82 w 104"/>
                    <a:gd name="T13" fmla="*/ 3 h 30"/>
                    <a:gd name="T14" fmla="*/ 89 w 104"/>
                    <a:gd name="T15" fmla="*/ 2 h 30"/>
                    <a:gd name="T16" fmla="*/ 95 w 104"/>
                    <a:gd name="T17" fmla="*/ 0 h 30"/>
                    <a:gd name="T18" fmla="*/ 101 w 104"/>
                    <a:gd name="T19" fmla="*/ 2 h 30"/>
                    <a:gd name="T20" fmla="*/ 104 w 104"/>
                    <a:gd name="T21" fmla="*/ 8 h 30"/>
                    <a:gd name="T22" fmla="*/ 101 w 104"/>
                    <a:gd name="T23" fmla="*/ 16 h 30"/>
                    <a:gd name="T24" fmla="*/ 92 w 104"/>
                    <a:gd name="T25" fmla="*/ 24 h 30"/>
                    <a:gd name="T26" fmla="*/ 79 w 104"/>
                    <a:gd name="T27" fmla="*/ 28 h 30"/>
                    <a:gd name="T28" fmla="*/ 64 w 104"/>
                    <a:gd name="T29" fmla="*/ 30 h 30"/>
                    <a:gd name="T30" fmla="*/ 49 w 104"/>
                    <a:gd name="T31" fmla="*/ 28 h 30"/>
                    <a:gd name="T32" fmla="*/ 36 w 104"/>
                    <a:gd name="T33" fmla="*/ 25 h 30"/>
                    <a:gd name="T34" fmla="*/ 24 w 104"/>
                    <a:gd name="T35" fmla="*/ 21 h 30"/>
                    <a:gd name="T36" fmla="*/ 14 w 104"/>
                    <a:gd name="T37" fmla="*/ 16 h 30"/>
                    <a:gd name="T38" fmla="*/ 5 w 104"/>
                    <a:gd name="T39" fmla="*/ 10 h 30"/>
                    <a:gd name="T40" fmla="*/ 0 w 104"/>
                    <a:gd name="T41" fmla="*/ 5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30"/>
                    <a:gd name="T65" fmla="*/ 104 w 10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30">
                      <a:moveTo>
                        <a:pt x="0" y="5"/>
                      </a:moveTo>
                      <a:lnTo>
                        <a:pt x="15" y="8"/>
                      </a:lnTo>
                      <a:lnTo>
                        <a:pt x="30" y="8"/>
                      </a:lnTo>
                      <a:lnTo>
                        <a:pt x="45" y="8"/>
                      </a:lnTo>
                      <a:lnTo>
                        <a:pt x="58" y="6"/>
                      </a:lnTo>
                      <a:lnTo>
                        <a:pt x="72" y="5"/>
                      </a:lnTo>
                      <a:lnTo>
                        <a:pt x="82" y="3"/>
                      </a:lnTo>
                      <a:lnTo>
                        <a:pt x="89" y="2"/>
                      </a:lnTo>
                      <a:lnTo>
                        <a:pt x="95" y="0"/>
                      </a:lnTo>
                      <a:lnTo>
                        <a:pt x="101" y="2"/>
                      </a:lnTo>
                      <a:lnTo>
                        <a:pt x="104" y="8"/>
                      </a:lnTo>
                      <a:lnTo>
                        <a:pt x="101" y="16"/>
                      </a:lnTo>
                      <a:lnTo>
                        <a:pt x="92" y="24"/>
                      </a:lnTo>
                      <a:lnTo>
                        <a:pt x="79" y="28"/>
                      </a:lnTo>
                      <a:lnTo>
                        <a:pt x="64" y="30"/>
                      </a:lnTo>
                      <a:lnTo>
                        <a:pt x="49" y="28"/>
                      </a:lnTo>
                      <a:lnTo>
                        <a:pt x="36" y="25"/>
                      </a:lnTo>
                      <a:lnTo>
                        <a:pt x="24" y="21"/>
                      </a:lnTo>
                      <a:lnTo>
                        <a:pt x="14" y="16"/>
                      </a:lnTo>
                      <a:lnTo>
                        <a:pt x="5" y="10"/>
                      </a:lnTo>
                      <a:lnTo>
                        <a:pt x="0" y="5"/>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93" name="Freeform 86"/>
                <p:cNvSpPr>
                  <a:spLocks/>
                </p:cNvSpPr>
                <p:nvPr/>
              </p:nvSpPr>
              <p:spPr bwMode="auto">
                <a:xfrm>
                  <a:off x="3827" y="2180"/>
                  <a:ext cx="116" cy="48"/>
                </a:xfrm>
                <a:custGeom>
                  <a:avLst/>
                  <a:gdLst>
                    <a:gd name="T0" fmla="*/ 199 w 232"/>
                    <a:gd name="T1" fmla="*/ 7 h 97"/>
                    <a:gd name="T2" fmla="*/ 195 w 232"/>
                    <a:gd name="T3" fmla="*/ 10 h 97"/>
                    <a:gd name="T4" fmla="*/ 189 w 232"/>
                    <a:gd name="T5" fmla="*/ 12 h 97"/>
                    <a:gd name="T6" fmla="*/ 180 w 232"/>
                    <a:gd name="T7" fmla="*/ 12 h 97"/>
                    <a:gd name="T8" fmla="*/ 171 w 232"/>
                    <a:gd name="T9" fmla="*/ 12 h 97"/>
                    <a:gd name="T10" fmla="*/ 161 w 232"/>
                    <a:gd name="T11" fmla="*/ 12 h 97"/>
                    <a:gd name="T12" fmla="*/ 150 w 232"/>
                    <a:gd name="T13" fmla="*/ 12 h 97"/>
                    <a:gd name="T14" fmla="*/ 141 w 232"/>
                    <a:gd name="T15" fmla="*/ 13 h 97"/>
                    <a:gd name="T16" fmla="*/ 132 w 232"/>
                    <a:gd name="T17" fmla="*/ 15 h 97"/>
                    <a:gd name="T18" fmla="*/ 124 w 232"/>
                    <a:gd name="T19" fmla="*/ 18 h 97"/>
                    <a:gd name="T20" fmla="*/ 113 w 232"/>
                    <a:gd name="T21" fmla="*/ 21 h 97"/>
                    <a:gd name="T22" fmla="*/ 101 w 232"/>
                    <a:gd name="T23" fmla="*/ 25 h 97"/>
                    <a:gd name="T24" fmla="*/ 91 w 232"/>
                    <a:gd name="T25" fmla="*/ 28 h 97"/>
                    <a:gd name="T26" fmla="*/ 80 w 232"/>
                    <a:gd name="T27" fmla="*/ 33 h 97"/>
                    <a:gd name="T28" fmla="*/ 70 w 232"/>
                    <a:gd name="T29" fmla="*/ 36 h 97"/>
                    <a:gd name="T30" fmla="*/ 63 w 232"/>
                    <a:gd name="T31" fmla="*/ 40 h 97"/>
                    <a:gd name="T32" fmla="*/ 57 w 232"/>
                    <a:gd name="T33" fmla="*/ 42 h 97"/>
                    <a:gd name="T34" fmla="*/ 48 w 232"/>
                    <a:gd name="T35" fmla="*/ 48 h 97"/>
                    <a:gd name="T36" fmla="*/ 39 w 232"/>
                    <a:gd name="T37" fmla="*/ 52 h 97"/>
                    <a:gd name="T38" fmla="*/ 30 w 232"/>
                    <a:gd name="T39" fmla="*/ 57 h 97"/>
                    <a:gd name="T40" fmla="*/ 22 w 232"/>
                    <a:gd name="T41" fmla="*/ 58 h 97"/>
                    <a:gd name="T42" fmla="*/ 14 w 232"/>
                    <a:gd name="T43" fmla="*/ 60 h 97"/>
                    <a:gd name="T44" fmla="*/ 6 w 232"/>
                    <a:gd name="T45" fmla="*/ 66 h 97"/>
                    <a:gd name="T46" fmla="*/ 2 w 232"/>
                    <a:gd name="T47" fmla="*/ 73 h 97"/>
                    <a:gd name="T48" fmla="*/ 0 w 232"/>
                    <a:gd name="T49" fmla="*/ 82 h 97"/>
                    <a:gd name="T50" fmla="*/ 3 w 232"/>
                    <a:gd name="T51" fmla="*/ 89 h 97"/>
                    <a:gd name="T52" fmla="*/ 6 w 232"/>
                    <a:gd name="T53" fmla="*/ 94 h 97"/>
                    <a:gd name="T54" fmla="*/ 9 w 232"/>
                    <a:gd name="T55" fmla="*/ 97 h 97"/>
                    <a:gd name="T56" fmla="*/ 14 w 232"/>
                    <a:gd name="T57" fmla="*/ 97 h 97"/>
                    <a:gd name="T58" fmla="*/ 22 w 232"/>
                    <a:gd name="T59" fmla="*/ 97 h 97"/>
                    <a:gd name="T60" fmla="*/ 34 w 232"/>
                    <a:gd name="T61" fmla="*/ 95 h 97"/>
                    <a:gd name="T62" fmla="*/ 45 w 232"/>
                    <a:gd name="T63" fmla="*/ 91 h 97"/>
                    <a:gd name="T64" fmla="*/ 54 w 232"/>
                    <a:gd name="T65" fmla="*/ 85 h 97"/>
                    <a:gd name="T66" fmla="*/ 60 w 232"/>
                    <a:gd name="T67" fmla="*/ 79 h 97"/>
                    <a:gd name="T68" fmla="*/ 67 w 232"/>
                    <a:gd name="T69" fmla="*/ 71 h 97"/>
                    <a:gd name="T70" fmla="*/ 76 w 232"/>
                    <a:gd name="T71" fmla="*/ 66 h 97"/>
                    <a:gd name="T72" fmla="*/ 85 w 232"/>
                    <a:gd name="T73" fmla="*/ 61 h 97"/>
                    <a:gd name="T74" fmla="*/ 91 w 232"/>
                    <a:gd name="T75" fmla="*/ 60 h 97"/>
                    <a:gd name="T76" fmla="*/ 98 w 232"/>
                    <a:gd name="T77" fmla="*/ 57 h 97"/>
                    <a:gd name="T78" fmla="*/ 107 w 232"/>
                    <a:gd name="T79" fmla="*/ 55 h 97"/>
                    <a:gd name="T80" fmla="*/ 116 w 232"/>
                    <a:gd name="T81" fmla="*/ 52 h 97"/>
                    <a:gd name="T82" fmla="*/ 127 w 232"/>
                    <a:gd name="T83" fmla="*/ 51 h 97"/>
                    <a:gd name="T84" fmla="*/ 135 w 232"/>
                    <a:gd name="T85" fmla="*/ 49 h 97"/>
                    <a:gd name="T86" fmla="*/ 144 w 232"/>
                    <a:gd name="T87" fmla="*/ 49 h 97"/>
                    <a:gd name="T88" fmla="*/ 152 w 232"/>
                    <a:gd name="T89" fmla="*/ 51 h 97"/>
                    <a:gd name="T90" fmla="*/ 159 w 232"/>
                    <a:gd name="T91" fmla="*/ 52 h 97"/>
                    <a:gd name="T92" fmla="*/ 167 w 232"/>
                    <a:gd name="T93" fmla="*/ 52 h 97"/>
                    <a:gd name="T94" fmla="*/ 176 w 232"/>
                    <a:gd name="T95" fmla="*/ 54 h 97"/>
                    <a:gd name="T96" fmla="*/ 185 w 232"/>
                    <a:gd name="T97" fmla="*/ 54 h 97"/>
                    <a:gd name="T98" fmla="*/ 192 w 232"/>
                    <a:gd name="T99" fmla="*/ 54 h 97"/>
                    <a:gd name="T100" fmla="*/ 199 w 232"/>
                    <a:gd name="T101" fmla="*/ 52 h 97"/>
                    <a:gd name="T102" fmla="*/ 207 w 232"/>
                    <a:gd name="T103" fmla="*/ 51 h 97"/>
                    <a:gd name="T104" fmla="*/ 213 w 232"/>
                    <a:gd name="T105" fmla="*/ 46 h 97"/>
                    <a:gd name="T106" fmla="*/ 222 w 232"/>
                    <a:gd name="T107" fmla="*/ 37 h 97"/>
                    <a:gd name="T108" fmla="*/ 229 w 232"/>
                    <a:gd name="T109" fmla="*/ 28 h 97"/>
                    <a:gd name="T110" fmla="*/ 232 w 232"/>
                    <a:gd name="T111" fmla="*/ 16 h 97"/>
                    <a:gd name="T112" fmla="*/ 229 w 232"/>
                    <a:gd name="T113" fmla="*/ 6 h 97"/>
                    <a:gd name="T114" fmla="*/ 222 w 232"/>
                    <a:gd name="T115" fmla="*/ 0 h 97"/>
                    <a:gd name="T116" fmla="*/ 213 w 232"/>
                    <a:gd name="T117" fmla="*/ 0 h 97"/>
                    <a:gd name="T118" fmla="*/ 205 w 232"/>
                    <a:gd name="T119" fmla="*/ 3 h 97"/>
                    <a:gd name="T120" fmla="*/ 199 w 232"/>
                    <a:gd name="T121" fmla="*/ 7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2"/>
                    <a:gd name="T184" fmla="*/ 0 h 97"/>
                    <a:gd name="T185" fmla="*/ 232 w 232"/>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2" h="97">
                      <a:moveTo>
                        <a:pt x="199" y="7"/>
                      </a:moveTo>
                      <a:lnTo>
                        <a:pt x="195" y="10"/>
                      </a:lnTo>
                      <a:lnTo>
                        <a:pt x="189" y="12"/>
                      </a:lnTo>
                      <a:lnTo>
                        <a:pt x="180" y="12"/>
                      </a:lnTo>
                      <a:lnTo>
                        <a:pt x="171" y="12"/>
                      </a:lnTo>
                      <a:lnTo>
                        <a:pt x="161" y="12"/>
                      </a:lnTo>
                      <a:lnTo>
                        <a:pt x="150" y="12"/>
                      </a:lnTo>
                      <a:lnTo>
                        <a:pt x="141" y="13"/>
                      </a:lnTo>
                      <a:lnTo>
                        <a:pt x="132" y="15"/>
                      </a:lnTo>
                      <a:lnTo>
                        <a:pt x="124" y="18"/>
                      </a:lnTo>
                      <a:lnTo>
                        <a:pt x="113" y="21"/>
                      </a:lnTo>
                      <a:lnTo>
                        <a:pt x="101" y="25"/>
                      </a:lnTo>
                      <a:lnTo>
                        <a:pt x="91" y="28"/>
                      </a:lnTo>
                      <a:lnTo>
                        <a:pt x="80" y="33"/>
                      </a:lnTo>
                      <a:lnTo>
                        <a:pt x="70" y="36"/>
                      </a:lnTo>
                      <a:lnTo>
                        <a:pt x="63" y="40"/>
                      </a:lnTo>
                      <a:lnTo>
                        <a:pt x="57" y="42"/>
                      </a:lnTo>
                      <a:lnTo>
                        <a:pt x="48" y="48"/>
                      </a:lnTo>
                      <a:lnTo>
                        <a:pt x="39" y="52"/>
                      </a:lnTo>
                      <a:lnTo>
                        <a:pt x="30" y="57"/>
                      </a:lnTo>
                      <a:lnTo>
                        <a:pt x="22" y="58"/>
                      </a:lnTo>
                      <a:lnTo>
                        <a:pt x="14" y="60"/>
                      </a:lnTo>
                      <a:lnTo>
                        <a:pt x="6" y="66"/>
                      </a:lnTo>
                      <a:lnTo>
                        <a:pt x="2" y="73"/>
                      </a:lnTo>
                      <a:lnTo>
                        <a:pt x="0" y="82"/>
                      </a:lnTo>
                      <a:lnTo>
                        <a:pt x="3" y="89"/>
                      </a:lnTo>
                      <a:lnTo>
                        <a:pt x="6" y="94"/>
                      </a:lnTo>
                      <a:lnTo>
                        <a:pt x="9" y="97"/>
                      </a:lnTo>
                      <a:lnTo>
                        <a:pt x="14" y="97"/>
                      </a:lnTo>
                      <a:lnTo>
                        <a:pt x="22" y="97"/>
                      </a:lnTo>
                      <a:lnTo>
                        <a:pt x="34" y="95"/>
                      </a:lnTo>
                      <a:lnTo>
                        <a:pt x="45" y="91"/>
                      </a:lnTo>
                      <a:lnTo>
                        <a:pt x="54" y="85"/>
                      </a:lnTo>
                      <a:lnTo>
                        <a:pt x="60" y="79"/>
                      </a:lnTo>
                      <a:lnTo>
                        <a:pt x="67" y="71"/>
                      </a:lnTo>
                      <a:lnTo>
                        <a:pt x="76" y="66"/>
                      </a:lnTo>
                      <a:lnTo>
                        <a:pt x="85" y="61"/>
                      </a:lnTo>
                      <a:lnTo>
                        <a:pt x="91" y="60"/>
                      </a:lnTo>
                      <a:lnTo>
                        <a:pt x="98" y="57"/>
                      </a:lnTo>
                      <a:lnTo>
                        <a:pt x="107" y="55"/>
                      </a:lnTo>
                      <a:lnTo>
                        <a:pt x="116" y="52"/>
                      </a:lnTo>
                      <a:lnTo>
                        <a:pt x="127" y="51"/>
                      </a:lnTo>
                      <a:lnTo>
                        <a:pt x="135" y="49"/>
                      </a:lnTo>
                      <a:lnTo>
                        <a:pt x="144" y="49"/>
                      </a:lnTo>
                      <a:lnTo>
                        <a:pt x="152" y="51"/>
                      </a:lnTo>
                      <a:lnTo>
                        <a:pt x="159" y="52"/>
                      </a:lnTo>
                      <a:lnTo>
                        <a:pt x="167" y="52"/>
                      </a:lnTo>
                      <a:lnTo>
                        <a:pt x="176" y="54"/>
                      </a:lnTo>
                      <a:lnTo>
                        <a:pt x="185" y="54"/>
                      </a:lnTo>
                      <a:lnTo>
                        <a:pt x="192" y="54"/>
                      </a:lnTo>
                      <a:lnTo>
                        <a:pt x="199" y="52"/>
                      </a:lnTo>
                      <a:lnTo>
                        <a:pt x="207" y="51"/>
                      </a:lnTo>
                      <a:lnTo>
                        <a:pt x="213" y="46"/>
                      </a:lnTo>
                      <a:lnTo>
                        <a:pt x="222" y="37"/>
                      </a:lnTo>
                      <a:lnTo>
                        <a:pt x="229" y="28"/>
                      </a:lnTo>
                      <a:lnTo>
                        <a:pt x="232" y="16"/>
                      </a:lnTo>
                      <a:lnTo>
                        <a:pt x="229" y="6"/>
                      </a:lnTo>
                      <a:lnTo>
                        <a:pt x="222" y="0"/>
                      </a:lnTo>
                      <a:lnTo>
                        <a:pt x="213" y="0"/>
                      </a:lnTo>
                      <a:lnTo>
                        <a:pt x="205" y="3"/>
                      </a:lnTo>
                      <a:lnTo>
                        <a:pt x="199" y="7"/>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94" name="Freeform 87"/>
                <p:cNvSpPr>
                  <a:spLocks/>
                </p:cNvSpPr>
                <p:nvPr/>
              </p:nvSpPr>
              <p:spPr bwMode="auto">
                <a:xfrm>
                  <a:off x="3699" y="2180"/>
                  <a:ext cx="115" cy="48"/>
                </a:xfrm>
                <a:custGeom>
                  <a:avLst/>
                  <a:gdLst>
                    <a:gd name="T0" fmla="*/ 31 w 229"/>
                    <a:gd name="T1" fmla="*/ 7 h 97"/>
                    <a:gd name="T2" fmla="*/ 36 w 229"/>
                    <a:gd name="T3" fmla="*/ 10 h 97"/>
                    <a:gd name="T4" fmla="*/ 43 w 229"/>
                    <a:gd name="T5" fmla="*/ 12 h 97"/>
                    <a:gd name="T6" fmla="*/ 50 w 229"/>
                    <a:gd name="T7" fmla="*/ 12 h 97"/>
                    <a:gd name="T8" fmla="*/ 61 w 229"/>
                    <a:gd name="T9" fmla="*/ 12 h 97"/>
                    <a:gd name="T10" fmla="*/ 70 w 229"/>
                    <a:gd name="T11" fmla="*/ 12 h 97"/>
                    <a:gd name="T12" fmla="*/ 80 w 229"/>
                    <a:gd name="T13" fmla="*/ 12 h 97"/>
                    <a:gd name="T14" fmla="*/ 89 w 229"/>
                    <a:gd name="T15" fmla="*/ 13 h 97"/>
                    <a:gd name="T16" fmla="*/ 98 w 229"/>
                    <a:gd name="T17" fmla="*/ 15 h 97"/>
                    <a:gd name="T18" fmla="*/ 107 w 229"/>
                    <a:gd name="T19" fmla="*/ 18 h 97"/>
                    <a:gd name="T20" fmla="*/ 117 w 229"/>
                    <a:gd name="T21" fmla="*/ 21 h 97"/>
                    <a:gd name="T22" fmla="*/ 129 w 229"/>
                    <a:gd name="T23" fmla="*/ 25 h 97"/>
                    <a:gd name="T24" fmla="*/ 140 w 229"/>
                    <a:gd name="T25" fmla="*/ 28 h 97"/>
                    <a:gd name="T26" fmla="*/ 150 w 229"/>
                    <a:gd name="T27" fmla="*/ 33 h 97"/>
                    <a:gd name="T28" fmla="*/ 160 w 229"/>
                    <a:gd name="T29" fmla="*/ 36 h 97"/>
                    <a:gd name="T30" fmla="*/ 168 w 229"/>
                    <a:gd name="T31" fmla="*/ 40 h 97"/>
                    <a:gd name="T32" fmla="*/ 174 w 229"/>
                    <a:gd name="T33" fmla="*/ 42 h 97"/>
                    <a:gd name="T34" fmla="*/ 183 w 229"/>
                    <a:gd name="T35" fmla="*/ 48 h 97"/>
                    <a:gd name="T36" fmla="*/ 192 w 229"/>
                    <a:gd name="T37" fmla="*/ 52 h 97"/>
                    <a:gd name="T38" fmla="*/ 201 w 229"/>
                    <a:gd name="T39" fmla="*/ 57 h 97"/>
                    <a:gd name="T40" fmla="*/ 208 w 229"/>
                    <a:gd name="T41" fmla="*/ 58 h 97"/>
                    <a:gd name="T42" fmla="*/ 217 w 229"/>
                    <a:gd name="T43" fmla="*/ 60 h 97"/>
                    <a:gd name="T44" fmla="*/ 224 w 229"/>
                    <a:gd name="T45" fmla="*/ 66 h 97"/>
                    <a:gd name="T46" fmla="*/ 229 w 229"/>
                    <a:gd name="T47" fmla="*/ 73 h 97"/>
                    <a:gd name="T48" fmla="*/ 229 w 229"/>
                    <a:gd name="T49" fmla="*/ 82 h 97"/>
                    <a:gd name="T50" fmla="*/ 226 w 229"/>
                    <a:gd name="T51" fmla="*/ 89 h 97"/>
                    <a:gd name="T52" fmla="*/ 224 w 229"/>
                    <a:gd name="T53" fmla="*/ 94 h 97"/>
                    <a:gd name="T54" fmla="*/ 220 w 229"/>
                    <a:gd name="T55" fmla="*/ 97 h 97"/>
                    <a:gd name="T56" fmla="*/ 215 w 229"/>
                    <a:gd name="T57" fmla="*/ 97 h 97"/>
                    <a:gd name="T58" fmla="*/ 208 w 229"/>
                    <a:gd name="T59" fmla="*/ 97 h 97"/>
                    <a:gd name="T60" fmla="*/ 196 w 229"/>
                    <a:gd name="T61" fmla="*/ 95 h 97"/>
                    <a:gd name="T62" fmla="*/ 184 w 229"/>
                    <a:gd name="T63" fmla="*/ 91 h 97"/>
                    <a:gd name="T64" fmla="*/ 177 w 229"/>
                    <a:gd name="T65" fmla="*/ 85 h 97"/>
                    <a:gd name="T66" fmla="*/ 171 w 229"/>
                    <a:gd name="T67" fmla="*/ 79 h 97"/>
                    <a:gd name="T68" fmla="*/ 163 w 229"/>
                    <a:gd name="T69" fmla="*/ 71 h 97"/>
                    <a:gd name="T70" fmla="*/ 154 w 229"/>
                    <a:gd name="T71" fmla="*/ 66 h 97"/>
                    <a:gd name="T72" fmla="*/ 146 w 229"/>
                    <a:gd name="T73" fmla="*/ 61 h 97"/>
                    <a:gd name="T74" fmla="*/ 140 w 229"/>
                    <a:gd name="T75" fmla="*/ 60 h 97"/>
                    <a:gd name="T76" fmla="*/ 132 w 229"/>
                    <a:gd name="T77" fmla="*/ 57 h 97"/>
                    <a:gd name="T78" fmla="*/ 123 w 229"/>
                    <a:gd name="T79" fmla="*/ 55 h 97"/>
                    <a:gd name="T80" fmla="*/ 114 w 229"/>
                    <a:gd name="T81" fmla="*/ 52 h 97"/>
                    <a:gd name="T82" fmla="*/ 104 w 229"/>
                    <a:gd name="T83" fmla="*/ 51 h 97"/>
                    <a:gd name="T84" fmla="*/ 95 w 229"/>
                    <a:gd name="T85" fmla="*/ 49 h 97"/>
                    <a:gd name="T86" fmla="*/ 86 w 229"/>
                    <a:gd name="T87" fmla="*/ 49 h 97"/>
                    <a:gd name="T88" fmla="*/ 79 w 229"/>
                    <a:gd name="T89" fmla="*/ 51 h 97"/>
                    <a:gd name="T90" fmla="*/ 71 w 229"/>
                    <a:gd name="T91" fmla="*/ 52 h 97"/>
                    <a:gd name="T92" fmla="*/ 64 w 229"/>
                    <a:gd name="T93" fmla="*/ 52 h 97"/>
                    <a:gd name="T94" fmla="*/ 55 w 229"/>
                    <a:gd name="T95" fmla="*/ 54 h 97"/>
                    <a:gd name="T96" fmla="*/ 47 w 229"/>
                    <a:gd name="T97" fmla="*/ 54 h 97"/>
                    <a:gd name="T98" fmla="*/ 38 w 229"/>
                    <a:gd name="T99" fmla="*/ 54 h 97"/>
                    <a:gd name="T100" fmla="*/ 31 w 229"/>
                    <a:gd name="T101" fmla="*/ 52 h 97"/>
                    <a:gd name="T102" fmla="*/ 25 w 229"/>
                    <a:gd name="T103" fmla="*/ 51 h 97"/>
                    <a:gd name="T104" fmla="*/ 19 w 229"/>
                    <a:gd name="T105" fmla="*/ 46 h 97"/>
                    <a:gd name="T106" fmla="*/ 10 w 229"/>
                    <a:gd name="T107" fmla="*/ 37 h 97"/>
                    <a:gd name="T108" fmla="*/ 3 w 229"/>
                    <a:gd name="T109" fmla="*/ 28 h 97"/>
                    <a:gd name="T110" fmla="*/ 0 w 229"/>
                    <a:gd name="T111" fmla="*/ 16 h 97"/>
                    <a:gd name="T112" fmla="*/ 3 w 229"/>
                    <a:gd name="T113" fmla="*/ 6 h 97"/>
                    <a:gd name="T114" fmla="*/ 10 w 229"/>
                    <a:gd name="T115" fmla="*/ 0 h 97"/>
                    <a:gd name="T116" fmla="*/ 18 w 229"/>
                    <a:gd name="T117" fmla="*/ 0 h 97"/>
                    <a:gd name="T118" fmla="*/ 25 w 229"/>
                    <a:gd name="T119" fmla="*/ 3 h 97"/>
                    <a:gd name="T120" fmla="*/ 31 w 229"/>
                    <a:gd name="T121" fmla="*/ 7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
                    <a:gd name="T184" fmla="*/ 0 h 97"/>
                    <a:gd name="T185" fmla="*/ 229 w 229"/>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 h="97">
                      <a:moveTo>
                        <a:pt x="31" y="7"/>
                      </a:moveTo>
                      <a:lnTo>
                        <a:pt x="36" y="10"/>
                      </a:lnTo>
                      <a:lnTo>
                        <a:pt x="43" y="12"/>
                      </a:lnTo>
                      <a:lnTo>
                        <a:pt x="50" y="12"/>
                      </a:lnTo>
                      <a:lnTo>
                        <a:pt x="61" y="12"/>
                      </a:lnTo>
                      <a:lnTo>
                        <a:pt x="70" y="12"/>
                      </a:lnTo>
                      <a:lnTo>
                        <a:pt x="80" y="12"/>
                      </a:lnTo>
                      <a:lnTo>
                        <a:pt x="89" y="13"/>
                      </a:lnTo>
                      <a:lnTo>
                        <a:pt x="98" y="15"/>
                      </a:lnTo>
                      <a:lnTo>
                        <a:pt x="107" y="18"/>
                      </a:lnTo>
                      <a:lnTo>
                        <a:pt x="117" y="21"/>
                      </a:lnTo>
                      <a:lnTo>
                        <a:pt x="129" y="25"/>
                      </a:lnTo>
                      <a:lnTo>
                        <a:pt x="140" y="28"/>
                      </a:lnTo>
                      <a:lnTo>
                        <a:pt x="150" y="33"/>
                      </a:lnTo>
                      <a:lnTo>
                        <a:pt x="160" y="36"/>
                      </a:lnTo>
                      <a:lnTo>
                        <a:pt x="168" y="40"/>
                      </a:lnTo>
                      <a:lnTo>
                        <a:pt x="174" y="42"/>
                      </a:lnTo>
                      <a:lnTo>
                        <a:pt x="183" y="48"/>
                      </a:lnTo>
                      <a:lnTo>
                        <a:pt x="192" y="52"/>
                      </a:lnTo>
                      <a:lnTo>
                        <a:pt x="201" y="57"/>
                      </a:lnTo>
                      <a:lnTo>
                        <a:pt x="208" y="58"/>
                      </a:lnTo>
                      <a:lnTo>
                        <a:pt x="217" y="60"/>
                      </a:lnTo>
                      <a:lnTo>
                        <a:pt x="224" y="66"/>
                      </a:lnTo>
                      <a:lnTo>
                        <a:pt x="229" y="73"/>
                      </a:lnTo>
                      <a:lnTo>
                        <a:pt x="229" y="82"/>
                      </a:lnTo>
                      <a:lnTo>
                        <a:pt x="226" y="89"/>
                      </a:lnTo>
                      <a:lnTo>
                        <a:pt x="224" y="94"/>
                      </a:lnTo>
                      <a:lnTo>
                        <a:pt x="220" y="97"/>
                      </a:lnTo>
                      <a:lnTo>
                        <a:pt x="215" y="97"/>
                      </a:lnTo>
                      <a:lnTo>
                        <a:pt x="208" y="97"/>
                      </a:lnTo>
                      <a:lnTo>
                        <a:pt x="196" y="95"/>
                      </a:lnTo>
                      <a:lnTo>
                        <a:pt x="184" y="91"/>
                      </a:lnTo>
                      <a:lnTo>
                        <a:pt x="177" y="85"/>
                      </a:lnTo>
                      <a:lnTo>
                        <a:pt x="171" y="79"/>
                      </a:lnTo>
                      <a:lnTo>
                        <a:pt x="163" y="71"/>
                      </a:lnTo>
                      <a:lnTo>
                        <a:pt x="154" y="66"/>
                      </a:lnTo>
                      <a:lnTo>
                        <a:pt x="146" y="61"/>
                      </a:lnTo>
                      <a:lnTo>
                        <a:pt x="140" y="60"/>
                      </a:lnTo>
                      <a:lnTo>
                        <a:pt x="132" y="57"/>
                      </a:lnTo>
                      <a:lnTo>
                        <a:pt x="123" y="55"/>
                      </a:lnTo>
                      <a:lnTo>
                        <a:pt x="114" y="52"/>
                      </a:lnTo>
                      <a:lnTo>
                        <a:pt x="104" y="51"/>
                      </a:lnTo>
                      <a:lnTo>
                        <a:pt x="95" y="49"/>
                      </a:lnTo>
                      <a:lnTo>
                        <a:pt x="86" y="49"/>
                      </a:lnTo>
                      <a:lnTo>
                        <a:pt x="79" y="51"/>
                      </a:lnTo>
                      <a:lnTo>
                        <a:pt x="71" y="52"/>
                      </a:lnTo>
                      <a:lnTo>
                        <a:pt x="64" y="52"/>
                      </a:lnTo>
                      <a:lnTo>
                        <a:pt x="55" y="54"/>
                      </a:lnTo>
                      <a:lnTo>
                        <a:pt x="47" y="54"/>
                      </a:lnTo>
                      <a:lnTo>
                        <a:pt x="38" y="54"/>
                      </a:lnTo>
                      <a:lnTo>
                        <a:pt x="31" y="52"/>
                      </a:lnTo>
                      <a:lnTo>
                        <a:pt x="25" y="51"/>
                      </a:lnTo>
                      <a:lnTo>
                        <a:pt x="19" y="46"/>
                      </a:lnTo>
                      <a:lnTo>
                        <a:pt x="10" y="37"/>
                      </a:lnTo>
                      <a:lnTo>
                        <a:pt x="3" y="28"/>
                      </a:lnTo>
                      <a:lnTo>
                        <a:pt x="0" y="16"/>
                      </a:lnTo>
                      <a:lnTo>
                        <a:pt x="3" y="6"/>
                      </a:lnTo>
                      <a:lnTo>
                        <a:pt x="10" y="0"/>
                      </a:lnTo>
                      <a:lnTo>
                        <a:pt x="18" y="0"/>
                      </a:lnTo>
                      <a:lnTo>
                        <a:pt x="25" y="3"/>
                      </a:lnTo>
                      <a:lnTo>
                        <a:pt x="31" y="7"/>
                      </a:lnTo>
                      <a:close/>
                    </a:path>
                  </a:pathLst>
                </a:custGeom>
                <a:solidFill>
                  <a:srgbClr val="C9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95" name="Freeform 88"/>
                <p:cNvSpPr>
                  <a:spLocks/>
                </p:cNvSpPr>
                <p:nvPr/>
              </p:nvSpPr>
              <p:spPr bwMode="auto">
                <a:xfrm>
                  <a:off x="3827" y="2183"/>
                  <a:ext cx="116" cy="45"/>
                </a:xfrm>
                <a:custGeom>
                  <a:avLst/>
                  <a:gdLst>
                    <a:gd name="T0" fmla="*/ 232 w 232"/>
                    <a:gd name="T1" fmla="*/ 10 h 91"/>
                    <a:gd name="T2" fmla="*/ 222 w 232"/>
                    <a:gd name="T3" fmla="*/ 31 h 91"/>
                    <a:gd name="T4" fmla="*/ 207 w 232"/>
                    <a:gd name="T5" fmla="*/ 45 h 91"/>
                    <a:gd name="T6" fmla="*/ 192 w 232"/>
                    <a:gd name="T7" fmla="*/ 48 h 91"/>
                    <a:gd name="T8" fmla="*/ 176 w 232"/>
                    <a:gd name="T9" fmla="*/ 48 h 91"/>
                    <a:gd name="T10" fmla="*/ 159 w 232"/>
                    <a:gd name="T11" fmla="*/ 46 h 91"/>
                    <a:gd name="T12" fmla="*/ 144 w 232"/>
                    <a:gd name="T13" fmla="*/ 43 h 91"/>
                    <a:gd name="T14" fmla="*/ 127 w 232"/>
                    <a:gd name="T15" fmla="*/ 45 h 91"/>
                    <a:gd name="T16" fmla="*/ 107 w 232"/>
                    <a:gd name="T17" fmla="*/ 49 h 91"/>
                    <a:gd name="T18" fmla="*/ 91 w 232"/>
                    <a:gd name="T19" fmla="*/ 54 h 91"/>
                    <a:gd name="T20" fmla="*/ 76 w 232"/>
                    <a:gd name="T21" fmla="*/ 60 h 91"/>
                    <a:gd name="T22" fmla="*/ 60 w 232"/>
                    <a:gd name="T23" fmla="*/ 73 h 91"/>
                    <a:gd name="T24" fmla="*/ 45 w 232"/>
                    <a:gd name="T25" fmla="*/ 85 h 91"/>
                    <a:gd name="T26" fmla="*/ 22 w 232"/>
                    <a:gd name="T27" fmla="*/ 91 h 91"/>
                    <a:gd name="T28" fmla="*/ 9 w 232"/>
                    <a:gd name="T29" fmla="*/ 91 h 91"/>
                    <a:gd name="T30" fmla="*/ 3 w 232"/>
                    <a:gd name="T31" fmla="*/ 83 h 91"/>
                    <a:gd name="T32" fmla="*/ 5 w 232"/>
                    <a:gd name="T33" fmla="*/ 79 h 91"/>
                    <a:gd name="T34" fmla="*/ 15 w 232"/>
                    <a:gd name="T35" fmla="*/ 80 h 91"/>
                    <a:gd name="T36" fmla="*/ 27 w 232"/>
                    <a:gd name="T37" fmla="*/ 79 h 91"/>
                    <a:gd name="T38" fmla="*/ 40 w 232"/>
                    <a:gd name="T39" fmla="*/ 73 h 91"/>
                    <a:gd name="T40" fmla="*/ 52 w 232"/>
                    <a:gd name="T41" fmla="*/ 65 h 91"/>
                    <a:gd name="T42" fmla="*/ 61 w 232"/>
                    <a:gd name="T43" fmla="*/ 57 h 91"/>
                    <a:gd name="T44" fmla="*/ 72 w 232"/>
                    <a:gd name="T45" fmla="*/ 49 h 91"/>
                    <a:gd name="T46" fmla="*/ 83 w 232"/>
                    <a:gd name="T47" fmla="*/ 43 h 91"/>
                    <a:gd name="T48" fmla="*/ 100 w 232"/>
                    <a:gd name="T49" fmla="*/ 37 h 91"/>
                    <a:gd name="T50" fmla="*/ 118 w 232"/>
                    <a:gd name="T51" fmla="*/ 33 h 91"/>
                    <a:gd name="T52" fmla="*/ 135 w 232"/>
                    <a:gd name="T53" fmla="*/ 28 h 91"/>
                    <a:gd name="T54" fmla="*/ 153 w 232"/>
                    <a:gd name="T55" fmla="*/ 28 h 91"/>
                    <a:gd name="T56" fmla="*/ 168 w 232"/>
                    <a:gd name="T57" fmla="*/ 30 h 91"/>
                    <a:gd name="T58" fmla="*/ 185 w 232"/>
                    <a:gd name="T59" fmla="*/ 31 h 91"/>
                    <a:gd name="T60" fmla="*/ 199 w 232"/>
                    <a:gd name="T61" fmla="*/ 31 h 91"/>
                    <a:gd name="T62" fmla="*/ 210 w 232"/>
                    <a:gd name="T63" fmla="*/ 28 h 91"/>
                    <a:gd name="T64" fmla="*/ 217 w 232"/>
                    <a:gd name="T65" fmla="*/ 19 h 91"/>
                    <a:gd name="T66" fmla="*/ 228 w 232"/>
                    <a:gd name="T67" fmla="*/ 6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91"/>
                    <a:gd name="T104" fmla="*/ 232 w 232"/>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91">
                      <a:moveTo>
                        <a:pt x="229" y="0"/>
                      </a:moveTo>
                      <a:lnTo>
                        <a:pt x="232" y="10"/>
                      </a:lnTo>
                      <a:lnTo>
                        <a:pt x="229" y="22"/>
                      </a:lnTo>
                      <a:lnTo>
                        <a:pt x="222" y="31"/>
                      </a:lnTo>
                      <a:lnTo>
                        <a:pt x="213" y="40"/>
                      </a:lnTo>
                      <a:lnTo>
                        <a:pt x="207" y="45"/>
                      </a:lnTo>
                      <a:lnTo>
                        <a:pt x="199" y="46"/>
                      </a:lnTo>
                      <a:lnTo>
                        <a:pt x="192" y="48"/>
                      </a:lnTo>
                      <a:lnTo>
                        <a:pt x="185" y="48"/>
                      </a:lnTo>
                      <a:lnTo>
                        <a:pt x="176" y="48"/>
                      </a:lnTo>
                      <a:lnTo>
                        <a:pt x="167" y="46"/>
                      </a:lnTo>
                      <a:lnTo>
                        <a:pt x="159" y="46"/>
                      </a:lnTo>
                      <a:lnTo>
                        <a:pt x="152" y="45"/>
                      </a:lnTo>
                      <a:lnTo>
                        <a:pt x="144" y="43"/>
                      </a:lnTo>
                      <a:lnTo>
                        <a:pt x="135" y="43"/>
                      </a:lnTo>
                      <a:lnTo>
                        <a:pt x="127" y="45"/>
                      </a:lnTo>
                      <a:lnTo>
                        <a:pt x="116" y="46"/>
                      </a:lnTo>
                      <a:lnTo>
                        <a:pt x="107" y="49"/>
                      </a:lnTo>
                      <a:lnTo>
                        <a:pt x="98" y="51"/>
                      </a:lnTo>
                      <a:lnTo>
                        <a:pt x="91" y="54"/>
                      </a:lnTo>
                      <a:lnTo>
                        <a:pt x="85" y="55"/>
                      </a:lnTo>
                      <a:lnTo>
                        <a:pt x="76" y="60"/>
                      </a:lnTo>
                      <a:lnTo>
                        <a:pt x="67" y="65"/>
                      </a:lnTo>
                      <a:lnTo>
                        <a:pt x="60" y="73"/>
                      </a:lnTo>
                      <a:lnTo>
                        <a:pt x="54" y="79"/>
                      </a:lnTo>
                      <a:lnTo>
                        <a:pt x="45" y="85"/>
                      </a:lnTo>
                      <a:lnTo>
                        <a:pt x="34" y="89"/>
                      </a:lnTo>
                      <a:lnTo>
                        <a:pt x="22" y="91"/>
                      </a:lnTo>
                      <a:lnTo>
                        <a:pt x="14" y="91"/>
                      </a:lnTo>
                      <a:lnTo>
                        <a:pt x="9" y="91"/>
                      </a:lnTo>
                      <a:lnTo>
                        <a:pt x="6" y="88"/>
                      </a:lnTo>
                      <a:lnTo>
                        <a:pt x="3" y="83"/>
                      </a:lnTo>
                      <a:lnTo>
                        <a:pt x="0" y="76"/>
                      </a:lnTo>
                      <a:lnTo>
                        <a:pt x="5" y="79"/>
                      </a:lnTo>
                      <a:lnTo>
                        <a:pt x="9" y="79"/>
                      </a:lnTo>
                      <a:lnTo>
                        <a:pt x="15" y="80"/>
                      </a:lnTo>
                      <a:lnTo>
                        <a:pt x="21" y="79"/>
                      </a:lnTo>
                      <a:lnTo>
                        <a:pt x="27" y="79"/>
                      </a:lnTo>
                      <a:lnTo>
                        <a:pt x="34" y="76"/>
                      </a:lnTo>
                      <a:lnTo>
                        <a:pt x="40" y="73"/>
                      </a:lnTo>
                      <a:lnTo>
                        <a:pt x="46" y="70"/>
                      </a:lnTo>
                      <a:lnTo>
                        <a:pt x="52" y="65"/>
                      </a:lnTo>
                      <a:lnTo>
                        <a:pt x="57" y="61"/>
                      </a:lnTo>
                      <a:lnTo>
                        <a:pt x="61" y="57"/>
                      </a:lnTo>
                      <a:lnTo>
                        <a:pt x="67" y="54"/>
                      </a:lnTo>
                      <a:lnTo>
                        <a:pt x="72" y="49"/>
                      </a:lnTo>
                      <a:lnTo>
                        <a:pt x="77" y="46"/>
                      </a:lnTo>
                      <a:lnTo>
                        <a:pt x="83" y="43"/>
                      </a:lnTo>
                      <a:lnTo>
                        <a:pt x="91" y="40"/>
                      </a:lnTo>
                      <a:lnTo>
                        <a:pt x="100" y="37"/>
                      </a:lnTo>
                      <a:lnTo>
                        <a:pt x="109" y="34"/>
                      </a:lnTo>
                      <a:lnTo>
                        <a:pt x="118" y="33"/>
                      </a:lnTo>
                      <a:lnTo>
                        <a:pt x="127" y="30"/>
                      </a:lnTo>
                      <a:lnTo>
                        <a:pt x="135" y="28"/>
                      </a:lnTo>
                      <a:lnTo>
                        <a:pt x="144" y="28"/>
                      </a:lnTo>
                      <a:lnTo>
                        <a:pt x="153" y="28"/>
                      </a:lnTo>
                      <a:lnTo>
                        <a:pt x="161" y="28"/>
                      </a:lnTo>
                      <a:lnTo>
                        <a:pt x="168" y="30"/>
                      </a:lnTo>
                      <a:lnTo>
                        <a:pt x="177" y="31"/>
                      </a:lnTo>
                      <a:lnTo>
                        <a:pt x="185" y="31"/>
                      </a:lnTo>
                      <a:lnTo>
                        <a:pt x="192" y="31"/>
                      </a:lnTo>
                      <a:lnTo>
                        <a:pt x="199" y="31"/>
                      </a:lnTo>
                      <a:lnTo>
                        <a:pt x="205" y="30"/>
                      </a:lnTo>
                      <a:lnTo>
                        <a:pt x="210" y="28"/>
                      </a:lnTo>
                      <a:lnTo>
                        <a:pt x="213" y="25"/>
                      </a:lnTo>
                      <a:lnTo>
                        <a:pt x="217" y="19"/>
                      </a:lnTo>
                      <a:lnTo>
                        <a:pt x="223" y="13"/>
                      </a:lnTo>
                      <a:lnTo>
                        <a:pt x="228" y="6"/>
                      </a:lnTo>
                      <a:lnTo>
                        <a:pt x="229" y="0"/>
                      </a:lnTo>
                      <a:close/>
                    </a:path>
                  </a:pathLst>
                </a:custGeom>
                <a:solidFill>
                  <a:srgbClr val="8CAA9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96" name="Freeform 89"/>
                <p:cNvSpPr>
                  <a:spLocks/>
                </p:cNvSpPr>
                <p:nvPr/>
              </p:nvSpPr>
              <p:spPr bwMode="auto">
                <a:xfrm>
                  <a:off x="3699" y="2183"/>
                  <a:ext cx="115" cy="45"/>
                </a:xfrm>
                <a:custGeom>
                  <a:avLst/>
                  <a:gdLst>
                    <a:gd name="T0" fmla="*/ 0 w 229"/>
                    <a:gd name="T1" fmla="*/ 10 h 91"/>
                    <a:gd name="T2" fmla="*/ 10 w 229"/>
                    <a:gd name="T3" fmla="*/ 31 h 91"/>
                    <a:gd name="T4" fmla="*/ 25 w 229"/>
                    <a:gd name="T5" fmla="*/ 45 h 91"/>
                    <a:gd name="T6" fmla="*/ 38 w 229"/>
                    <a:gd name="T7" fmla="*/ 48 h 91"/>
                    <a:gd name="T8" fmla="*/ 55 w 229"/>
                    <a:gd name="T9" fmla="*/ 48 h 91"/>
                    <a:gd name="T10" fmla="*/ 71 w 229"/>
                    <a:gd name="T11" fmla="*/ 46 h 91"/>
                    <a:gd name="T12" fmla="*/ 86 w 229"/>
                    <a:gd name="T13" fmla="*/ 43 h 91"/>
                    <a:gd name="T14" fmla="*/ 104 w 229"/>
                    <a:gd name="T15" fmla="*/ 45 h 91"/>
                    <a:gd name="T16" fmla="*/ 123 w 229"/>
                    <a:gd name="T17" fmla="*/ 49 h 91"/>
                    <a:gd name="T18" fmla="*/ 140 w 229"/>
                    <a:gd name="T19" fmla="*/ 54 h 91"/>
                    <a:gd name="T20" fmla="*/ 154 w 229"/>
                    <a:gd name="T21" fmla="*/ 60 h 91"/>
                    <a:gd name="T22" fmla="*/ 171 w 229"/>
                    <a:gd name="T23" fmla="*/ 73 h 91"/>
                    <a:gd name="T24" fmla="*/ 184 w 229"/>
                    <a:gd name="T25" fmla="*/ 85 h 91"/>
                    <a:gd name="T26" fmla="*/ 208 w 229"/>
                    <a:gd name="T27" fmla="*/ 91 h 91"/>
                    <a:gd name="T28" fmla="*/ 220 w 229"/>
                    <a:gd name="T29" fmla="*/ 91 h 91"/>
                    <a:gd name="T30" fmla="*/ 226 w 229"/>
                    <a:gd name="T31" fmla="*/ 83 h 91"/>
                    <a:gd name="T32" fmla="*/ 226 w 229"/>
                    <a:gd name="T33" fmla="*/ 79 h 91"/>
                    <a:gd name="T34" fmla="*/ 215 w 229"/>
                    <a:gd name="T35" fmla="*/ 80 h 91"/>
                    <a:gd name="T36" fmla="*/ 204 w 229"/>
                    <a:gd name="T37" fmla="*/ 79 h 91"/>
                    <a:gd name="T38" fmla="*/ 190 w 229"/>
                    <a:gd name="T39" fmla="*/ 73 h 91"/>
                    <a:gd name="T40" fmla="*/ 178 w 229"/>
                    <a:gd name="T41" fmla="*/ 65 h 91"/>
                    <a:gd name="T42" fmla="*/ 169 w 229"/>
                    <a:gd name="T43" fmla="*/ 57 h 91"/>
                    <a:gd name="T44" fmla="*/ 159 w 229"/>
                    <a:gd name="T45" fmla="*/ 49 h 91"/>
                    <a:gd name="T46" fmla="*/ 146 w 229"/>
                    <a:gd name="T47" fmla="*/ 43 h 91"/>
                    <a:gd name="T48" fmla="*/ 131 w 229"/>
                    <a:gd name="T49" fmla="*/ 37 h 91"/>
                    <a:gd name="T50" fmla="*/ 113 w 229"/>
                    <a:gd name="T51" fmla="*/ 33 h 91"/>
                    <a:gd name="T52" fmla="*/ 94 w 229"/>
                    <a:gd name="T53" fmla="*/ 28 h 91"/>
                    <a:gd name="T54" fmla="*/ 76 w 229"/>
                    <a:gd name="T55" fmla="*/ 28 h 91"/>
                    <a:gd name="T56" fmla="*/ 61 w 229"/>
                    <a:gd name="T57" fmla="*/ 30 h 91"/>
                    <a:gd name="T58" fmla="*/ 46 w 229"/>
                    <a:gd name="T59" fmla="*/ 31 h 91"/>
                    <a:gd name="T60" fmla="*/ 33 w 229"/>
                    <a:gd name="T61" fmla="*/ 31 h 91"/>
                    <a:gd name="T62" fmla="*/ 22 w 229"/>
                    <a:gd name="T63" fmla="*/ 28 h 91"/>
                    <a:gd name="T64" fmla="*/ 15 w 229"/>
                    <a:gd name="T65" fmla="*/ 19 h 91"/>
                    <a:gd name="T66" fmla="*/ 4 w 229"/>
                    <a:gd name="T67" fmla="*/ 6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9"/>
                    <a:gd name="T103" fmla="*/ 0 h 91"/>
                    <a:gd name="T104" fmla="*/ 229 w 229"/>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9" h="91">
                      <a:moveTo>
                        <a:pt x="3" y="0"/>
                      </a:moveTo>
                      <a:lnTo>
                        <a:pt x="0" y="10"/>
                      </a:lnTo>
                      <a:lnTo>
                        <a:pt x="3" y="22"/>
                      </a:lnTo>
                      <a:lnTo>
                        <a:pt x="10" y="31"/>
                      </a:lnTo>
                      <a:lnTo>
                        <a:pt x="19" y="40"/>
                      </a:lnTo>
                      <a:lnTo>
                        <a:pt x="25" y="45"/>
                      </a:lnTo>
                      <a:lnTo>
                        <a:pt x="31" y="46"/>
                      </a:lnTo>
                      <a:lnTo>
                        <a:pt x="38" y="48"/>
                      </a:lnTo>
                      <a:lnTo>
                        <a:pt x="47" y="48"/>
                      </a:lnTo>
                      <a:lnTo>
                        <a:pt x="55" y="48"/>
                      </a:lnTo>
                      <a:lnTo>
                        <a:pt x="64" y="46"/>
                      </a:lnTo>
                      <a:lnTo>
                        <a:pt x="71" y="46"/>
                      </a:lnTo>
                      <a:lnTo>
                        <a:pt x="79" y="45"/>
                      </a:lnTo>
                      <a:lnTo>
                        <a:pt x="86" y="43"/>
                      </a:lnTo>
                      <a:lnTo>
                        <a:pt x="95" y="43"/>
                      </a:lnTo>
                      <a:lnTo>
                        <a:pt x="104" y="45"/>
                      </a:lnTo>
                      <a:lnTo>
                        <a:pt x="114" y="46"/>
                      </a:lnTo>
                      <a:lnTo>
                        <a:pt x="123" y="49"/>
                      </a:lnTo>
                      <a:lnTo>
                        <a:pt x="132" y="51"/>
                      </a:lnTo>
                      <a:lnTo>
                        <a:pt x="140" y="54"/>
                      </a:lnTo>
                      <a:lnTo>
                        <a:pt x="146" y="55"/>
                      </a:lnTo>
                      <a:lnTo>
                        <a:pt x="154" y="60"/>
                      </a:lnTo>
                      <a:lnTo>
                        <a:pt x="163" y="65"/>
                      </a:lnTo>
                      <a:lnTo>
                        <a:pt x="171" y="73"/>
                      </a:lnTo>
                      <a:lnTo>
                        <a:pt x="177" y="79"/>
                      </a:lnTo>
                      <a:lnTo>
                        <a:pt x="184" y="85"/>
                      </a:lnTo>
                      <a:lnTo>
                        <a:pt x="196" y="89"/>
                      </a:lnTo>
                      <a:lnTo>
                        <a:pt x="208" y="91"/>
                      </a:lnTo>
                      <a:lnTo>
                        <a:pt x="215" y="91"/>
                      </a:lnTo>
                      <a:lnTo>
                        <a:pt x="220" y="91"/>
                      </a:lnTo>
                      <a:lnTo>
                        <a:pt x="224" y="88"/>
                      </a:lnTo>
                      <a:lnTo>
                        <a:pt x="226" y="83"/>
                      </a:lnTo>
                      <a:lnTo>
                        <a:pt x="229" y="76"/>
                      </a:lnTo>
                      <a:lnTo>
                        <a:pt x="226" y="79"/>
                      </a:lnTo>
                      <a:lnTo>
                        <a:pt x="221" y="79"/>
                      </a:lnTo>
                      <a:lnTo>
                        <a:pt x="215" y="80"/>
                      </a:lnTo>
                      <a:lnTo>
                        <a:pt x="210" y="79"/>
                      </a:lnTo>
                      <a:lnTo>
                        <a:pt x="204" y="79"/>
                      </a:lnTo>
                      <a:lnTo>
                        <a:pt x="196" y="76"/>
                      </a:lnTo>
                      <a:lnTo>
                        <a:pt x="190" y="73"/>
                      </a:lnTo>
                      <a:lnTo>
                        <a:pt x="184" y="70"/>
                      </a:lnTo>
                      <a:lnTo>
                        <a:pt x="178" y="65"/>
                      </a:lnTo>
                      <a:lnTo>
                        <a:pt x="174" y="61"/>
                      </a:lnTo>
                      <a:lnTo>
                        <a:pt x="169" y="57"/>
                      </a:lnTo>
                      <a:lnTo>
                        <a:pt x="163" y="54"/>
                      </a:lnTo>
                      <a:lnTo>
                        <a:pt x="159" y="49"/>
                      </a:lnTo>
                      <a:lnTo>
                        <a:pt x="153" y="46"/>
                      </a:lnTo>
                      <a:lnTo>
                        <a:pt x="146" y="43"/>
                      </a:lnTo>
                      <a:lnTo>
                        <a:pt x="138" y="40"/>
                      </a:lnTo>
                      <a:lnTo>
                        <a:pt x="131" y="37"/>
                      </a:lnTo>
                      <a:lnTo>
                        <a:pt x="122" y="34"/>
                      </a:lnTo>
                      <a:lnTo>
                        <a:pt x="113" y="33"/>
                      </a:lnTo>
                      <a:lnTo>
                        <a:pt x="104" y="30"/>
                      </a:lnTo>
                      <a:lnTo>
                        <a:pt x="94" y="28"/>
                      </a:lnTo>
                      <a:lnTo>
                        <a:pt x="85" y="28"/>
                      </a:lnTo>
                      <a:lnTo>
                        <a:pt x="76" y="28"/>
                      </a:lnTo>
                      <a:lnTo>
                        <a:pt x="68" y="28"/>
                      </a:lnTo>
                      <a:lnTo>
                        <a:pt x="61" y="30"/>
                      </a:lnTo>
                      <a:lnTo>
                        <a:pt x="53" y="31"/>
                      </a:lnTo>
                      <a:lnTo>
                        <a:pt x="46" y="31"/>
                      </a:lnTo>
                      <a:lnTo>
                        <a:pt x="40" y="31"/>
                      </a:lnTo>
                      <a:lnTo>
                        <a:pt x="33" y="31"/>
                      </a:lnTo>
                      <a:lnTo>
                        <a:pt x="27" y="30"/>
                      </a:lnTo>
                      <a:lnTo>
                        <a:pt x="22" y="28"/>
                      </a:lnTo>
                      <a:lnTo>
                        <a:pt x="19" y="25"/>
                      </a:lnTo>
                      <a:lnTo>
                        <a:pt x="15" y="19"/>
                      </a:lnTo>
                      <a:lnTo>
                        <a:pt x="9" y="13"/>
                      </a:lnTo>
                      <a:lnTo>
                        <a:pt x="4" y="6"/>
                      </a:lnTo>
                      <a:lnTo>
                        <a:pt x="3" y="0"/>
                      </a:lnTo>
                      <a:close/>
                    </a:path>
                  </a:pathLst>
                </a:custGeom>
                <a:solidFill>
                  <a:srgbClr val="8CAA9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grpSp>
        </p:grpSp>
        <p:sp>
          <p:nvSpPr>
            <p:cNvPr id="21576" name="Text Box 90"/>
            <p:cNvSpPr txBox="1">
              <a:spLocks noChangeArrowheads="1"/>
            </p:cNvSpPr>
            <p:nvPr/>
          </p:nvSpPr>
          <p:spPr bwMode="auto">
            <a:xfrm>
              <a:off x="3024" y="2832"/>
              <a:ext cx="86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000"/>
                <a:t>Image (film)</a:t>
              </a:r>
            </a:p>
            <a:p>
              <a:pPr>
                <a:spcBef>
                  <a:spcPct val="50000"/>
                </a:spcBef>
              </a:pPr>
              <a:endParaRPr lang="en-US" altLang="ar-SA" sz="2000"/>
            </a:p>
          </p:txBody>
        </p:sp>
      </p:grpSp>
      <p:grpSp>
        <p:nvGrpSpPr>
          <p:cNvPr id="7" name="Group 91"/>
          <p:cNvGrpSpPr>
            <a:grpSpLocks/>
          </p:cNvGrpSpPr>
          <p:nvPr/>
        </p:nvGrpSpPr>
        <p:grpSpPr bwMode="auto">
          <a:xfrm>
            <a:off x="4692252" y="2020249"/>
            <a:ext cx="4351139" cy="3813907"/>
            <a:chOff x="3797" y="1368"/>
            <a:chExt cx="2773" cy="1704"/>
          </a:xfrm>
        </p:grpSpPr>
        <p:grpSp>
          <p:nvGrpSpPr>
            <p:cNvPr id="21516" name="Group 92"/>
            <p:cNvGrpSpPr>
              <a:grpSpLocks/>
            </p:cNvGrpSpPr>
            <p:nvPr/>
          </p:nvGrpSpPr>
          <p:grpSpPr bwMode="auto">
            <a:xfrm>
              <a:off x="4512" y="1968"/>
              <a:ext cx="672" cy="1104"/>
              <a:chOff x="2208" y="2016"/>
              <a:chExt cx="864" cy="1248"/>
            </a:xfrm>
          </p:grpSpPr>
          <p:sp>
            <p:nvSpPr>
              <p:cNvPr id="21520" name="Freeform 93"/>
              <p:cNvSpPr>
                <a:spLocks/>
              </p:cNvSpPr>
              <p:nvPr/>
            </p:nvSpPr>
            <p:spPr bwMode="auto">
              <a:xfrm>
                <a:off x="2508" y="2170"/>
                <a:ext cx="193" cy="25"/>
              </a:xfrm>
              <a:custGeom>
                <a:avLst/>
                <a:gdLst>
                  <a:gd name="T0" fmla="*/ 114 w 114"/>
                  <a:gd name="T1" fmla="*/ 29 h 29"/>
                  <a:gd name="T2" fmla="*/ 114 w 114"/>
                  <a:gd name="T3" fmla="*/ 28 h 29"/>
                  <a:gd name="T4" fmla="*/ 112 w 114"/>
                  <a:gd name="T5" fmla="*/ 23 h 29"/>
                  <a:gd name="T6" fmla="*/ 111 w 114"/>
                  <a:gd name="T7" fmla="*/ 20 h 29"/>
                  <a:gd name="T8" fmla="*/ 109 w 114"/>
                  <a:gd name="T9" fmla="*/ 17 h 29"/>
                  <a:gd name="T10" fmla="*/ 95 w 114"/>
                  <a:gd name="T11" fmla="*/ 12 h 29"/>
                  <a:gd name="T12" fmla="*/ 81 w 114"/>
                  <a:gd name="T13" fmla="*/ 6 h 29"/>
                  <a:gd name="T14" fmla="*/ 66 w 114"/>
                  <a:gd name="T15" fmla="*/ 2 h 29"/>
                  <a:gd name="T16" fmla="*/ 54 w 114"/>
                  <a:gd name="T17" fmla="*/ 1 h 29"/>
                  <a:gd name="T18" fmla="*/ 41 w 114"/>
                  <a:gd name="T19" fmla="*/ 0 h 29"/>
                  <a:gd name="T20" fmla="*/ 31 w 114"/>
                  <a:gd name="T21" fmla="*/ 1 h 29"/>
                  <a:gd name="T22" fmla="*/ 22 w 114"/>
                  <a:gd name="T23" fmla="*/ 5 h 29"/>
                  <a:gd name="T24" fmla="*/ 15 w 114"/>
                  <a:gd name="T25" fmla="*/ 9 h 29"/>
                  <a:gd name="T26" fmla="*/ 11 w 114"/>
                  <a:gd name="T27" fmla="*/ 12 h 29"/>
                  <a:gd name="T28" fmla="*/ 8 w 114"/>
                  <a:gd name="T29" fmla="*/ 15 h 29"/>
                  <a:gd name="T30" fmla="*/ 3 w 114"/>
                  <a:gd name="T31" fmla="*/ 20 h 29"/>
                  <a:gd name="T32" fmla="*/ 0 w 114"/>
                  <a:gd name="T33" fmla="*/ 27 h 29"/>
                  <a:gd name="T34" fmla="*/ 11 w 114"/>
                  <a:gd name="T35" fmla="*/ 26 h 29"/>
                  <a:gd name="T36" fmla="*/ 26 w 114"/>
                  <a:gd name="T37" fmla="*/ 24 h 29"/>
                  <a:gd name="T38" fmla="*/ 42 w 114"/>
                  <a:gd name="T39" fmla="*/ 24 h 29"/>
                  <a:gd name="T40" fmla="*/ 58 w 114"/>
                  <a:gd name="T41" fmla="*/ 24 h 29"/>
                  <a:gd name="T42" fmla="*/ 74 w 114"/>
                  <a:gd name="T43" fmla="*/ 26 h 29"/>
                  <a:gd name="T44" fmla="*/ 89 w 114"/>
                  <a:gd name="T45" fmla="*/ 27 h 29"/>
                  <a:gd name="T46" fmla="*/ 103 w 114"/>
                  <a:gd name="T47" fmla="*/ 28 h 29"/>
                  <a:gd name="T48" fmla="*/ 114 w 114"/>
                  <a:gd name="T49" fmla="*/ 29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29"/>
                  <a:gd name="T77" fmla="*/ 114 w 114"/>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29">
                    <a:moveTo>
                      <a:pt x="114" y="29"/>
                    </a:moveTo>
                    <a:lnTo>
                      <a:pt x="114" y="28"/>
                    </a:lnTo>
                    <a:lnTo>
                      <a:pt x="112" y="23"/>
                    </a:lnTo>
                    <a:lnTo>
                      <a:pt x="111" y="20"/>
                    </a:lnTo>
                    <a:lnTo>
                      <a:pt x="109" y="17"/>
                    </a:lnTo>
                    <a:lnTo>
                      <a:pt x="95" y="12"/>
                    </a:lnTo>
                    <a:lnTo>
                      <a:pt x="81" y="6"/>
                    </a:lnTo>
                    <a:lnTo>
                      <a:pt x="66" y="2"/>
                    </a:lnTo>
                    <a:lnTo>
                      <a:pt x="54" y="1"/>
                    </a:lnTo>
                    <a:lnTo>
                      <a:pt x="41" y="0"/>
                    </a:lnTo>
                    <a:lnTo>
                      <a:pt x="31" y="1"/>
                    </a:lnTo>
                    <a:lnTo>
                      <a:pt x="22" y="5"/>
                    </a:lnTo>
                    <a:lnTo>
                      <a:pt x="15" y="9"/>
                    </a:lnTo>
                    <a:lnTo>
                      <a:pt x="11" y="12"/>
                    </a:lnTo>
                    <a:lnTo>
                      <a:pt x="8" y="15"/>
                    </a:lnTo>
                    <a:lnTo>
                      <a:pt x="3" y="20"/>
                    </a:lnTo>
                    <a:lnTo>
                      <a:pt x="0" y="27"/>
                    </a:lnTo>
                    <a:lnTo>
                      <a:pt x="11" y="26"/>
                    </a:lnTo>
                    <a:lnTo>
                      <a:pt x="26" y="24"/>
                    </a:lnTo>
                    <a:lnTo>
                      <a:pt x="42" y="24"/>
                    </a:lnTo>
                    <a:lnTo>
                      <a:pt x="58" y="24"/>
                    </a:lnTo>
                    <a:lnTo>
                      <a:pt x="74" y="26"/>
                    </a:lnTo>
                    <a:lnTo>
                      <a:pt x="89" y="27"/>
                    </a:lnTo>
                    <a:lnTo>
                      <a:pt x="103" y="28"/>
                    </a:lnTo>
                    <a:lnTo>
                      <a:pt x="1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1" name="Freeform 94"/>
              <p:cNvSpPr>
                <a:spLocks/>
              </p:cNvSpPr>
              <p:nvPr/>
            </p:nvSpPr>
            <p:spPr bwMode="auto">
              <a:xfrm>
                <a:off x="2529" y="2021"/>
                <a:ext cx="233" cy="226"/>
              </a:xfrm>
              <a:custGeom>
                <a:avLst/>
                <a:gdLst>
                  <a:gd name="T0" fmla="*/ 51 w 137"/>
                  <a:gd name="T1" fmla="*/ 5 h 263"/>
                  <a:gd name="T2" fmla="*/ 69 w 137"/>
                  <a:gd name="T3" fmla="*/ 0 h 263"/>
                  <a:gd name="T4" fmla="*/ 90 w 137"/>
                  <a:gd name="T5" fmla="*/ 3 h 263"/>
                  <a:gd name="T6" fmla="*/ 110 w 137"/>
                  <a:gd name="T7" fmla="*/ 14 h 263"/>
                  <a:gd name="T8" fmla="*/ 127 w 137"/>
                  <a:gd name="T9" fmla="*/ 36 h 263"/>
                  <a:gd name="T10" fmla="*/ 133 w 137"/>
                  <a:gd name="T11" fmla="*/ 52 h 263"/>
                  <a:gd name="T12" fmla="*/ 133 w 137"/>
                  <a:gd name="T13" fmla="*/ 60 h 263"/>
                  <a:gd name="T14" fmla="*/ 134 w 137"/>
                  <a:gd name="T15" fmla="*/ 71 h 263"/>
                  <a:gd name="T16" fmla="*/ 137 w 137"/>
                  <a:gd name="T17" fmla="*/ 84 h 263"/>
                  <a:gd name="T18" fmla="*/ 136 w 137"/>
                  <a:gd name="T19" fmla="*/ 101 h 263"/>
                  <a:gd name="T20" fmla="*/ 134 w 137"/>
                  <a:gd name="T21" fmla="*/ 109 h 263"/>
                  <a:gd name="T22" fmla="*/ 131 w 137"/>
                  <a:gd name="T23" fmla="*/ 119 h 263"/>
                  <a:gd name="T24" fmla="*/ 131 w 137"/>
                  <a:gd name="T25" fmla="*/ 127 h 263"/>
                  <a:gd name="T26" fmla="*/ 130 w 137"/>
                  <a:gd name="T27" fmla="*/ 137 h 263"/>
                  <a:gd name="T28" fmla="*/ 126 w 137"/>
                  <a:gd name="T29" fmla="*/ 148 h 263"/>
                  <a:gd name="T30" fmla="*/ 122 w 137"/>
                  <a:gd name="T31" fmla="*/ 156 h 263"/>
                  <a:gd name="T32" fmla="*/ 121 w 137"/>
                  <a:gd name="T33" fmla="*/ 162 h 263"/>
                  <a:gd name="T34" fmla="*/ 118 w 137"/>
                  <a:gd name="T35" fmla="*/ 168 h 263"/>
                  <a:gd name="T36" fmla="*/ 114 w 137"/>
                  <a:gd name="T37" fmla="*/ 173 h 263"/>
                  <a:gd name="T38" fmla="*/ 113 w 137"/>
                  <a:gd name="T39" fmla="*/ 179 h 263"/>
                  <a:gd name="T40" fmla="*/ 110 w 137"/>
                  <a:gd name="T41" fmla="*/ 187 h 263"/>
                  <a:gd name="T42" fmla="*/ 97 w 137"/>
                  <a:gd name="T43" fmla="*/ 194 h 263"/>
                  <a:gd name="T44" fmla="*/ 85 w 137"/>
                  <a:gd name="T45" fmla="*/ 204 h 263"/>
                  <a:gd name="T46" fmla="*/ 78 w 137"/>
                  <a:gd name="T47" fmla="*/ 226 h 263"/>
                  <a:gd name="T48" fmla="*/ 67 w 137"/>
                  <a:gd name="T49" fmla="*/ 246 h 263"/>
                  <a:gd name="T50" fmla="*/ 51 w 137"/>
                  <a:gd name="T51" fmla="*/ 259 h 263"/>
                  <a:gd name="T52" fmla="*/ 32 w 137"/>
                  <a:gd name="T53" fmla="*/ 263 h 263"/>
                  <a:gd name="T54" fmla="*/ 16 w 137"/>
                  <a:gd name="T55" fmla="*/ 257 h 263"/>
                  <a:gd name="T56" fmla="*/ 5 w 137"/>
                  <a:gd name="T57" fmla="*/ 246 h 263"/>
                  <a:gd name="T58" fmla="*/ 0 w 137"/>
                  <a:gd name="T59" fmla="*/ 229 h 263"/>
                  <a:gd name="T60" fmla="*/ 5 w 137"/>
                  <a:gd name="T61" fmla="*/ 205 h 263"/>
                  <a:gd name="T62" fmla="*/ 12 w 137"/>
                  <a:gd name="T63" fmla="*/ 172 h 263"/>
                  <a:gd name="T64" fmla="*/ 9 w 137"/>
                  <a:gd name="T65" fmla="*/ 137 h 263"/>
                  <a:gd name="T66" fmla="*/ 9 w 137"/>
                  <a:gd name="T67" fmla="*/ 88 h 263"/>
                  <a:gd name="T68" fmla="*/ 14 w 137"/>
                  <a:gd name="T69" fmla="*/ 49 h 263"/>
                  <a:gd name="T70" fmla="*/ 28 w 137"/>
                  <a:gd name="T71" fmla="*/ 20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263"/>
                  <a:gd name="T110" fmla="*/ 137 w 137"/>
                  <a:gd name="T111" fmla="*/ 263 h 2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263">
                    <a:moveTo>
                      <a:pt x="43" y="8"/>
                    </a:moveTo>
                    <a:lnTo>
                      <a:pt x="51" y="5"/>
                    </a:lnTo>
                    <a:lnTo>
                      <a:pt x="59" y="2"/>
                    </a:lnTo>
                    <a:lnTo>
                      <a:pt x="69" y="0"/>
                    </a:lnTo>
                    <a:lnTo>
                      <a:pt x="80" y="0"/>
                    </a:lnTo>
                    <a:lnTo>
                      <a:pt x="90" y="3"/>
                    </a:lnTo>
                    <a:lnTo>
                      <a:pt x="100" y="7"/>
                    </a:lnTo>
                    <a:lnTo>
                      <a:pt x="110" y="14"/>
                    </a:lnTo>
                    <a:lnTo>
                      <a:pt x="119" y="23"/>
                    </a:lnTo>
                    <a:lnTo>
                      <a:pt x="127" y="36"/>
                    </a:lnTo>
                    <a:lnTo>
                      <a:pt x="130" y="45"/>
                    </a:lnTo>
                    <a:lnTo>
                      <a:pt x="133" y="52"/>
                    </a:lnTo>
                    <a:lnTo>
                      <a:pt x="133" y="56"/>
                    </a:lnTo>
                    <a:lnTo>
                      <a:pt x="133" y="60"/>
                    </a:lnTo>
                    <a:lnTo>
                      <a:pt x="134" y="65"/>
                    </a:lnTo>
                    <a:lnTo>
                      <a:pt x="134" y="71"/>
                    </a:lnTo>
                    <a:lnTo>
                      <a:pt x="135" y="75"/>
                    </a:lnTo>
                    <a:lnTo>
                      <a:pt x="137" y="84"/>
                    </a:lnTo>
                    <a:lnTo>
                      <a:pt x="137" y="94"/>
                    </a:lnTo>
                    <a:lnTo>
                      <a:pt x="136" y="101"/>
                    </a:lnTo>
                    <a:lnTo>
                      <a:pt x="135" y="105"/>
                    </a:lnTo>
                    <a:lnTo>
                      <a:pt x="134" y="109"/>
                    </a:lnTo>
                    <a:lnTo>
                      <a:pt x="131" y="113"/>
                    </a:lnTo>
                    <a:lnTo>
                      <a:pt x="131" y="119"/>
                    </a:lnTo>
                    <a:lnTo>
                      <a:pt x="131" y="122"/>
                    </a:lnTo>
                    <a:lnTo>
                      <a:pt x="131" y="127"/>
                    </a:lnTo>
                    <a:lnTo>
                      <a:pt x="131" y="132"/>
                    </a:lnTo>
                    <a:lnTo>
                      <a:pt x="130" y="137"/>
                    </a:lnTo>
                    <a:lnTo>
                      <a:pt x="128" y="143"/>
                    </a:lnTo>
                    <a:lnTo>
                      <a:pt x="126" y="148"/>
                    </a:lnTo>
                    <a:lnTo>
                      <a:pt x="123" y="152"/>
                    </a:lnTo>
                    <a:lnTo>
                      <a:pt x="122" y="156"/>
                    </a:lnTo>
                    <a:lnTo>
                      <a:pt x="121" y="158"/>
                    </a:lnTo>
                    <a:lnTo>
                      <a:pt x="121" y="162"/>
                    </a:lnTo>
                    <a:lnTo>
                      <a:pt x="119" y="165"/>
                    </a:lnTo>
                    <a:lnTo>
                      <a:pt x="118" y="168"/>
                    </a:lnTo>
                    <a:lnTo>
                      <a:pt x="115" y="171"/>
                    </a:lnTo>
                    <a:lnTo>
                      <a:pt x="114" y="173"/>
                    </a:lnTo>
                    <a:lnTo>
                      <a:pt x="113" y="176"/>
                    </a:lnTo>
                    <a:lnTo>
                      <a:pt x="113" y="179"/>
                    </a:lnTo>
                    <a:lnTo>
                      <a:pt x="112" y="182"/>
                    </a:lnTo>
                    <a:lnTo>
                      <a:pt x="110" y="187"/>
                    </a:lnTo>
                    <a:lnTo>
                      <a:pt x="105" y="191"/>
                    </a:lnTo>
                    <a:lnTo>
                      <a:pt x="97" y="194"/>
                    </a:lnTo>
                    <a:lnTo>
                      <a:pt x="87" y="194"/>
                    </a:lnTo>
                    <a:lnTo>
                      <a:pt x="85" y="204"/>
                    </a:lnTo>
                    <a:lnTo>
                      <a:pt x="82" y="214"/>
                    </a:lnTo>
                    <a:lnTo>
                      <a:pt x="78" y="226"/>
                    </a:lnTo>
                    <a:lnTo>
                      <a:pt x="74" y="236"/>
                    </a:lnTo>
                    <a:lnTo>
                      <a:pt x="67" y="246"/>
                    </a:lnTo>
                    <a:lnTo>
                      <a:pt x="60" y="254"/>
                    </a:lnTo>
                    <a:lnTo>
                      <a:pt x="51" y="259"/>
                    </a:lnTo>
                    <a:lnTo>
                      <a:pt x="42" y="263"/>
                    </a:lnTo>
                    <a:lnTo>
                      <a:pt x="32" y="263"/>
                    </a:lnTo>
                    <a:lnTo>
                      <a:pt x="24" y="261"/>
                    </a:lnTo>
                    <a:lnTo>
                      <a:pt x="16" y="257"/>
                    </a:lnTo>
                    <a:lnTo>
                      <a:pt x="9" y="251"/>
                    </a:lnTo>
                    <a:lnTo>
                      <a:pt x="5" y="246"/>
                    </a:lnTo>
                    <a:lnTo>
                      <a:pt x="1" y="237"/>
                    </a:lnTo>
                    <a:lnTo>
                      <a:pt x="0" y="229"/>
                    </a:lnTo>
                    <a:lnTo>
                      <a:pt x="1" y="221"/>
                    </a:lnTo>
                    <a:lnTo>
                      <a:pt x="5" y="205"/>
                    </a:lnTo>
                    <a:lnTo>
                      <a:pt x="9" y="188"/>
                    </a:lnTo>
                    <a:lnTo>
                      <a:pt x="12" y="172"/>
                    </a:lnTo>
                    <a:lnTo>
                      <a:pt x="12" y="158"/>
                    </a:lnTo>
                    <a:lnTo>
                      <a:pt x="9" y="137"/>
                    </a:lnTo>
                    <a:lnTo>
                      <a:pt x="9" y="113"/>
                    </a:lnTo>
                    <a:lnTo>
                      <a:pt x="9" y="88"/>
                    </a:lnTo>
                    <a:lnTo>
                      <a:pt x="11" y="66"/>
                    </a:lnTo>
                    <a:lnTo>
                      <a:pt x="14" y="49"/>
                    </a:lnTo>
                    <a:lnTo>
                      <a:pt x="19" y="34"/>
                    </a:lnTo>
                    <a:lnTo>
                      <a:pt x="28" y="20"/>
                    </a:lnTo>
                    <a:lnTo>
                      <a:pt x="43" y="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2" name="Freeform 95"/>
              <p:cNvSpPr>
                <a:spLocks/>
              </p:cNvSpPr>
              <p:nvPr/>
            </p:nvSpPr>
            <p:spPr bwMode="auto">
              <a:xfrm>
                <a:off x="2610" y="2037"/>
                <a:ext cx="30" cy="15"/>
              </a:xfrm>
              <a:custGeom>
                <a:avLst/>
                <a:gdLst>
                  <a:gd name="T0" fmla="*/ 8 w 20"/>
                  <a:gd name="T1" fmla="*/ 18 h 18"/>
                  <a:gd name="T2" fmla="*/ 12 w 20"/>
                  <a:gd name="T3" fmla="*/ 18 h 18"/>
                  <a:gd name="T4" fmla="*/ 15 w 20"/>
                  <a:gd name="T5" fmla="*/ 17 h 18"/>
                  <a:gd name="T6" fmla="*/ 19 w 20"/>
                  <a:gd name="T7" fmla="*/ 13 h 18"/>
                  <a:gd name="T8" fmla="*/ 20 w 20"/>
                  <a:gd name="T9" fmla="*/ 10 h 18"/>
                  <a:gd name="T10" fmla="*/ 20 w 20"/>
                  <a:gd name="T11" fmla="*/ 7 h 18"/>
                  <a:gd name="T12" fmla="*/ 18 w 20"/>
                  <a:gd name="T13" fmla="*/ 3 h 18"/>
                  <a:gd name="T14" fmla="*/ 15 w 20"/>
                  <a:gd name="T15" fmla="*/ 1 h 18"/>
                  <a:gd name="T16" fmla="*/ 12 w 20"/>
                  <a:gd name="T17" fmla="*/ 0 h 18"/>
                  <a:gd name="T18" fmla="*/ 7 w 20"/>
                  <a:gd name="T19" fmla="*/ 0 h 18"/>
                  <a:gd name="T20" fmla="*/ 5 w 20"/>
                  <a:gd name="T21" fmla="*/ 1 h 18"/>
                  <a:gd name="T22" fmla="*/ 2 w 20"/>
                  <a:gd name="T23" fmla="*/ 3 h 18"/>
                  <a:gd name="T24" fmla="*/ 0 w 20"/>
                  <a:gd name="T25" fmla="*/ 7 h 18"/>
                  <a:gd name="T26" fmla="*/ 0 w 20"/>
                  <a:gd name="T27" fmla="*/ 11 h 18"/>
                  <a:gd name="T28" fmla="*/ 2 w 20"/>
                  <a:gd name="T29" fmla="*/ 13 h 18"/>
                  <a:gd name="T30" fmla="*/ 5 w 20"/>
                  <a:gd name="T31" fmla="*/ 17 h 18"/>
                  <a:gd name="T32" fmla="*/ 8 w 2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3"/>
                    </a:lnTo>
                    <a:lnTo>
                      <a:pt x="20" y="10"/>
                    </a:lnTo>
                    <a:lnTo>
                      <a:pt x="20" y="7"/>
                    </a:lnTo>
                    <a:lnTo>
                      <a:pt x="18" y="3"/>
                    </a:lnTo>
                    <a:lnTo>
                      <a:pt x="15" y="1"/>
                    </a:lnTo>
                    <a:lnTo>
                      <a:pt x="12" y="0"/>
                    </a:lnTo>
                    <a:lnTo>
                      <a:pt x="7" y="0"/>
                    </a:lnTo>
                    <a:lnTo>
                      <a:pt x="5" y="1"/>
                    </a:lnTo>
                    <a:lnTo>
                      <a:pt x="2" y="3"/>
                    </a:lnTo>
                    <a:lnTo>
                      <a:pt x="0" y="7"/>
                    </a:lnTo>
                    <a:lnTo>
                      <a:pt x="0" y="11"/>
                    </a:lnTo>
                    <a:lnTo>
                      <a:pt x="2" y="13"/>
                    </a:lnTo>
                    <a:lnTo>
                      <a:pt x="5" y="17"/>
                    </a:lnTo>
                    <a:lnTo>
                      <a:pt x="8"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3" name="Freeform 96"/>
              <p:cNvSpPr>
                <a:spLocks/>
              </p:cNvSpPr>
              <p:nvPr/>
            </p:nvSpPr>
            <p:spPr bwMode="auto">
              <a:xfrm>
                <a:off x="2583" y="2193"/>
                <a:ext cx="30" cy="15"/>
              </a:xfrm>
              <a:custGeom>
                <a:avLst/>
                <a:gdLst>
                  <a:gd name="T0" fmla="*/ 8 w 20"/>
                  <a:gd name="T1" fmla="*/ 18 h 18"/>
                  <a:gd name="T2" fmla="*/ 12 w 20"/>
                  <a:gd name="T3" fmla="*/ 18 h 18"/>
                  <a:gd name="T4" fmla="*/ 15 w 20"/>
                  <a:gd name="T5" fmla="*/ 17 h 18"/>
                  <a:gd name="T6" fmla="*/ 19 w 20"/>
                  <a:gd name="T7" fmla="*/ 14 h 18"/>
                  <a:gd name="T8" fmla="*/ 20 w 20"/>
                  <a:gd name="T9" fmla="*/ 11 h 18"/>
                  <a:gd name="T10" fmla="*/ 20 w 20"/>
                  <a:gd name="T11" fmla="*/ 6 h 18"/>
                  <a:gd name="T12" fmla="*/ 19 w 20"/>
                  <a:gd name="T13" fmla="*/ 3 h 18"/>
                  <a:gd name="T14" fmla="*/ 15 w 20"/>
                  <a:gd name="T15" fmla="*/ 1 h 18"/>
                  <a:gd name="T16" fmla="*/ 12 w 20"/>
                  <a:gd name="T17" fmla="*/ 0 h 18"/>
                  <a:gd name="T18" fmla="*/ 8 w 20"/>
                  <a:gd name="T19" fmla="*/ 0 h 18"/>
                  <a:gd name="T20" fmla="*/ 5 w 20"/>
                  <a:gd name="T21" fmla="*/ 1 h 18"/>
                  <a:gd name="T22" fmla="*/ 1 w 20"/>
                  <a:gd name="T23" fmla="*/ 3 h 18"/>
                  <a:gd name="T24" fmla="*/ 0 w 20"/>
                  <a:gd name="T25" fmla="*/ 6 h 18"/>
                  <a:gd name="T26" fmla="*/ 0 w 20"/>
                  <a:gd name="T27" fmla="*/ 11 h 18"/>
                  <a:gd name="T28" fmla="*/ 1 w 20"/>
                  <a:gd name="T29" fmla="*/ 13 h 18"/>
                  <a:gd name="T30" fmla="*/ 5 w 20"/>
                  <a:gd name="T31" fmla="*/ 17 h 18"/>
                  <a:gd name="T32" fmla="*/ 8 w 2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4"/>
                    </a:lnTo>
                    <a:lnTo>
                      <a:pt x="20" y="11"/>
                    </a:lnTo>
                    <a:lnTo>
                      <a:pt x="20" y="6"/>
                    </a:lnTo>
                    <a:lnTo>
                      <a:pt x="19" y="3"/>
                    </a:lnTo>
                    <a:lnTo>
                      <a:pt x="15" y="1"/>
                    </a:lnTo>
                    <a:lnTo>
                      <a:pt x="12" y="0"/>
                    </a:lnTo>
                    <a:lnTo>
                      <a:pt x="8" y="0"/>
                    </a:lnTo>
                    <a:lnTo>
                      <a:pt x="5" y="1"/>
                    </a:lnTo>
                    <a:lnTo>
                      <a:pt x="1" y="3"/>
                    </a:lnTo>
                    <a:lnTo>
                      <a:pt x="0" y="6"/>
                    </a:lnTo>
                    <a:lnTo>
                      <a:pt x="0" y="11"/>
                    </a:lnTo>
                    <a:lnTo>
                      <a:pt x="1" y="13"/>
                    </a:lnTo>
                    <a:lnTo>
                      <a:pt x="5" y="17"/>
                    </a:lnTo>
                    <a:lnTo>
                      <a:pt x="8"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4" name="Freeform 97"/>
              <p:cNvSpPr>
                <a:spLocks/>
              </p:cNvSpPr>
              <p:nvPr/>
            </p:nvSpPr>
            <p:spPr bwMode="auto">
              <a:xfrm>
                <a:off x="2695" y="2140"/>
                <a:ext cx="33" cy="5"/>
              </a:xfrm>
              <a:custGeom>
                <a:avLst/>
                <a:gdLst>
                  <a:gd name="T0" fmla="*/ 1 w 20"/>
                  <a:gd name="T1" fmla="*/ 0 h 6"/>
                  <a:gd name="T2" fmla="*/ 2 w 20"/>
                  <a:gd name="T3" fmla="*/ 0 h 6"/>
                  <a:gd name="T4" fmla="*/ 5 w 20"/>
                  <a:gd name="T5" fmla="*/ 0 h 6"/>
                  <a:gd name="T6" fmla="*/ 7 w 20"/>
                  <a:gd name="T7" fmla="*/ 0 h 6"/>
                  <a:gd name="T8" fmla="*/ 8 w 20"/>
                  <a:gd name="T9" fmla="*/ 1 h 6"/>
                  <a:gd name="T10" fmla="*/ 9 w 20"/>
                  <a:gd name="T11" fmla="*/ 4 h 6"/>
                  <a:gd name="T12" fmla="*/ 12 w 20"/>
                  <a:gd name="T13" fmla="*/ 4 h 6"/>
                  <a:gd name="T14" fmla="*/ 14 w 20"/>
                  <a:gd name="T15" fmla="*/ 4 h 6"/>
                  <a:gd name="T16" fmla="*/ 17 w 20"/>
                  <a:gd name="T17" fmla="*/ 1 h 6"/>
                  <a:gd name="T18" fmla="*/ 18 w 20"/>
                  <a:gd name="T19" fmla="*/ 1 h 6"/>
                  <a:gd name="T20" fmla="*/ 20 w 20"/>
                  <a:gd name="T21" fmla="*/ 3 h 6"/>
                  <a:gd name="T22" fmla="*/ 20 w 20"/>
                  <a:gd name="T23" fmla="*/ 4 h 6"/>
                  <a:gd name="T24" fmla="*/ 17 w 20"/>
                  <a:gd name="T25" fmla="*/ 5 h 6"/>
                  <a:gd name="T26" fmla="*/ 15 w 20"/>
                  <a:gd name="T27" fmla="*/ 6 h 6"/>
                  <a:gd name="T28" fmla="*/ 12 w 20"/>
                  <a:gd name="T29" fmla="*/ 6 h 6"/>
                  <a:gd name="T30" fmla="*/ 9 w 20"/>
                  <a:gd name="T31" fmla="*/ 5 h 6"/>
                  <a:gd name="T32" fmla="*/ 8 w 20"/>
                  <a:gd name="T33" fmla="*/ 4 h 6"/>
                  <a:gd name="T34" fmla="*/ 7 w 20"/>
                  <a:gd name="T35" fmla="*/ 3 h 6"/>
                  <a:gd name="T36" fmla="*/ 5 w 20"/>
                  <a:gd name="T37" fmla="*/ 3 h 6"/>
                  <a:gd name="T38" fmla="*/ 3 w 20"/>
                  <a:gd name="T39" fmla="*/ 3 h 6"/>
                  <a:gd name="T40" fmla="*/ 2 w 20"/>
                  <a:gd name="T41" fmla="*/ 3 h 6"/>
                  <a:gd name="T42" fmla="*/ 2 w 20"/>
                  <a:gd name="T43" fmla="*/ 3 h 6"/>
                  <a:gd name="T44" fmla="*/ 1 w 20"/>
                  <a:gd name="T45" fmla="*/ 1 h 6"/>
                  <a:gd name="T46" fmla="*/ 0 w 20"/>
                  <a:gd name="T47" fmla="*/ 1 h 6"/>
                  <a:gd name="T48" fmla="*/ 1 w 20"/>
                  <a:gd name="T49" fmla="*/ 0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6"/>
                  <a:gd name="T77" fmla="*/ 20 w 20"/>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6">
                    <a:moveTo>
                      <a:pt x="1" y="0"/>
                    </a:moveTo>
                    <a:lnTo>
                      <a:pt x="2" y="0"/>
                    </a:lnTo>
                    <a:lnTo>
                      <a:pt x="5" y="0"/>
                    </a:lnTo>
                    <a:lnTo>
                      <a:pt x="7" y="0"/>
                    </a:lnTo>
                    <a:lnTo>
                      <a:pt x="8" y="1"/>
                    </a:lnTo>
                    <a:lnTo>
                      <a:pt x="9" y="4"/>
                    </a:lnTo>
                    <a:lnTo>
                      <a:pt x="12" y="4"/>
                    </a:lnTo>
                    <a:lnTo>
                      <a:pt x="14" y="4"/>
                    </a:lnTo>
                    <a:lnTo>
                      <a:pt x="17" y="1"/>
                    </a:lnTo>
                    <a:lnTo>
                      <a:pt x="18" y="1"/>
                    </a:lnTo>
                    <a:lnTo>
                      <a:pt x="20" y="3"/>
                    </a:lnTo>
                    <a:lnTo>
                      <a:pt x="20" y="4"/>
                    </a:lnTo>
                    <a:lnTo>
                      <a:pt x="17" y="5"/>
                    </a:lnTo>
                    <a:lnTo>
                      <a:pt x="15" y="6"/>
                    </a:lnTo>
                    <a:lnTo>
                      <a:pt x="12" y="6"/>
                    </a:lnTo>
                    <a:lnTo>
                      <a:pt x="9" y="5"/>
                    </a:lnTo>
                    <a:lnTo>
                      <a:pt x="8" y="4"/>
                    </a:lnTo>
                    <a:lnTo>
                      <a:pt x="7" y="3"/>
                    </a:lnTo>
                    <a:lnTo>
                      <a:pt x="5" y="3"/>
                    </a:lnTo>
                    <a:lnTo>
                      <a:pt x="3" y="3"/>
                    </a:lnTo>
                    <a:lnTo>
                      <a:pt x="2" y="3"/>
                    </a:lnTo>
                    <a:lnTo>
                      <a:pt x="1" y="1"/>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5" name="Freeform 98"/>
              <p:cNvSpPr>
                <a:spLocks/>
              </p:cNvSpPr>
              <p:nvPr/>
            </p:nvSpPr>
            <p:spPr bwMode="auto">
              <a:xfrm>
                <a:off x="2653" y="2110"/>
                <a:ext cx="45" cy="7"/>
              </a:xfrm>
              <a:custGeom>
                <a:avLst/>
                <a:gdLst>
                  <a:gd name="T0" fmla="*/ 17 w 24"/>
                  <a:gd name="T1" fmla="*/ 0 h 8"/>
                  <a:gd name="T2" fmla="*/ 13 w 24"/>
                  <a:gd name="T3" fmla="*/ 0 h 8"/>
                  <a:gd name="T4" fmla="*/ 8 w 24"/>
                  <a:gd name="T5" fmla="*/ 0 h 8"/>
                  <a:gd name="T6" fmla="*/ 5 w 24"/>
                  <a:gd name="T7" fmla="*/ 0 h 8"/>
                  <a:gd name="T8" fmla="*/ 2 w 24"/>
                  <a:gd name="T9" fmla="*/ 0 h 8"/>
                  <a:gd name="T10" fmla="*/ 1 w 24"/>
                  <a:gd name="T11" fmla="*/ 1 h 8"/>
                  <a:gd name="T12" fmla="*/ 0 w 24"/>
                  <a:gd name="T13" fmla="*/ 1 h 8"/>
                  <a:gd name="T14" fmla="*/ 0 w 24"/>
                  <a:gd name="T15" fmla="*/ 2 h 8"/>
                  <a:gd name="T16" fmla="*/ 1 w 24"/>
                  <a:gd name="T17" fmla="*/ 2 h 8"/>
                  <a:gd name="T18" fmla="*/ 5 w 24"/>
                  <a:gd name="T19" fmla="*/ 3 h 8"/>
                  <a:gd name="T20" fmla="*/ 7 w 24"/>
                  <a:gd name="T21" fmla="*/ 5 h 8"/>
                  <a:gd name="T22" fmla="*/ 9 w 24"/>
                  <a:gd name="T23" fmla="*/ 6 h 8"/>
                  <a:gd name="T24" fmla="*/ 10 w 24"/>
                  <a:gd name="T25" fmla="*/ 7 h 8"/>
                  <a:gd name="T26" fmla="*/ 12 w 24"/>
                  <a:gd name="T27" fmla="*/ 7 h 8"/>
                  <a:gd name="T28" fmla="*/ 14 w 24"/>
                  <a:gd name="T29" fmla="*/ 7 h 8"/>
                  <a:gd name="T30" fmla="*/ 15 w 24"/>
                  <a:gd name="T31" fmla="*/ 7 h 8"/>
                  <a:gd name="T32" fmla="*/ 16 w 24"/>
                  <a:gd name="T33" fmla="*/ 7 h 8"/>
                  <a:gd name="T34" fmla="*/ 18 w 24"/>
                  <a:gd name="T35" fmla="*/ 7 h 8"/>
                  <a:gd name="T36" fmla="*/ 20 w 24"/>
                  <a:gd name="T37" fmla="*/ 7 h 8"/>
                  <a:gd name="T38" fmla="*/ 22 w 24"/>
                  <a:gd name="T39" fmla="*/ 8 h 8"/>
                  <a:gd name="T40" fmla="*/ 23 w 24"/>
                  <a:gd name="T41" fmla="*/ 8 h 8"/>
                  <a:gd name="T42" fmla="*/ 24 w 24"/>
                  <a:gd name="T43" fmla="*/ 8 h 8"/>
                  <a:gd name="T44" fmla="*/ 24 w 24"/>
                  <a:gd name="T45" fmla="*/ 7 h 8"/>
                  <a:gd name="T46" fmla="*/ 24 w 24"/>
                  <a:gd name="T47" fmla="*/ 6 h 8"/>
                  <a:gd name="T48" fmla="*/ 23 w 24"/>
                  <a:gd name="T49" fmla="*/ 5 h 8"/>
                  <a:gd name="T50" fmla="*/ 21 w 24"/>
                  <a:gd name="T51" fmla="*/ 3 h 8"/>
                  <a:gd name="T52" fmla="*/ 20 w 24"/>
                  <a:gd name="T53" fmla="*/ 2 h 8"/>
                  <a:gd name="T54" fmla="*/ 18 w 24"/>
                  <a:gd name="T55" fmla="*/ 1 h 8"/>
                  <a:gd name="T56" fmla="*/ 17 w 24"/>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8"/>
                  <a:gd name="T89" fmla="*/ 24 w 24"/>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8">
                    <a:moveTo>
                      <a:pt x="17" y="0"/>
                    </a:moveTo>
                    <a:lnTo>
                      <a:pt x="13" y="0"/>
                    </a:lnTo>
                    <a:lnTo>
                      <a:pt x="8" y="0"/>
                    </a:lnTo>
                    <a:lnTo>
                      <a:pt x="5" y="0"/>
                    </a:lnTo>
                    <a:lnTo>
                      <a:pt x="2" y="0"/>
                    </a:lnTo>
                    <a:lnTo>
                      <a:pt x="1" y="1"/>
                    </a:lnTo>
                    <a:lnTo>
                      <a:pt x="0" y="1"/>
                    </a:lnTo>
                    <a:lnTo>
                      <a:pt x="0" y="2"/>
                    </a:lnTo>
                    <a:lnTo>
                      <a:pt x="1" y="2"/>
                    </a:lnTo>
                    <a:lnTo>
                      <a:pt x="5" y="3"/>
                    </a:lnTo>
                    <a:lnTo>
                      <a:pt x="7" y="5"/>
                    </a:lnTo>
                    <a:lnTo>
                      <a:pt x="9" y="6"/>
                    </a:lnTo>
                    <a:lnTo>
                      <a:pt x="10" y="7"/>
                    </a:lnTo>
                    <a:lnTo>
                      <a:pt x="12" y="7"/>
                    </a:lnTo>
                    <a:lnTo>
                      <a:pt x="14" y="7"/>
                    </a:lnTo>
                    <a:lnTo>
                      <a:pt x="15" y="7"/>
                    </a:lnTo>
                    <a:lnTo>
                      <a:pt x="16" y="7"/>
                    </a:lnTo>
                    <a:lnTo>
                      <a:pt x="18" y="7"/>
                    </a:lnTo>
                    <a:lnTo>
                      <a:pt x="20" y="7"/>
                    </a:lnTo>
                    <a:lnTo>
                      <a:pt x="22" y="8"/>
                    </a:lnTo>
                    <a:lnTo>
                      <a:pt x="23" y="8"/>
                    </a:lnTo>
                    <a:lnTo>
                      <a:pt x="24" y="8"/>
                    </a:lnTo>
                    <a:lnTo>
                      <a:pt x="24" y="7"/>
                    </a:lnTo>
                    <a:lnTo>
                      <a:pt x="24" y="6"/>
                    </a:lnTo>
                    <a:lnTo>
                      <a:pt x="23" y="5"/>
                    </a:lnTo>
                    <a:lnTo>
                      <a:pt x="21" y="3"/>
                    </a:lnTo>
                    <a:lnTo>
                      <a:pt x="20" y="2"/>
                    </a:lnTo>
                    <a:lnTo>
                      <a:pt x="18"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6" name="Freeform 99"/>
              <p:cNvSpPr>
                <a:spLocks/>
              </p:cNvSpPr>
              <p:nvPr/>
            </p:nvSpPr>
            <p:spPr bwMode="auto">
              <a:xfrm>
                <a:off x="2722" y="2114"/>
                <a:ext cx="29" cy="7"/>
              </a:xfrm>
              <a:custGeom>
                <a:avLst/>
                <a:gdLst>
                  <a:gd name="T0" fmla="*/ 1 w 19"/>
                  <a:gd name="T1" fmla="*/ 2 h 6"/>
                  <a:gd name="T2" fmla="*/ 4 w 19"/>
                  <a:gd name="T3" fmla="*/ 1 h 6"/>
                  <a:gd name="T4" fmla="*/ 5 w 19"/>
                  <a:gd name="T5" fmla="*/ 1 h 6"/>
                  <a:gd name="T6" fmla="*/ 7 w 19"/>
                  <a:gd name="T7" fmla="*/ 1 h 6"/>
                  <a:gd name="T8" fmla="*/ 8 w 19"/>
                  <a:gd name="T9" fmla="*/ 0 h 6"/>
                  <a:gd name="T10" fmla="*/ 9 w 19"/>
                  <a:gd name="T11" fmla="*/ 0 h 6"/>
                  <a:gd name="T12" fmla="*/ 10 w 19"/>
                  <a:gd name="T13" fmla="*/ 0 h 6"/>
                  <a:gd name="T14" fmla="*/ 12 w 19"/>
                  <a:gd name="T15" fmla="*/ 0 h 6"/>
                  <a:gd name="T16" fmla="*/ 13 w 19"/>
                  <a:gd name="T17" fmla="*/ 0 h 6"/>
                  <a:gd name="T18" fmla="*/ 14 w 19"/>
                  <a:gd name="T19" fmla="*/ 1 h 6"/>
                  <a:gd name="T20" fmla="*/ 16 w 19"/>
                  <a:gd name="T21" fmla="*/ 1 h 6"/>
                  <a:gd name="T22" fmla="*/ 17 w 19"/>
                  <a:gd name="T23" fmla="*/ 2 h 6"/>
                  <a:gd name="T24" fmla="*/ 19 w 19"/>
                  <a:gd name="T25" fmla="*/ 2 h 6"/>
                  <a:gd name="T26" fmla="*/ 19 w 19"/>
                  <a:gd name="T27" fmla="*/ 3 h 6"/>
                  <a:gd name="T28" fmla="*/ 19 w 19"/>
                  <a:gd name="T29" fmla="*/ 4 h 6"/>
                  <a:gd name="T30" fmla="*/ 17 w 19"/>
                  <a:gd name="T31" fmla="*/ 5 h 6"/>
                  <a:gd name="T32" fmla="*/ 17 w 19"/>
                  <a:gd name="T33" fmla="*/ 5 h 6"/>
                  <a:gd name="T34" fmla="*/ 16 w 19"/>
                  <a:gd name="T35" fmla="*/ 5 h 6"/>
                  <a:gd name="T36" fmla="*/ 15 w 19"/>
                  <a:gd name="T37" fmla="*/ 5 h 6"/>
                  <a:gd name="T38" fmla="*/ 14 w 19"/>
                  <a:gd name="T39" fmla="*/ 5 h 6"/>
                  <a:gd name="T40" fmla="*/ 13 w 19"/>
                  <a:gd name="T41" fmla="*/ 5 h 6"/>
                  <a:gd name="T42" fmla="*/ 12 w 19"/>
                  <a:gd name="T43" fmla="*/ 6 h 6"/>
                  <a:gd name="T44" fmla="*/ 12 w 19"/>
                  <a:gd name="T45" fmla="*/ 6 h 6"/>
                  <a:gd name="T46" fmla="*/ 10 w 19"/>
                  <a:gd name="T47" fmla="*/ 6 h 6"/>
                  <a:gd name="T48" fmla="*/ 9 w 19"/>
                  <a:gd name="T49" fmla="*/ 5 h 6"/>
                  <a:gd name="T50" fmla="*/ 8 w 19"/>
                  <a:gd name="T51" fmla="*/ 5 h 6"/>
                  <a:gd name="T52" fmla="*/ 7 w 19"/>
                  <a:gd name="T53" fmla="*/ 5 h 6"/>
                  <a:gd name="T54" fmla="*/ 5 w 19"/>
                  <a:gd name="T55" fmla="*/ 5 h 6"/>
                  <a:gd name="T56" fmla="*/ 4 w 19"/>
                  <a:gd name="T57" fmla="*/ 5 h 6"/>
                  <a:gd name="T58" fmla="*/ 2 w 19"/>
                  <a:gd name="T59" fmla="*/ 5 h 6"/>
                  <a:gd name="T60" fmla="*/ 1 w 19"/>
                  <a:gd name="T61" fmla="*/ 4 h 6"/>
                  <a:gd name="T62" fmla="*/ 0 w 19"/>
                  <a:gd name="T63" fmla="*/ 3 h 6"/>
                  <a:gd name="T64" fmla="*/ 1 w 19"/>
                  <a:gd name="T65" fmla="*/ 2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6"/>
                  <a:gd name="T101" fmla="*/ 19 w 19"/>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6">
                    <a:moveTo>
                      <a:pt x="1" y="2"/>
                    </a:moveTo>
                    <a:lnTo>
                      <a:pt x="4" y="1"/>
                    </a:lnTo>
                    <a:lnTo>
                      <a:pt x="5" y="1"/>
                    </a:lnTo>
                    <a:lnTo>
                      <a:pt x="7" y="1"/>
                    </a:lnTo>
                    <a:lnTo>
                      <a:pt x="8" y="0"/>
                    </a:lnTo>
                    <a:lnTo>
                      <a:pt x="9" y="0"/>
                    </a:lnTo>
                    <a:lnTo>
                      <a:pt x="10" y="0"/>
                    </a:lnTo>
                    <a:lnTo>
                      <a:pt x="12" y="0"/>
                    </a:lnTo>
                    <a:lnTo>
                      <a:pt x="13" y="0"/>
                    </a:lnTo>
                    <a:lnTo>
                      <a:pt x="14" y="1"/>
                    </a:lnTo>
                    <a:lnTo>
                      <a:pt x="16" y="1"/>
                    </a:lnTo>
                    <a:lnTo>
                      <a:pt x="17" y="2"/>
                    </a:lnTo>
                    <a:lnTo>
                      <a:pt x="19" y="2"/>
                    </a:lnTo>
                    <a:lnTo>
                      <a:pt x="19" y="3"/>
                    </a:lnTo>
                    <a:lnTo>
                      <a:pt x="19" y="4"/>
                    </a:lnTo>
                    <a:lnTo>
                      <a:pt x="17" y="5"/>
                    </a:lnTo>
                    <a:lnTo>
                      <a:pt x="16" y="5"/>
                    </a:lnTo>
                    <a:lnTo>
                      <a:pt x="15" y="5"/>
                    </a:lnTo>
                    <a:lnTo>
                      <a:pt x="14" y="5"/>
                    </a:lnTo>
                    <a:lnTo>
                      <a:pt x="13" y="5"/>
                    </a:lnTo>
                    <a:lnTo>
                      <a:pt x="12" y="6"/>
                    </a:lnTo>
                    <a:lnTo>
                      <a:pt x="10" y="6"/>
                    </a:lnTo>
                    <a:lnTo>
                      <a:pt x="9" y="5"/>
                    </a:lnTo>
                    <a:lnTo>
                      <a:pt x="8" y="5"/>
                    </a:lnTo>
                    <a:lnTo>
                      <a:pt x="7" y="5"/>
                    </a:lnTo>
                    <a:lnTo>
                      <a:pt x="5" y="5"/>
                    </a:lnTo>
                    <a:lnTo>
                      <a:pt x="4" y="5"/>
                    </a:lnTo>
                    <a:lnTo>
                      <a:pt x="2" y="5"/>
                    </a:lnTo>
                    <a:lnTo>
                      <a:pt x="1" y="4"/>
                    </a:lnTo>
                    <a:lnTo>
                      <a:pt x="0" y="3"/>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7" name="Freeform 100"/>
              <p:cNvSpPr>
                <a:spLocks/>
              </p:cNvSpPr>
              <p:nvPr/>
            </p:nvSpPr>
            <p:spPr bwMode="auto">
              <a:xfrm>
                <a:off x="2637" y="2097"/>
                <a:ext cx="64" cy="9"/>
              </a:xfrm>
              <a:custGeom>
                <a:avLst/>
                <a:gdLst>
                  <a:gd name="T0" fmla="*/ 18 w 38"/>
                  <a:gd name="T1" fmla="*/ 1 h 10"/>
                  <a:gd name="T2" fmla="*/ 22 w 38"/>
                  <a:gd name="T3" fmla="*/ 1 h 10"/>
                  <a:gd name="T4" fmla="*/ 26 w 38"/>
                  <a:gd name="T5" fmla="*/ 2 h 10"/>
                  <a:gd name="T6" fmla="*/ 30 w 38"/>
                  <a:gd name="T7" fmla="*/ 3 h 10"/>
                  <a:gd name="T8" fmla="*/ 33 w 38"/>
                  <a:gd name="T9" fmla="*/ 3 h 10"/>
                  <a:gd name="T10" fmla="*/ 36 w 38"/>
                  <a:gd name="T11" fmla="*/ 4 h 10"/>
                  <a:gd name="T12" fmla="*/ 38 w 38"/>
                  <a:gd name="T13" fmla="*/ 6 h 10"/>
                  <a:gd name="T14" fmla="*/ 38 w 38"/>
                  <a:gd name="T15" fmla="*/ 8 h 10"/>
                  <a:gd name="T16" fmla="*/ 35 w 38"/>
                  <a:gd name="T17" fmla="*/ 9 h 10"/>
                  <a:gd name="T18" fmla="*/ 32 w 38"/>
                  <a:gd name="T19" fmla="*/ 10 h 10"/>
                  <a:gd name="T20" fmla="*/ 30 w 38"/>
                  <a:gd name="T21" fmla="*/ 10 h 10"/>
                  <a:gd name="T22" fmla="*/ 27 w 38"/>
                  <a:gd name="T23" fmla="*/ 9 h 10"/>
                  <a:gd name="T24" fmla="*/ 26 w 38"/>
                  <a:gd name="T25" fmla="*/ 8 h 10"/>
                  <a:gd name="T26" fmla="*/ 23 w 38"/>
                  <a:gd name="T27" fmla="*/ 7 h 10"/>
                  <a:gd name="T28" fmla="*/ 17 w 38"/>
                  <a:gd name="T29" fmla="*/ 4 h 10"/>
                  <a:gd name="T30" fmla="*/ 11 w 38"/>
                  <a:gd name="T31" fmla="*/ 4 h 10"/>
                  <a:gd name="T32" fmla="*/ 4 w 38"/>
                  <a:gd name="T33" fmla="*/ 6 h 10"/>
                  <a:gd name="T34" fmla="*/ 2 w 38"/>
                  <a:gd name="T35" fmla="*/ 7 h 10"/>
                  <a:gd name="T36" fmla="*/ 0 w 38"/>
                  <a:gd name="T37" fmla="*/ 6 h 10"/>
                  <a:gd name="T38" fmla="*/ 0 w 38"/>
                  <a:gd name="T39" fmla="*/ 4 h 10"/>
                  <a:gd name="T40" fmla="*/ 2 w 38"/>
                  <a:gd name="T41" fmla="*/ 3 h 10"/>
                  <a:gd name="T42" fmla="*/ 7 w 38"/>
                  <a:gd name="T43" fmla="*/ 2 h 10"/>
                  <a:gd name="T44" fmla="*/ 10 w 38"/>
                  <a:gd name="T45" fmla="*/ 1 h 10"/>
                  <a:gd name="T46" fmla="*/ 15 w 38"/>
                  <a:gd name="T47" fmla="*/ 0 h 10"/>
                  <a:gd name="T48" fmla="*/ 18 w 38"/>
                  <a:gd name="T49" fmla="*/ 1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10"/>
                  <a:gd name="T77" fmla="*/ 38 w 38"/>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10">
                    <a:moveTo>
                      <a:pt x="18" y="1"/>
                    </a:moveTo>
                    <a:lnTo>
                      <a:pt x="22" y="1"/>
                    </a:lnTo>
                    <a:lnTo>
                      <a:pt x="26" y="2"/>
                    </a:lnTo>
                    <a:lnTo>
                      <a:pt x="30" y="3"/>
                    </a:lnTo>
                    <a:lnTo>
                      <a:pt x="33" y="3"/>
                    </a:lnTo>
                    <a:lnTo>
                      <a:pt x="36" y="4"/>
                    </a:lnTo>
                    <a:lnTo>
                      <a:pt x="38" y="6"/>
                    </a:lnTo>
                    <a:lnTo>
                      <a:pt x="38" y="8"/>
                    </a:lnTo>
                    <a:lnTo>
                      <a:pt x="35" y="9"/>
                    </a:lnTo>
                    <a:lnTo>
                      <a:pt x="32" y="10"/>
                    </a:lnTo>
                    <a:lnTo>
                      <a:pt x="30" y="10"/>
                    </a:lnTo>
                    <a:lnTo>
                      <a:pt x="27" y="9"/>
                    </a:lnTo>
                    <a:lnTo>
                      <a:pt x="26" y="8"/>
                    </a:lnTo>
                    <a:lnTo>
                      <a:pt x="23" y="7"/>
                    </a:lnTo>
                    <a:lnTo>
                      <a:pt x="17" y="4"/>
                    </a:lnTo>
                    <a:lnTo>
                      <a:pt x="11" y="4"/>
                    </a:lnTo>
                    <a:lnTo>
                      <a:pt x="4" y="6"/>
                    </a:lnTo>
                    <a:lnTo>
                      <a:pt x="2" y="7"/>
                    </a:lnTo>
                    <a:lnTo>
                      <a:pt x="0" y="6"/>
                    </a:lnTo>
                    <a:lnTo>
                      <a:pt x="0" y="4"/>
                    </a:lnTo>
                    <a:lnTo>
                      <a:pt x="2" y="3"/>
                    </a:lnTo>
                    <a:lnTo>
                      <a:pt x="7" y="2"/>
                    </a:lnTo>
                    <a:lnTo>
                      <a:pt x="10" y="1"/>
                    </a:lnTo>
                    <a:lnTo>
                      <a:pt x="15"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8" name="Freeform 101"/>
              <p:cNvSpPr>
                <a:spLocks/>
              </p:cNvSpPr>
              <p:nvPr/>
            </p:nvSpPr>
            <p:spPr bwMode="auto">
              <a:xfrm>
                <a:off x="2735" y="2102"/>
                <a:ext cx="27" cy="6"/>
              </a:xfrm>
              <a:custGeom>
                <a:avLst/>
                <a:gdLst>
                  <a:gd name="T0" fmla="*/ 2 w 15"/>
                  <a:gd name="T1" fmla="*/ 2 h 8"/>
                  <a:gd name="T2" fmla="*/ 6 w 15"/>
                  <a:gd name="T3" fmla="*/ 1 h 8"/>
                  <a:gd name="T4" fmla="*/ 9 w 15"/>
                  <a:gd name="T5" fmla="*/ 0 h 8"/>
                  <a:gd name="T6" fmla="*/ 13 w 15"/>
                  <a:gd name="T7" fmla="*/ 0 h 8"/>
                  <a:gd name="T8" fmla="*/ 15 w 15"/>
                  <a:gd name="T9" fmla="*/ 1 h 8"/>
                  <a:gd name="T10" fmla="*/ 15 w 15"/>
                  <a:gd name="T11" fmla="*/ 2 h 8"/>
                  <a:gd name="T12" fmla="*/ 15 w 15"/>
                  <a:gd name="T13" fmla="*/ 4 h 8"/>
                  <a:gd name="T14" fmla="*/ 14 w 15"/>
                  <a:gd name="T15" fmla="*/ 7 h 8"/>
                  <a:gd name="T16" fmla="*/ 14 w 15"/>
                  <a:gd name="T17" fmla="*/ 8 h 8"/>
                  <a:gd name="T18" fmla="*/ 12 w 15"/>
                  <a:gd name="T19" fmla="*/ 7 h 8"/>
                  <a:gd name="T20" fmla="*/ 9 w 15"/>
                  <a:gd name="T21" fmla="*/ 6 h 8"/>
                  <a:gd name="T22" fmla="*/ 7 w 15"/>
                  <a:gd name="T23" fmla="*/ 6 h 8"/>
                  <a:gd name="T24" fmla="*/ 5 w 15"/>
                  <a:gd name="T25" fmla="*/ 6 h 8"/>
                  <a:gd name="T26" fmla="*/ 2 w 15"/>
                  <a:gd name="T27" fmla="*/ 6 h 8"/>
                  <a:gd name="T28" fmla="*/ 0 w 15"/>
                  <a:gd name="T29" fmla="*/ 6 h 8"/>
                  <a:gd name="T30" fmla="*/ 0 w 15"/>
                  <a:gd name="T31" fmla="*/ 4 h 8"/>
                  <a:gd name="T32" fmla="*/ 2 w 15"/>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8"/>
                  <a:gd name="T53" fmla="*/ 15 w 1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8">
                    <a:moveTo>
                      <a:pt x="2" y="2"/>
                    </a:moveTo>
                    <a:lnTo>
                      <a:pt x="6" y="1"/>
                    </a:lnTo>
                    <a:lnTo>
                      <a:pt x="9" y="0"/>
                    </a:lnTo>
                    <a:lnTo>
                      <a:pt x="13" y="0"/>
                    </a:lnTo>
                    <a:lnTo>
                      <a:pt x="15" y="1"/>
                    </a:lnTo>
                    <a:lnTo>
                      <a:pt x="15" y="2"/>
                    </a:lnTo>
                    <a:lnTo>
                      <a:pt x="15" y="4"/>
                    </a:lnTo>
                    <a:lnTo>
                      <a:pt x="14" y="7"/>
                    </a:lnTo>
                    <a:lnTo>
                      <a:pt x="14" y="8"/>
                    </a:lnTo>
                    <a:lnTo>
                      <a:pt x="12" y="7"/>
                    </a:lnTo>
                    <a:lnTo>
                      <a:pt x="9" y="6"/>
                    </a:lnTo>
                    <a:lnTo>
                      <a:pt x="7" y="6"/>
                    </a:lnTo>
                    <a:lnTo>
                      <a:pt x="5" y="6"/>
                    </a:lnTo>
                    <a:lnTo>
                      <a:pt x="2" y="6"/>
                    </a:lnTo>
                    <a:lnTo>
                      <a:pt x="0" y="6"/>
                    </a:lnTo>
                    <a:lnTo>
                      <a:pt x="0" y="4"/>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29" name="Freeform 102"/>
              <p:cNvSpPr>
                <a:spLocks/>
              </p:cNvSpPr>
              <p:nvPr/>
            </p:nvSpPr>
            <p:spPr bwMode="auto">
              <a:xfrm>
                <a:off x="2695" y="2162"/>
                <a:ext cx="20" cy="4"/>
              </a:xfrm>
              <a:custGeom>
                <a:avLst/>
                <a:gdLst>
                  <a:gd name="T0" fmla="*/ 10 w 13"/>
                  <a:gd name="T1" fmla="*/ 1 h 3"/>
                  <a:gd name="T2" fmla="*/ 13 w 13"/>
                  <a:gd name="T3" fmla="*/ 0 h 3"/>
                  <a:gd name="T4" fmla="*/ 13 w 13"/>
                  <a:gd name="T5" fmla="*/ 1 h 3"/>
                  <a:gd name="T6" fmla="*/ 12 w 13"/>
                  <a:gd name="T7" fmla="*/ 2 h 3"/>
                  <a:gd name="T8" fmla="*/ 10 w 13"/>
                  <a:gd name="T9" fmla="*/ 3 h 3"/>
                  <a:gd name="T10" fmla="*/ 8 w 13"/>
                  <a:gd name="T11" fmla="*/ 3 h 3"/>
                  <a:gd name="T12" fmla="*/ 6 w 13"/>
                  <a:gd name="T13" fmla="*/ 2 h 3"/>
                  <a:gd name="T14" fmla="*/ 5 w 13"/>
                  <a:gd name="T15" fmla="*/ 2 h 3"/>
                  <a:gd name="T16" fmla="*/ 3 w 13"/>
                  <a:gd name="T17" fmla="*/ 2 h 3"/>
                  <a:gd name="T18" fmla="*/ 1 w 13"/>
                  <a:gd name="T19" fmla="*/ 2 h 3"/>
                  <a:gd name="T20" fmla="*/ 0 w 13"/>
                  <a:gd name="T21" fmla="*/ 1 h 3"/>
                  <a:gd name="T22" fmla="*/ 0 w 13"/>
                  <a:gd name="T23" fmla="*/ 0 h 3"/>
                  <a:gd name="T24" fmla="*/ 1 w 13"/>
                  <a:gd name="T25" fmla="*/ 0 h 3"/>
                  <a:gd name="T26" fmla="*/ 3 w 13"/>
                  <a:gd name="T27" fmla="*/ 0 h 3"/>
                  <a:gd name="T28" fmla="*/ 6 w 13"/>
                  <a:gd name="T29" fmla="*/ 0 h 3"/>
                  <a:gd name="T30" fmla="*/ 8 w 13"/>
                  <a:gd name="T31" fmla="*/ 1 h 3"/>
                  <a:gd name="T32" fmla="*/ 10 w 13"/>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
                  <a:gd name="T53" fmla="*/ 13 w 1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
                    <a:moveTo>
                      <a:pt x="10" y="1"/>
                    </a:moveTo>
                    <a:lnTo>
                      <a:pt x="13" y="0"/>
                    </a:lnTo>
                    <a:lnTo>
                      <a:pt x="13" y="1"/>
                    </a:lnTo>
                    <a:lnTo>
                      <a:pt x="12" y="2"/>
                    </a:lnTo>
                    <a:lnTo>
                      <a:pt x="10" y="3"/>
                    </a:lnTo>
                    <a:lnTo>
                      <a:pt x="8" y="3"/>
                    </a:lnTo>
                    <a:lnTo>
                      <a:pt x="6" y="2"/>
                    </a:lnTo>
                    <a:lnTo>
                      <a:pt x="5" y="2"/>
                    </a:lnTo>
                    <a:lnTo>
                      <a:pt x="3" y="2"/>
                    </a:lnTo>
                    <a:lnTo>
                      <a:pt x="1" y="2"/>
                    </a:lnTo>
                    <a:lnTo>
                      <a:pt x="0" y="1"/>
                    </a:lnTo>
                    <a:lnTo>
                      <a:pt x="0" y="0"/>
                    </a:lnTo>
                    <a:lnTo>
                      <a:pt x="1" y="0"/>
                    </a:lnTo>
                    <a:lnTo>
                      <a:pt x="3" y="0"/>
                    </a:lnTo>
                    <a:lnTo>
                      <a:pt x="6" y="0"/>
                    </a:lnTo>
                    <a:lnTo>
                      <a:pt x="8"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0" name="Freeform 103"/>
              <p:cNvSpPr>
                <a:spLocks/>
              </p:cNvSpPr>
              <p:nvPr/>
            </p:nvSpPr>
            <p:spPr bwMode="auto">
              <a:xfrm>
                <a:off x="2667" y="2152"/>
                <a:ext cx="61" cy="5"/>
              </a:xfrm>
              <a:custGeom>
                <a:avLst/>
                <a:gdLst>
                  <a:gd name="T0" fmla="*/ 5 w 36"/>
                  <a:gd name="T1" fmla="*/ 1 h 7"/>
                  <a:gd name="T2" fmla="*/ 8 w 36"/>
                  <a:gd name="T3" fmla="*/ 2 h 7"/>
                  <a:gd name="T4" fmla="*/ 13 w 36"/>
                  <a:gd name="T5" fmla="*/ 2 h 7"/>
                  <a:gd name="T6" fmla="*/ 17 w 36"/>
                  <a:gd name="T7" fmla="*/ 2 h 7"/>
                  <a:gd name="T8" fmla="*/ 19 w 36"/>
                  <a:gd name="T9" fmla="*/ 4 h 7"/>
                  <a:gd name="T10" fmla="*/ 21 w 36"/>
                  <a:gd name="T11" fmla="*/ 5 h 7"/>
                  <a:gd name="T12" fmla="*/ 23 w 36"/>
                  <a:gd name="T13" fmla="*/ 5 h 7"/>
                  <a:gd name="T14" fmla="*/ 24 w 36"/>
                  <a:gd name="T15" fmla="*/ 5 h 7"/>
                  <a:gd name="T16" fmla="*/ 25 w 36"/>
                  <a:gd name="T17" fmla="*/ 5 h 7"/>
                  <a:gd name="T18" fmla="*/ 28 w 36"/>
                  <a:gd name="T19" fmla="*/ 4 h 7"/>
                  <a:gd name="T20" fmla="*/ 30 w 36"/>
                  <a:gd name="T21" fmla="*/ 4 h 7"/>
                  <a:gd name="T22" fmla="*/ 32 w 36"/>
                  <a:gd name="T23" fmla="*/ 2 h 7"/>
                  <a:gd name="T24" fmla="*/ 33 w 36"/>
                  <a:gd name="T25" fmla="*/ 2 h 7"/>
                  <a:gd name="T26" fmla="*/ 34 w 36"/>
                  <a:gd name="T27" fmla="*/ 1 h 7"/>
                  <a:gd name="T28" fmla="*/ 34 w 36"/>
                  <a:gd name="T29" fmla="*/ 1 h 7"/>
                  <a:gd name="T30" fmla="*/ 36 w 36"/>
                  <a:gd name="T31" fmla="*/ 1 h 7"/>
                  <a:gd name="T32" fmla="*/ 36 w 36"/>
                  <a:gd name="T33" fmla="*/ 1 h 7"/>
                  <a:gd name="T34" fmla="*/ 36 w 36"/>
                  <a:gd name="T35" fmla="*/ 2 h 7"/>
                  <a:gd name="T36" fmla="*/ 36 w 36"/>
                  <a:gd name="T37" fmla="*/ 5 h 7"/>
                  <a:gd name="T38" fmla="*/ 36 w 36"/>
                  <a:gd name="T39" fmla="*/ 6 h 7"/>
                  <a:gd name="T40" fmla="*/ 34 w 36"/>
                  <a:gd name="T41" fmla="*/ 6 h 7"/>
                  <a:gd name="T42" fmla="*/ 33 w 36"/>
                  <a:gd name="T43" fmla="*/ 5 h 7"/>
                  <a:gd name="T44" fmla="*/ 33 w 36"/>
                  <a:gd name="T45" fmla="*/ 5 h 7"/>
                  <a:gd name="T46" fmla="*/ 33 w 36"/>
                  <a:gd name="T47" fmla="*/ 5 h 7"/>
                  <a:gd name="T48" fmla="*/ 33 w 36"/>
                  <a:gd name="T49" fmla="*/ 5 h 7"/>
                  <a:gd name="T50" fmla="*/ 31 w 36"/>
                  <a:gd name="T51" fmla="*/ 5 h 7"/>
                  <a:gd name="T52" fmla="*/ 29 w 36"/>
                  <a:gd name="T53" fmla="*/ 5 h 7"/>
                  <a:gd name="T54" fmla="*/ 26 w 36"/>
                  <a:gd name="T55" fmla="*/ 5 h 7"/>
                  <a:gd name="T56" fmla="*/ 25 w 36"/>
                  <a:gd name="T57" fmla="*/ 6 h 7"/>
                  <a:gd name="T58" fmla="*/ 24 w 36"/>
                  <a:gd name="T59" fmla="*/ 7 h 7"/>
                  <a:gd name="T60" fmla="*/ 23 w 36"/>
                  <a:gd name="T61" fmla="*/ 7 h 7"/>
                  <a:gd name="T62" fmla="*/ 21 w 36"/>
                  <a:gd name="T63" fmla="*/ 7 h 7"/>
                  <a:gd name="T64" fmla="*/ 19 w 36"/>
                  <a:gd name="T65" fmla="*/ 6 h 7"/>
                  <a:gd name="T66" fmla="*/ 16 w 36"/>
                  <a:gd name="T67" fmla="*/ 5 h 7"/>
                  <a:gd name="T68" fmla="*/ 11 w 36"/>
                  <a:gd name="T69" fmla="*/ 5 h 7"/>
                  <a:gd name="T70" fmla="*/ 7 w 36"/>
                  <a:gd name="T71" fmla="*/ 4 h 7"/>
                  <a:gd name="T72" fmla="*/ 5 w 36"/>
                  <a:gd name="T73" fmla="*/ 4 h 7"/>
                  <a:gd name="T74" fmla="*/ 3 w 36"/>
                  <a:gd name="T75" fmla="*/ 4 h 7"/>
                  <a:gd name="T76" fmla="*/ 3 w 36"/>
                  <a:gd name="T77" fmla="*/ 4 h 7"/>
                  <a:gd name="T78" fmla="*/ 2 w 36"/>
                  <a:gd name="T79" fmla="*/ 4 h 7"/>
                  <a:gd name="T80" fmla="*/ 2 w 36"/>
                  <a:gd name="T81" fmla="*/ 5 h 7"/>
                  <a:gd name="T82" fmla="*/ 2 w 36"/>
                  <a:gd name="T83" fmla="*/ 5 h 7"/>
                  <a:gd name="T84" fmla="*/ 1 w 36"/>
                  <a:gd name="T85" fmla="*/ 5 h 7"/>
                  <a:gd name="T86" fmla="*/ 0 w 36"/>
                  <a:gd name="T87" fmla="*/ 4 h 7"/>
                  <a:gd name="T88" fmla="*/ 0 w 36"/>
                  <a:gd name="T89" fmla="*/ 2 h 7"/>
                  <a:gd name="T90" fmla="*/ 0 w 36"/>
                  <a:gd name="T91" fmla="*/ 1 h 7"/>
                  <a:gd name="T92" fmla="*/ 1 w 36"/>
                  <a:gd name="T93" fmla="*/ 1 h 7"/>
                  <a:gd name="T94" fmla="*/ 2 w 36"/>
                  <a:gd name="T95" fmla="*/ 0 h 7"/>
                  <a:gd name="T96" fmla="*/ 3 w 36"/>
                  <a:gd name="T97" fmla="*/ 0 h 7"/>
                  <a:gd name="T98" fmla="*/ 5 w 36"/>
                  <a:gd name="T99" fmla="*/ 0 h 7"/>
                  <a:gd name="T100" fmla="*/ 5 w 36"/>
                  <a:gd name="T101" fmla="*/ 0 h 7"/>
                  <a:gd name="T102" fmla="*/ 5 w 36"/>
                  <a:gd name="T103" fmla="*/ 0 h 7"/>
                  <a:gd name="T104" fmla="*/ 5 w 36"/>
                  <a:gd name="T105" fmla="*/ 1 h 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7"/>
                  <a:gd name="T161" fmla="*/ 36 w 36"/>
                  <a:gd name="T162" fmla="*/ 7 h 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7">
                    <a:moveTo>
                      <a:pt x="5" y="1"/>
                    </a:moveTo>
                    <a:lnTo>
                      <a:pt x="8" y="2"/>
                    </a:lnTo>
                    <a:lnTo>
                      <a:pt x="13" y="2"/>
                    </a:lnTo>
                    <a:lnTo>
                      <a:pt x="17" y="2"/>
                    </a:lnTo>
                    <a:lnTo>
                      <a:pt x="19" y="4"/>
                    </a:lnTo>
                    <a:lnTo>
                      <a:pt x="21" y="5"/>
                    </a:lnTo>
                    <a:lnTo>
                      <a:pt x="23" y="5"/>
                    </a:lnTo>
                    <a:lnTo>
                      <a:pt x="24" y="5"/>
                    </a:lnTo>
                    <a:lnTo>
                      <a:pt x="25" y="5"/>
                    </a:lnTo>
                    <a:lnTo>
                      <a:pt x="28" y="4"/>
                    </a:lnTo>
                    <a:lnTo>
                      <a:pt x="30" y="4"/>
                    </a:lnTo>
                    <a:lnTo>
                      <a:pt x="32" y="2"/>
                    </a:lnTo>
                    <a:lnTo>
                      <a:pt x="33" y="2"/>
                    </a:lnTo>
                    <a:lnTo>
                      <a:pt x="34" y="1"/>
                    </a:lnTo>
                    <a:lnTo>
                      <a:pt x="36" y="1"/>
                    </a:lnTo>
                    <a:lnTo>
                      <a:pt x="36" y="2"/>
                    </a:lnTo>
                    <a:lnTo>
                      <a:pt x="36" y="5"/>
                    </a:lnTo>
                    <a:lnTo>
                      <a:pt x="36" y="6"/>
                    </a:lnTo>
                    <a:lnTo>
                      <a:pt x="34" y="6"/>
                    </a:lnTo>
                    <a:lnTo>
                      <a:pt x="33" y="5"/>
                    </a:lnTo>
                    <a:lnTo>
                      <a:pt x="31" y="5"/>
                    </a:lnTo>
                    <a:lnTo>
                      <a:pt x="29" y="5"/>
                    </a:lnTo>
                    <a:lnTo>
                      <a:pt x="26" y="5"/>
                    </a:lnTo>
                    <a:lnTo>
                      <a:pt x="25" y="6"/>
                    </a:lnTo>
                    <a:lnTo>
                      <a:pt x="24" y="7"/>
                    </a:lnTo>
                    <a:lnTo>
                      <a:pt x="23" y="7"/>
                    </a:lnTo>
                    <a:lnTo>
                      <a:pt x="21" y="7"/>
                    </a:lnTo>
                    <a:lnTo>
                      <a:pt x="19" y="6"/>
                    </a:lnTo>
                    <a:lnTo>
                      <a:pt x="16" y="5"/>
                    </a:lnTo>
                    <a:lnTo>
                      <a:pt x="11" y="5"/>
                    </a:lnTo>
                    <a:lnTo>
                      <a:pt x="7" y="4"/>
                    </a:lnTo>
                    <a:lnTo>
                      <a:pt x="5" y="4"/>
                    </a:lnTo>
                    <a:lnTo>
                      <a:pt x="3" y="4"/>
                    </a:lnTo>
                    <a:lnTo>
                      <a:pt x="2" y="4"/>
                    </a:lnTo>
                    <a:lnTo>
                      <a:pt x="2" y="5"/>
                    </a:lnTo>
                    <a:lnTo>
                      <a:pt x="1" y="5"/>
                    </a:lnTo>
                    <a:lnTo>
                      <a:pt x="0" y="4"/>
                    </a:lnTo>
                    <a:lnTo>
                      <a:pt x="0" y="2"/>
                    </a:lnTo>
                    <a:lnTo>
                      <a:pt x="0" y="1"/>
                    </a:lnTo>
                    <a:lnTo>
                      <a:pt x="1" y="1"/>
                    </a:lnTo>
                    <a:lnTo>
                      <a:pt x="2" y="0"/>
                    </a:lnTo>
                    <a:lnTo>
                      <a:pt x="3" y="0"/>
                    </a:lnTo>
                    <a:lnTo>
                      <a:pt x="5"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1" name="Freeform 104"/>
              <p:cNvSpPr>
                <a:spLocks/>
              </p:cNvSpPr>
              <p:nvPr/>
            </p:nvSpPr>
            <p:spPr bwMode="auto">
              <a:xfrm>
                <a:off x="2637" y="2179"/>
                <a:ext cx="38" cy="10"/>
              </a:xfrm>
              <a:custGeom>
                <a:avLst/>
                <a:gdLst>
                  <a:gd name="T0" fmla="*/ 22 w 22"/>
                  <a:gd name="T1" fmla="*/ 11 h 13"/>
                  <a:gd name="T2" fmla="*/ 17 w 22"/>
                  <a:gd name="T3" fmla="*/ 10 h 13"/>
                  <a:gd name="T4" fmla="*/ 11 w 22"/>
                  <a:gd name="T5" fmla="*/ 6 h 13"/>
                  <a:gd name="T6" fmla="*/ 5 w 22"/>
                  <a:gd name="T7" fmla="*/ 4 h 13"/>
                  <a:gd name="T8" fmla="*/ 2 w 22"/>
                  <a:gd name="T9" fmla="*/ 2 h 13"/>
                  <a:gd name="T10" fmla="*/ 1 w 22"/>
                  <a:gd name="T11" fmla="*/ 0 h 13"/>
                  <a:gd name="T12" fmla="*/ 0 w 22"/>
                  <a:gd name="T13" fmla="*/ 0 h 13"/>
                  <a:gd name="T14" fmla="*/ 0 w 22"/>
                  <a:gd name="T15" fmla="*/ 2 h 13"/>
                  <a:gd name="T16" fmla="*/ 1 w 22"/>
                  <a:gd name="T17" fmla="*/ 3 h 13"/>
                  <a:gd name="T18" fmla="*/ 3 w 22"/>
                  <a:gd name="T19" fmla="*/ 5 h 13"/>
                  <a:gd name="T20" fmla="*/ 9 w 22"/>
                  <a:gd name="T21" fmla="*/ 7 h 13"/>
                  <a:gd name="T22" fmla="*/ 16 w 22"/>
                  <a:gd name="T23" fmla="*/ 11 h 13"/>
                  <a:gd name="T24" fmla="*/ 22 w 22"/>
                  <a:gd name="T25" fmla="*/ 13 h 13"/>
                  <a:gd name="T26" fmla="*/ 22 w 22"/>
                  <a:gd name="T27" fmla="*/ 12 h 13"/>
                  <a:gd name="T28" fmla="*/ 22 w 22"/>
                  <a:gd name="T29" fmla="*/ 12 h 13"/>
                  <a:gd name="T30" fmla="*/ 22 w 22"/>
                  <a:gd name="T31" fmla="*/ 11 h 13"/>
                  <a:gd name="T32" fmla="*/ 22 w 22"/>
                  <a:gd name="T33" fmla="*/ 1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3"/>
                  <a:gd name="T53" fmla="*/ 22 w 2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3">
                    <a:moveTo>
                      <a:pt x="22" y="11"/>
                    </a:moveTo>
                    <a:lnTo>
                      <a:pt x="17" y="10"/>
                    </a:lnTo>
                    <a:lnTo>
                      <a:pt x="11" y="6"/>
                    </a:lnTo>
                    <a:lnTo>
                      <a:pt x="5" y="4"/>
                    </a:lnTo>
                    <a:lnTo>
                      <a:pt x="2" y="2"/>
                    </a:lnTo>
                    <a:lnTo>
                      <a:pt x="1" y="0"/>
                    </a:lnTo>
                    <a:lnTo>
                      <a:pt x="0" y="0"/>
                    </a:lnTo>
                    <a:lnTo>
                      <a:pt x="0" y="2"/>
                    </a:lnTo>
                    <a:lnTo>
                      <a:pt x="1" y="3"/>
                    </a:lnTo>
                    <a:lnTo>
                      <a:pt x="3" y="5"/>
                    </a:lnTo>
                    <a:lnTo>
                      <a:pt x="9" y="7"/>
                    </a:lnTo>
                    <a:lnTo>
                      <a:pt x="16" y="11"/>
                    </a:lnTo>
                    <a:lnTo>
                      <a:pt x="22" y="13"/>
                    </a:lnTo>
                    <a:lnTo>
                      <a:pt x="22" y="12"/>
                    </a:lnTo>
                    <a:lnTo>
                      <a:pt x="2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2" name="Freeform 105"/>
              <p:cNvSpPr>
                <a:spLocks/>
              </p:cNvSpPr>
              <p:nvPr/>
            </p:nvSpPr>
            <p:spPr bwMode="auto">
              <a:xfrm>
                <a:off x="2610" y="2035"/>
                <a:ext cx="30" cy="17"/>
              </a:xfrm>
              <a:custGeom>
                <a:avLst/>
                <a:gdLst>
                  <a:gd name="T0" fmla="*/ 10 w 20"/>
                  <a:gd name="T1" fmla="*/ 20 h 20"/>
                  <a:gd name="T2" fmla="*/ 14 w 20"/>
                  <a:gd name="T3" fmla="*/ 19 h 20"/>
                  <a:gd name="T4" fmla="*/ 16 w 20"/>
                  <a:gd name="T5" fmla="*/ 17 h 20"/>
                  <a:gd name="T6" fmla="*/ 19 w 20"/>
                  <a:gd name="T7" fmla="*/ 14 h 20"/>
                  <a:gd name="T8" fmla="*/ 20 w 20"/>
                  <a:gd name="T9" fmla="*/ 11 h 20"/>
                  <a:gd name="T10" fmla="*/ 19 w 20"/>
                  <a:gd name="T11" fmla="*/ 6 h 20"/>
                  <a:gd name="T12" fmla="*/ 16 w 20"/>
                  <a:gd name="T13" fmla="*/ 4 h 20"/>
                  <a:gd name="T14" fmla="*/ 14 w 20"/>
                  <a:gd name="T15" fmla="*/ 2 h 20"/>
                  <a:gd name="T16" fmla="*/ 10 w 20"/>
                  <a:gd name="T17" fmla="*/ 0 h 20"/>
                  <a:gd name="T18" fmla="*/ 6 w 20"/>
                  <a:gd name="T19" fmla="*/ 2 h 20"/>
                  <a:gd name="T20" fmla="*/ 4 w 20"/>
                  <a:gd name="T21" fmla="*/ 4 h 20"/>
                  <a:gd name="T22" fmla="*/ 2 w 20"/>
                  <a:gd name="T23" fmla="*/ 6 h 20"/>
                  <a:gd name="T24" fmla="*/ 0 w 20"/>
                  <a:gd name="T25" fmla="*/ 11 h 20"/>
                  <a:gd name="T26" fmla="*/ 2 w 20"/>
                  <a:gd name="T27" fmla="*/ 14 h 20"/>
                  <a:gd name="T28" fmla="*/ 4 w 20"/>
                  <a:gd name="T29" fmla="*/ 18 h 20"/>
                  <a:gd name="T30" fmla="*/ 6 w 20"/>
                  <a:gd name="T31" fmla="*/ 19 h 20"/>
                  <a:gd name="T32" fmla="*/ 10 w 2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0" y="20"/>
                    </a:moveTo>
                    <a:lnTo>
                      <a:pt x="14" y="19"/>
                    </a:lnTo>
                    <a:lnTo>
                      <a:pt x="16" y="17"/>
                    </a:lnTo>
                    <a:lnTo>
                      <a:pt x="19" y="14"/>
                    </a:lnTo>
                    <a:lnTo>
                      <a:pt x="20" y="11"/>
                    </a:lnTo>
                    <a:lnTo>
                      <a:pt x="19" y="6"/>
                    </a:lnTo>
                    <a:lnTo>
                      <a:pt x="16" y="4"/>
                    </a:lnTo>
                    <a:lnTo>
                      <a:pt x="14" y="2"/>
                    </a:lnTo>
                    <a:lnTo>
                      <a:pt x="10" y="0"/>
                    </a:lnTo>
                    <a:lnTo>
                      <a:pt x="6" y="2"/>
                    </a:lnTo>
                    <a:lnTo>
                      <a:pt x="4" y="4"/>
                    </a:lnTo>
                    <a:lnTo>
                      <a:pt x="2" y="6"/>
                    </a:lnTo>
                    <a:lnTo>
                      <a:pt x="0" y="11"/>
                    </a:lnTo>
                    <a:lnTo>
                      <a:pt x="2" y="14"/>
                    </a:lnTo>
                    <a:lnTo>
                      <a:pt x="4" y="18"/>
                    </a:lnTo>
                    <a:lnTo>
                      <a:pt x="6" y="19"/>
                    </a:lnTo>
                    <a:lnTo>
                      <a:pt x="10" y="20"/>
                    </a:lnTo>
                    <a:close/>
                  </a:path>
                </a:pathLst>
              </a:custGeom>
              <a:solidFill>
                <a:srgbClr val="9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3" name="Freeform 106"/>
              <p:cNvSpPr>
                <a:spLocks/>
              </p:cNvSpPr>
              <p:nvPr/>
            </p:nvSpPr>
            <p:spPr bwMode="auto">
              <a:xfrm>
                <a:off x="2515" y="2016"/>
                <a:ext cx="271" cy="137"/>
              </a:xfrm>
              <a:custGeom>
                <a:avLst/>
                <a:gdLst>
                  <a:gd name="T0" fmla="*/ 151 w 160"/>
                  <a:gd name="T1" fmla="*/ 62 h 160"/>
                  <a:gd name="T2" fmla="*/ 135 w 160"/>
                  <a:gd name="T3" fmla="*/ 82 h 160"/>
                  <a:gd name="T4" fmla="*/ 131 w 160"/>
                  <a:gd name="T5" fmla="*/ 77 h 160"/>
                  <a:gd name="T6" fmla="*/ 118 w 160"/>
                  <a:gd name="T7" fmla="*/ 86 h 160"/>
                  <a:gd name="T8" fmla="*/ 121 w 160"/>
                  <a:gd name="T9" fmla="*/ 73 h 160"/>
                  <a:gd name="T10" fmla="*/ 119 w 160"/>
                  <a:gd name="T11" fmla="*/ 65 h 160"/>
                  <a:gd name="T12" fmla="*/ 101 w 160"/>
                  <a:gd name="T13" fmla="*/ 79 h 160"/>
                  <a:gd name="T14" fmla="*/ 85 w 160"/>
                  <a:gd name="T15" fmla="*/ 80 h 160"/>
                  <a:gd name="T16" fmla="*/ 81 w 160"/>
                  <a:gd name="T17" fmla="*/ 81 h 160"/>
                  <a:gd name="T18" fmla="*/ 77 w 160"/>
                  <a:gd name="T19" fmla="*/ 80 h 160"/>
                  <a:gd name="T20" fmla="*/ 78 w 160"/>
                  <a:gd name="T21" fmla="*/ 77 h 160"/>
                  <a:gd name="T22" fmla="*/ 86 w 160"/>
                  <a:gd name="T23" fmla="*/ 72 h 160"/>
                  <a:gd name="T24" fmla="*/ 89 w 160"/>
                  <a:gd name="T25" fmla="*/ 61 h 160"/>
                  <a:gd name="T26" fmla="*/ 81 w 160"/>
                  <a:gd name="T27" fmla="*/ 59 h 160"/>
                  <a:gd name="T28" fmla="*/ 59 w 160"/>
                  <a:gd name="T29" fmla="*/ 76 h 160"/>
                  <a:gd name="T30" fmla="*/ 62 w 160"/>
                  <a:gd name="T31" fmla="*/ 85 h 160"/>
                  <a:gd name="T32" fmla="*/ 50 w 160"/>
                  <a:gd name="T33" fmla="*/ 95 h 160"/>
                  <a:gd name="T34" fmla="*/ 43 w 160"/>
                  <a:gd name="T35" fmla="*/ 107 h 160"/>
                  <a:gd name="T36" fmla="*/ 39 w 160"/>
                  <a:gd name="T37" fmla="*/ 106 h 160"/>
                  <a:gd name="T38" fmla="*/ 31 w 160"/>
                  <a:gd name="T39" fmla="*/ 101 h 160"/>
                  <a:gd name="T40" fmla="*/ 19 w 160"/>
                  <a:gd name="T41" fmla="*/ 116 h 160"/>
                  <a:gd name="T42" fmla="*/ 22 w 160"/>
                  <a:gd name="T43" fmla="*/ 134 h 160"/>
                  <a:gd name="T44" fmla="*/ 28 w 160"/>
                  <a:gd name="T45" fmla="*/ 141 h 160"/>
                  <a:gd name="T46" fmla="*/ 27 w 160"/>
                  <a:gd name="T47" fmla="*/ 145 h 160"/>
                  <a:gd name="T48" fmla="*/ 19 w 160"/>
                  <a:gd name="T49" fmla="*/ 153 h 160"/>
                  <a:gd name="T50" fmla="*/ 14 w 160"/>
                  <a:gd name="T51" fmla="*/ 160 h 160"/>
                  <a:gd name="T52" fmla="*/ 14 w 160"/>
                  <a:gd name="T53" fmla="*/ 152 h 160"/>
                  <a:gd name="T54" fmla="*/ 7 w 160"/>
                  <a:gd name="T55" fmla="*/ 127 h 160"/>
                  <a:gd name="T56" fmla="*/ 4 w 160"/>
                  <a:gd name="T57" fmla="*/ 108 h 160"/>
                  <a:gd name="T58" fmla="*/ 1 w 160"/>
                  <a:gd name="T59" fmla="*/ 91 h 160"/>
                  <a:gd name="T60" fmla="*/ 2 w 160"/>
                  <a:gd name="T61" fmla="*/ 72 h 160"/>
                  <a:gd name="T62" fmla="*/ 12 w 160"/>
                  <a:gd name="T63" fmla="*/ 48 h 160"/>
                  <a:gd name="T64" fmla="*/ 17 w 160"/>
                  <a:gd name="T65" fmla="*/ 28 h 160"/>
                  <a:gd name="T66" fmla="*/ 36 w 160"/>
                  <a:gd name="T67" fmla="*/ 17 h 160"/>
                  <a:gd name="T68" fmla="*/ 48 w 160"/>
                  <a:gd name="T69" fmla="*/ 4 h 160"/>
                  <a:gd name="T70" fmla="*/ 66 w 160"/>
                  <a:gd name="T71" fmla="*/ 0 h 160"/>
                  <a:gd name="T72" fmla="*/ 90 w 160"/>
                  <a:gd name="T73" fmla="*/ 2 h 160"/>
                  <a:gd name="T74" fmla="*/ 112 w 160"/>
                  <a:gd name="T75" fmla="*/ 12 h 160"/>
                  <a:gd name="T76" fmla="*/ 129 w 160"/>
                  <a:gd name="T77" fmla="*/ 16 h 160"/>
                  <a:gd name="T78" fmla="*/ 147 w 160"/>
                  <a:gd name="T79" fmla="*/ 28 h 160"/>
                  <a:gd name="T80" fmla="*/ 154 w 160"/>
                  <a:gd name="T81" fmla="*/ 40 h 160"/>
                  <a:gd name="T82" fmla="*/ 159 w 160"/>
                  <a:gd name="T83" fmla="*/ 46 h 160"/>
                  <a:gd name="T84" fmla="*/ 160 w 160"/>
                  <a:gd name="T85" fmla="*/ 57 h 160"/>
                  <a:gd name="T86" fmla="*/ 159 w 160"/>
                  <a:gd name="T87" fmla="*/ 58 h 160"/>
                  <a:gd name="T88" fmla="*/ 153 w 160"/>
                  <a:gd name="T89" fmla="*/ 49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60"/>
                  <a:gd name="T137" fmla="*/ 160 w 160"/>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60">
                    <a:moveTo>
                      <a:pt x="145" y="43"/>
                    </a:moveTo>
                    <a:lnTo>
                      <a:pt x="149" y="50"/>
                    </a:lnTo>
                    <a:lnTo>
                      <a:pt x="151" y="62"/>
                    </a:lnTo>
                    <a:lnTo>
                      <a:pt x="147" y="74"/>
                    </a:lnTo>
                    <a:lnTo>
                      <a:pt x="135" y="85"/>
                    </a:lnTo>
                    <a:lnTo>
                      <a:pt x="135" y="82"/>
                    </a:lnTo>
                    <a:lnTo>
                      <a:pt x="134" y="80"/>
                    </a:lnTo>
                    <a:lnTo>
                      <a:pt x="132" y="78"/>
                    </a:lnTo>
                    <a:lnTo>
                      <a:pt x="131" y="77"/>
                    </a:lnTo>
                    <a:lnTo>
                      <a:pt x="128" y="81"/>
                    </a:lnTo>
                    <a:lnTo>
                      <a:pt x="123" y="85"/>
                    </a:lnTo>
                    <a:lnTo>
                      <a:pt x="118" y="86"/>
                    </a:lnTo>
                    <a:lnTo>
                      <a:pt x="112" y="84"/>
                    </a:lnTo>
                    <a:lnTo>
                      <a:pt x="118" y="79"/>
                    </a:lnTo>
                    <a:lnTo>
                      <a:pt x="121" y="73"/>
                    </a:lnTo>
                    <a:lnTo>
                      <a:pt x="123" y="66"/>
                    </a:lnTo>
                    <a:lnTo>
                      <a:pt x="122" y="58"/>
                    </a:lnTo>
                    <a:lnTo>
                      <a:pt x="119" y="65"/>
                    </a:lnTo>
                    <a:lnTo>
                      <a:pt x="114" y="73"/>
                    </a:lnTo>
                    <a:lnTo>
                      <a:pt x="107" y="78"/>
                    </a:lnTo>
                    <a:lnTo>
                      <a:pt x="101" y="79"/>
                    </a:lnTo>
                    <a:lnTo>
                      <a:pt x="96" y="78"/>
                    </a:lnTo>
                    <a:lnTo>
                      <a:pt x="90" y="79"/>
                    </a:lnTo>
                    <a:lnTo>
                      <a:pt x="85" y="80"/>
                    </a:lnTo>
                    <a:lnTo>
                      <a:pt x="83" y="81"/>
                    </a:lnTo>
                    <a:lnTo>
                      <a:pt x="82" y="81"/>
                    </a:lnTo>
                    <a:lnTo>
                      <a:pt x="81" y="81"/>
                    </a:lnTo>
                    <a:lnTo>
                      <a:pt x="78" y="81"/>
                    </a:lnTo>
                    <a:lnTo>
                      <a:pt x="77" y="80"/>
                    </a:lnTo>
                    <a:lnTo>
                      <a:pt x="77" y="79"/>
                    </a:lnTo>
                    <a:lnTo>
                      <a:pt x="77" y="78"/>
                    </a:lnTo>
                    <a:lnTo>
                      <a:pt x="78" y="77"/>
                    </a:lnTo>
                    <a:lnTo>
                      <a:pt x="81" y="76"/>
                    </a:lnTo>
                    <a:lnTo>
                      <a:pt x="83" y="74"/>
                    </a:lnTo>
                    <a:lnTo>
                      <a:pt x="86" y="72"/>
                    </a:lnTo>
                    <a:lnTo>
                      <a:pt x="88" y="70"/>
                    </a:lnTo>
                    <a:lnTo>
                      <a:pt x="89" y="66"/>
                    </a:lnTo>
                    <a:lnTo>
                      <a:pt x="89" y="61"/>
                    </a:lnTo>
                    <a:lnTo>
                      <a:pt x="88" y="56"/>
                    </a:lnTo>
                    <a:lnTo>
                      <a:pt x="83" y="51"/>
                    </a:lnTo>
                    <a:lnTo>
                      <a:pt x="81" y="59"/>
                    </a:lnTo>
                    <a:lnTo>
                      <a:pt x="76" y="66"/>
                    </a:lnTo>
                    <a:lnTo>
                      <a:pt x="68" y="73"/>
                    </a:lnTo>
                    <a:lnTo>
                      <a:pt x="59" y="76"/>
                    </a:lnTo>
                    <a:lnTo>
                      <a:pt x="61" y="79"/>
                    </a:lnTo>
                    <a:lnTo>
                      <a:pt x="62" y="81"/>
                    </a:lnTo>
                    <a:lnTo>
                      <a:pt x="62" y="85"/>
                    </a:lnTo>
                    <a:lnTo>
                      <a:pt x="60" y="87"/>
                    </a:lnTo>
                    <a:lnTo>
                      <a:pt x="55" y="91"/>
                    </a:lnTo>
                    <a:lnTo>
                      <a:pt x="50" y="95"/>
                    </a:lnTo>
                    <a:lnTo>
                      <a:pt x="45" y="101"/>
                    </a:lnTo>
                    <a:lnTo>
                      <a:pt x="43" y="106"/>
                    </a:lnTo>
                    <a:lnTo>
                      <a:pt x="43" y="107"/>
                    </a:lnTo>
                    <a:lnTo>
                      <a:pt x="42" y="107"/>
                    </a:lnTo>
                    <a:lnTo>
                      <a:pt x="40" y="107"/>
                    </a:lnTo>
                    <a:lnTo>
                      <a:pt x="39" y="106"/>
                    </a:lnTo>
                    <a:lnTo>
                      <a:pt x="37" y="103"/>
                    </a:lnTo>
                    <a:lnTo>
                      <a:pt x="35" y="102"/>
                    </a:lnTo>
                    <a:lnTo>
                      <a:pt x="31" y="101"/>
                    </a:lnTo>
                    <a:lnTo>
                      <a:pt x="25" y="102"/>
                    </a:lnTo>
                    <a:lnTo>
                      <a:pt x="21" y="108"/>
                    </a:lnTo>
                    <a:lnTo>
                      <a:pt x="19" y="116"/>
                    </a:lnTo>
                    <a:lnTo>
                      <a:pt x="19" y="125"/>
                    </a:lnTo>
                    <a:lnTo>
                      <a:pt x="20" y="131"/>
                    </a:lnTo>
                    <a:lnTo>
                      <a:pt x="22" y="134"/>
                    </a:lnTo>
                    <a:lnTo>
                      <a:pt x="24" y="138"/>
                    </a:lnTo>
                    <a:lnTo>
                      <a:pt x="27" y="140"/>
                    </a:lnTo>
                    <a:lnTo>
                      <a:pt x="28" y="141"/>
                    </a:lnTo>
                    <a:lnTo>
                      <a:pt x="29" y="141"/>
                    </a:lnTo>
                    <a:lnTo>
                      <a:pt x="28" y="142"/>
                    </a:lnTo>
                    <a:lnTo>
                      <a:pt x="27" y="145"/>
                    </a:lnTo>
                    <a:lnTo>
                      <a:pt x="24" y="147"/>
                    </a:lnTo>
                    <a:lnTo>
                      <a:pt x="21" y="150"/>
                    </a:lnTo>
                    <a:lnTo>
                      <a:pt x="19" y="153"/>
                    </a:lnTo>
                    <a:lnTo>
                      <a:pt x="16" y="156"/>
                    </a:lnTo>
                    <a:lnTo>
                      <a:pt x="15" y="158"/>
                    </a:lnTo>
                    <a:lnTo>
                      <a:pt x="14" y="160"/>
                    </a:lnTo>
                    <a:lnTo>
                      <a:pt x="14" y="158"/>
                    </a:lnTo>
                    <a:lnTo>
                      <a:pt x="14" y="156"/>
                    </a:lnTo>
                    <a:lnTo>
                      <a:pt x="14" y="152"/>
                    </a:lnTo>
                    <a:lnTo>
                      <a:pt x="13" y="145"/>
                    </a:lnTo>
                    <a:lnTo>
                      <a:pt x="10" y="135"/>
                    </a:lnTo>
                    <a:lnTo>
                      <a:pt x="7" y="127"/>
                    </a:lnTo>
                    <a:lnTo>
                      <a:pt x="6" y="123"/>
                    </a:lnTo>
                    <a:lnTo>
                      <a:pt x="5" y="117"/>
                    </a:lnTo>
                    <a:lnTo>
                      <a:pt x="4" y="108"/>
                    </a:lnTo>
                    <a:lnTo>
                      <a:pt x="2" y="100"/>
                    </a:lnTo>
                    <a:lnTo>
                      <a:pt x="2" y="94"/>
                    </a:lnTo>
                    <a:lnTo>
                      <a:pt x="1" y="91"/>
                    </a:lnTo>
                    <a:lnTo>
                      <a:pt x="1" y="85"/>
                    </a:lnTo>
                    <a:lnTo>
                      <a:pt x="0" y="78"/>
                    </a:lnTo>
                    <a:lnTo>
                      <a:pt x="2" y="72"/>
                    </a:lnTo>
                    <a:lnTo>
                      <a:pt x="6" y="65"/>
                    </a:lnTo>
                    <a:lnTo>
                      <a:pt x="8" y="57"/>
                    </a:lnTo>
                    <a:lnTo>
                      <a:pt x="12" y="48"/>
                    </a:lnTo>
                    <a:lnTo>
                      <a:pt x="13" y="41"/>
                    </a:lnTo>
                    <a:lnTo>
                      <a:pt x="14" y="35"/>
                    </a:lnTo>
                    <a:lnTo>
                      <a:pt x="17" y="28"/>
                    </a:lnTo>
                    <a:lnTo>
                      <a:pt x="24" y="23"/>
                    </a:lnTo>
                    <a:lnTo>
                      <a:pt x="32" y="19"/>
                    </a:lnTo>
                    <a:lnTo>
                      <a:pt x="36" y="17"/>
                    </a:lnTo>
                    <a:lnTo>
                      <a:pt x="39" y="12"/>
                    </a:lnTo>
                    <a:lnTo>
                      <a:pt x="43" y="8"/>
                    </a:lnTo>
                    <a:lnTo>
                      <a:pt x="48" y="4"/>
                    </a:lnTo>
                    <a:lnTo>
                      <a:pt x="53" y="3"/>
                    </a:lnTo>
                    <a:lnTo>
                      <a:pt x="59" y="1"/>
                    </a:lnTo>
                    <a:lnTo>
                      <a:pt x="66" y="0"/>
                    </a:lnTo>
                    <a:lnTo>
                      <a:pt x="74" y="0"/>
                    </a:lnTo>
                    <a:lnTo>
                      <a:pt x="82" y="1"/>
                    </a:lnTo>
                    <a:lnTo>
                      <a:pt x="90" y="2"/>
                    </a:lnTo>
                    <a:lnTo>
                      <a:pt x="99" y="5"/>
                    </a:lnTo>
                    <a:lnTo>
                      <a:pt x="107" y="10"/>
                    </a:lnTo>
                    <a:lnTo>
                      <a:pt x="112" y="12"/>
                    </a:lnTo>
                    <a:lnTo>
                      <a:pt x="118" y="15"/>
                    </a:lnTo>
                    <a:lnTo>
                      <a:pt x="123" y="15"/>
                    </a:lnTo>
                    <a:lnTo>
                      <a:pt x="129" y="16"/>
                    </a:lnTo>
                    <a:lnTo>
                      <a:pt x="136" y="18"/>
                    </a:lnTo>
                    <a:lnTo>
                      <a:pt x="142" y="23"/>
                    </a:lnTo>
                    <a:lnTo>
                      <a:pt x="147" y="28"/>
                    </a:lnTo>
                    <a:lnTo>
                      <a:pt x="151" y="33"/>
                    </a:lnTo>
                    <a:lnTo>
                      <a:pt x="153" y="36"/>
                    </a:lnTo>
                    <a:lnTo>
                      <a:pt x="154" y="40"/>
                    </a:lnTo>
                    <a:lnTo>
                      <a:pt x="157" y="42"/>
                    </a:lnTo>
                    <a:lnTo>
                      <a:pt x="158" y="43"/>
                    </a:lnTo>
                    <a:lnTo>
                      <a:pt x="159" y="46"/>
                    </a:lnTo>
                    <a:lnTo>
                      <a:pt x="160" y="49"/>
                    </a:lnTo>
                    <a:lnTo>
                      <a:pt x="160" y="54"/>
                    </a:lnTo>
                    <a:lnTo>
                      <a:pt x="160" y="57"/>
                    </a:lnTo>
                    <a:lnTo>
                      <a:pt x="160" y="58"/>
                    </a:lnTo>
                    <a:lnTo>
                      <a:pt x="159" y="58"/>
                    </a:lnTo>
                    <a:lnTo>
                      <a:pt x="159" y="56"/>
                    </a:lnTo>
                    <a:lnTo>
                      <a:pt x="157" y="51"/>
                    </a:lnTo>
                    <a:lnTo>
                      <a:pt x="153" y="49"/>
                    </a:lnTo>
                    <a:lnTo>
                      <a:pt x="149" y="47"/>
                    </a:lnTo>
                    <a:lnTo>
                      <a:pt x="145" y="43"/>
                    </a:lnTo>
                    <a:close/>
                  </a:path>
                </a:pathLst>
              </a:custGeom>
              <a:solidFill>
                <a:srgbClr val="930A0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4" name="Freeform 107"/>
              <p:cNvSpPr>
                <a:spLocks/>
              </p:cNvSpPr>
              <p:nvPr/>
            </p:nvSpPr>
            <p:spPr bwMode="auto">
              <a:xfrm>
                <a:off x="2394" y="2578"/>
                <a:ext cx="243" cy="641"/>
              </a:xfrm>
              <a:custGeom>
                <a:avLst/>
                <a:gdLst>
                  <a:gd name="T0" fmla="*/ 94 w 145"/>
                  <a:gd name="T1" fmla="*/ 3 h 747"/>
                  <a:gd name="T2" fmla="*/ 70 w 145"/>
                  <a:gd name="T3" fmla="*/ 0 h 747"/>
                  <a:gd name="T4" fmla="*/ 45 w 145"/>
                  <a:gd name="T5" fmla="*/ 7 h 747"/>
                  <a:gd name="T6" fmla="*/ 23 w 145"/>
                  <a:gd name="T7" fmla="*/ 26 h 747"/>
                  <a:gd name="T8" fmla="*/ 5 w 145"/>
                  <a:gd name="T9" fmla="*/ 69 h 747"/>
                  <a:gd name="T10" fmla="*/ 0 w 145"/>
                  <a:gd name="T11" fmla="*/ 141 h 747"/>
                  <a:gd name="T12" fmla="*/ 4 w 145"/>
                  <a:gd name="T13" fmla="*/ 193 h 747"/>
                  <a:gd name="T14" fmla="*/ 17 w 145"/>
                  <a:gd name="T15" fmla="*/ 273 h 747"/>
                  <a:gd name="T16" fmla="*/ 24 w 145"/>
                  <a:gd name="T17" fmla="*/ 321 h 747"/>
                  <a:gd name="T18" fmla="*/ 27 w 145"/>
                  <a:gd name="T19" fmla="*/ 379 h 747"/>
                  <a:gd name="T20" fmla="*/ 21 w 145"/>
                  <a:gd name="T21" fmla="*/ 415 h 747"/>
                  <a:gd name="T22" fmla="*/ 7 w 145"/>
                  <a:gd name="T23" fmla="*/ 467 h 747"/>
                  <a:gd name="T24" fmla="*/ 3 w 145"/>
                  <a:gd name="T25" fmla="*/ 513 h 747"/>
                  <a:gd name="T26" fmla="*/ 12 w 145"/>
                  <a:gd name="T27" fmla="*/ 589 h 747"/>
                  <a:gd name="T28" fmla="*/ 27 w 145"/>
                  <a:gd name="T29" fmla="*/ 655 h 747"/>
                  <a:gd name="T30" fmla="*/ 32 w 145"/>
                  <a:gd name="T31" fmla="*/ 704 h 747"/>
                  <a:gd name="T32" fmla="*/ 34 w 145"/>
                  <a:gd name="T33" fmla="*/ 730 h 747"/>
                  <a:gd name="T34" fmla="*/ 40 w 145"/>
                  <a:gd name="T35" fmla="*/ 745 h 747"/>
                  <a:gd name="T36" fmla="*/ 48 w 145"/>
                  <a:gd name="T37" fmla="*/ 744 h 747"/>
                  <a:gd name="T38" fmla="*/ 57 w 145"/>
                  <a:gd name="T39" fmla="*/ 734 h 747"/>
                  <a:gd name="T40" fmla="*/ 64 w 145"/>
                  <a:gd name="T41" fmla="*/ 717 h 747"/>
                  <a:gd name="T42" fmla="*/ 66 w 145"/>
                  <a:gd name="T43" fmla="*/ 692 h 747"/>
                  <a:gd name="T44" fmla="*/ 66 w 145"/>
                  <a:gd name="T45" fmla="*/ 661 h 747"/>
                  <a:gd name="T46" fmla="*/ 69 w 145"/>
                  <a:gd name="T47" fmla="*/ 597 h 747"/>
                  <a:gd name="T48" fmla="*/ 77 w 145"/>
                  <a:gd name="T49" fmla="*/ 559 h 747"/>
                  <a:gd name="T50" fmla="*/ 86 w 145"/>
                  <a:gd name="T51" fmla="*/ 524 h 747"/>
                  <a:gd name="T52" fmla="*/ 87 w 145"/>
                  <a:gd name="T53" fmla="*/ 484 h 747"/>
                  <a:gd name="T54" fmla="*/ 88 w 145"/>
                  <a:gd name="T55" fmla="*/ 426 h 747"/>
                  <a:gd name="T56" fmla="*/ 94 w 145"/>
                  <a:gd name="T57" fmla="*/ 389 h 747"/>
                  <a:gd name="T58" fmla="*/ 102 w 145"/>
                  <a:gd name="T59" fmla="*/ 348 h 747"/>
                  <a:gd name="T60" fmla="*/ 102 w 145"/>
                  <a:gd name="T61" fmla="*/ 324 h 747"/>
                  <a:gd name="T62" fmla="*/ 102 w 145"/>
                  <a:gd name="T63" fmla="*/ 305 h 747"/>
                  <a:gd name="T64" fmla="*/ 106 w 145"/>
                  <a:gd name="T65" fmla="*/ 287 h 747"/>
                  <a:gd name="T66" fmla="*/ 117 w 145"/>
                  <a:gd name="T67" fmla="*/ 239 h 747"/>
                  <a:gd name="T68" fmla="*/ 132 w 145"/>
                  <a:gd name="T69" fmla="*/ 174 h 747"/>
                  <a:gd name="T70" fmla="*/ 143 w 145"/>
                  <a:gd name="T71" fmla="*/ 120 h 747"/>
                  <a:gd name="T72" fmla="*/ 142 w 145"/>
                  <a:gd name="T73" fmla="*/ 83 h 747"/>
                  <a:gd name="T74" fmla="*/ 134 w 145"/>
                  <a:gd name="T75" fmla="*/ 50 h 747"/>
                  <a:gd name="T76" fmla="*/ 123 w 145"/>
                  <a:gd name="T77" fmla="*/ 26 h 747"/>
                  <a:gd name="T78" fmla="*/ 110 w 145"/>
                  <a:gd name="T79" fmla="*/ 12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
                  <a:gd name="T121" fmla="*/ 0 h 747"/>
                  <a:gd name="T122" fmla="*/ 145 w 145"/>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 h="747">
                    <a:moveTo>
                      <a:pt x="104" y="7"/>
                    </a:moveTo>
                    <a:lnTo>
                      <a:pt x="94" y="3"/>
                    </a:lnTo>
                    <a:lnTo>
                      <a:pt x="82" y="0"/>
                    </a:lnTo>
                    <a:lnTo>
                      <a:pt x="70" y="0"/>
                    </a:lnTo>
                    <a:lnTo>
                      <a:pt x="57" y="3"/>
                    </a:lnTo>
                    <a:lnTo>
                      <a:pt x="45" y="7"/>
                    </a:lnTo>
                    <a:lnTo>
                      <a:pt x="33" y="15"/>
                    </a:lnTo>
                    <a:lnTo>
                      <a:pt x="23" y="26"/>
                    </a:lnTo>
                    <a:lnTo>
                      <a:pt x="15" y="38"/>
                    </a:lnTo>
                    <a:lnTo>
                      <a:pt x="5" y="69"/>
                    </a:lnTo>
                    <a:lnTo>
                      <a:pt x="1" y="106"/>
                    </a:lnTo>
                    <a:lnTo>
                      <a:pt x="0" y="141"/>
                    </a:lnTo>
                    <a:lnTo>
                      <a:pt x="1" y="165"/>
                    </a:lnTo>
                    <a:lnTo>
                      <a:pt x="4" y="193"/>
                    </a:lnTo>
                    <a:lnTo>
                      <a:pt x="10" y="233"/>
                    </a:lnTo>
                    <a:lnTo>
                      <a:pt x="17" y="273"/>
                    </a:lnTo>
                    <a:lnTo>
                      <a:pt x="21" y="300"/>
                    </a:lnTo>
                    <a:lnTo>
                      <a:pt x="24" y="321"/>
                    </a:lnTo>
                    <a:lnTo>
                      <a:pt x="26" y="351"/>
                    </a:lnTo>
                    <a:lnTo>
                      <a:pt x="27" y="379"/>
                    </a:lnTo>
                    <a:lnTo>
                      <a:pt x="26" y="397"/>
                    </a:lnTo>
                    <a:lnTo>
                      <a:pt x="21" y="415"/>
                    </a:lnTo>
                    <a:lnTo>
                      <a:pt x="15" y="440"/>
                    </a:lnTo>
                    <a:lnTo>
                      <a:pt x="7" y="467"/>
                    </a:lnTo>
                    <a:lnTo>
                      <a:pt x="3" y="488"/>
                    </a:lnTo>
                    <a:lnTo>
                      <a:pt x="3" y="513"/>
                    </a:lnTo>
                    <a:lnTo>
                      <a:pt x="7" y="548"/>
                    </a:lnTo>
                    <a:lnTo>
                      <a:pt x="12" y="589"/>
                    </a:lnTo>
                    <a:lnTo>
                      <a:pt x="20" y="625"/>
                    </a:lnTo>
                    <a:lnTo>
                      <a:pt x="27" y="655"/>
                    </a:lnTo>
                    <a:lnTo>
                      <a:pt x="31" y="682"/>
                    </a:lnTo>
                    <a:lnTo>
                      <a:pt x="32" y="704"/>
                    </a:lnTo>
                    <a:lnTo>
                      <a:pt x="32" y="719"/>
                    </a:lnTo>
                    <a:lnTo>
                      <a:pt x="34" y="730"/>
                    </a:lnTo>
                    <a:lnTo>
                      <a:pt x="36" y="739"/>
                    </a:lnTo>
                    <a:lnTo>
                      <a:pt x="40" y="745"/>
                    </a:lnTo>
                    <a:lnTo>
                      <a:pt x="45" y="747"/>
                    </a:lnTo>
                    <a:lnTo>
                      <a:pt x="48" y="744"/>
                    </a:lnTo>
                    <a:lnTo>
                      <a:pt x="53" y="739"/>
                    </a:lnTo>
                    <a:lnTo>
                      <a:pt x="57" y="734"/>
                    </a:lnTo>
                    <a:lnTo>
                      <a:pt x="62" y="727"/>
                    </a:lnTo>
                    <a:lnTo>
                      <a:pt x="64" y="717"/>
                    </a:lnTo>
                    <a:lnTo>
                      <a:pt x="66" y="705"/>
                    </a:lnTo>
                    <a:lnTo>
                      <a:pt x="66" y="692"/>
                    </a:lnTo>
                    <a:lnTo>
                      <a:pt x="66" y="681"/>
                    </a:lnTo>
                    <a:lnTo>
                      <a:pt x="66" y="661"/>
                    </a:lnTo>
                    <a:lnTo>
                      <a:pt x="66" y="629"/>
                    </a:lnTo>
                    <a:lnTo>
                      <a:pt x="69" y="597"/>
                    </a:lnTo>
                    <a:lnTo>
                      <a:pt x="72" y="574"/>
                    </a:lnTo>
                    <a:lnTo>
                      <a:pt x="77" y="559"/>
                    </a:lnTo>
                    <a:lnTo>
                      <a:pt x="82" y="541"/>
                    </a:lnTo>
                    <a:lnTo>
                      <a:pt x="86" y="524"/>
                    </a:lnTo>
                    <a:lnTo>
                      <a:pt x="87" y="507"/>
                    </a:lnTo>
                    <a:lnTo>
                      <a:pt x="87" y="484"/>
                    </a:lnTo>
                    <a:lnTo>
                      <a:pt x="88" y="454"/>
                    </a:lnTo>
                    <a:lnTo>
                      <a:pt x="88" y="426"/>
                    </a:lnTo>
                    <a:lnTo>
                      <a:pt x="88" y="410"/>
                    </a:lnTo>
                    <a:lnTo>
                      <a:pt x="94" y="389"/>
                    </a:lnTo>
                    <a:lnTo>
                      <a:pt x="99" y="368"/>
                    </a:lnTo>
                    <a:lnTo>
                      <a:pt x="102" y="348"/>
                    </a:lnTo>
                    <a:lnTo>
                      <a:pt x="103" y="334"/>
                    </a:lnTo>
                    <a:lnTo>
                      <a:pt x="102" y="324"/>
                    </a:lnTo>
                    <a:lnTo>
                      <a:pt x="102" y="315"/>
                    </a:lnTo>
                    <a:lnTo>
                      <a:pt x="102" y="305"/>
                    </a:lnTo>
                    <a:lnTo>
                      <a:pt x="103" y="297"/>
                    </a:lnTo>
                    <a:lnTo>
                      <a:pt x="106" y="287"/>
                    </a:lnTo>
                    <a:lnTo>
                      <a:pt x="110" y="266"/>
                    </a:lnTo>
                    <a:lnTo>
                      <a:pt x="117" y="239"/>
                    </a:lnTo>
                    <a:lnTo>
                      <a:pt x="125" y="208"/>
                    </a:lnTo>
                    <a:lnTo>
                      <a:pt x="132" y="174"/>
                    </a:lnTo>
                    <a:lnTo>
                      <a:pt x="139" y="144"/>
                    </a:lnTo>
                    <a:lnTo>
                      <a:pt x="143" y="120"/>
                    </a:lnTo>
                    <a:lnTo>
                      <a:pt x="145" y="104"/>
                    </a:lnTo>
                    <a:lnTo>
                      <a:pt x="142" y="83"/>
                    </a:lnTo>
                    <a:lnTo>
                      <a:pt x="139" y="65"/>
                    </a:lnTo>
                    <a:lnTo>
                      <a:pt x="134" y="50"/>
                    </a:lnTo>
                    <a:lnTo>
                      <a:pt x="129" y="36"/>
                    </a:lnTo>
                    <a:lnTo>
                      <a:pt x="123" y="26"/>
                    </a:lnTo>
                    <a:lnTo>
                      <a:pt x="116" y="18"/>
                    </a:lnTo>
                    <a:lnTo>
                      <a:pt x="110" y="12"/>
                    </a:lnTo>
                    <a:lnTo>
                      <a:pt x="104" y="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5" name="Freeform 108"/>
              <p:cNvSpPr>
                <a:spLocks/>
              </p:cNvSpPr>
              <p:nvPr/>
            </p:nvSpPr>
            <p:spPr bwMode="auto">
              <a:xfrm>
                <a:off x="2492" y="2614"/>
                <a:ext cx="30" cy="17"/>
              </a:xfrm>
              <a:custGeom>
                <a:avLst/>
                <a:gdLst>
                  <a:gd name="T0" fmla="*/ 19 w 20"/>
                  <a:gd name="T1" fmla="*/ 14 h 19"/>
                  <a:gd name="T2" fmla="*/ 20 w 20"/>
                  <a:gd name="T3" fmla="*/ 10 h 19"/>
                  <a:gd name="T4" fmla="*/ 19 w 20"/>
                  <a:gd name="T5" fmla="*/ 7 h 19"/>
                  <a:gd name="T6" fmla="*/ 17 w 20"/>
                  <a:gd name="T7" fmla="*/ 3 h 19"/>
                  <a:gd name="T8" fmla="*/ 14 w 20"/>
                  <a:gd name="T9" fmla="*/ 1 h 19"/>
                  <a:gd name="T10" fmla="*/ 11 w 20"/>
                  <a:gd name="T11" fmla="*/ 0 h 19"/>
                  <a:gd name="T12" fmla="*/ 7 w 20"/>
                  <a:gd name="T13" fmla="*/ 0 h 19"/>
                  <a:gd name="T14" fmla="*/ 4 w 20"/>
                  <a:gd name="T15" fmla="*/ 2 h 19"/>
                  <a:gd name="T16" fmla="*/ 1 w 20"/>
                  <a:gd name="T17" fmla="*/ 4 h 19"/>
                  <a:gd name="T18" fmla="*/ 0 w 20"/>
                  <a:gd name="T19" fmla="*/ 9 h 19"/>
                  <a:gd name="T20" fmla="*/ 0 w 20"/>
                  <a:gd name="T21" fmla="*/ 13 h 19"/>
                  <a:gd name="T22" fmla="*/ 2 w 20"/>
                  <a:gd name="T23" fmla="*/ 16 h 19"/>
                  <a:gd name="T24" fmla="*/ 5 w 20"/>
                  <a:gd name="T25" fmla="*/ 18 h 19"/>
                  <a:gd name="T26" fmla="*/ 8 w 20"/>
                  <a:gd name="T27" fmla="*/ 19 h 19"/>
                  <a:gd name="T28" fmla="*/ 13 w 20"/>
                  <a:gd name="T29" fmla="*/ 18 h 19"/>
                  <a:gd name="T30" fmla="*/ 16 w 20"/>
                  <a:gd name="T31" fmla="*/ 17 h 19"/>
                  <a:gd name="T32" fmla="*/ 19 w 20"/>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9" y="14"/>
                    </a:moveTo>
                    <a:lnTo>
                      <a:pt x="20" y="10"/>
                    </a:lnTo>
                    <a:lnTo>
                      <a:pt x="19" y="7"/>
                    </a:lnTo>
                    <a:lnTo>
                      <a:pt x="17" y="3"/>
                    </a:lnTo>
                    <a:lnTo>
                      <a:pt x="14" y="1"/>
                    </a:lnTo>
                    <a:lnTo>
                      <a:pt x="11" y="0"/>
                    </a:lnTo>
                    <a:lnTo>
                      <a:pt x="7" y="0"/>
                    </a:lnTo>
                    <a:lnTo>
                      <a:pt x="4" y="2"/>
                    </a:lnTo>
                    <a:lnTo>
                      <a:pt x="1" y="4"/>
                    </a:lnTo>
                    <a:lnTo>
                      <a:pt x="0" y="9"/>
                    </a:lnTo>
                    <a:lnTo>
                      <a:pt x="0" y="13"/>
                    </a:lnTo>
                    <a:lnTo>
                      <a:pt x="2" y="16"/>
                    </a:lnTo>
                    <a:lnTo>
                      <a:pt x="5" y="18"/>
                    </a:lnTo>
                    <a:lnTo>
                      <a:pt x="8" y="19"/>
                    </a:lnTo>
                    <a:lnTo>
                      <a:pt x="13" y="18"/>
                    </a:lnTo>
                    <a:lnTo>
                      <a:pt x="16" y="17"/>
                    </a:lnTo>
                    <a:lnTo>
                      <a:pt x="19" y="1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6" name="Freeform 109"/>
              <p:cNvSpPr>
                <a:spLocks/>
              </p:cNvSpPr>
              <p:nvPr/>
            </p:nvSpPr>
            <p:spPr bwMode="auto">
              <a:xfrm>
                <a:off x="2461" y="3176"/>
                <a:ext cx="34" cy="18"/>
              </a:xfrm>
              <a:custGeom>
                <a:avLst/>
                <a:gdLst>
                  <a:gd name="T0" fmla="*/ 18 w 19"/>
                  <a:gd name="T1" fmla="*/ 15 h 19"/>
                  <a:gd name="T2" fmla="*/ 19 w 19"/>
                  <a:gd name="T3" fmla="*/ 10 h 19"/>
                  <a:gd name="T4" fmla="*/ 19 w 19"/>
                  <a:gd name="T5" fmla="*/ 7 h 19"/>
                  <a:gd name="T6" fmla="*/ 17 w 19"/>
                  <a:gd name="T7" fmla="*/ 3 h 19"/>
                  <a:gd name="T8" fmla="*/ 15 w 19"/>
                  <a:gd name="T9" fmla="*/ 1 h 19"/>
                  <a:gd name="T10" fmla="*/ 11 w 19"/>
                  <a:gd name="T11" fmla="*/ 0 h 19"/>
                  <a:gd name="T12" fmla="*/ 7 w 19"/>
                  <a:gd name="T13" fmla="*/ 1 h 19"/>
                  <a:gd name="T14" fmla="*/ 3 w 19"/>
                  <a:gd name="T15" fmla="*/ 2 h 19"/>
                  <a:gd name="T16" fmla="*/ 1 w 19"/>
                  <a:gd name="T17" fmla="*/ 6 h 19"/>
                  <a:gd name="T18" fmla="*/ 0 w 19"/>
                  <a:gd name="T19" fmla="*/ 9 h 19"/>
                  <a:gd name="T20" fmla="*/ 1 w 19"/>
                  <a:gd name="T21" fmla="*/ 13 h 19"/>
                  <a:gd name="T22" fmla="*/ 2 w 19"/>
                  <a:gd name="T23" fmla="*/ 16 h 19"/>
                  <a:gd name="T24" fmla="*/ 6 w 19"/>
                  <a:gd name="T25" fmla="*/ 18 h 19"/>
                  <a:gd name="T26" fmla="*/ 9 w 19"/>
                  <a:gd name="T27" fmla="*/ 19 h 19"/>
                  <a:gd name="T28" fmla="*/ 13 w 19"/>
                  <a:gd name="T29" fmla="*/ 19 h 19"/>
                  <a:gd name="T30" fmla="*/ 16 w 19"/>
                  <a:gd name="T31" fmla="*/ 17 h 19"/>
                  <a:gd name="T32" fmla="*/ 18 w 19"/>
                  <a:gd name="T33" fmla="*/ 1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8" y="15"/>
                    </a:moveTo>
                    <a:lnTo>
                      <a:pt x="19" y="10"/>
                    </a:lnTo>
                    <a:lnTo>
                      <a:pt x="19" y="7"/>
                    </a:lnTo>
                    <a:lnTo>
                      <a:pt x="17" y="3"/>
                    </a:lnTo>
                    <a:lnTo>
                      <a:pt x="15" y="1"/>
                    </a:lnTo>
                    <a:lnTo>
                      <a:pt x="11" y="0"/>
                    </a:lnTo>
                    <a:lnTo>
                      <a:pt x="7" y="1"/>
                    </a:lnTo>
                    <a:lnTo>
                      <a:pt x="3" y="2"/>
                    </a:lnTo>
                    <a:lnTo>
                      <a:pt x="1" y="6"/>
                    </a:lnTo>
                    <a:lnTo>
                      <a:pt x="0" y="9"/>
                    </a:lnTo>
                    <a:lnTo>
                      <a:pt x="1" y="13"/>
                    </a:lnTo>
                    <a:lnTo>
                      <a:pt x="2" y="16"/>
                    </a:lnTo>
                    <a:lnTo>
                      <a:pt x="6" y="18"/>
                    </a:lnTo>
                    <a:lnTo>
                      <a:pt x="9" y="19"/>
                    </a:lnTo>
                    <a:lnTo>
                      <a:pt x="13" y="19"/>
                    </a:lnTo>
                    <a:lnTo>
                      <a:pt x="16" y="17"/>
                    </a:lnTo>
                    <a:lnTo>
                      <a:pt x="18" y="1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7" name="Freeform 110"/>
              <p:cNvSpPr>
                <a:spLocks/>
              </p:cNvSpPr>
              <p:nvPr/>
            </p:nvSpPr>
            <p:spPr bwMode="auto">
              <a:xfrm>
                <a:off x="2343" y="3154"/>
                <a:ext cx="179" cy="103"/>
              </a:xfrm>
              <a:custGeom>
                <a:avLst/>
                <a:gdLst>
                  <a:gd name="T0" fmla="*/ 100 w 106"/>
                  <a:gd name="T1" fmla="*/ 0 h 121"/>
                  <a:gd name="T2" fmla="*/ 93 w 106"/>
                  <a:gd name="T3" fmla="*/ 0 h 121"/>
                  <a:gd name="T4" fmla="*/ 83 w 106"/>
                  <a:gd name="T5" fmla="*/ 5 h 121"/>
                  <a:gd name="T6" fmla="*/ 74 w 106"/>
                  <a:gd name="T7" fmla="*/ 12 h 121"/>
                  <a:gd name="T8" fmla="*/ 67 w 106"/>
                  <a:gd name="T9" fmla="*/ 20 h 121"/>
                  <a:gd name="T10" fmla="*/ 63 w 106"/>
                  <a:gd name="T11" fmla="*/ 28 h 121"/>
                  <a:gd name="T12" fmla="*/ 59 w 106"/>
                  <a:gd name="T13" fmla="*/ 35 h 121"/>
                  <a:gd name="T14" fmla="*/ 54 w 106"/>
                  <a:gd name="T15" fmla="*/ 41 h 121"/>
                  <a:gd name="T16" fmla="*/ 49 w 106"/>
                  <a:gd name="T17" fmla="*/ 45 h 121"/>
                  <a:gd name="T18" fmla="*/ 45 w 106"/>
                  <a:gd name="T19" fmla="*/ 50 h 121"/>
                  <a:gd name="T20" fmla="*/ 39 w 106"/>
                  <a:gd name="T21" fmla="*/ 56 h 121"/>
                  <a:gd name="T22" fmla="*/ 30 w 106"/>
                  <a:gd name="T23" fmla="*/ 65 h 121"/>
                  <a:gd name="T24" fmla="*/ 22 w 106"/>
                  <a:gd name="T25" fmla="*/ 73 h 121"/>
                  <a:gd name="T26" fmla="*/ 14 w 106"/>
                  <a:gd name="T27" fmla="*/ 82 h 121"/>
                  <a:gd name="T28" fmla="*/ 6 w 106"/>
                  <a:gd name="T29" fmla="*/ 90 h 121"/>
                  <a:gd name="T30" fmla="*/ 1 w 106"/>
                  <a:gd name="T31" fmla="*/ 97 h 121"/>
                  <a:gd name="T32" fmla="*/ 0 w 106"/>
                  <a:gd name="T33" fmla="*/ 100 h 121"/>
                  <a:gd name="T34" fmla="*/ 3 w 106"/>
                  <a:gd name="T35" fmla="*/ 105 h 121"/>
                  <a:gd name="T36" fmla="*/ 10 w 106"/>
                  <a:gd name="T37" fmla="*/ 110 h 121"/>
                  <a:gd name="T38" fmla="*/ 17 w 106"/>
                  <a:gd name="T39" fmla="*/ 115 h 121"/>
                  <a:gd name="T40" fmla="*/ 23 w 106"/>
                  <a:gd name="T41" fmla="*/ 119 h 121"/>
                  <a:gd name="T42" fmla="*/ 30 w 106"/>
                  <a:gd name="T43" fmla="*/ 121 h 121"/>
                  <a:gd name="T44" fmla="*/ 39 w 106"/>
                  <a:gd name="T45" fmla="*/ 121 h 121"/>
                  <a:gd name="T46" fmla="*/ 48 w 106"/>
                  <a:gd name="T47" fmla="*/ 119 h 121"/>
                  <a:gd name="T48" fmla="*/ 56 w 106"/>
                  <a:gd name="T49" fmla="*/ 115 h 121"/>
                  <a:gd name="T50" fmla="*/ 67 w 106"/>
                  <a:gd name="T51" fmla="*/ 105 h 121"/>
                  <a:gd name="T52" fmla="*/ 76 w 106"/>
                  <a:gd name="T53" fmla="*/ 92 h 121"/>
                  <a:gd name="T54" fmla="*/ 82 w 106"/>
                  <a:gd name="T55" fmla="*/ 81 h 121"/>
                  <a:gd name="T56" fmla="*/ 85 w 106"/>
                  <a:gd name="T57" fmla="*/ 74 h 121"/>
                  <a:gd name="T58" fmla="*/ 90 w 106"/>
                  <a:gd name="T59" fmla="*/ 69 h 121"/>
                  <a:gd name="T60" fmla="*/ 97 w 106"/>
                  <a:gd name="T61" fmla="*/ 64 h 121"/>
                  <a:gd name="T62" fmla="*/ 102 w 106"/>
                  <a:gd name="T63" fmla="*/ 58 h 121"/>
                  <a:gd name="T64" fmla="*/ 106 w 106"/>
                  <a:gd name="T65" fmla="*/ 52 h 121"/>
                  <a:gd name="T66" fmla="*/ 106 w 106"/>
                  <a:gd name="T67" fmla="*/ 46 h 121"/>
                  <a:gd name="T68" fmla="*/ 105 w 106"/>
                  <a:gd name="T69" fmla="*/ 38 h 121"/>
                  <a:gd name="T70" fmla="*/ 103 w 106"/>
                  <a:gd name="T71" fmla="*/ 29 h 121"/>
                  <a:gd name="T72" fmla="*/ 103 w 106"/>
                  <a:gd name="T73" fmla="*/ 21 h 121"/>
                  <a:gd name="T74" fmla="*/ 105 w 106"/>
                  <a:gd name="T75" fmla="*/ 14 h 121"/>
                  <a:gd name="T76" fmla="*/ 106 w 106"/>
                  <a:gd name="T77" fmla="*/ 8 h 121"/>
                  <a:gd name="T78" fmla="*/ 105 w 106"/>
                  <a:gd name="T79" fmla="*/ 4 h 121"/>
                  <a:gd name="T80" fmla="*/ 100 w 106"/>
                  <a:gd name="T81" fmla="*/ 0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21"/>
                  <a:gd name="T125" fmla="*/ 106 w 106"/>
                  <a:gd name="T126" fmla="*/ 121 h 1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21">
                    <a:moveTo>
                      <a:pt x="100" y="0"/>
                    </a:moveTo>
                    <a:lnTo>
                      <a:pt x="93" y="0"/>
                    </a:lnTo>
                    <a:lnTo>
                      <a:pt x="83" y="5"/>
                    </a:lnTo>
                    <a:lnTo>
                      <a:pt x="74" y="12"/>
                    </a:lnTo>
                    <a:lnTo>
                      <a:pt x="67" y="20"/>
                    </a:lnTo>
                    <a:lnTo>
                      <a:pt x="63" y="28"/>
                    </a:lnTo>
                    <a:lnTo>
                      <a:pt x="59" y="35"/>
                    </a:lnTo>
                    <a:lnTo>
                      <a:pt x="54" y="41"/>
                    </a:lnTo>
                    <a:lnTo>
                      <a:pt x="49" y="45"/>
                    </a:lnTo>
                    <a:lnTo>
                      <a:pt x="45" y="50"/>
                    </a:lnTo>
                    <a:lnTo>
                      <a:pt x="39" y="56"/>
                    </a:lnTo>
                    <a:lnTo>
                      <a:pt x="30" y="65"/>
                    </a:lnTo>
                    <a:lnTo>
                      <a:pt x="22" y="73"/>
                    </a:lnTo>
                    <a:lnTo>
                      <a:pt x="14" y="82"/>
                    </a:lnTo>
                    <a:lnTo>
                      <a:pt x="6" y="90"/>
                    </a:lnTo>
                    <a:lnTo>
                      <a:pt x="1" y="97"/>
                    </a:lnTo>
                    <a:lnTo>
                      <a:pt x="0" y="100"/>
                    </a:lnTo>
                    <a:lnTo>
                      <a:pt x="3" y="105"/>
                    </a:lnTo>
                    <a:lnTo>
                      <a:pt x="10" y="110"/>
                    </a:lnTo>
                    <a:lnTo>
                      <a:pt x="17" y="115"/>
                    </a:lnTo>
                    <a:lnTo>
                      <a:pt x="23" y="119"/>
                    </a:lnTo>
                    <a:lnTo>
                      <a:pt x="30" y="121"/>
                    </a:lnTo>
                    <a:lnTo>
                      <a:pt x="39" y="121"/>
                    </a:lnTo>
                    <a:lnTo>
                      <a:pt x="48" y="119"/>
                    </a:lnTo>
                    <a:lnTo>
                      <a:pt x="56" y="115"/>
                    </a:lnTo>
                    <a:lnTo>
                      <a:pt x="67" y="105"/>
                    </a:lnTo>
                    <a:lnTo>
                      <a:pt x="76" y="92"/>
                    </a:lnTo>
                    <a:lnTo>
                      <a:pt x="82" y="81"/>
                    </a:lnTo>
                    <a:lnTo>
                      <a:pt x="85" y="74"/>
                    </a:lnTo>
                    <a:lnTo>
                      <a:pt x="90" y="69"/>
                    </a:lnTo>
                    <a:lnTo>
                      <a:pt x="97" y="64"/>
                    </a:lnTo>
                    <a:lnTo>
                      <a:pt x="102" y="58"/>
                    </a:lnTo>
                    <a:lnTo>
                      <a:pt x="106" y="52"/>
                    </a:lnTo>
                    <a:lnTo>
                      <a:pt x="106" y="46"/>
                    </a:lnTo>
                    <a:lnTo>
                      <a:pt x="105" y="38"/>
                    </a:lnTo>
                    <a:lnTo>
                      <a:pt x="103" y="29"/>
                    </a:lnTo>
                    <a:lnTo>
                      <a:pt x="103" y="21"/>
                    </a:lnTo>
                    <a:lnTo>
                      <a:pt x="105" y="14"/>
                    </a:lnTo>
                    <a:lnTo>
                      <a:pt x="106" y="8"/>
                    </a:lnTo>
                    <a:lnTo>
                      <a:pt x="105" y="4"/>
                    </a:lnTo>
                    <a:lnTo>
                      <a:pt x="100"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8" name="Freeform 111"/>
              <p:cNvSpPr>
                <a:spLocks/>
              </p:cNvSpPr>
              <p:nvPr/>
            </p:nvSpPr>
            <p:spPr bwMode="auto">
              <a:xfrm>
                <a:off x="2461" y="3176"/>
                <a:ext cx="34" cy="18"/>
              </a:xfrm>
              <a:custGeom>
                <a:avLst/>
                <a:gdLst>
                  <a:gd name="T0" fmla="*/ 6 w 19"/>
                  <a:gd name="T1" fmla="*/ 18 h 19"/>
                  <a:gd name="T2" fmla="*/ 10 w 19"/>
                  <a:gd name="T3" fmla="*/ 19 h 19"/>
                  <a:gd name="T4" fmla="*/ 14 w 19"/>
                  <a:gd name="T5" fmla="*/ 18 h 19"/>
                  <a:gd name="T6" fmla="*/ 17 w 19"/>
                  <a:gd name="T7" fmla="*/ 17 h 19"/>
                  <a:gd name="T8" fmla="*/ 19 w 19"/>
                  <a:gd name="T9" fmla="*/ 14 h 19"/>
                  <a:gd name="T10" fmla="*/ 19 w 19"/>
                  <a:gd name="T11" fmla="*/ 10 h 19"/>
                  <a:gd name="T12" fmla="*/ 19 w 19"/>
                  <a:gd name="T13" fmla="*/ 7 h 19"/>
                  <a:gd name="T14" fmla="*/ 17 w 19"/>
                  <a:gd name="T15" fmla="*/ 3 h 19"/>
                  <a:gd name="T16" fmla="*/ 14 w 19"/>
                  <a:gd name="T17" fmla="*/ 1 h 19"/>
                  <a:gd name="T18" fmla="*/ 10 w 19"/>
                  <a:gd name="T19" fmla="*/ 0 h 19"/>
                  <a:gd name="T20" fmla="*/ 7 w 19"/>
                  <a:gd name="T21" fmla="*/ 1 h 19"/>
                  <a:gd name="T22" fmla="*/ 3 w 19"/>
                  <a:gd name="T23" fmla="*/ 2 h 19"/>
                  <a:gd name="T24" fmla="*/ 1 w 19"/>
                  <a:gd name="T25" fmla="*/ 6 h 19"/>
                  <a:gd name="T26" fmla="*/ 0 w 19"/>
                  <a:gd name="T27" fmla="*/ 10 h 19"/>
                  <a:gd name="T28" fmla="*/ 1 w 19"/>
                  <a:gd name="T29" fmla="*/ 14 h 19"/>
                  <a:gd name="T30" fmla="*/ 2 w 19"/>
                  <a:gd name="T31" fmla="*/ 17 h 19"/>
                  <a:gd name="T32" fmla="*/ 6 w 19"/>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6" y="18"/>
                    </a:moveTo>
                    <a:lnTo>
                      <a:pt x="10" y="19"/>
                    </a:lnTo>
                    <a:lnTo>
                      <a:pt x="14" y="18"/>
                    </a:lnTo>
                    <a:lnTo>
                      <a:pt x="17" y="17"/>
                    </a:lnTo>
                    <a:lnTo>
                      <a:pt x="19" y="14"/>
                    </a:lnTo>
                    <a:lnTo>
                      <a:pt x="19" y="10"/>
                    </a:lnTo>
                    <a:lnTo>
                      <a:pt x="19" y="7"/>
                    </a:lnTo>
                    <a:lnTo>
                      <a:pt x="17" y="3"/>
                    </a:lnTo>
                    <a:lnTo>
                      <a:pt x="14" y="1"/>
                    </a:lnTo>
                    <a:lnTo>
                      <a:pt x="10" y="0"/>
                    </a:lnTo>
                    <a:lnTo>
                      <a:pt x="7" y="1"/>
                    </a:lnTo>
                    <a:lnTo>
                      <a:pt x="3" y="2"/>
                    </a:lnTo>
                    <a:lnTo>
                      <a:pt x="1" y="6"/>
                    </a:lnTo>
                    <a:lnTo>
                      <a:pt x="0" y="10"/>
                    </a:lnTo>
                    <a:lnTo>
                      <a:pt x="1" y="14"/>
                    </a:lnTo>
                    <a:lnTo>
                      <a:pt x="2" y="17"/>
                    </a:lnTo>
                    <a:lnTo>
                      <a:pt x="6"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39" name="Freeform 112"/>
              <p:cNvSpPr>
                <a:spLocks/>
              </p:cNvSpPr>
              <p:nvPr/>
            </p:nvSpPr>
            <p:spPr bwMode="auto">
              <a:xfrm>
                <a:off x="2337" y="3163"/>
                <a:ext cx="195" cy="101"/>
              </a:xfrm>
              <a:custGeom>
                <a:avLst/>
                <a:gdLst>
                  <a:gd name="T0" fmla="*/ 45 w 117"/>
                  <a:gd name="T1" fmla="*/ 32 h 117"/>
                  <a:gd name="T2" fmla="*/ 39 w 117"/>
                  <a:gd name="T3" fmla="*/ 38 h 117"/>
                  <a:gd name="T4" fmla="*/ 33 w 117"/>
                  <a:gd name="T5" fmla="*/ 45 h 117"/>
                  <a:gd name="T6" fmla="*/ 28 w 117"/>
                  <a:gd name="T7" fmla="*/ 52 h 117"/>
                  <a:gd name="T8" fmla="*/ 23 w 117"/>
                  <a:gd name="T9" fmla="*/ 58 h 117"/>
                  <a:gd name="T10" fmla="*/ 17 w 117"/>
                  <a:gd name="T11" fmla="*/ 65 h 117"/>
                  <a:gd name="T12" fmla="*/ 13 w 117"/>
                  <a:gd name="T13" fmla="*/ 72 h 117"/>
                  <a:gd name="T14" fmla="*/ 9 w 117"/>
                  <a:gd name="T15" fmla="*/ 78 h 117"/>
                  <a:gd name="T16" fmla="*/ 7 w 117"/>
                  <a:gd name="T17" fmla="*/ 84 h 117"/>
                  <a:gd name="T18" fmla="*/ 2 w 117"/>
                  <a:gd name="T19" fmla="*/ 93 h 117"/>
                  <a:gd name="T20" fmla="*/ 0 w 117"/>
                  <a:gd name="T21" fmla="*/ 100 h 117"/>
                  <a:gd name="T22" fmla="*/ 1 w 117"/>
                  <a:gd name="T23" fmla="*/ 105 h 117"/>
                  <a:gd name="T24" fmla="*/ 4 w 117"/>
                  <a:gd name="T25" fmla="*/ 109 h 117"/>
                  <a:gd name="T26" fmla="*/ 7 w 117"/>
                  <a:gd name="T27" fmla="*/ 111 h 117"/>
                  <a:gd name="T28" fmla="*/ 13 w 117"/>
                  <a:gd name="T29" fmla="*/ 115 h 117"/>
                  <a:gd name="T30" fmla="*/ 20 w 117"/>
                  <a:gd name="T31" fmla="*/ 117 h 117"/>
                  <a:gd name="T32" fmla="*/ 30 w 117"/>
                  <a:gd name="T33" fmla="*/ 117 h 117"/>
                  <a:gd name="T34" fmla="*/ 40 w 117"/>
                  <a:gd name="T35" fmla="*/ 117 h 117"/>
                  <a:gd name="T36" fmla="*/ 52 w 117"/>
                  <a:gd name="T37" fmla="*/ 114 h 117"/>
                  <a:gd name="T38" fmla="*/ 63 w 117"/>
                  <a:gd name="T39" fmla="*/ 107 h 117"/>
                  <a:gd name="T40" fmla="*/ 76 w 117"/>
                  <a:gd name="T41" fmla="*/ 95 h 117"/>
                  <a:gd name="T42" fmla="*/ 81 w 117"/>
                  <a:gd name="T43" fmla="*/ 88 h 117"/>
                  <a:gd name="T44" fmla="*/ 86 w 117"/>
                  <a:gd name="T45" fmla="*/ 76 h 117"/>
                  <a:gd name="T46" fmla="*/ 92 w 117"/>
                  <a:gd name="T47" fmla="*/ 64 h 117"/>
                  <a:gd name="T48" fmla="*/ 97 w 117"/>
                  <a:gd name="T49" fmla="*/ 58 h 117"/>
                  <a:gd name="T50" fmla="*/ 97 w 117"/>
                  <a:gd name="T51" fmla="*/ 62 h 117"/>
                  <a:gd name="T52" fmla="*/ 106 w 117"/>
                  <a:gd name="T53" fmla="*/ 55 h 117"/>
                  <a:gd name="T54" fmla="*/ 113 w 117"/>
                  <a:gd name="T55" fmla="*/ 48 h 117"/>
                  <a:gd name="T56" fmla="*/ 116 w 117"/>
                  <a:gd name="T57" fmla="*/ 44 h 117"/>
                  <a:gd name="T58" fmla="*/ 117 w 117"/>
                  <a:gd name="T59" fmla="*/ 38 h 117"/>
                  <a:gd name="T60" fmla="*/ 117 w 117"/>
                  <a:gd name="T61" fmla="*/ 27 h 117"/>
                  <a:gd name="T62" fmla="*/ 116 w 117"/>
                  <a:gd name="T63" fmla="*/ 17 h 117"/>
                  <a:gd name="T64" fmla="*/ 113 w 117"/>
                  <a:gd name="T65" fmla="*/ 7 h 117"/>
                  <a:gd name="T66" fmla="*/ 111 w 117"/>
                  <a:gd name="T67" fmla="*/ 0 h 117"/>
                  <a:gd name="T68" fmla="*/ 108 w 117"/>
                  <a:gd name="T69" fmla="*/ 11 h 117"/>
                  <a:gd name="T70" fmla="*/ 101 w 117"/>
                  <a:gd name="T71" fmla="*/ 22 h 117"/>
                  <a:gd name="T72" fmla="*/ 93 w 117"/>
                  <a:gd name="T73" fmla="*/ 29 h 117"/>
                  <a:gd name="T74" fmla="*/ 86 w 117"/>
                  <a:gd name="T75" fmla="*/ 31 h 117"/>
                  <a:gd name="T76" fmla="*/ 84 w 117"/>
                  <a:gd name="T77" fmla="*/ 22 h 117"/>
                  <a:gd name="T78" fmla="*/ 77 w 117"/>
                  <a:gd name="T79" fmla="*/ 14 h 117"/>
                  <a:gd name="T80" fmla="*/ 67 w 117"/>
                  <a:gd name="T81" fmla="*/ 11 h 117"/>
                  <a:gd name="T82" fmla="*/ 58 w 117"/>
                  <a:gd name="T83" fmla="*/ 18 h 117"/>
                  <a:gd name="T84" fmla="*/ 54 w 117"/>
                  <a:gd name="T85" fmla="*/ 23 h 117"/>
                  <a:gd name="T86" fmla="*/ 52 w 117"/>
                  <a:gd name="T87" fmla="*/ 25 h 117"/>
                  <a:gd name="T88" fmla="*/ 48 w 117"/>
                  <a:gd name="T89" fmla="*/ 29 h 117"/>
                  <a:gd name="T90" fmla="*/ 45 w 117"/>
                  <a:gd name="T91" fmla="*/ 32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17"/>
                  <a:gd name="T140" fmla="*/ 117 w 117"/>
                  <a:gd name="T141" fmla="*/ 117 h 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17">
                    <a:moveTo>
                      <a:pt x="45" y="32"/>
                    </a:moveTo>
                    <a:lnTo>
                      <a:pt x="39" y="38"/>
                    </a:lnTo>
                    <a:lnTo>
                      <a:pt x="33" y="45"/>
                    </a:lnTo>
                    <a:lnTo>
                      <a:pt x="28" y="52"/>
                    </a:lnTo>
                    <a:lnTo>
                      <a:pt x="23" y="58"/>
                    </a:lnTo>
                    <a:lnTo>
                      <a:pt x="17" y="65"/>
                    </a:lnTo>
                    <a:lnTo>
                      <a:pt x="13" y="72"/>
                    </a:lnTo>
                    <a:lnTo>
                      <a:pt x="9" y="78"/>
                    </a:lnTo>
                    <a:lnTo>
                      <a:pt x="7" y="84"/>
                    </a:lnTo>
                    <a:lnTo>
                      <a:pt x="2" y="93"/>
                    </a:lnTo>
                    <a:lnTo>
                      <a:pt x="0" y="100"/>
                    </a:lnTo>
                    <a:lnTo>
                      <a:pt x="1" y="105"/>
                    </a:lnTo>
                    <a:lnTo>
                      <a:pt x="4" y="109"/>
                    </a:lnTo>
                    <a:lnTo>
                      <a:pt x="7" y="111"/>
                    </a:lnTo>
                    <a:lnTo>
                      <a:pt x="13" y="115"/>
                    </a:lnTo>
                    <a:lnTo>
                      <a:pt x="20" y="117"/>
                    </a:lnTo>
                    <a:lnTo>
                      <a:pt x="30" y="117"/>
                    </a:lnTo>
                    <a:lnTo>
                      <a:pt x="40" y="117"/>
                    </a:lnTo>
                    <a:lnTo>
                      <a:pt x="52" y="114"/>
                    </a:lnTo>
                    <a:lnTo>
                      <a:pt x="63" y="107"/>
                    </a:lnTo>
                    <a:lnTo>
                      <a:pt x="76" y="95"/>
                    </a:lnTo>
                    <a:lnTo>
                      <a:pt x="81" y="88"/>
                    </a:lnTo>
                    <a:lnTo>
                      <a:pt x="86" y="76"/>
                    </a:lnTo>
                    <a:lnTo>
                      <a:pt x="92" y="64"/>
                    </a:lnTo>
                    <a:lnTo>
                      <a:pt x="97" y="58"/>
                    </a:lnTo>
                    <a:lnTo>
                      <a:pt x="97" y="62"/>
                    </a:lnTo>
                    <a:lnTo>
                      <a:pt x="106" y="55"/>
                    </a:lnTo>
                    <a:lnTo>
                      <a:pt x="113" y="48"/>
                    </a:lnTo>
                    <a:lnTo>
                      <a:pt x="116" y="44"/>
                    </a:lnTo>
                    <a:lnTo>
                      <a:pt x="117" y="38"/>
                    </a:lnTo>
                    <a:lnTo>
                      <a:pt x="117" y="27"/>
                    </a:lnTo>
                    <a:lnTo>
                      <a:pt x="116" y="17"/>
                    </a:lnTo>
                    <a:lnTo>
                      <a:pt x="113" y="7"/>
                    </a:lnTo>
                    <a:lnTo>
                      <a:pt x="111" y="0"/>
                    </a:lnTo>
                    <a:lnTo>
                      <a:pt x="108" y="11"/>
                    </a:lnTo>
                    <a:lnTo>
                      <a:pt x="101" y="22"/>
                    </a:lnTo>
                    <a:lnTo>
                      <a:pt x="93" y="29"/>
                    </a:lnTo>
                    <a:lnTo>
                      <a:pt x="86" y="31"/>
                    </a:lnTo>
                    <a:lnTo>
                      <a:pt x="84" y="22"/>
                    </a:lnTo>
                    <a:lnTo>
                      <a:pt x="77" y="14"/>
                    </a:lnTo>
                    <a:lnTo>
                      <a:pt x="67" y="11"/>
                    </a:lnTo>
                    <a:lnTo>
                      <a:pt x="58" y="18"/>
                    </a:lnTo>
                    <a:lnTo>
                      <a:pt x="54" y="23"/>
                    </a:lnTo>
                    <a:lnTo>
                      <a:pt x="52" y="25"/>
                    </a:lnTo>
                    <a:lnTo>
                      <a:pt x="48" y="29"/>
                    </a:lnTo>
                    <a:lnTo>
                      <a:pt x="45"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0" name="Freeform 113"/>
              <p:cNvSpPr>
                <a:spLocks/>
              </p:cNvSpPr>
              <p:nvPr/>
            </p:nvSpPr>
            <p:spPr bwMode="auto">
              <a:xfrm>
                <a:off x="2421" y="3091"/>
                <a:ext cx="101" cy="99"/>
              </a:xfrm>
              <a:custGeom>
                <a:avLst/>
                <a:gdLst>
                  <a:gd name="T0" fmla="*/ 7 w 60"/>
                  <a:gd name="T1" fmla="*/ 102 h 115"/>
                  <a:gd name="T2" fmla="*/ 16 w 60"/>
                  <a:gd name="T3" fmla="*/ 95 h 115"/>
                  <a:gd name="T4" fmla="*/ 26 w 60"/>
                  <a:gd name="T5" fmla="*/ 98 h 115"/>
                  <a:gd name="T6" fmla="*/ 33 w 60"/>
                  <a:gd name="T7" fmla="*/ 106 h 115"/>
                  <a:gd name="T8" fmla="*/ 35 w 60"/>
                  <a:gd name="T9" fmla="*/ 115 h 115"/>
                  <a:gd name="T10" fmla="*/ 42 w 60"/>
                  <a:gd name="T11" fmla="*/ 113 h 115"/>
                  <a:gd name="T12" fmla="*/ 50 w 60"/>
                  <a:gd name="T13" fmla="*/ 106 h 115"/>
                  <a:gd name="T14" fmla="*/ 57 w 60"/>
                  <a:gd name="T15" fmla="*/ 95 h 115"/>
                  <a:gd name="T16" fmla="*/ 60 w 60"/>
                  <a:gd name="T17" fmla="*/ 84 h 115"/>
                  <a:gd name="T18" fmla="*/ 60 w 60"/>
                  <a:gd name="T19" fmla="*/ 85 h 115"/>
                  <a:gd name="T20" fmla="*/ 57 w 60"/>
                  <a:gd name="T21" fmla="*/ 69 h 115"/>
                  <a:gd name="T22" fmla="*/ 55 w 60"/>
                  <a:gd name="T23" fmla="*/ 46 h 115"/>
                  <a:gd name="T24" fmla="*/ 54 w 60"/>
                  <a:gd name="T25" fmla="*/ 23 h 115"/>
                  <a:gd name="T26" fmla="*/ 54 w 60"/>
                  <a:gd name="T27" fmla="*/ 3 h 115"/>
                  <a:gd name="T28" fmla="*/ 47 w 60"/>
                  <a:gd name="T29" fmla="*/ 1 h 115"/>
                  <a:gd name="T30" fmla="*/ 40 w 60"/>
                  <a:gd name="T31" fmla="*/ 0 h 115"/>
                  <a:gd name="T32" fmla="*/ 32 w 60"/>
                  <a:gd name="T33" fmla="*/ 0 h 115"/>
                  <a:gd name="T34" fmla="*/ 24 w 60"/>
                  <a:gd name="T35" fmla="*/ 0 h 115"/>
                  <a:gd name="T36" fmla="*/ 16 w 60"/>
                  <a:gd name="T37" fmla="*/ 0 h 115"/>
                  <a:gd name="T38" fmla="*/ 9 w 60"/>
                  <a:gd name="T39" fmla="*/ 1 h 115"/>
                  <a:gd name="T40" fmla="*/ 3 w 60"/>
                  <a:gd name="T41" fmla="*/ 3 h 115"/>
                  <a:gd name="T42" fmla="*/ 0 w 60"/>
                  <a:gd name="T43" fmla="*/ 7 h 115"/>
                  <a:gd name="T44" fmla="*/ 3 w 60"/>
                  <a:gd name="T45" fmla="*/ 23 h 115"/>
                  <a:gd name="T46" fmla="*/ 7 w 60"/>
                  <a:gd name="T47" fmla="*/ 42 h 115"/>
                  <a:gd name="T48" fmla="*/ 8 w 60"/>
                  <a:gd name="T49" fmla="*/ 58 h 115"/>
                  <a:gd name="T50" fmla="*/ 9 w 60"/>
                  <a:gd name="T51" fmla="*/ 69 h 115"/>
                  <a:gd name="T52" fmla="*/ 9 w 60"/>
                  <a:gd name="T53" fmla="*/ 75 h 115"/>
                  <a:gd name="T54" fmla="*/ 9 w 60"/>
                  <a:gd name="T55" fmla="*/ 81 h 115"/>
                  <a:gd name="T56" fmla="*/ 8 w 60"/>
                  <a:gd name="T57" fmla="*/ 91 h 115"/>
                  <a:gd name="T58" fmla="*/ 4 w 60"/>
                  <a:gd name="T59" fmla="*/ 102 h 115"/>
                  <a:gd name="T60" fmla="*/ 7 w 60"/>
                  <a:gd name="T61" fmla="*/ 102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115"/>
                  <a:gd name="T95" fmla="*/ 60 w 60"/>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115">
                    <a:moveTo>
                      <a:pt x="7" y="102"/>
                    </a:moveTo>
                    <a:lnTo>
                      <a:pt x="16" y="95"/>
                    </a:lnTo>
                    <a:lnTo>
                      <a:pt x="26" y="98"/>
                    </a:lnTo>
                    <a:lnTo>
                      <a:pt x="33" y="106"/>
                    </a:lnTo>
                    <a:lnTo>
                      <a:pt x="35" y="115"/>
                    </a:lnTo>
                    <a:lnTo>
                      <a:pt x="42" y="113"/>
                    </a:lnTo>
                    <a:lnTo>
                      <a:pt x="50" y="106"/>
                    </a:lnTo>
                    <a:lnTo>
                      <a:pt x="57" y="95"/>
                    </a:lnTo>
                    <a:lnTo>
                      <a:pt x="60" y="84"/>
                    </a:lnTo>
                    <a:lnTo>
                      <a:pt x="60" y="85"/>
                    </a:lnTo>
                    <a:lnTo>
                      <a:pt x="57" y="69"/>
                    </a:lnTo>
                    <a:lnTo>
                      <a:pt x="55" y="46"/>
                    </a:lnTo>
                    <a:lnTo>
                      <a:pt x="54" y="23"/>
                    </a:lnTo>
                    <a:lnTo>
                      <a:pt x="54" y="3"/>
                    </a:lnTo>
                    <a:lnTo>
                      <a:pt x="47" y="1"/>
                    </a:lnTo>
                    <a:lnTo>
                      <a:pt x="40" y="0"/>
                    </a:lnTo>
                    <a:lnTo>
                      <a:pt x="32" y="0"/>
                    </a:lnTo>
                    <a:lnTo>
                      <a:pt x="24" y="0"/>
                    </a:lnTo>
                    <a:lnTo>
                      <a:pt x="16" y="0"/>
                    </a:lnTo>
                    <a:lnTo>
                      <a:pt x="9" y="1"/>
                    </a:lnTo>
                    <a:lnTo>
                      <a:pt x="3" y="3"/>
                    </a:lnTo>
                    <a:lnTo>
                      <a:pt x="0" y="7"/>
                    </a:lnTo>
                    <a:lnTo>
                      <a:pt x="3" y="23"/>
                    </a:lnTo>
                    <a:lnTo>
                      <a:pt x="7" y="42"/>
                    </a:lnTo>
                    <a:lnTo>
                      <a:pt x="8" y="58"/>
                    </a:lnTo>
                    <a:lnTo>
                      <a:pt x="9" y="69"/>
                    </a:lnTo>
                    <a:lnTo>
                      <a:pt x="9" y="75"/>
                    </a:lnTo>
                    <a:lnTo>
                      <a:pt x="9" y="81"/>
                    </a:lnTo>
                    <a:lnTo>
                      <a:pt x="8" y="91"/>
                    </a:lnTo>
                    <a:lnTo>
                      <a:pt x="4" y="102"/>
                    </a:lnTo>
                    <a:lnTo>
                      <a:pt x="7" y="10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1" name="Freeform 114"/>
              <p:cNvSpPr>
                <a:spLocks/>
              </p:cNvSpPr>
              <p:nvPr/>
            </p:nvSpPr>
            <p:spPr bwMode="auto">
              <a:xfrm>
                <a:off x="2380" y="2568"/>
                <a:ext cx="267" cy="619"/>
              </a:xfrm>
              <a:custGeom>
                <a:avLst/>
                <a:gdLst>
                  <a:gd name="T0" fmla="*/ 88 w 157"/>
                  <a:gd name="T1" fmla="*/ 649 h 718"/>
                  <a:gd name="T2" fmla="*/ 89 w 157"/>
                  <a:gd name="T3" fmla="*/ 677 h 718"/>
                  <a:gd name="T4" fmla="*/ 87 w 157"/>
                  <a:gd name="T5" fmla="*/ 687 h 718"/>
                  <a:gd name="T6" fmla="*/ 79 w 157"/>
                  <a:gd name="T7" fmla="*/ 698 h 718"/>
                  <a:gd name="T8" fmla="*/ 64 w 157"/>
                  <a:gd name="T9" fmla="*/ 708 h 718"/>
                  <a:gd name="T10" fmla="*/ 40 w 157"/>
                  <a:gd name="T11" fmla="*/ 717 h 718"/>
                  <a:gd name="T12" fmla="*/ 19 w 157"/>
                  <a:gd name="T13" fmla="*/ 718 h 718"/>
                  <a:gd name="T14" fmla="*/ 11 w 157"/>
                  <a:gd name="T15" fmla="*/ 714 h 718"/>
                  <a:gd name="T16" fmla="*/ 6 w 157"/>
                  <a:gd name="T17" fmla="*/ 700 h 718"/>
                  <a:gd name="T18" fmla="*/ 2 w 157"/>
                  <a:gd name="T19" fmla="*/ 651 h 718"/>
                  <a:gd name="T20" fmla="*/ 1 w 157"/>
                  <a:gd name="T21" fmla="*/ 585 h 718"/>
                  <a:gd name="T22" fmla="*/ 4 w 157"/>
                  <a:gd name="T23" fmla="*/ 528 h 718"/>
                  <a:gd name="T24" fmla="*/ 4 w 157"/>
                  <a:gd name="T25" fmla="*/ 488 h 718"/>
                  <a:gd name="T26" fmla="*/ 10 w 157"/>
                  <a:gd name="T27" fmla="*/ 429 h 718"/>
                  <a:gd name="T28" fmla="*/ 17 w 157"/>
                  <a:gd name="T29" fmla="*/ 406 h 718"/>
                  <a:gd name="T30" fmla="*/ 20 w 157"/>
                  <a:gd name="T31" fmla="*/ 399 h 718"/>
                  <a:gd name="T32" fmla="*/ 20 w 157"/>
                  <a:gd name="T33" fmla="*/ 394 h 718"/>
                  <a:gd name="T34" fmla="*/ 23 w 157"/>
                  <a:gd name="T35" fmla="*/ 389 h 718"/>
                  <a:gd name="T36" fmla="*/ 21 w 157"/>
                  <a:gd name="T37" fmla="*/ 348 h 718"/>
                  <a:gd name="T38" fmla="*/ 5 w 157"/>
                  <a:gd name="T39" fmla="*/ 203 h 718"/>
                  <a:gd name="T40" fmla="*/ 3 w 157"/>
                  <a:gd name="T41" fmla="*/ 117 h 718"/>
                  <a:gd name="T42" fmla="*/ 12 w 157"/>
                  <a:gd name="T43" fmla="*/ 63 h 718"/>
                  <a:gd name="T44" fmla="*/ 29 w 157"/>
                  <a:gd name="T45" fmla="*/ 24 h 718"/>
                  <a:gd name="T46" fmla="*/ 58 w 157"/>
                  <a:gd name="T47" fmla="*/ 3 h 718"/>
                  <a:gd name="T48" fmla="*/ 101 w 157"/>
                  <a:gd name="T49" fmla="*/ 1 h 718"/>
                  <a:gd name="T50" fmla="*/ 133 w 157"/>
                  <a:gd name="T51" fmla="*/ 16 h 718"/>
                  <a:gd name="T52" fmla="*/ 151 w 157"/>
                  <a:gd name="T53" fmla="*/ 44 h 718"/>
                  <a:gd name="T54" fmla="*/ 157 w 157"/>
                  <a:gd name="T55" fmla="*/ 83 h 718"/>
                  <a:gd name="T56" fmla="*/ 154 w 157"/>
                  <a:gd name="T57" fmla="*/ 137 h 718"/>
                  <a:gd name="T58" fmla="*/ 140 w 157"/>
                  <a:gd name="T59" fmla="*/ 219 h 718"/>
                  <a:gd name="T60" fmla="*/ 132 w 157"/>
                  <a:gd name="T61" fmla="*/ 281 h 718"/>
                  <a:gd name="T62" fmla="*/ 128 w 157"/>
                  <a:gd name="T63" fmla="*/ 354 h 718"/>
                  <a:gd name="T64" fmla="*/ 118 w 157"/>
                  <a:gd name="T65" fmla="*/ 383 h 718"/>
                  <a:gd name="T66" fmla="*/ 103 w 157"/>
                  <a:gd name="T67" fmla="*/ 410 h 718"/>
                  <a:gd name="T68" fmla="*/ 105 w 157"/>
                  <a:gd name="T69" fmla="*/ 425 h 718"/>
                  <a:gd name="T70" fmla="*/ 110 w 157"/>
                  <a:gd name="T71" fmla="*/ 439 h 718"/>
                  <a:gd name="T72" fmla="*/ 108 w 157"/>
                  <a:gd name="T73" fmla="*/ 477 h 718"/>
                  <a:gd name="T74" fmla="*/ 97 w 157"/>
                  <a:gd name="T75" fmla="*/ 600 h 7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718"/>
                  <a:gd name="T116" fmla="*/ 157 w 157"/>
                  <a:gd name="T117" fmla="*/ 718 h 7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718">
                    <a:moveTo>
                      <a:pt x="89" y="639"/>
                    </a:moveTo>
                    <a:lnTo>
                      <a:pt x="88" y="649"/>
                    </a:lnTo>
                    <a:lnTo>
                      <a:pt x="88" y="664"/>
                    </a:lnTo>
                    <a:lnTo>
                      <a:pt x="89" y="677"/>
                    </a:lnTo>
                    <a:lnTo>
                      <a:pt x="89" y="685"/>
                    </a:lnTo>
                    <a:lnTo>
                      <a:pt x="87" y="687"/>
                    </a:lnTo>
                    <a:lnTo>
                      <a:pt x="84" y="692"/>
                    </a:lnTo>
                    <a:lnTo>
                      <a:pt x="79" y="698"/>
                    </a:lnTo>
                    <a:lnTo>
                      <a:pt x="73" y="703"/>
                    </a:lnTo>
                    <a:lnTo>
                      <a:pt x="64" y="708"/>
                    </a:lnTo>
                    <a:lnTo>
                      <a:pt x="54" y="714"/>
                    </a:lnTo>
                    <a:lnTo>
                      <a:pt x="40" y="717"/>
                    </a:lnTo>
                    <a:lnTo>
                      <a:pt x="25" y="718"/>
                    </a:lnTo>
                    <a:lnTo>
                      <a:pt x="19" y="718"/>
                    </a:lnTo>
                    <a:lnTo>
                      <a:pt x="15" y="716"/>
                    </a:lnTo>
                    <a:lnTo>
                      <a:pt x="11" y="714"/>
                    </a:lnTo>
                    <a:lnTo>
                      <a:pt x="9" y="710"/>
                    </a:lnTo>
                    <a:lnTo>
                      <a:pt x="6" y="700"/>
                    </a:lnTo>
                    <a:lnTo>
                      <a:pt x="4" y="679"/>
                    </a:lnTo>
                    <a:lnTo>
                      <a:pt x="2" y="651"/>
                    </a:lnTo>
                    <a:lnTo>
                      <a:pt x="0" y="618"/>
                    </a:lnTo>
                    <a:lnTo>
                      <a:pt x="1" y="585"/>
                    </a:lnTo>
                    <a:lnTo>
                      <a:pt x="2" y="554"/>
                    </a:lnTo>
                    <a:lnTo>
                      <a:pt x="4" y="528"/>
                    </a:lnTo>
                    <a:lnTo>
                      <a:pt x="4" y="513"/>
                    </a:lnTo>
                    <a:lnTo>
                      <a:pt x="4" y="488"/>
                    </a:lnTo>
                    <a:lnTo>
                      <a:pt x="6" y="458"/>
                    </a:lnTo>
                    <a:lnTo>
                      <a:pt x="10" y="429"/>
                    </a:lnTo>
                    <a:lnTo>
                      <a:pt x="15" y="411"/>
                    </a:lnTo>
                    <a:lnTo>
                      <a:pt x="17" y="406"/>
                    </a:lnTo>
                    <a:lnTo>
                      <a:pt x="18" y="403"/>
                    </a:lnTo>
                    <a:lnTo>
                      <a:pt x="20" y="399"/>
                    </a:lnTo>
                    <a:lnTo>
                      <a:pt x="20" y="398"/>
                    </a:lnTo>
                    <a:lnTo>
                      <a:pt x="20" y="394"/>
                    </a:lnTo>
                    <a:lnTo>
                      <a:pt x="21" y="390"/>
                    </a:lnTo>
                    <a:lnTo>
                      <a:pt x="23" y="389"/>
                    </a:lnTo>
                    <a:lnTo>
                      <a:pt x="25" y="387"/>
                    </a:lnTo>
                    <a:lnTo>
                      <a:pt x="21" y="348"/>
                    </a:lnTo>
                    <a:lnTo>
                      <a:pt x="13" y="277"/>
                    </a:lnTo>
                    <a:lnTo>
                      <a:pt x="5" y="203"/>
                    </a:lnTo>
                    <a:lnTo>
                      <a:pt x="2" y="150"/>
                    </a:lnTo>
                    <a:lnTo>
                      <a:pt x="3" y="117"/>
                    </a:lnTo>
                    <a:lnTo>
                      <a:pt x="6" y="89"/>
                    </a:lnTo>
                    <a:lnTo>
                      <a:pt x="12" y="63"/>
                    </a:lnTo>
                    <a:lnTo>
                      <a:pt x="19" y="41"/>
                    </a:lnTo>
                    <a:lnTo>
                      <a:pt x="29" y="24"/>
                    </a:lnTo>
                    <a:lnTo>
                      <a:pt x="42" y="11"/>
                    </a:lnTo>
                    <a:lnTo>
                      <a:pt x="58" y="3"/>
                    </a:lnTo>
                    <a:lnTo>
                      <a:pt x="78" y="0"/>
                    </a:lnTo>
                    <a:lnTo>
                      <a:pt x="101" y="1"/>
                    </a:lnTo>
                    <a:lnTo>
                      <a:pt x="119" y="7"/>
                    </a:lnTo>
                    <a:lnTo>
                      <a:pt x="133" y="16"/>
                    </a:lnTo>
                    <a:lnTo>
                      <a:pt x="143" y="29"/>
                    </a:lnTo>
                    <a:lnTo>
                      <a:pt x="151" y="44"/>
                    </a:lnTo>
                    <a:lnTo>
                      <a:pt x="156" y="62"/>
                    </a:lnTo>
                    <a:lnTo>
                      <a:pt x="157" y="83"/>
                    </a:lnTo>
                    <a:lnTo>
                      <a:pt x="157" y="106"/>
                    </a:lnTo>
                    <a:lnTo>
                      <a:pt x="154" y="137"/>
                    </a:lnTo>
                    <a:lnTo>
                      <a:pt x="147" y="178"/>
                    </a:lnTo>
                    <a:lnTo>
                      <a:pt x="140" y="219"/>
                    </a:lnTo>
                    <a:lnTo>
                      <a:pt x="134" y="250"/>
                    </a:lnTo>
                    <a:lnTo>
                      <a:pt x="132" y="281"/>
                    </a:lnTo>
                    <a:lnTo>
                      <a:pt x="131" y="319"/>
                    </a:lnTo>
                    <a:lnTo>
                      <a:pt x="128" y="354"/>
                    </a:lnTo>
                    <a:lnTo>
                      <a:pt x="125" y="373"/>
                    </a:lnTo>
                    <a:lnTo>
                      <a:pt x="118" y="383"/>
                    </a:lnTo>
                    <a:lnTo>
                      <a:pt x="109" y="397"/>
                    </a:lnTo>
                    <a:lnTo>
                      <a:pt x="103" y="410"/>
                    </a:lnTo>
                    <a:lnTo>
                      <a:pt x="102" y="419"/>
                    </a:lnTo>
                    <a:lnTo>
                      <a:pt x="105" y="425"/>
                    </a:lnTo>
                    <a:lnTo>
                      <a:pt x="108" y="432"/>
                    </a:lnTo>
                    <a:lnTo>
                      <a:pt x="110" y="439"/>
                    </a:lnTo>
                    <a:lnTo>
                      <a:pt x="110" y="445"/>
                    </a:lnTo>
                    <a:lnTo>
                      <a:pt x="108" y="477"/>
                    </a:lnTo>
                    <a:lnTo>
                      <a:pt x="103" y="536"/>
                    </a:lnTo>
                    <a:lnTo>
                      <a:pt x="97" y="600"/>
                    </a:lnTo>
                    <a:lnTo>
                      <a:pt x="89" y="639"/>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2" name="Freeform 115"/>
              <p:cNvSpPr>
                <a:spLocks/>
              </p:cNvSpPr>
              <p:nvPr/>
            </p:nvSpPr>
            <p:spPr bwMode="auto">
              <a:xfrm>
                <a:off x="2627" y="2574"/>
                <a:ext cx="277" cy="640"/>
              </a:xfrm>
              <a:custGeom>
                <a:avLst/>
                <a:gdLst>
                  <a:gd name="T0" fmla="*/ 45 w 164"/>
                  <a:gd name="T1" fmla="*/ 3 h 745"/>
                  <a:gd name="T2" fmla="*/ 69 w 164"/>
                  <a:gd name="T3" fmla="*/ 0 h 745"/>
                  <a:gd name="T4" fmla="*/ 94 w 164"/>
                  <a:gd name="T5" fmla="*/ 6 h 745"/>
                  <a:gd name="T6" fmla="*/ 116 w 164"/>
                  <a:gd name="T7" fmla="*/ 22 h 745"/>
                  <a:gd name="T8" fmla="*/ 137 w 164"/>
                  <a:gd name="T9" fmla="*/ 65 h 745"/>
                  <a:gd name="T10" fmla="*/ 146 w 164"/>
                  <a:gd name="T11" fmla="*/ 136 h 745"/>
                  <a:gd name="T12" fmla="*/ 145 w 164"/>
                  <a:gd name="T13" fmla="*/ 189 h 745"/>
                  <a:gd name="T14" fmla="*/ 137 w 164"/>
                  <a:gd name="T15" fmla="*/ 269 h 745"/>
                  <a:gd name="T16" fmla="*/ 132 w 164"/>
                  <a:gd name="T17" fmla="*/ 318 h 745"/>
                  <a:gd name="T18" fmla="*/ 133 w 164"/>
                  <a:gd name="T19" fmla="*/ 376 h 745"/>
                  <a:gd name="T20" fmla="*/ 140 w 164"/>
                  <a:gd name="T21" fmla="*/ 411 h 745"/>
                  <a:gd name="T22" fmla="*/ 159 w 164"/>
                  <a:gd name="T23" fmla="*/ 461 h 745"/>
                  <a:gd name="T24" fmla="*/ 164 w 164"/>
                  <a:gd name="T25" fmla="*/ 507 h 745"/>
                  <a:gd name="T26" fmla="*/ 159 w 164"/>
                  <a:gd name="T27" fmla="*/ 583 h 745"/>
                  <a:gd name="T28" fmla="*/ 148 w 164"/>
                  <a:gd name="T29" fmla="*/ 651 h 745"/>
                  <a:gd name="T30" fmla="*/ 147 w 164"/>
                  <a:gd name="T31" fmla="*/ 700 h 745"/>
                  <a:gd name="T32" fmla="*/ 146 w 164"/>
                  <a:gd name="T33" fmla="*/ 726 h 745"/>
                  <a:gd name="T34" fmla="*/ 140 w 164"/>
                  <a:gd name="T35" fmla="*/ 742 h 745"/>
                  <a:gd name="T36" fmla="*/ 132 w 164"/>
                  <a:gd name="T37" fmla="*/ 741 h 745"/>
                  <a:gd name="T38" fmla="*/ 123 w 164"/>
                  <a:gd name="T39" fmla="*/ 731 h 745"/>
                  <a:gd name="T40" fmla="*/ 115 w 164"/>
                  <a:gd name="T41" fmla="*/ 715 h 745"/>
                  <a:gd name="T42" fmla="*/ 110 w 164"/>
                  <a:gd name="T43" fmla="*/ 691 h 745"/>
                  <a:gd name="T44" fmla="*/ 109 w 164"/>
                  <a:gd name="T45" fmla="*/ 659 h 745"/>
                  <a:gd name="T46" fmla="*/ 103 w 164"/>
                  <a:gd name="T47" fmla="*/ 595 h 745"/>
                  <a:gd name="T48" fmla="*/ 93 w 164"/>
                  <a:gd name="T49" fmla="*/ 558 h 745"/>
                  <a:gd name="T50" fmla="*/ 81 w 164"/>
                  <a:gd name="T51" fmla="*/ 524 h 745"/>
                  <a:gd name="T52" fmla="*/ 78 w 164"/>
                  <a:gd name="T53" fmla="*/ 484 h 745"/>
                  <a:gd name="T54" fmla="*/ 75 w 164"/>
                  <a:gd name="T55" fmla="*/ 426 h 745"/>
                  <a:gd name="T56" fmla="*/ 66 w 164"/>
                  <a:gd name="T57" fmla="*/ 390 h 745"/>
                  <a:gd name="T58" fmla="*/ 55 w 164"/>
                  <a:gd name="T59" fmla="*/ 349 h 745"/>
                  <a:gd name="T60" fmla="*/ 54 w 164"/>
                  <a:gd name="T61" fmla="*/ 324 h 745"/>
                  <a:gd name="T62" fmla="*/ 54 w 164"/>
                  <a:gd name="T63" fmla="*/ 306 h 745"/>
                  <a:gd name="T64" fmla="*/ 49 w 164"/>
                  <a:gd name="T65" fmla="*/ 288 h 745"/>
                  <a:gd name="T66" fmla="*/ 35 w 164"/>
                  <a:gd name="T67" fmla="*/ 240 h 745"/>
                  <a:gd name="T68" fmla="*/ 16 w 164"/>
                  <a:gd name="T69" fmla="*/ 177 h 745"/>
                  <a:gd name="T70" fmla="*/ 2 w 164"/>
                  <a:gd name="T71" fmla="*/ 123 h 745"/>
                  <a:gd name="T72" fmla="*/ 1 w 164"/>
                  <a:gd name="T73" fmla="*/ 87 h 745"/>
                  <a:gd name="T74" fmla="*/ 7 w 164"/>
                  <a:gd name="T75" fmla="*/ 53 h 745"/>
                  <a:gd name="T76" fmla="*/ 17 w 164"/>
                  <a:gd name="T77" fmla="*/ 29 h 745"/>
                  <a:gd name="T78" fmla="*/ 29 w 164"/>
                  <a:gd name="T79" fmla="*/ 14 h 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745"/>
                  <a:gd name="T122" fmla="*/ 164 w 164"/>
                  <a:gd name="T123" fmla="*/ 745 h 7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745">
                    <a:moveTo>
                      <a:pt x="34" y="9"/>
                    </a:moveTo>
                    <a:lnTo>
                      <a:pt x="45" y="3"/>
                    </a:lnTo>
                    <a:lnTo>
                      <a:pt x="56" y="0"/>
                    </a:lnTo>
                    <a:lnTo>
                      <a:pt x="69" y="0"/>
                    </a:lnTo>
                    <a:lnTo>
                      <a:pt x="81" y="1"/>
                    </a:lnTo>
                    <a:lnTo>
                      <a:pt x="94" y="6"/>
                    </a:lnTo>
                    <a:lnTo>
                      <a:pt x="106" y="13"/>
                    </a:lnTo>
                    <a:lnTo>
                      <a:pt x="116" y="22"/>
                    </a:lnTo>
                    <a:lnTo>
                      <a:pt x="125" y="34"/>
                    </a:lnTo>
                    <a:lnTo>
                      <a:pt x="137" y="65"/>
                    </a:lnTo>
                    <a:lnTo>
                      <a:pt x="144" y="101"/>
                    </a:lnTo>
                    <a:lnTo>
                      <a:pt x="146" y="136"/>
                    </a:lnTo>
                    <a:lnTo>
                      <a:pt x="147" y="160"/>
                    </a:lnTo>
                    <a:lnTo>
                      <a:pt x="145" y="189"/>
                    </a:lnTo>
                    <a:lnTo>
                      <a:pt x="141" y="229"/>
                    </a:lnTo>
                    <a:lnTo>
                      <a:pt x="137" y="269"/>
                    </a:lnTo>
                    <a:lnTo>
                      <a:pt x="133" y="296"/>
                    </a:lnTo>
                    <a:lnTo>
                      <a:pt x="132" y="318"/>
                    </a:lnTo>
                    <a:lnTo>
                      <a:pt x="132" y="347"/>
                    </a:lnTo>
                    <a:lnTo>
                      <a:pt x="133" y="376"/>
                    </a:lnTo>
                    <a:lnTo>
                      <a:pt x="134" y="395"/>
                    </a:lnTo>
                    <a:lnTo>
                      <a:pt x="140" y="411"/>
                    </a:lnTo>
                    <a:lnTo>
                      <a:pt x="149" y="435"/>
                    </a:lnTo>
                    <a:lnTo>
                      <a:pt x="159" y="461"/>
                    </a:lnTo>
                    <a:lnTo>
                      <a:pt x="163" y="483"/>
                    </a:lnTo>
                    <a:lnTo>
                      <a:pt x="164" y="507"/>
                    </a:lnTo>
                    <a:lnTo>
                      <a:pt x="163" y="543"/>
                    </a:lnTo>
                    <a:lnTo>
                      <a:pt x="159" y="583"/>
                    </a:lnTo>
                    <a:lnTo>
                      <a:pt x="153" y="620"/>
                    </a:lnTo>
                    <a:lnTo>
                      <a:pt x="148" y="651"/>
                    </a:lnTo>
                    <a:lnTo>
                      <a:pt x="147" y="678"/>
                    </a:lnTo>
                    <a:lnTo>
                      <a:pt x="147" y="700"/>
                    </a:lnTo>
                    <a:lnTo>
                      <a:pt x="147" y="715"/>
                    </a:lnTo>
                    <a:lnTo>
                      <a:pt x="146" y="726"/>
                    </a:lnTo>
                    <a:lnTo>
                      <a:pt x="144" y="737"/>
                    </a:lnTo>
                    <a:lnTo>
                      <a:pt x="140" y="742"/>
                    </a:lnTo>
                    <a:lnTo>
                      <a:pt x="137" y="745"/>
                    </a:lnTo>
                    <a:lnTo>
                      <a:pt x="132" y="741"/>
                    </a:lnTo>
                    <a:lnTo>
                      <a:pt x="127" y="737"/>
                    </a:lnTo>
                    <a:lnTo>
                      <a:pt x="123" y="731"/>
                    </a:lnTo>
                    <a:lnTo>
                      <a:pt x="118" y="724"/>
                    </a:lnTo>
                    <a:lnTo>
                      <a:pt x="115" y="715"/>
                    </a:lnTo>
                    <a:lnTo>
                      <a:pt x="113" y="703"/>
                    </a:lnTo>
                    <a:lnTo>
                      <a:pt x="110" y="691"/>
                    </a:lnTo>
                    <a:lnTo>
                      <a:pt x="110" y="679"/>
                    </a:lnTo>
                    <a:lnTo>
                      <a:pt x="109" y="659"/>
                    </a:lnTo>
                    <a:lnTo>
                      <a:pt x="107" y="627"/>
                    </a:lnTo>
                    <a:lnTo>
                      <a:pt x="103" y="595"/>
                    </a:lnTo>
                    <a:lnTo>
                      <a:pt x="99" y="573"/>
                    </a:lnTo>
                    <a:lnTo>
                      <a:pt x="93" y="558"/>
                    </a:lnTo>
                    <a:lnTo>
                      <a:pt x="87" y="541"/>
                    </a:lnTo>
                    <a:lnTo>
                      <a:pt x="81" y="524"/>
                    </a:lnTo>
                    <a:lnTo>
                      <a:pt x="79" y="506"/>
                    </a:lnTo>
                    <a:lnTo>
                      <a:pt x="78" y="484"/>
                    </a:lnTo>
                    <a:lnTo>
                      <a:pt x="76" y="455"/>
                    </a:lnTo>
                    <a:lnTo>
                      <a:pt x="75" y="426"/>
                    </a:lnTo>
                    <a:lnTo>
                      <a:pt x="73" y="410"/>
                    </a:lnTo>
                    <a:lnTo>
                      <a:pt x="66" y="390"/>
                    </a:lnTo>
                    <a:lnTo>
                      <a:pt x="61" y="368"/>
                    </a:lnTo>
                    <a:lnTo>
                      <a:pt x="55" y="349"/>
                    </a:lnTo>
                    <a:lnTo>
                      <a:pt x="54" y="335"/>
                    </a:lnTo>
                    <a:lnTo>
                      <a:pt x="54" y="324"/>
                    </a:lnTo>
                    <a:lnTo>
                      <a:pt x="54" y="315"/>
                    </a:lnTo>
                    <a:lnTo>
                      <a:pt x="54" y="306"/>
                    </a:lnTo>
                    <a:lnTo>
                      <a:pt x="53" y="298"/>
                    </a:lnTo>
                    <a:lnTo>
                      <a:pt x="49" y="288"/>
                    </a:lnTo>
                    <a:lnTo>
                      <a:pt x="43" y="268"/>
                    </a:lnTo>
                    <a:lnTo>
                      <a:pt x="35" y="240"/>
                    </a:lnTo>
                    <a:lnTo>
                      <a:pt x="25" y="209"/>
                    </a:lnTo>
                    <a:lnTo>
                      <a:pt x="16" y="177"/>
                    </a:lnTo>
                    <a:lnTo>
                      <a:pt x="8" y="147"/>
                    </a:lnTo>
                    <a:lnTo>
                      <a:pt x="2" y="123"/>
                    </a:lnTo>
                    <a:lnTo>
                      <a:pt x="0" y="108"/>
                    </a:lnTo>
                    <a:lnTo>
                      <a:pt x="1" y="87"/>
                    </a:lnTo>
                    <a:lnTo>
                      <a:pt x="3" y="69"/>
                    </a:lnTo>
                    <a:lnTo>
                      <a:pt x="7" y="53"/>
                    </a:lnTo>
                    <a:lnTo>
                      <a:pt x="11" y="39"/>
                    </a:lnTo>
                    <a:lnTo>
                      <a:pt x="17" y="29"/>
                    </a:lnTo>
                    <a:lnTo>
                      <a:pt x="23" y="19"/>
                    </a:lnTo>
                    <a:lnTo>
                      <a:pt x="29" y="14"/>
                    </a:lnTo>
                    <a:lnTo>
                      <a:pt x="34" y="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3" name="Freeform 116"/>
              <p:cNvSpPr>
                <a:spLocks/>
              </p:cNvSpPr>
              <p:nvPr/>
            </p:nvSpPr>
            <p:spPr bwMode="auto">
              <a:xfrm>
                <a:off x="2738" y="2610"/>
                <a:ext cx="31" cy="17"/>
              </a:xfrm>
              <a:custGeom>
                <a:avLst/>
                <a:gdLst>
                  <a:gd name="T0" fmla="*/ 1 w 19"/>
                  <a:gd name="T1" fmla="*/ 14 h 19"/>
                  <a:gd name="T2" fmla="*/ 0 w 19"/>
                  <a:gd name="T3" fmla="*/ 11 h 19"/>
                  <a:gd name="T4" fmla="*/ 0 w 19"/>
                  <a:gd name="T5" fmla="*/ 7 h 19"/>
                  <a:gd name="T6" fmla="*/ 1 w 19"/>
                  <a:gd name="T7" fmla="*/ 4 h 19"/>
                  <a:gd name="T8" fmla="*/ 5 w 19"/>
                  <a:gd name="T9" fmla="*/ 2 h 19"/>
                  <a:gd name="T10" fmla="*/ 8 w 19"/>
                  <a:gd name="T11" fmla="*/ 0 h 19"/>
                  <a:gd name="T12" fmla="*/ 12 w 19"/>
                  <a:gd name="T13" fmla="*/ 0 h 19"/>
                  <a:gd name="T14" fmla="*/ 15 w 19"/>
                  <a:gd name="T15" fmla="*/ 2 h 19"/>
                  <a:gd name="T16" fmla="*/ 18 w 19"/>
                  <a:gd name="T17" fmla="*/ 5 h 19"/>
                  <a:gd name="T18" fmla="*/ 19 w 19"/>
                  <a:gd name="T19" fmla="*/ 8 h 19"/>
                  <a:gd name="T20" fmla="*/ 19 w 19"/>
                  <a:gd name="T21" fmla="*/ 12 h 19"/>
                  <a:gd name="T22" fmla="*/ 18 w 19"/>
                  <a:gd name="T23" fmla="*/ 15 h 19"/>
                  <a:gd name="T24" fmla="*/ 14 w 19"/>
                  <a:gd name="T25" fmla="*/ 18 h 19"/>
                  <a:gd name="T26" fmla="*/ 11 w 19"/>
                  <a:gd name="T27" fmla="*/ 19 h 19"/>
                  <a:gd name="T28" fmla="*/ 7 w 19"/>
                  <a:gd name="T29" fmla="*/ 19 h 19"/>
                  <a:gd name="T30" fmla="*/ 4 w 19"/>
                  <a:gd name="T31" fmla="*/ 17 h 19"/>
                  <a:gd name="T32" fmla="*/ 1 w 19"/>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 y="14"/>
                    </a:moveTo>
                    <a:lnTo>
                      <a:pt x="0" y="11"/>
                    </a:lnTo>
                    <a:lnTo>
                      <a:pt x="0" y="7"/>
                    </a:lnTo>
                    <a:lnTo>
                      <a:pt x="1" y="4"/>
                    </a:lnTo>
                    <a:lnTo>
                      <a:pt x="5" y="2"/>
                    </a:lnTo>
                    <a:lnTo>
                      <a:pt x="8" y="0"/>
                    </a:lnTo>
                    <a:lnTo>
                      <a:pt x="12" y="0"/>
                    </a:lnTo>
                    <a:lnTo>
                      <a:pt x="15" y="2"/>
                    </a:lnTo>
                    <a:lnTo>
                      <a:pt x="18" y="5"/>
                    </a:lnTo>
                    <a:lnTo>
                      <a:pt x="19" y="8"/>
                    </a:lnTo>
                    <a:lnTo>
                      <a:pt x="19" y="12"/>
                    </a:lnTo>
                    <a:lnTo>
                      <a:pt x="18" y="15"/>
                    </a:lnTo>
                    <a:lnTo>
                      <a:pt x="14" y="18"/>
                    </a:lnTo>
                    <a:lnTo>
                      <a:pt x="11" y="19"/>
                    </a:lnTo>
                    <a:lnTo>
                      <a:pt x="7" y="19"/>
                    </a:lnTo>
                    <a:lnTo>
                      <a:pt x="4" y="17"/>
                    </a:lnTo>
                    <a:lnTo>
                      <a:pt x="1" y="1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4" name="Freeform 117"/>
              <p:cNvSpPr>
                <a:spLocks/>
              </p:cNvSpPr>
              <p:nvPr/>
            </p:nvSpPr>
            <p:spPr bwMode="auto">
              <a:xfrm>
                <a:off x="2826" y="3173"/>
                <a:ext cx="34" cy="16"/>
              </a:xfrm>
              <a:custGeom>
                <a:avLst/>
                <a:gdLst>
                  <a:gd name="T0" fmla="*/ 1 w 20"/>
                  <a:gd name="T1" fmla="*/ 15 h 20"/>
                  <a:gd name="T2" fmla="*/ 0 w 20"/>
                  <a:gd name="T3" fmla="*/ 12 h 20"/>
                  <a:gd name="T4" fmla="*/ 1 w 20"/>
                  <a:gd name="T5" fmla="*/ 8 h 20"/>
                  <a:gd name="T6" fmla="*/ 3 w 20"/>
                  <a:gd name="T7" fmla="*/ 5 h 20"/>
                  <a:gd name="T8" fmla="*/ 6 w 20"/>
                  <a:gd name="T9" fmla="*/ 1 h 20"/>
                  <a:gd name="T10" fmla="*/ 9 w 20"/>
                  <a:gd name="T11" fmla="*/ 0 h 20"/>
                  <a:gd name="T12" fmla="*/ 13 w 20"/>
                  <a:gd name="T13" fmla="*/ 0 h 20"/>
                  <a:gd name="T14" fmla="*/ 16 w 20"/>
                  <a:gd name="T15" fmla="*/ 2 h 20"/>
                  <a:gd name="T16" fmla="*/ 19 w 20"/>
                  <a:gd name="T17" fmla="*/ 6 h 20"/>
                  <a:gd name="T18" fmla="*/ 20 w 20"/>
                  <a:gd name="T19" fmla="*/ 9 h 20"/>
                  <a:gd name="T20" fmla="*/ 20 w 20"/>
                  <a:gd name="T21" fmla="*/ 13 h 20"/>
                  <a:gd name="T22" fmla="*/ 18 w 20"/>
                  <a:gd name="T23" fmla="*/ 16 h 20"/>
                  <a:gd name="T24" fmla="*/ 15 w 20"/>
                  <a:gd name="T25" fmla="*/ 19 h 20"/>
                  <a:gd name="T26" fmla="*/ 12 w 20"/>
                  <a:gd name="T27" fmla="*/ 20 h 20"/>
                  <a:gd name="T28" fmla="*/ 8 w 20"/>
                  <a:gd name="T29" fmla="*/ 20 h 20"/>
                  <a:gd name="T30" fmla="*/ 5 w 20"/>
                  <a:gd name="T31" fmla="*/ 17 h 20"/>
                  <a:gd name="T32" fmla="*/ 1 w 20"/>
                  <a:gd name="T33" fmla="*/ 1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 y="15"/>
                    </a:moveTo>
                    <a:lnTo>
                      <a:pt x="0" y="12"/>
                    </a:lnTo>
                    <a:lnTo>
                      <a:pt x="1" y="8"/>
                    </a:lnTo>
                    <a:lnTo>
                      <a:pt x="3" y="5"/>
                    </a:lnTo>
                    <a:lnTo>
                      <a:pt x="6" y="1"/>
                    </a:lnTo>
                    <a:lnTo>
                      <a:pt x="9" y="0"/>
                    </a:lnTo>
                    <a:lnTo>
                      <a:pt x="13" y="0"/>
                    </a:lnTo>
                    <a:lnTo>
                      <a:pt x="16" y="2"/>
                    </a:lnTo>
                    <a:lnTo>
                      <a:pt x="19" y="6"/>
                    </a:lnTo>
                    <a:lnTo>
                      <a:pt x="20" y="9"/>
                    </a:lnTo>
                    <a:lnTo>
                      <a:pt x="20" y="13"/>
                    </a:lnTo>
                    <a:lnTo>
                      <a:pt x="18" y="16"/>
                    </a:lnTo>
                    <a:lnTo>
                      <a:pt x="15" y="19"/>
                    </a:lnTo>
                    <a:lnTo>
                      <a:pt x="12" y="20"/>
                    </a:lnTo>
                    <a:lnTo>
                      <a:pt x="8" y="20"/>
                    </a:lnTo>
                    <a:lnTo>
                      <a:pt x="5" y="17"/>
                    </a:lnTo>
                    <a:lnTo>
                      <a:pt x="1" y="1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5" name="Freeform 118"/>
              <p:cNvSpPr>
                <a:spLocks/>
              </p:cNvSpPr>
              <p:nvPr/>
            </p:nvSpPr>
            <p:spPr bwMode="auto">
              <a:xfrm>
                <a:off x="2796" y="3149"/>
                <a:ext cx="186" cy="100"/>
              </a:xfrm>
              <a:custGeom>
                <a:avLst/>
                <a:gdLst>
                  <a:gd name="T0" fmla="*/ 4 w 109"/>
                  <a:gd name="T1" fmla="*/ 1 h 117"/>
                  <a:gd name="T2" fmla="*/ 8 w 109"/>
                  <a:gd name="T3" fmla="*/ 0 h 117"/>
                  <a:gd name="T4" fmla="*/ 13 w 109"/>
                  <a:gd name="T5" fmla="*/ 1 h 117"/>
                  <a:gd name="T6" fmla="*/ 17 w 109"/>
                  <a:gd name="T7" fmla="*/ 2 h 117"/>
                  <a:gd name="T8" fmla="*/ 22 w 109"/>
                  <a:gd name="T9" fmla="*/ 4 h 117"/>
                  <a:gd name="T10" fmla="*/ 27 w 109"/>
                  <a:gd name="T11" fmla="*/ 8 h 117"/>
                  <a:gd name="T12" fmla="*/ 32 w 109"/>
                  <a:gd name="T13" fmla="*/ 10 h 117"/>
                  <a:gd name="T14" fmla="*/ 37 w 109"/>
                  <a:gd name="T15" fmla="*/ 14 h 117"/>
                  <a:gd name="T16" fmla="*/ 39 w 109"/>
                  <a:gd name="T17" fmla="*/ 18 h 117"/>
                  <a:gd name="T18" fmla="*/ 44 w 109"/>
                  <a:gd name="T19" fmla="*/ 26 h 117"/>
                  <a:gd name="T20" fmla="*/ 48 w 109"/>
                  <a:gd name="T21" fmla="*/ 32 h 117"/>
                  <a:gd name="T22" fmla="*/ 54 w 109"/>
                  <a:gd name="T23" fmla="*/ 37 h 117"/>
                  <a:gd name="T24" fmla="*/ 59 w 109"/>
                  <a:gd name="T25" fmla="*/ 43 h 117"/>
                  <a:gd name="T26" fmla="*/ 63 w 109"/>
                  <a:gd name="T27" fmla="*/ 47 h 117"/>
                  <a:gd name="T28" fmla="*/ 70 w 109"/>
                  <a:gd name="T29" fmla="*/ 52 h 117"/>
                  <a:gd name="T30" fmla="*/ 78 w 109"/>
                  <a:gd name="T31" fmla="*/ 61 h 117"/>
                  <a:gd name="T32" fmla="*/ 87 w 109"/>
                  <a:gd name="T33" fmla="*/ 69 h 117"/>
                  <a:gd name="T34" fmla="*/ 97 w 109"/>
                  <a:gd name="T35" fmla="*/ 78 h 117"/>
                  <a:gd name="T36" fmla="*/ 103 w 109"/>
                  <a:gd name="T37" fmla="*/ 86 h 117"/>
                  <a:gd name="T38" fmla="*/ 108 w 109"/>
                  <a:gd name="T39" fmla="*/ 92 h 117"/>
                  <a:gd name="T40" fmla="*/ 109 w 109"/>
                  <a:gd name="T41" fmla="*/ 95 h 117"/>
                  <a:gd name="T42" fmla="*/ 107 w 109"/>
                  <a:gd name="T43" fmla="*/ 100 h 117"/>
                  <a:gd name="T44" fmla="*/ 101 w 109"/>
                  <a:gd name="T45" fmla="*/ 105 h 117"/>
                  <a:gd name="T46" fmla="*/ 95 w 109"/>
                  <a:gd name="T47" fmla="*/ 111 h 117"/>
                  <a:gd name="T48" fmla="*/ 90 w 109"/>
                  <a:gd name="T49" fmla="*/ 115 h 117"/>
                  <a:gd name="T50" fmla="*/ 83 w 109"/>
                  <a:gd name="T51" fmla="*/ 117 h 117"/>
                  <a:gd name="T52" fmla="*/ 74 w 109"/>
                  <a:gd name="T53" fmla="*/ 117 h 117"/>
                  <a:gd name="T54" fmla="*/ 64 w 109"/>
                  <a:gd name="T55" fmla="*/ 117 h 117"/>
                  <a:gd name="T56" fmla="*/ 56 w 109"/>
                  <a:gd name="T57" fmla="*/ 113 h 117"/>
                  <a:gd name="T58" fmla="*/ 45 w 109"/>
                  <a:gd name="T59" fmla="*/ 103 h 117"/>
                  <a:gd name="T60" fmla="*/ 36 w 109"/>
                  <a:gd name="T61" fmla="*/ 90 h 117"/>
                  <a:gd name="T62" fmla="*/ 29 w 109"/>
                  <a:gd name="T63" fmla="*/ 80 h 117"/>
                  <a:gd name="T64" fmla="*/ 24 w 109"/>
                  <a:gd name="T65" fmla="*/ 73 h 117"/>
                  <a:gd name="T66" fmla="*/ 18 w 109"/>
                  <a:gd name="T67" fmla="*/ 69 h 117"/>
                  <a:gd name="T68" fmla="*/ 11 w 109"/>
                  <a:gd name="T69" fmla="*/ 63 h 117"/>
                  <a:gd name="T70" fmla="*/ 6 w 109"/>
                  <a:gd name="T71" fmla="*/ 57 h 117"/>
                  <a:gd name="T72" fmla="*/ 2 w 109"/>
                  <a:gd name="T73" fmla="*/ 52 h 117"/>
                  <a:gd name="T74" fmla="*/ 2 w 109"/>
                  <a:gd name="T75" fmla="*/ 47 h 117"/>
                  <a:gd name="T76" fmla="*/ 3 w 109"/>
                  <a:gd name="T77" fmla="*/ 39 h 117"/>
                  <a:gd name="T78" fmla="*/ 3 w 109"/>
                  <a:gd name="T79" fmla="*/ 29 h 117"/>
                  <a:gd name="T80" fmla="*/ 2 w 109"/>
                  <a:gd name="T81" fmla="*/ 21 h 117"/>
                  <a:gd name="T82" fmla="*/ 1 w 109"/>
                  <a:gd name="T83" fmla="*/ 14 h 117"/>
                  <a:gd name="T84" fmla="*/ 0 w 109"/>
                  <a:gd name="T85" fmla="*/ 9 h 117"/>
                  <a:gd name="T86" fmla="*/ 1 w 109"/>
                  <a:gd name="T87" fmla="*/ 4 h 117"/>
                  <a:gd name="T88" fmla="*/ 4 w 109"/>
                  <a:gd name="T89" fmla="*/ 1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
                  <a:gd name="T136" fmla="*/ 0 h 117"/>
                  <a:gd name="T137" fmla="*/ 109 w 109"/>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 h="117">
                    <a:moveTo>
                      <a:pt x="4" y="1"/>
                    </a:moveTo>
                    <a:lnTo>
                      <a:pt x="8" y="0"/>
                    </a:lnTo>
                    <a:lnTo>
                      <a:pt x="13" y="1"/>
                    </a:lnTo>
                    <a:lnTo>
                      <a:pt x="17" y="2"/>
                    </a:lnTo>
                    <a:lnTo>
                      <a:pt x="22" y="4"/>
                    </a:lnTo>
                    <a:lnTo>
                      <a:pt x="27" y="8"/>
                    </a:lnTo>
                    <a:lnTo>
                      <a:pt x="32" y="10"/>
                    </a:lnTo>
                    <a:lnTo>
                      <a:pt x="37" y="14"/>
                    </a:lnTo>
                    <a:lnTo>
                      <a:pt x="39" y="18"/>
                    </a:lnTo>
                    <a:lnTo>
                      <a:pt x="44" y="26"/>
                    </a:lnTo>
                    <a:lnTo>
                      <a:pt x="48" y="32"/>
                    </a:lnTo>
                    <a:lnTo>
                      <a:pt x="54" y="37"/>
                    </a:lnTo>
                    <a:lnTo>
                      <a:pt x="59" y="43"/>
                    </a:lnTo>
                    <a:lnTo>
                      <a:pt x="63" y="47"/>
                    </a:lnTo>
                    <a:lnTo>
                      <a:pt x="70" y="52"/>
                    </a:lnTo>
                    <a:lnTo>
                      <a:pt x="78" y="61"/>
                    </a:lnTo>
                    <a:lnTo>
                      <a:pt x="87" y="69"/>
                    </a:lnTo>
                    <a:lnTo>
                      <a:pt x="97" y="78"/>
                    </a:lnTo>
                    <a:lnTo>
                      <a:pt x="103" y="86"/>
                    </a:lnTo>
                    <a:lnTo>
                      <a:pt x="108" y="92"/>
                    </a:lnTo>
                    <a:lnTo>
                      <a:pt x="109" y="95"/>
                    </a:lnTo>
                    <a:lnTo>
                      <a:pt x="107" y="100"/>
                    </a:lnTo>
                    <a:lnTo>
                      <a:pt x="101" y="105"/>
                    </a:lnTo>
                    <a:lnTo>
                      <a:pt x="95" y="111"/>
                    </a:lnTo>
                    <a:lnTo>
                      <a:pt x="90" y="115"/>
                    </a:lnTo>
                    <a:lnTo>
                      <a:pt x="83" y="117"/>
                    </a:lnTo>
                    <a:lnTo>
                      <a:pt x="74" y="117"/>
                    </a:lnTo>
                    <a:lnTo>
                      <a:pt x="64" y="117"/>
                    </a:lnTo>
                    <a:lnTo>
                      <a:pt x="56" y="113"/>
                    </a:lnTo>
                    <a:lnTo>
                      <a:pt x="45" y="103"/>
                    </a:lnTo>
                    <a:lnTo>
                      <a:pt x="36" y="90"/>
                    </a:lnTo>
                    <a:lnTo>
                      <a:pt x="29" y="80"/>
                    </a:lnTo>
                    <a:lnTo>
                      <a:pt x="24" y="73"/>
                    </a:lnTo>
                    <a:lnTo>
                      <a:pt x="18" y="69"/>
                    </a:lnTo>
                    <a:lnTo>
                      <a:pt x="11" y="63"/>
                    </a:lnTo>
                    <a:lnTo>
                      <a:pt x="6" y="57"/>
                    </a:lnTo>
                    <a:lnTo>
                      <a:pt x="2" y="52"/>
                    </a:lnTo>
                    <a:lnTo>
                      <a:pt x="2" y="47"/>
                    </a:lnTo>
                    <a:lnTo>
                      <a:pt x="3" y="39"/>
                    </a:lnTo>
                    <a:lnTo>
                      <a:pt x="3" y="29"/>
                    </a:lnTo>
                    <a:lnTo>
                      <a:pt x="2" y="21"/>
                    </a:lnTo>
                    <a:lnTo>
                      <a:pt x="1" y="14"/>
                    </a:lnTo>
                    <a:lnTo>
                      <a:pt x="0" y="9"/>
                    </a:lnTo>
                    <a:lnTo>
                      <a:pt x="1" y="4"/>
                    </a:lnTo>
                    <a:lnTo>
                      <a:pt x="4" y="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6" name="Freeform 119"/>
              <p:cNvSpPr>
                <a:spLocks/>
              </p:cNvSpPr>
              <p:nvPr/>
            </p:nvSpPr>
            <p:spPr bwMode="auto">
              <a:xfrm>
                <a:off x="2826" y="3173"/>
                <a:ext cx="34" cy="16"/>
              </a:xfrm>
              <a:custGeom>
                <a:avLst/>
                <a:gdLst>
                  <a:gd name="T0" fmla="*/ 15 w 20"/>
                  <a:gd name="T1" fmla="*/ 19 h 20"/>
                  <a:gd name="T2" fmla="*/ 12 w 20"/>
                  <a:gd name="T3" fmla="*/ 20 h 20"/>
                  <a:gd name="T4" fmla="*/ 7 w 20"/>
                  <a:gd name="T5" fmla="*/ 20 h 20"/>
                  <a:gd name="T6" fmla="*/ 4 w 20"/>
                  <a:gd name="T7" fmla="*/ 17 h 20"/>
                  <a:gd name="T8" fmla="*/ 1 w 20"/>
                  <a:gd name="T9" fmla="*/ 15 h 20"/>
                  <a:gd name="T10" fmla="*/ 0 w 20"/>
                  <a:gd name="T11" fmla="*/ 10 h 20"/>
                  <a:gd name="T12" fmla="*/ 1 w 20"/>
                  <a:gd name="T13" fmla="*/ 7 h 20"/>
                  <a:gd name="T14" fmla="*/ 3 w 20"/>
                  <a:gd name="T15" fmla="*/ 4 h 20"/>
                  <a:gd name="T16" fmla="*/ 6 w 20"/>
                  <a:gd name="T17" fmla="*/ 1 h 20"/>
                  <a:gd name="T18" fmla="*/ 9 w 20"/>
                  <a:gd name="T19" fmla="*/ 0 h 20"/>
                  <a:gd name="T20" fmla="*/ 13 w 20"/>
                  <a:gd name="T21" fmla="*/ 1 h 20"/>
                  <a:gd name="T22" fmla="*/ 16 w 20"/>
                  <a:gd name="T23" fmla="*/ 2 h 20"/>
                  <a:gd name="T24" fmla="*/ 19 w 20"/>
                  <a:gd name="T25" fmla="*/ 6 h 20"/>
                  <a:gd name="T26" fmla="*/ 20 w 20"/>
                  <a:gd name="T27" fmla="*/ 9 h 20"/>
                  <a:gd name="T28" fmla="*/ 20 w 20"/>
                  <a:gd name="T29" fmla="*/ 13 h 20"/>
                  <a:gd name="T30" fmla="*/ 18 w 20"/>
                  <a:gd name="T31" fmla="*/ 16 h 20"/>
                  <a:gd name="T32" fmla="*/ 15 w 20"/>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5" y="19"/>
                    </a:moveTo>
                    <a:lnTo>
                      <a:pt x="12" y="20"/>
                    </a:lnTo>
                    <a:lnTo>
                      <a:pt x="7" y="20"/>
                    </a:lnTo>
                    <a:lnTo>
                      <a:pt x="4" y="17"/>
                    </a:lnTo>
                    <a:lnTo>
                      <a:pt x="1" y="15"/>
                    </a:lnTo>
                    <a:lnTo>
                      <a:pt x="0" y="10"/>
                    </a:lnTo>
                    <a:lnTo>
                      <a:pt x="1" y="7"/>
                    </a:lnTo>
                    <a:lnTo>
                      <a:pt x="3" y="4"/>
                    </a:lnTo>
                    <a:lnTo>
                      <a:pt x="6" y="1"/>
                    </a:lnTo>
                    <a:lnTo>
                      <a:pt x="9" y="0"/>
                    </a:lnTo>
                    <a:lnTo>
                      <a:pt x="13" y="1"/>
                    </a:lnTo>
                    <a:lnTo>
                      <a:pt x="16" y="2"/>
                    </a:lnTo>
                    <a:lnTo>
                      <a:pt x="19" y="6"/>
                    </a:lnTo>
                    <a:lnTo>
                      <a:pt x="20" y="9"/>
                    </a:lnTo>
                    <a:lnTo>
                      <a:pt x="20" y="13"/>
                    </a:lnTo>
                    <a:lnTo>
                      <a:pt x="18" y="16"/>
                    </a:lnTo>
                    <a:lnTo>
                      <a:pt x="15"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7" name="Freeform 120"/>
              <p:cNvSpPr>
                <a:spLocks/>
              </p:cNvSpPr>
              <p:nvPr/>
            </p:nvSpPr>
            <p:spPr bwMode="auto">
              <a:xfrm>
                <a:off x="2796" y="3163"/>
                <a:ext cx="199" cy="97"/>
              </a:xfrm>
              <a:custGeom>
                <a:avLst/>
                <a:gdLst>
                  <a:gd name="T0" fmla="*/ 72 w 118"/>
                  <a:gd name="T1" fmla="*/ 30 h 115"/>
                  <a:gd name="T2" fmla="*/ 78 w 118"/>
                  <a:gd name="T3" fmla="*/ 35 h 115"/>
                  <a:gd name="T4" fmla="*/ 84 w 118"/>
                  <a:gd name="T5" fmla="*/ 42 h 115"/>
                  <a:gd name="T6" fmla="*/ 90 w 118"/>
                  <a:gd name="T7" fmla="*/ 49 h 115"/>
                  <a:gd name="T8" fmla="*/ 95 w 118"/>
                  <a:gd name="T9" fmla="*/ 56 h 115"/>
                  <a:gd name="T10" fmla="*/ 100 w 118"/>
                  <a:gd name="T11" fmla="*/ 63 h 115"/>
                  <a:gd name="T12" fmla="*/ 105 w 118"/>
                  <a:gd name="T13" fmla="*/ 69 h 115"/>
                  <a:gd name="T14" fmla="*/ 108 w 118"/>
                  <a:gd name="T15" fmla="*/ 74 h 115"/>
                  <a:gd name="T16" fmla="*/ 111 w 118"/>
                  <a:gd name="T17" fmla="*/ 80 h 115"/>
                  <a:gd name="T18" fmla="*/ 116 w 118"/>
                  <a:gd name="T19" fmla="*/ 88 h 115"/>
                  <a:gd name="T20" fmla="*/ 118 w 118"/>
                  <a:gd name="T21" fmla="*/ 95 h 115"/>
                  <a:gd name="T22" fmla="*/ 118 w 118"/>
                  <a:gd name="T23" fmla="*/ 101 h 115"/>
                  <a:gd name="T24" fmla="*/ 116 w 118"/>
                  <a:gd name="T25" fmla="*/ 106 h 115"/>
                  <a:gd name="T26" fmla="*/ 113 w 118"/>
                  <a:gd name="T27" fmla="*/ 108 h 115"/>
                  <a:gd name="T28" fmla="*/ 108 w 118"/>
                  <a:gd name="T29" fmla="*/ 110 h 115"/>
                  <a:gd name="T30" fmla="*/ 100 w 118"/>
                  <a:gd name="T31" fmla="*/ 114 h 115"/>
                  <a:gd name="T32" fmla="*/ 92 w 118"/>
                  <a:gd name="T33" fmla="*/ 115 h 115"/>
                  <a:gd name="T34" fmla="*/ 82 w 118"/>
                  <a:gd name="T35" fmla="*/ 115 h 115"/>
                  <a:gd name="T36" fmla="*/ 70 w 118"/>
                  <a:gd name="T37" fmla="*/ 111 h 115"/>
                  <a:gd name="T38" fmla="*/ 57 w 118"/>
                  <a:gd name="T39" fmla="*/ 106 h 115"/>
                  <a:gd name="T40" fmla="*/ 45 w 118"/>
                  <a:gd name="T41" fmla="*/ 95 h 115"/>
                  <a:gd name="T42" fmla="*/ 40 w 118"/>
                  <a:gd name="T43" fmla="*/ 88 h 115"/>
                  <a:gd name="T44" fmla="*/ 33 w 118"/>
                  <a:gd name="T45" fmla="*/ 77 h 115"/>
                  <a:gd name="T46" fmla="*/ 26 w 118"/>
                  <a:gd name="T47" fmla="*/ 65 h 115"/>
                  <a:gd name="T48" fmla="*/ 22 w 118"/>
                  <a:gd name="T49" fmla="*/ 58 h 115"/>
                  <a:gd name="T50" fmla="*/ 22 w 118"/>
                  <a:gd name="T51" fmla="*/ 62 h 115"/>
                  <a:gd name="T52" fmla="*/ 13 w 118"/>
                  <a:gd name="T53" fmla="*/ 56 h 115"/>
                  <a:gd name="T54" fmla="*/ 7 w 118"/>
                  <a:gd name="T55" fmla="*/ 50 h 115"/>
                  <a:gd name="T56" fmla="*/ 2 w 118"/>
                  <a:gd name="T57" fmla="*/ 46 h 115"/>
                  <a:gd name="T58" fmla="*/ 1 w 118"/>
                  <a:gd name="T59" fmla="*/ 40 h 115"/>
                  <a:gd name="T60" fmla="*/ 0 w 118"/>
                  <a:gd name="T61" fmla="*/ 30 h 115"/>
                  <a:gd name="T62" fmla="*/ 0 w 118"/>
                  <a:gd name="T63" fmla="*/ 18 h 115"/>
                  <a:gd name="T64" fmla="*/ 0 w 118"/>
                  <a:gd name="T65" fmla="*/ 8 h 115"/>
                  <a:gd name="T66" fmla="*/ 1 w 118"/>
                  <a:gd name="T67" fmla="*/ 0 h 115"/>
                  <a:gd name="T68" fmla="*/ 6 w 118"/>
                  <a:gd name="T69" fmla="*/ 11 h 115"/>
                  <a:gd name="T70" fmla="*/ 14 w 118"/>
                  <a:gd name="T71" fmla="*/ 21 h 115"/>
                  <a:gd name="T72" fmla="*/ 23 w 118"/>
                  <a:gd name="T73" fmla="*/ 30 h 115"/>
                  <a:gd name="T74" fmla="*/ 31 w 118"/>
                  <a:gd name="T75" fmla="*/ 31 h 115"/>
                  <a:gd name="T76" fmla="*/ 33 w 118"/>
                  <a:gd name="T77" fmla="*/ 21 h 115"/>
                  <a:gd name="T78" fmla="*/ 40 w 118"/>
                  <a:gd name="T79" fmla="*/ 13 h 115"/>
                  <a:gd name="T80" fmla="*/ 49 w 118"/>
                  <a:gd name="T81" fmla="*/ 11 h 115"/>
                  <a:gd name="T82" fmla="*/ 59 w 118"/>
                  <a:gd name="T83" fmla="*/ 17 h 115"/>
                  <a:gd name="T84" fmla="*/ 62 w 118"/>
                  <a:gd name="T85" fmla="*/ 21 h 115"/>
                  <a:gd name="T86" fmla="*/ 65 w 118"/>
                  <a:gd name="T87" fmla="*/ 24 h 115"/>
                  <a:gd name="T88" fmla="*/ 69 w 118"/>
                  <a:gd name="T89" fmla="*/ 26 h 115"/>
                  <a:gd name="T90" fmla="*/ 72 w 118"/>
                  <a:gd name="T91" fmla="*/ 30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15"/>
                  <a:gd name="T140" fmla="*/ 118 w 118"/>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15">
                    <a:moveTo>
                      <a:pt x="72" y="30"/>
                    </a:moveTo>
                    <a:lnTo>
                      <a:pt x="78" y="35"/>
                    </a:lnTo>
                    <a:lnTo>
                      <a:pt x="84" y="42"/>
                    </a:lnTo>
                    <a:lnTo>
                      <a:pt x="90" y="49"/>
                    </a:lnTo>
                    <a:lnTo>
                      <a:pt x="95" y="56"/>
                    </a:lnTo>
                    <a:lnTo>
                      <a:pt x="100" y="63"/>
                    </a:lnTo>
                    <a:lnTo>
                      <a:pt x="105" y="69"/>
                    </a:lnTo>
                    <a:lnTo>
                      <a:pt x="108" y="74"/>
                    </a:lnTo>
                    <a:lnTo>
                      <a:pt x="111" y="80"/>
                    </a:lnTo>
                    <a:lnTo>
                      <a:pt x="116" y="88"/>
                    </a:lnTo>
                    <a:lnTo>
                      <a:pt x="118" y="95"/>
                    </a:lnTo>
                    <a:lnTo>
                      <a:pt x="118" y="101"/>
                    </a:lnTo>
                    <a:lnTo>
                      <a:pt x="116" y="106"/>
                    </a:lnTo>
                    <a:lnTo>
                      <a:pt x="113" y="108"/>
                    </a:lnTo>
                    <a:lnTo>
                      <a:pt x="108" y="110"/>
                    </a:lnTo>
                    <a:lnTo>
                      <a:pt x="100" y="114"/>
                    </a:lnTo>
                    <a:lnTo>
                      <a:pt x="92" y="115"/>
                    </a:lnTo>
                    <a:lnTo>
                      <a:pt x="82" y="115"/>
                    </a:lnTo>
                    <a:lnTo>
                      <a:pt x="70" y="111"/>
                    </a:lnTo>
                    <a:lnTo>
                      <a:pt x="57" y="106"/>
                    </a:lnTo>
                    <a:lnTo>
                      <a:pt x="45" y="95"/>
                    </a:lnTo>
                    <a:lnTo>
                      <a:pt x="40" y="88"/>
                    </a:lnTo>
                    <a:lnTo>
                      <a:pt x="33" y="77"/>
                    </a:lnTo>
                    <a:lnTo>
                      <a:pt x="26" y="65"/>
                    </a:lnTo>
                    <a:lnTo>
                      <a:pt x="22" y="58"/>
                    </a:lnTo>
                    <a:lnTo>
                      <a:pt x="22" y="62"/>
                    </a:lnTo>
                    <a:lnTo>
                      <a:pt x="13" y="56"/>
                    </a:lnTo>
                    <a:lnTo>
                      <a:pt x="7" y="50"/>
                    </a:lnTo>
                    <a:lnTo>
                      <a:pt x="2" y="46"/>
                    </a:lnTo>
                    <a:lnTo>
                      <a:pt x="1" y="40"/>
                    </a:lnTo>
                    <a:lnTo>
                      <a:pt x="0" y="30"/>
                    </a:lnTo>
                    <a:lnTo>
                      <a:pt x="0" y="18"/>
                    </a:lnTo>
                    <a:lnTo>
                      <a:pt x="0" y="8"/>
                    </a:lnTo>
                    <a:lnTo>
                      <a:pt x="1" y="0"/>
                    </a:lnTo>
                    <a:lnTo>
                      <a:pt x="6" y="11"/>
                    </a:lnTo>
                    <a:lnTo>
                      <a:pt x="14" y="21"/>
                    </a:lnTo>
                    <a:lnTo>
                      <a:pt x="23" y="30"/>
                    </a:lnTo>
                    <a:lnTo>
                      <a:pt x="31" y="31"/>
                    </a:lnTo>
                    <a:lnTo>
                      <a:pt x="33" y="21"/>
                    </a:lnTo>
                    <a:lnTo>
                      <a:pt x="40" y="13"/>
                    </a:lnTo>
                    <a:lnTo>
                      <a:pt x="49" y="11"/>
                    </a:lnTo>
                    <a:lnTo>
                      <a:pt x="59" y="17"/>
                    </a:lnTo>
                    <a:lnTo>
                      <a:pt x="62" y="21"/>
                    </a:lnTo>
                    <a:lnTo>
                      <a:pt x="65" y="24"/>
                    </a:lnTo>
                    <a:lnTo>
                      <a:pt x="69" y="26"/>
                    </a:lnTo>
                    <a:lnTo>
                      <a:pt x="7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8" name="Freeform 121"/>
              <p:cNvSpPr>
                <a:spLocks/>
              </p:cNvSpPr>
              <p:nvPr/>
            </p:nvSpPr>
            <p:spPr bwMode="auto">
              <a:xfrm>
                <a:off x="2799" y="3091"/>
                <a:ext cx="94" cy="98"/>
              </a:xfrm>
              <a:custGeom>
                <a:avLst/>
                <a:gdLst>
                  <a:gd name="T0" fmla="*/ 0 w 56"/>
                  <a:gd name="T1" fmla="*/ 83 h 114"/>
                  <a:gd name="T2" fmla="*/ 5 w 56"/>
                  <a:gd name="T3" fmla="*/ 94 h 114"/>
                  <a:gd name="T4" fmla="*/ 13 w 56"/>
                  <a:gd name="T5" fmla="*/ 104 h 114"/>
                  <a:gd name="T6" fmla="*/ 22 w 56"/>
                  <a:gd name="T7" fmla="*/ 113 h 114"/>
                  <a:gd name="T8" fmla="*/ 30 w 56"/>
                  <a:gd name="T9" fmla="*/ 114 h 114"/>
                  <a:gd name="T10" fmla="*/ 31 w 56"/>
                  <a:gd name="T11" fmla="*/ 106 h 114"/>
                  <a:gd name="T12" fmla="*/ 37 w 56"/>
                  <a:gd name="T13" fmla="*/ 99 h 114"/>
                  <a:gd name="T14" fmla="*/ 45 w 56"/>
                  <a:gd name="T15" fmla="*/ 94 h 114"/>
                  <a:gd name="T16" fmla="*/ 54 w 56"/>
                  <a:gd name="T17" fmla="*/ 95 h 114"/>
                  <a:gd name="T18" fmla="*/ 53 w 56"/>
                  <a:gd name="T19" fmla="*/ 95 h 114"/>
                  <a:gd name="T20" fmla="*/ 51 w 56"/>
                  <a:gd name="T21" fmla="*/ 86 h 114"/>
                  <a:gd name="T22" fmla="*/ 51 w 56"/>
                  <a:gd name="T23" fmla="*/ 78 h 114"/>
                  <a:gd name="T24" fmla="*/ 51 w 56"/>
                  <a:gd name="T25" fmla="*/ 71 h 114"/>
                  <a:gd name="T26" fmla="*/ 51 w 56"/>
                  <a:gd name="T27" fmla="*/ 67 h 114"/>
                  <a:gd name="T28" fmla="*/ 51 w 56"/>
                  <a:gd name="T29" fmla="*/ 57 h 114"/>
                  <a:gd name="T30" fmla="*/ 52 w 56"/>
                  <a:gd name="T31" fmla="*/ 41 h 114"/>
                  <a:gd name="T32" fmla="*/ 54 w 56"/>
                  <a:gd name="T33" fmla="*/ 23 h 114"/>
                  <a:gd name="T34" fmla="*/ 56 w 56"/>
                  <a:gd name="T35" fmla="*/ 5 h 114"/>
                  <a:gd name="T36" fmla="*/ 53 w 56"/>
                  <a:gd name="T37" fmla="*/ 2 h 114"/>
                  <a:gd name="T38" fmla="*/ 47 w 56"/>
                  <a:gd name="T39" fmla="*/ 1 h 114"/>
                  <a:gd name="T40" fmla="*/ 40 w 56"/>
                  <a:gd name="T41" fmla="*/ 0 h 114"/>
                  <a:gd name="T42" fmla="*/ 32 w 56"/>
                  <a:gd name="T43" fmla="*/ 0 h 114"/>
                  <a:gd name="T44" fmla="*/ 24 w 56"/>
                  <a:gd name="T45" fmla="*/ 0 h 114"/>
                  <a:gd name="T46" fmla="*/ 16 w 56"/>
                  <a:gd name="T47" fmla="*/ 1 h 114"/>
                  <a:gd name="T48" fmla="*/ 9 w 56"/>
                  <a:gd name="T49" fmla="*/ 3 h 114"/>
                  <a:gd name="T50" fmla="*/ 2 w 56"/>
                  <a:gd name="T51" fmla="*/ 5 h 114"/>
                  <a:gd name="T52" fmla="*/ 3 w 56"/>
                  <a:gd name="T53" fmla="*/ 24 h 114"/>
                  <a:gd name="T54" fmla="*/ 3 w 56"/>
                  <a:gd name="T55" fmla="*/ 43 h 114"/>
                  <a:gd name="T56" fmla="*/ 1 w 56"/>
                  <a:gd name="T57" fmla="*/ 63 h 114"/>
                  <a:gd name="T58" fmla="*/ 0 w 56"/>
                  <a:gd name="T59" fmla="*/ 78 h 114"/>
                  <a:gd name="T60" fmla="*/ 0 w 56"/>
                  <a:gd name="T61" fmla="*/ 83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14"/>
                  <a:gd name="T95" fmla="*/ 56 w 56"/>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14">
                    <a:moveTo>
                      <a:pt x="0" y="83"/>
                    </a:moveTo>
                    <a:lnTo>
                      <a:pt x="5" y="94"/>
                    </a:lnTo>
                    <a:lnTo>
                      <a:pt x="13" y="104"/>
                    </a:lnTo>
                    <a:lnTo>
                      <a:pt x="22" y="113"/>
                    </a:lnTo>
                    <a:lnTo>
                      <a:pt x="30" y="114"/>
                    </a:lnTo>
                    <a:lnTo>
                      <a:pt x="31" y="106"/>
                    </a:lnTo>
                    <a:lnTo>
                      <a:pt x="37" y="99"/>
                    </a:lnTo>
                    <a:lnTo>
                      <a:pt x="45" y="94"/>
                    </a:lnTo>
                    <a:lnTo>
                      <a:pt x="54" y="95"/>
                    </a:lnTo>
                    <a:lnTo>
                      <a:pt x="53" y="95"/>
                    </a:lnTo>
                    <a:lnTo>
                      <a:pt x="51" y="86"/>
                    </a:lnTo>
                    <a:lnTo>
                      <a:pt x="51" y="78"/>
                    </a:lnTo>
                    <a:lnTo>
                      <a:pt x="51" y="71"/>
                    </a:lnTo>
                    <a:lnTo>
                      <a:pt x="51" y="67"/>
                    </a:lnTo>
                    <a:lnTo>
                      <a:pt x="51" y="57"/>
                    </a:lnTo>
                    <a:lnTo>
                      <a:pt x="52" y="41"/>
                    </a:lnTo>
                    <a:lnTo>
                      <a:pt x="54" y="23"/>
                    </a:lnTo>
                    <a:lnTo>
                      <a:pt x="56" y="5"/>
                    </a:lnTo>
                    <a:lnTo>
                      <a:pt x="53" y="2"/>
                    </a:lnTo>
                    <a:lnTo>
                      <a:pt x="47" y="1"/>
                    </a:lnTo>
                    <a:lnTo>
                      <a:pt x="40" y="0"/>
                    </a:lnTo>
                    <a:lnTo>
                      <a:pt x="32" y="0"/>
                    </a:lnTo>
                    <a:lnTo>
                      <a:pt x="24" y="0"/>
                    </a:lnTo>
                    <a:lnTo>
                      <a:pt x="16" y="1"/>
                    </a:lnTo>
                    <a:lnTo>
                      <a:pt x="9" y="3"/>
                    </a:lnTo>
                    <a:lnTo>
                      <a:pt x="2" y="5"/>
                    </a:lnTo>
                    <a:lnTo>
                      <a:pt x="3" y="24"/>
                    </a:lnTo>
                    <a:lnTo>
                      <a:pt x="3" y="43"/>
                    </a:lnTo>
                    <a:lnTo>
                      <a:pt x="1" y="63"/>
                    </a:lnTo>
                    <a:lnTo>
                      <a:pt x="0" y="78"/>
                    </a:lnTo>
                    <a:lnTo>
                      <a:pt x="0" y="83"/>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49" name="Freeform 122"/>
              <p:cNvSpPr>
                <a:spLocks/>
              </p:cNvSpPr>
              <p:nvPr/>
            </p:nvSpPr>
            <p:spPr bwMode="auto">
              <a:xfrm>
                <a:off x="2620" y="2570"/>
                <a:ext cx="311" cy="613"/>
              </a:xfrm>
              <a:custGeom>
                <a:avLst/>
                <a:gdLst>
                  <a:gd name="T0" fmla="*/ 104 w 185"/>
                  <a:gd name="T1" fmla="*/ 649 h 715"/>
                  <a:gd name="T2" fmla="*/ 104 w 185"/>
                  <a:gd name="T3" fmla="*/ 677 h 715"/>
                  <a:gd name="T4" fmla="*/ 106 w 185"/>
                  <a:gd name="T5" fmla="*/ 686 h 715"/>
                  <a:gd name="T6" fmla="*/ 115 w 185"/>
                  <a:gd name="T7" fmla="*/ 694 h 715"/>
                  <a:gd name="T8" fmla="*/ 132 w 185"/>
                  <a:gd name="T9" fmla="*/ 706 h 715"/>
                  <a:gd name="T10" fmla="*/ 157 w 185"/>
                  <a:gd name="T11" fmla="*/ 714 h 715"/>
                  <a:gd name="T12" fmla="*/ 175 w 185"/>
                  <a:gd name="T13" fmla="*/ 714 h 715"/>
                  <a:gd name="T14" fmla="*/ 183 w 185"/>
                  <a:gd name="T15" fmla="*/ 709 h 715"/>
                  <a:gd name="T16" fmla="*/ 185 w 185"/>
                  <a:gd name="T17" fmla="*/ 702 h 715"/>
                  <a:gd name="T18" fmla="*/ 183 w 185"/>
                  <a:gd name="T19" fmla="*/ 684 h 715"/>
                  <a:gd name="T20" fmla="*/ 177 w 185"/>
                  <a:gd name="T21" fmla="*/ 665 h 715"/>
                  <a:gd name="T22" fmla="*/ 172 w 185"/>
                  <a:gd name="T23" fmla="*/ 654 h 715"/>
                  <a:gd name="T24" fmla="*/ 172 w 185"/>
                  <a:gd name="T25" fmla="*/ 604 h 715"/>
                  <a:gd name="T26" fmla="*/ 179 w 185"/>
                  <a:gd name="T27" fmla="*/ 530 h 715"/>
                  <a:gd name="T28" fmla="*/ 177 w 185"/>
                  <a:gd name="T29" fmla="*/ 485 h 715"/>
                  <a:gd name="T30" fmla="*/ 165 w 185"/>
                  <a:gd name="T31" fmla="*/ 425 h 715"/>
                  <a:gd name="T32" fmla="*/ 157 w 185"/>
                  <a:gd name="T33" fmla="*/ 402 h 715"/>
                  <a:gd name="T34" fmla="*/ 154 w 185"/>
                  <a:gd name="T35" fmla="*/ 389 h 715"/>
                  <a:gd name="T36" fmla="*/ 146 w 185"/>
                  <a:gd name="T37" fmla="*/ 370 h 715"/>
                  <a:gd name="T38" fmla="*/ 149 w 185"/>
                  <a:gd name="T39" fmla="*/ 349 h 715"/>
                  <a:gd name="T40" fmla="*/ 150 w 185"/>
                  <a:gd name="T41" fmla="*/ 340 h 715"/>
                  <a:gd name="T42" fmla="*/ 149 w 185"/>
                  <a:gd name="T43" fmla="*/ 329 h 715"/>
                  <a:gd name="T44" fmla="*/ 149 w 185"/>
                  <a:gd name="T45" fmla="*/ 296 h 715"/>
                  <a:gd name="T46" fmla="*/ 161 w 185"/>
                  <a:gd name="T47" fmla="*/ 189 h 715"/>
                  <a:gd name="T48" fmla="*/ 160 w 185"/>
                  <a:gd name="T49" fmla="*/ 114 h 715"/>
                  <a:gd name="T50" fmla="*/ 149 w 185"/>
                  <a:gd name="T51" fmla="*/ 61 h 715"/>
                  <a:gd name="T52" fmla="*/ 129 w 185"/>
                  <a:gd name="T53" fmla="*/ 23 h 715"/>
                  <a:gd name="T54" fmla="*/ 99 w 185"/>
                  <a:gd name="T55" fmla="*/ 2 h 715"/>
                  <a:gd name="T56" fmla="*/ 57 w 185"/>
                  <a:gd name="T57" fmla="*/ 2 h 715"/>
                  <a:gd name="T58" fmla="*/ 24 w 185"/>
                  <a:gd name="T59" fmla="*/ 19 h 715"/>
                  <a:gd name="T60" fmla="*/ 6 w 185"/>
                  <a:gd name="T61" fmla="*/ 48 h 715"/>
                  <a:gd name="T62" fmla="*/ 0 w 185"/>
                  <a:gd name="T63" fmla="*/ 88 h 715"/>
                  <a:gd name="T64" fmla="*/ 4 w 185"/>
                  <a:gd name="T65" fmla="*/ 124 h 715"/>
                  <a:gd name="T66" fmla="*/ 13 w 185"/>
                  <a:gd name="T67" fmla="*/ 161 h 715"/>
                  <a:gd name="T68" fmla="*/ 24 w 185"/>
                  <a:gd name="T69" fmla="*/ 203 h 715"/>
                  <a:gd name="T70" fmla="*/ 34 w 185"/>
                  <a:gd name="T71" fmla="*/ 238 h 715"/>
                  <a:gd name="T72" fmla="*/ 42 w 185"/>
                  <a:gd name="T73" fmla="*/ 286 h 715"/>
                  <a:gd name="T74" fmla="*/ 53 w 185"/>
                  <a:gd name="T75" fmla="*/ 372 h 715"/>
                  <a:gd name="T76" fmla="*/ 65 w 185"/>
                  <a:gd name="T77" fmla="*/ 402 h 715"/>
                  <a:gd name="T78" fmla="*/ 73 w 185"/>
                  <a:gd name="T79" fmla="*/ 418 h 715"/>
                  <a:gd name="T80" fmla="*/ 69 w 185"/>
                  <a:gd name="T81" fmla="*/ 432 h 715"/>
                  <a:gd name="T82" fmla="*/ 69 w 185"/>
                  <a:gd name="T83" fmla="*/ 441 h 715"/>
                  <a:gd name="T84" fmla="*/ 75 w 185"/>
                  <a:gd name="T85" fmla="*/ 478 h 715"/>
                  <a:gd name="T86" fmla="*/ 91 w 185"/>
                  <a:gd name="T87" fmla="*/ 601 h 7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715"/>
                  <a:gd name="T134" fmla="*/ 185 w 185"/>
                  <a:gd name="T135" fmla="*/ 715 h 7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715">
                    <a:moveTo>
                      <a:pt x="101" y="639"/>
                    </a:moveTo>
                    <a:lnTo>
                      <a:pt x="104" y="649"/>
                    </a:lnTo>
                    <a:lnTo>
                      <a:pt x="104" y="663"/>
                    </a:lnTo>
                    <a:lnTo>
                      <a:pt x="104" y="677"/>
                    </a:lnTo>
                    <a:lnTo>
                      <a:pt x="105" y="685"/>
                    </a:lnTo>
                    <a:lnTo>
                      <a:pt x="106" y="686"/>
                    </a:lnTo>
                    <a:lnTo>
                      <a:pt x="109" y="690"/>
                    </a:lnTo>
                    <a:lnTo>
                      <a:pt x="115" y="694"/>
                    </a:lnTo>
                    <a:lnTo>
                      <a:pt x="122" y="700"/>
                    </a:lnTo>
                    <a:lnTo>
                      <a:pt x="132" y="706"/>
                    </a:lnTo>
                    <a:lnTo>
                      <a:pt x="143" y="710"/>
                    </a:lnTo>
                    <a:lnTo>
                      <a:pt x="157" y="714"/>
                    </a:lnTo>
                    <a:lnTo>
                      <a:pt x="170" y="715"/>
                    </a:lnTo>
                    <a:lnTo>
                      <a:pt x="175" y="714"/>
                    </a:lnTo>
                    <a:lnTo>
                      <a:pt x="180" y="713"/>
                    </a:lnTo>
                    <a:lnTo>
                      <a:pt x="183" y="709"/>
                    </a:lnTo>
                    <a:lnTo>
                      <a:pt x="185" y="706"/>
                    </a:lnTo>
                    <a:lnTo>
                      <a:pt x="185" y="702"/>
                    </a:lnTo>
                    <a:lnTo>
                      <a:pt x="184" y="694"/>
                    </a:lnTo>
                    <a:lnTo>
                      <a:pt x="183" y="684"/>
                    </a:lnTo>
                    <a:lnTo>
                      <a:pt x="181" y="672"/>
                    </a:lnTo>
                    <a:lnTo>
                      <a:pt x="177" y="665"/>
                    </a:lnTo>
                    <a:lnTo>
                      <a:pt x="175" y="660"/>
                    </a:lnTo>
                    <a:lnTo>
                      <a:pt x="172" y="654"/>
                    </a:lnTo>
                    <a:lnTo>
                      <a:pt x="170" y="646"/>
                    </a:lnTo>
                    <a:lnTo>
                      <a:pt x="172" y="604"/>
                    </a:lnTo>
                    <a:lnTo>
                      <a:pt x="175" y="563"/>
                    </a:lnTo>
                    <a:lnTo>
                      <a:pt x="179" y="530"/>
                    </a:lnTo>
                    <a:lnTo>
                      <a:pt x="180" y="509"/>
                    </a:lnTo>
                    <a:lnTo>
                      <a:pt x="177" y="485"/>
                    </a:lnTo>
                    <a:lnTo>
                      <a:pt x="173" y="454"/>
                    </a:lnTo>
                    <a:lnTo>
                      <a:pt x="165" y="425"/>
                    </a:lnTo>
                    <a:lnTo>
                      <a:pt x="158" y="405"/>
                    </a:lnTo>
                    <a:lnTo>
                      <a:pt x="157" y="402"/>
                    </a:lnTo>
                    <a:lnTo>
                      <a:pt x="155" y="396"/>
                    </a:lnTo>
                    <a:lnTo>
                      <a:pt x="154" y="389"/>
                    </a:lnTo>
                    <a:lnTo>
                      <a:pt x="153" y="381"/>
                    </a:lnTo>
                    <a:lnTo>
                      <a:pt x="146" y="370"/>
                    </a:lnTo>
                    <a:lnTo>
                      <a:pt x="145" y="358"/>
                    </a:lnTo>
                    <a:lnTo>
                      <a:pt x="149" y="349"/>
                    </a:lnTo>
                    <a:lnTo>
                      <a:pt x="150" y="345"/>
                    </a:lnTo>
                    <a:lnTo>
                      <a:pt x="150" y="340"/>
                    </a:lnTo>
                    <a:lnTo>
                      <a:pt x="150" y="334"/>
                    </a:lnTo>
                    <a:lnTo>
                      <a:pt x="149" y="329"/>
                    </a:lnTo>
                    <a:lnTo>
                      <a:pt x="146" y="326"/>
                    </a:lnTo>
                    <a:lnTo>
                      <a:pt x="149" y="296"/>
                    </a:lnTo>
                    <a:lnTo>
                      <a:pt x="154" y="244"/>
                    </a:lnTo>
                    <a:lnTo>
                      <a:pt x="161" y="189"/>
                    </a:lnTo>
                    <a:lnTo>
                      <a:pt x="162" y="146"/>
                    </a:lnTo>
                    <a:lnTo>
                      <a:pt x="160" y="114"/>
                    </a:lnTo>
                    <a:lnTo>
                      <a:pt x="155" y="85"/>
                    </a:lnTo>
                    <a:lnTo>
                      <a:pt x="149" y="61"/>
                    </a:lnTo>
                    <a:lnTo>
                      <a:pt x="141" y="39"/>
                    </a:lnTo>
                    <a:lnTo>
                      <a:pt x="129" y="23"/>
                    </a:lnTo>
                    <a:lnTo>
                      <a:pt x="116" y="10"/>
                    </a:lnTo>
                    <a:lnTo>
                      <a:pt x="99" y="2"/>
                    </a:lnTo>
                    <a:lnTo>
                      <a:pt x="80" y="0"/>
                    </a:lnTo>
                    <a:lnTo>
                      <a:pt x="57" y="2"/>
                    </a:lnTo>
                    <a:lnTo>
                      <a:pt x="38" y="9"/>
                    </a:lnTo>
                    <a:lnTo>
                      <a:pt x="24" y="19"/>
                    </a:lnTo>
                    <a:lnTo>
                      <a:pt x="13" y="32"/>
                    </a:lnTo>
                    <a:lnTo>
                      <a:pt x="6" y="48"/>
                    </a:lnTo>
                    <a:lnTo>
                      <a:pt x="1" y="67"/>
                    </a:lnTo>
                    <a:lnTo>
                      <a:pt x="0" y="88"/>
                    </a:lnTo>
                    <a:lnTo>
                      <a:pt x="1" y="111"/>
                    </a:lnTo>
                    <a:lnTo>
                      <a:pt x="4" y="124"/>
                    </a:lnTo>
                    <a:lnTo>
                      <a:pt x="7" y="142"/>
                    </a:lnTo>
                    <a:lnTo>
                      <a:pt x="13" y="161"/>
                    </a:lnTo>
                    <a:lnTo>
                      <a:pt x="19" y="182"/>
                    </a:lnTo>
                    <a:lnTo>
                      <a:pt x="24" y="203"/>
                    </a:lnTo>
                    <a:lnTo>
                      <a:pt x="29" y="222"/>
                    </a:lnTo>
                    <a:lnTo>
                      <a:pt x="34" y="238"/>
                    </a:lnTo>
                    <a:lnTo>
                      <a:pt x="37" y="252"/>
                    </a:lnTo>
                    <a:lnTo>
                      <a:pt x="42" y="286"/>
                    </a:lnTo>
                    <a:lnTo>
                      <a:pt x="46" y="330"/>
                    </a:lnTo>
                    <a:lnTo>
                      <a:pt x="53" y="372"/>
                    </a:lnTo>
                    <a:lnTo>
                      <a:pt x="59" y="395"/>
                    </a:lnTo>
                    <a:lnTo>
                      <a:pt x="65" y="402"/>
                    </a:lnTo>
                    <a:lnTo>
                      <a:pt x="70" y="410"/>
                    </a:lnTo>
                    <a:lnTo>
                      <a:pt x="73" y="418"/>
                    </a:lnTo>
                    <a:lnTo>
                      <a:pt x="71" y="426"/>
                    </a:lnTo>
                    <a:lnTo>
                      <a:pt x="69" y="432"/>
                    </a:lnTo>
                    <a:lnTo>
                      <a:pt x="69" y="436"/>
                    </a:lnTo>
                    <a:lnTo>
                      <a:pt x="69" y="441"/>
                    </a:lnTo>
                    <a:lnTo>
                      <a:pt x="70" y="447"/>
                    </a:lnTo>
                    <a:lnTo>
                      <a:pt x="75" y="478"/>
                    </a:lnTo>
                    <a:lnTo>
                      <a:pt x="82" y="538"/>
                    </a:lnTo>
                    <a:lnTo>
                      <a:pt x="91" y="601"/>
                    </a:lnTo>
                    <a:lnTo>
                      <a:pt x="101" y="639"/>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0" name="Freeform 123"/>
              <p:cNvSpPr>
                <a:spLocks/>
              </p:cNvSpPr>
              <p:nvPr/>
            </p:nvSpPr>
            <p:spPr bwMode="auto">
              <a:xfrm>
                <a:off x="2857" y="2593"/>
                <a:ext cx="114" cy="139"/>
              </a:xfrm>
              <a:custGeom>
                <a:avLst/>
                <a:gdLst>
                  <a:gd name="T0" fmla="*/ 33 w 67"/>
                  <a:gd name="T1" fmla="*/ 0 h 162"/>
                  <a:gd name="T2" fmla="*/ 42 w 67"/>
                  <a:gd name="T3" fmla="*/ 5 h 162"/>
                  <a:gd name="T4" fmla="*/ 47 w 67"/>
                  <a:gd name="T5" fmla="*/ 16 h 162"/>
                  <a:gd name="T6" fmla="*/ 48 w 67"/>
                  <a:gd name="T7" fmla="*/ 24 h 162"/>
                  <a:gd name="T8" fmla="*/ 52 w 67"/>
                  <a:gd name="T9" fmla="*/ 37 h 162"/>
                  <a:gd name="T10" fmla="*/ 62 w 67"/>
                  <a:gd name="T11" fmla="*/ 60 h 162"/>
                  <a:gd name="T12" fmla="*/ 65 w 67"/>
                  <a:gd name="T13" fmla="*/ 79 h 162"/>
                  <a:gd name="T14" fmla="*/ 67 w 67"/>
                  <a:gd name="T15" fmla="*/ 95 h 162"/>
                  <a:gd name="T16" fmla="*/ 65 w 67"/>
                  <a:gd name="T17" fmla="*/ 107 h 162"/>
                  <a:gd name="T18" fmla="*/ 66 w 67"/>
                  <a:gd name="T19" fmla="*/ 118 h 162"/>
                  <a:gd name="T20" fmla="*/ 66 w 67"/>
                  <a:gd name="T21" fmla="*/ 125 h 162"/>
                  <a:gd name="T22" fmla="*/ 63 w 67"/>
                  <a:gd name="T23" fmla="*/ 132 h 162"/>
                  <a:gd name="T24" fmla="*/ 58 w 67"/>
                  <a:gd name="T25" fmla="*/ 137 h 162"/>
                  <a:gd name="T26" fmla="*/ 47 w 67"/>
                  <a:gd name="T27" fmla="*/ 145 h 162"/>
                  <a:gd name="T28" fmla="*/ 34 w 67"/>
                  <a:gd name="T29" fmla="*/ 155 h 162"/>
                  <a:gd name="T30" fmla="*/ 25 w 67"/>
                  <a:gd name="T31" fmla="*/ 162 h 162"/>
                  <a:gd name="T32" fmla="*/ 23 w 67"/>
                  <a:gd name="T33" fmla="*/ 154 h 162"/>
                  <a:gd name="T34" fmla="*/ 32 w 67"/>
                  <a:gd name="T35" fmla="*/ 132 h 162"/>
                  <a:gd name="T36" fmla="*/ 36 w 67"/>
                  <a:gd name="T37" fmla="*/ 116 h 162"/>
                  <a:gd name="T38" fmla="*/ 33 w 67"/>
                  <a:gd name="T39" fmla="*/ 100 h 162"/>
                  <a:gd name="T40" fmla="*/ 31 w 67"/>
                  <a:gd name="T41" fmla="*/ 88 h 162"/>
                  <a:gd name="T42" fmla="*/ 27 w 67"/>
                  <a:gd name="T43" fmla="*/ 86 h 162"/>
                  <a:gd name="T44" fmla="*/ 21 w 67"/>
                  <a:gd name="T45" fmla="*/ 91 h 162"/>
                  <a:gd name="T46" fmla="*/ 17 w 67"/>
                  <a:gd name="T47" fmla="*/ 98 h 162"/>
                  <a:gd name="T48" fmla="*/ 13 w 67"/>
                  <a:gd name="T49" fmla="*/ 108 h 162"/>
                  <a:gd name="T50" fmla="*/ 4 w 67"/>
                  <a:gd name="T51" fmla="*/ 117 h 162"/>
                  <a:gd name="T52" fmla="*/ 0 w 67"/>
                  <a:gd name="T53" fmla="*/ 115 h 162"/>
                  <a:gd name="T54" fmla="*/ 1 w 67"/>
                  <a:gd name="T55" fmla="*/ 101 h 162"/>
                  <a:gd name="T56" fmla="*/ 1 w 67"/>
                  <a:gd name="T57" fmla="*/ 91 h 162"/>
                  <a:gd name="T58" fmla="*/ 3 w 67"/>
                  <a:gd name="T59" fmla="*/ 80 h 162"/>
                  <a:gd name="T60" fmla="*/ 6 w 67"/>
                  <a:gd name="T61" fmla="*/ 72 h 162"/>
                  <a:gd name="T62" fmla="*/ 8 w 67"/>
                  <a:gd name="T63" fmla="*/ 60 h 162"/>
                  <a:gd name="T64" fmla="*/ 9 w 67"/>
                  <a:gd name="T65" fmla="*/ 49 h 162"/>
                  <a:gd name="T66" fmla="*/ 13 w 67"/>
                  <a:gd name="T67" fmla="*/ 38 h 162"/>
                  <a:gd name="T68" fmla="*/ 18 w 67"/>
                  <a:gd name="T69" fmla="*/ 26 h 162"/>
                  <a:gd name="T70" fmla="*/ 19 w 67"/>
                  <a:gd name="T71" fmla="*/ 17 h 162"/>
                  <a:gd name="T72" fmla="*/ 19 w 67"/>
                  <a:gd name="T73" fmla="*/ 10 h 162"/>
                  <a:gd name="T74" fmla="*/ 23 w 67"/>
                  <a:gd name="T75" fmla="*/ 3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62"/>
                  <a:gd name="T116" fmla="*/ 67 w 67"/>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62">
                    <a:moveTo>
                      <a:pt x="27" y="1"/>
                    </a:moveTo>
                    <a:lnTo>
                      <a:pt x="33" y="0"/>
                    </a:lnTo>
                    <a:lnTo>
                      <a:pt x="39" y="2"/>
                    </a:lnTo>
                    <a:lnTo>
                      <a:pt x="42" y="5"/>
                    </a:lnTo>
                    <a:lnTo>
                      <a:pt x="46" y="10"/>
                    </a:lnTo>
                    <a:lnTo>
                      <a:pt x="47" y="16"/>
                    </a:lnTo>
                    <a:lnTo>
                      <a:pt x="47" y="19"/>
                    </a:lnTo>
                    <a:lnTo>
                      <a:pt x="48" y="24"/>
                    </a:lnTo>
                    <a:lnTo>
                      <a:pt x="49" y="28"/>
                    </a:lnTo>
                    <a:lnTo>
                      <a:pt x="52" y="37"/>
                    </a:lnTo>
                    <a:lnTo>
                      <a:pt x="57" y="47"/>
                    </a:lnTo>
                    <a:lnTo>
                      <a:pt x="62" y="60"/>
                    </a:lnTo>
                    <a:lnTo>
                      <a:pt x="64" y="70"/>
                    </a:lnTo>
                    <a:lnTo>
                      <a:pt x="65" y="79"/>
                    </a:lnTo>
                    <a:lnTo>
                      <a:pt x="67" y="88"/>
                    </a:lnTo>
                    <a:lnTo>
                      <a:pt x="67" y="95"/>
                    </a:lnTo>
                    <a:lnTo>
                      <a:pt x="66" y="101"/>
                    </a:lnTo>
                    <a:lnTo>
                      <a:pt x="65" y="107"/>
                    </a:lnTo>
                    <a:lnTo>
                      <a:pt x="65" y="113"/>
                    </a:lnTo>
                    <a:lnTo>
                      <a:pt x="66" y="118"/>
                    </a:lnTo>
                    <a:lnTo>
                      <a:pt x="66" y="122"/>
                    </a:lnTo>
                    <a:lnTo>
                      <a:pt x="66" y="125"/>
                    </a:lnTo>
                    <a:lnTo>
                      <a:pt x="65" y="129"/>
                    </a:lnTo>
                    <a:lnTo>
                      <a:pt x="63" y="132"/>
                    </a:lnTo>
                    <a:lnTo>
                      <a:pt x="61" y="134"/>
                    </a:lnTo>
                    <a:lnTo>
                      <a:pt x="58" y="137"/>
                    </a:lnTo>
                    <a:lnTo>
                      <a:pt x="52" y="140"/>
                    </a:lnTo>
                    <a:lnTo>
                      <a:pt x="47" y="145"/>
                    </a:lnTo>
                    <a:lnTo>
                      <a:pt x="41" y="151"/>
                    </a:lnTo>
                    <a:lnTo>
                      <a:pt x="34" y="155"/>
                    </a:lnTo>
                    <a:lnTo>
                      <a:pt x="28" y="160"/>
                    </a:lnTo>
                    <a:lnTo>
                      <a:pt x="25" y="162"/>
                    </a:lnTo>
                    <a:lnTo>
                      <a:pt x="23" y="162"/>
                    </a:lnTo>
                    <a:lnTo>
                      <a:pt x="23" y="154"/>
                    </a:lnTo>
                    <a:lnTo>
                      <a:pt x="26" y="142"/>
                    </a:lnTo>
                    <a:lnTo>
                      <a:pt x="32" y="132"/>
                    </a:lnTo>
                    <a:lnTo>
                      <a:pt x="36" y="122"/>
                    </a:lnTo>
                    <a:lnTo>
                      <a:pt x="36" y="116"/>
                    </a:lnTo>
                    <a:lnTo>
                      <a:pt x="35" y="108"/>
                    </a:lnTo>
                    <a:lnTo>
                      <a:pt x="33" y="100"/>
                    </a:lnTo>
                    <a:lnTo>
                      <a:pt x="32" y="93"/>
                    </a:lnTo>
                    <a:lnTo>
                      <a:pt x="31" y="88"/>
                    </a:lnTo>
                    <a:lnTo>
                      <a:pt x="29" y="86"/>
                    </a:lnTo>
                    <a:lnTo>
                      <a:pt x="27" y="86"/>
                    </a:lnTo>
                    <a:lnTo>
                      <a:pt x="25" y="87"/>
                    </a:lnTo>
                    <a:lnTo>
                      <a:pt x="21" y="91"/>
                    </a:lnTo>
                    <a:lnTo>
                      <a:pt x="19" y="94"/>
                    </a:lnTo>
                    <a:lnTo>
                      <a:pt x="17" y="98"/>
                    </a:lnTo>
                    <a:lnTo>
                      <a:pt x="16" y="102"/>
                    </a:lnTo>
                    <a:lnTo>
                      <a:pt x="13" y="108"/>
                    </a:lnTo>
                    <a:lnTo>
                      <a:pt x="9" y="114"/>
                    </a:lnTo>
                    <a:lnTo>
                      <a:pt x="4" y="117"/>
                    </a:lnTo>
                    <a:lnTo>
                      <a:pt x="1" y="118"/>
                    </a:lnTo>
                    <a:lnTo>
                      <a:pt x="0" y="115"/>
                    </a:lnTo>
                    <a:lnTo>
                      <a:pt x="0" y="108"/>
                    </a:lnTo>
                    <a:lnTo>
                      <a:pt x="1" y="101"/>
                    </a:lnTo>
                    <a:lnTo>
                      <a:pt x="1" y="95"/>
                    </a:lnTo>
                    <a:lnTo>
                      <a:pt x="1" y="91"/>
                    </a:lnTo>
                    <a:lnTo>
                      <a:pt x="2" y="86"/>
                    </a:lnTo>
                    <a:lnTo>
                      <a:pt x="3" y="80"/>
                    </a:lnTo>
                    <a:lnTo>
                      <a:pt x="5" y="77"/>
                    </a:lnTo>
                    <a:lnTo>
                      <a:pt x="6" y="72"/>
                    </a:lnTo>
                    <a:lnTo>
                      <a:pt x="8" y="66"/>
                    </a:lnTo>
                    <a:lnTo>
                      <a:pt x="8" y="60"/>
                    </a:lnTo>
                    <a:lnTo>
                      <a:pt x="8" y="54"/>
                    </a:lnTo>
                    <a:lnTo>
                      <a:pt x="9" y="49"/>
                    </a:lnTo>
                    <a:lnTo>
                      <a:pt x="10" y="43"/>
                    </a:lnTo>
                    <a:lnTo>
                      <a:pt x="13" y="38"/>
                    </a:lnTo>
                    <a:lnTo>
                      <a:pt x="16" y="32"/>
                    </a:lnTo>
                    <a:lnTo>
                      <a:pt x="18" y="26"/>
                    </a:lnTo>
                    <a:lnTo>
                      <a:pt x="19" y="20"/>
                    </a:lnTo>
                    <a:lnTo>
                      <a:pt x="19" y="17"/>
                    </a:lnTo>
                    <a:lnTo>
                      <a:pt x="19" y="14"/>
                    </a:lnTo>
                    <a:lnTo>
                      <a:pt x="19" y="10"/>
                    </a:lnTo>
                    <a:lnTo>
                      <a:pt x="20" y="7"/>
                    </a:lnTo>
                    <a:lnTo>
                      <a:pt x="23" y="3"/>
                    </a:lnTo>
                    <a:lnTo>
                      <a:pt x="27" y="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1" name="Freeform 124"/>
              <p:cNvSpPr>
                <a:spLocks/>
              </p:cNvSpPr>
              <p:nvPr/>
            </p:nvSpPr>
            <p:spPr bwMode="auto">
              <a:xfrm>
                <a:off x="2897" y="2595"/>
                <a:ext cx="30" cy="17"/>
              </a:xfrm>
              <a:custGeom>
                <a:avLst/>
                <a:gdLst>
                  <a:gd name="T0" fmla="*/ 11 w 18"/>
                  <a:gd name="T1" fmla="*/ 20 h 20"/>
                  <a:gd name="T2" fmla="*/ 8 w 18"/>
                  <a:gd name="T3" fmla="*/ 20 h 20"/>
                  <a:gd name="T4" fmla="*/ 4 w 18"/>
                  <a:gd name="T5" fmla="*/ 18 h 20"/>
                  <a:gd name="T6" fmla="*/ 1 w 18"/>
                  <a:gd name="T7" fmla="*/ 16 h 20"/>
                  <a:gd name="T8" fmla="*/ 0 w 18"/>
                  <a:gd name="T9" fmla="*/ 13 h 20"/>
                  <a:gd name="T10" fmla="*/ 0 w 18"/>
                  <a:gd name="T11" fmla="*/ 8 h 20"/>
                  <a:gd name="T12" fmla="*/ 1 w 18"/>
                  <a:gd name="T13" fmla="*/ 5 h 20"/>
                  <a:gd name="T14" fmla="*/ 3 w 18"/>
                  <a:gd name="T15" fmla="*/ 2 h 20"/>
                  <a:gd name="T16" fmla="*/ 7 w 18"/>
                  <a:gd name="T17" fmla="*/ 1 h 20"/>
                  <a:gd name="T18" fmla="*/ 10 w 18"/>
                  <a:gd name="T19" fmla="*/ 0 h 20"/>
                  <a:gd name="T20" fmla="*/ 14 w 18"/>
                  <a:gd name="T21" fmla="*/ 1 h 20"/>
                  <a:gd name="T22" fmla="*/ 17 w 18"/>
                  <a:gd name="T23" fmla="*/ 3 h 20"/>
                  <a:gd name="T24" fmla="*/ 18 w 18"/>
                  <a:gd name="T25" fmla="*/ 7 h 20"/>
                  <a:gd name="T26" fmla="*/ 18 w 18"/>
                  <a:gd name="T27" fmla="*/ 12 h 20"/>
                  <a:gd name="T28" fmla="*/ 17 w 18"/>
                  <a:gd name="T29" fmla="*/ 15 h 20"/>
                  <a:gd name="T30" fmla="*/ 15 w 18"/>
                  <a:gd name="T31" fmla="*/ 17 h 20"/>
                  <a:gd name="T32" fmla="*/ 11 w 18"/>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1" y="20"/>
                    </a:moveTo>
                    <a:lnTo>
                      <a:pt x="8" y="20"/>
                    </a:lnTo>
                    <a:lnTo>
                      <a:pt x="4" y="18"/>
                    </a:lnTo>
                    <a:lnTo>
                      <a:pt x="1" y="16"/>
                    </a:lnTo>
                    <a:lnTo>
                      <a:pt x="0" y="13"/>
                    </a:lnTo>
                    <a:lnTo>
                      <a:pt x="0" y="8"/>
                    </a:lnTo>
                    <a:lnTo>
                      <a:pt x="1" y="5"/>
                    </a:lnTo>
                    <a:lnTo>
                      <a:pt x="3" y="2"/>
                    </a:lnTo>
                    <a:lnTo>
                      <a:pt x="7" y="1"/>
                    </a:lnTo>
                    <a:lnTo>
                      <a:pt x="10" y="0"/>
                    </a:lnTo>
                    <a:lnTo>
                      <a:pt x="14" y="1"/>
                    </a:lnTo>
                    <a:lnTo>
                      <a:pt x="17" y="3"/>
                    </a:lnTo>
                    <a:lnTo>
                      <a:pt x="18" y="7"/>
                    </a:lnTo>
                    <a:lnTo>
                      <a:pt x="18" y="12"/>
                    </a:lnTo>
                    <a:lnTo>
                      <a:pt x="17" y="15"/>
                    </a:lnTo>
                    <a:lnTo>
                      <a:pt x="15" y="17"/>
                    </a:lnTo>
                    <a:lnTo>
                      <a:pt x="11"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2" name="Freeform 125"/>
              <p:cNvSpPr>
                <a:spLocks/>
              </p:cNvSpPr>
              <p:nvPr/>
            </p:nvSpPr>
            <p:spPr bwMode="auto">
              <a:xfrm>
                <a:off x="2714" y="2230"/>
                <a:ext cx="358" cy="388"/>
              </a:xfrm>
              <a:custGeom>
                <a:avLst/>
                <a:gdLst>
                  <a:gd name="T0" fmla="*/ 34 w 212"/>
                  <a:gd name="T1" fmla="*/ 1 h 452"/>
                  <a:gd name="T2" fmla="*/ 48 w 212"/>
                  <a:gd name="T3" fmla="*/ 0 h 452"/>
                  <a:gd name="T4" fmla="*/ 63 w 212"/>
                  <a:gd name="T5" fmla="*/ 4 h 452"/>
                  <a:gd name="T6" fmla="*/ 76 w 212"/>
                  <a:gd name="T7" fmla="*/ 14 h 452"/>
                  <a:gd name="T8" fmla="*/ 86 w 212"/>
                  <a:gd name="T9" fmla="*/ 27 h 452"/>
                  <a:gd name="T10" fmla="*/ 97 w 212"/>
                  <a:gd name="T11" fmla="*/ 44 h 452"/>
                  <a:gd name="T12" fmla="*/ 107 w 212"/>
                  <a:gd name="T13" fmla="*/ 60 h 452"/>
                  <a:gd name="T14" fmla="*/ 117 w 212"/>
                  <a:gd name="T15" fmla="*/ 73 h 452"/>
                  <a:gd name="T16" fmla="*/ 136 w 212"/>
                  <a:gd name="T17" fmla="*/ 92 h 452"/>
                  <a:gd name="T18" fmla="*/ 159 w 212"/>
                  <a:gd name="T19" fmla="*/ 122 h 452"/>
                  <a:gd name="T20" fmla="*/ 179 w 212"/>
                  <a:gd name="T21" fmla="*/ 154 h 452"/>
                  <a:gd name="T22" fmla="*/ 194 w 212"/>
                  <a:gd name="T23" fmla="*/ 181 h 452"/>
                  <a:gd name="T24" fmla="*/ 205 w 212"/>
                  <a:gd name="T25" fmla="*/ 198 h 452"/>
                  <a:gd name="T26" fmla="*/ 212 w 212"/>
                  <a:gd name="T27" fmla="*/ 210 h 452"/>
                  <a:gd name="T28" fmla="*/ 207 w 212"/>
                  <a:gd name="T29" fmla="*/ 224 h 452"/>
                  <a:gd name="T30" fmla="*/ 202 w 212"/>
                  <a:gd name="T31" fmla="*/ 240 h 452"/>
                  <a:gd name="T32" fmla="*/ 199 w 212"/>
                  <a:gd name="T33" fmla="*/ 259 h 452"/>
                  <a:gd name="T34" fmla="*/ 190 w 212"/>
                  <a:gd name="T35" fmla="*/ 296 h 452"/>
                  <a:gd name="T36" fmla="*/ 175 w 212"/>
                  <a:gd name="T37" fmla="*/ 344 h 452"/>
                  <a:gd name="T38" fmla="*/ 153 w 212"/>
                  <a:gd name="T39" fmla="*/ 392 h 452"/>
                  <a:gd name="T40" fmla="*/ 130 w 212"/>
                  <a:gd name="T41" fmla="*/ 425 h 452"/>
                  <a:gd name="T42" fmla="*/ 117 w 212"/>
                  <a:gd name="T43" fmla="*/ 446 h 452"/>
                  <a:gd name="T44" fmla="*/ 105 w 212"/>
                  <a:gd name="T45" fmla="*/ 452 h 452"/>
                  <a:gd name="T46" fmla="*/ 95 w 212"/>
                  <a:gd name="T47" fmla="*/ 440 h 452"/>
                  <a:gd name="T48" fmla="*/ 99 w 212"/>
                  <a:gd name="T49" fmla="*/ 421 h 452"/>
                  <a:gd name="T50" fmla="*/ 105 w 212"/>
                  <a:gd name="T51" fmla="*/ 391 h 452"/>
                  <a:gd name="T52" fmla="*/ 109 w 212"/>
                  <a:gd name="T53" fmla="*/ 352 h 452"/>
                  <a:gd name="T54" fmla="*/ 118 w 212"/>
                  <a:gd name="T55" fmla="*/ 293 h 452"/>
                  <a:gd name="T56" fmla="*/ 130 w 212"/>
                  <a:gd name="T57" fmla="*/ 256 h 452"/>
                  <a:gd name="T58" fmla="*/ 139 w 212"/>
                  <a:gd name="T59" fmla="*/ 236 h 452"/>
                  <a:gd name="T60" fmla="*/ 136 w 212"/>
                  <a:gd name="T61" fmla="*/ 222 h 452"/>
                  <a:gd name="T62" fmla="*/ 124 w 212"/>
                  <a:gd name="T63" fmla="*/ 206 h 452"/>
                  <a:gd name="T64" fmla="*/ 110 w 212"/>
                  <a:gd name="T65" fmla="*/ 194 h 452"/>
                  <a:gd name="T66" fmla="*/ 101 w 212"/>
                  <a:gd name="T67" fmla="*/ 186 h 452"/>
                  <a:gd name="T68" fmla="*/ 92 w 212"/>
                  <a:gd name="T69" fmla="*/ 177 h 452"/>
                  <a:gd name="T70" fmla="*/ 83 w 212"/>
                  <a:gd name="T71" fmla="*/ 167 h 452"/>
                  <a:gd name="T72" fmla="*/ 72 w 212"/>
                  <a:gd name="T73" fmla="*/ 147 h 452"/>
                  <a:gd name="T74" fmla="*/ 59 w 212"/>
                  <a:gd name="T75" fmla="*/ 128 h 452"/>
                  <a:gd name="T76" fmla="*/ 47 w 212"/>
                  <a:gd name="T77" fmla="*/ 117 h 452"/>
                  <a:gd name="T78" fmla="*/ 34 w 212"/>
                  <a:gd name="T79" fmla="*/ 106 h 452"/>
                  <a:gd name="T80" fmla="*/ 21 w 212"/>
                  <a:gd name="T81" fmla="*/ 92 h 452"/>
                  <a:gd name="T82" fmla="*/ 8 w 212"/>
                  <a:gd name="T83" fmla="*/ 76 h 452"/>
                  <a:gd name="T84" fmla="*/ 1 w 212"/>
                  <a:gd name="T85" fmla="*/ 57 h 452"/>
                  <a:gd name="T86" fmla="*/ 0 w 212"/>
                  <a:gd name="T87" fmla="*/ 38 h 452"/>
                  <a:gd name="T88" fmla="*/ 6 w 212"/>
                  <a:gd name="T89" fmla="*/ 21 h 452"/>
                  <a:gd name="T90" fmla="*/ 19 w 212"/>
                  <a:gd name="T91" fmla="*/ 7 h 4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452"/>
                  <a:gd name="T140" fmla="*/ 212 w 212"/>
                  <a:gd name="T141" fmla="*/ 452 h 4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452">
                    <a:moveTo>
                      <a:pt x="29" y="2"/>
                    </a:moveTo>
                    <a:lnTo>
                      <a:pt x="34" y="1"/>
                    </a:lnTo>
                    <a:lnTo>
                      <a:pt x="41" y="0"/>
                    </a:lnTo>
                    <a:lnTo>
                      <a:pt x="48" y="0"/>
                    </a:lnTo>
                    <a:lnTo>
                      <a:pt x="56" y="2"/>
                    </a:lnTo>
                    <a:lnTo>
                      <a:pt x="63" y="4"/>
                    </a:lnTo>
                    <a:lnTo>
                      <a:pt x="70" y="9"/>
                    </a:lnTo>
                    <a:lnTo>
                      <a:pt x="76" y="14"/>
                    </a:lnTo>
                    <a:lnTo>
                      <a:pt x="82" y="21"/>
                    </a:lnTo>
                    <a:lnTo>
                      <a:pt x="86" y="27"/>
                    </a:lnTo>
                    <a:lnTo>
                      <a:pt x="91" y="35"/>
                    </a:lnTo>
                    <a:lnTo>
                      <a:pt x="97" y="44"/>
                    </a:lnTo>
                    <a:lnTo>
                      <a:pt x="101" y="52"/>
                    </a:lnTo>
                    <a:lnTo>
                      <a:pt x="107" y="60"/>
                    </a:lnTo>
                    <a:lnTo>
                      <a:pt x="112" y="67"/>
                    </a:lnTo>
                    <a:lnTo>
                      <a:pt x="117" y="73"/>
                    </a:lnTo>
                    <a:lnTo>
                      <a:pt x="123" y="79"/>
                    </a:lnTo>
                    <a:lnTo>
                      <a:pt x="136" y="92"/>
                    </a:lnTo>
                    <a:lnTo>
                      <a:pt x="147" y="106"/>
                    </a:lnTo>
                    <a:lnTo>
                      <a:pt x="159" y="122"/>
                    </a:lnTo>
                    <a:lnTo>
                      <a:pt x="169" y="138"/>
                    </a:lnTo>
                    <a:lnTo>
                      <a:pt x="179" y="154"/>
                    </a:lnTo>
                    <a:lnTo>
                      <a:pt x="187" y="168"/>
                    </a:lnTo>
                    <a:lnTo>
                      <a:pt x="194" y="181"/>
                    </a:lnTo>
                    <a:lnTo>
                      <a:pt x="200" y="191"/>
                    </a:lnTo>
                    <a:lnTo>
                      <a:pt x="205" y="198"/>
                    </a:lnTo>
                    <a:lnTo>
                      <a:pt x="209" y="205"/>
                    </a:lnTo>
                    <a:lnTo>
                      <a:pt x="212" y="210"/>
                    </a:lnTo>
                    <a:lnTo>
                      <a:pt x="210" y="217"/>
                    </a:lnTo>
                    <a:lnTo>
                      <a:pt x="207" y="224"/>
                    </a:lnTo>
                    <a:lnTo>
                      <a:pt x="205" y="231"/>
                    </a:lnTo>
                    <a:lnTo>
                      <a:pt x="202" y="240"/>
                    </a:lnTo>
                    <a:lnTo>
                      <a:pt x="200" y="250"/>
                    </a:lnTo>
                    <a:lnTo>
                      <a:pt x="199" y="259"/>
                    </a:lnTo>
                    <a:lnTo>
                      <a:pt x="196" y="275"/>
                    </a:lnTo>
                    <a:lnTo>
                      <a:pt x="190" y="296"/>
                    </a:lnTo>
                    <a:lnTo>
                      <a:pt x="183" y="319"/>
                    </a:lnTo>
                    <a:lnTo>
                      <a:pt x="175" y="344"/>
                    </a:lnTo>
                    <a:lnTo>
                      <a:pt x="164" y="368"/>
                    </a:lnTo>
                    <a:lnTo>
                      <a:pt x="153" y="392"/>
                    </a:lnTo>
                    <a:lnTo>
                      <a:pt x="140" y="412"/>
                    </a:lnTo>
                    <a:lnTo>
                      <a:pt x="130" y="425"/>
                    </a:lnTo>
                    <a:lnTo>
                      <a:pt x="122" y="437"/>
                    </a:lnTo>
                    <a:lnTo>
                      <a:pt x="117" y="446"/>
                    </a:lnTo>
                    <a:lnTo>
                      <a:pt x="114" y="450"/>
                    </a:lnTo>
                    <a:lnTo>
                      <a:pt x="105" y="452"/>
                    </a:lnTo>
                    <a:lnTo>
                      <a:pt x="99" y="449"/>
                    </a:lnTo>
                    <a:lnTo>
                      <a:pt x="95" y="440"/>
                    </a:lnTo>
                    <a:lnTo>
                      <a:pt x="97" y="428"/>
                    </a:lnTo>
                    <a:lnTo>
                      <a:pt x="99" y="421"/>
                    </a:lnTo>
                    <a:lnTo>
                      <a:pt x="102" y="407"/>
                    </a:lnTo>
                    <a:lnTo>
                      <a:pt x="105" y="391"/>
                    </a:lnTo>
                    <a:lnTo>
                      <a:pt x="107" y="374"/>
                    </a:lnTo>
                    <a:lnTo>
                      <a:pt x="109" y="352"/>
                    </a:lnTo>
                    <a:lnTo>
                      <a:pt x="113" y="322"/>
                    </a:lnTo>
                    <a:lnTo>
                      <a:pt x="118" y="293"/>
                    </a:lnTo>
                    <a:lnTo>
                      <a:pt x="124" y="271"/>
                    </a:lnTo>
                    <a:lnTo>
                      <a:pt x="130" y="256"/>
                    </a:lnTo>
                    <a:lnTo>
                      <a:pt x="136" y="245"/>
                    </a:lnTo>
                    <a:lnTo>
                      <a:pt x="139" y="236"/>
                    </a:lnTo>
                    <a:lnTo>
                      <a:pt x="139" y="229"/>
                    </a:lnTo>
                    <a:lnTo>
                      <a:pt x="136" y="222"/>
                    </a:lnTo>
                    <a:lnTo>
                      <a:pt x="131" y="214"/>
                    </a:lnTo>
                    <a:lnTo>
                      <a:pt x="124" y="206"/>
                    </a:lnTo>
                    <a:lnTo>
                      <a:pt x="115" y="198"/>
                    </a:lnTo>
                    <a:lnTo>
                      <a:pt x="110" y="194"/>
                    </a:lnTo>
                    <a:lnTo>
                      <a:pt x="106" y="191"/>
                    </a:lnTo>
                    <a:lnTo>
                      <a:pt x="101" y="186"/>
                    </a:lnTo>
                    <a:lnTo>
                      <a:pt x="97" y="182"/>
                    </a:lnTo>
                    <a:lnTo>
                      <a:pt x="92" y="177"/>
                    </a:lnTo>
                    <a:lnTo>
                      <a:pt x="87" y="172"/>
                    </a:lnTo>
                    <a:lnTo>
                      <a:pt x="83" y="167"/>
                    </a:lnTo>
                    <a:lnTo>
                      <a:pt x="79" y="160"/>
                    </a:lnTo>
                    <a:lnTo>
                      <a:pt x="72" y="147"/>
                    </a:lnTo>
                    <a:lnTo>
                      <a:pt x="65" y="137"/>
                    </a:lnTo>
                    <a:lnTo>
                      <a:pt x="59" y="128"/>
                    </a:lnTo>
                    <a:lnTo>
                      <a:pt x="52" y="121"/>
                    </a:lnTo>
                    <a:lnTo>
                      <a:pt x="47" y="117"/>
                    </a:lnTo>
                    <a:lnTo>
                      <a:pt x="41" y="111"/>
                    </a:lnTo>
                    <a:lnTo>
                      <a:pt x="34" y="106"/>
                    </a:lnTo>
                    <a:lnTo>
                      <a:pt x="27" y="100"/>
                    </a:lnTo>
                    <a:lnTo>
                      <a:pt x="21" y="92"/>
                    </a:lnTo>
                    <a:lnTo>
                      <a:pt x="14" y="84"/>
                    </a:lnTo>
                    <a:lnTo>
                      <a:pt x="8" y="76"/>
                    </a:lnTo>
                    <a:lnTo>
                      <a:pt x="3" y="67"/>
                    </a:lnTo>
                    <a:lnTo>
                      <a:pt x="1" y="57"/>
                    </a:lnTo>
                    <a:lnTo>
                      <a:pt x="0" y="47"/>
                    </a:lnTo>
                    <a:lnTo>
                      <a:pt x="0" y="38"/>
                    </a:lnTo>
                    <a:lnTo>
                      <a:pt x="2" y="29"/>
                    </a:lnTo>
                    <a:lnTo>
                      <a:pt x="6" y="21"/>
                    </a:lnTo>
                    <a:lnTo>
                      <a:pt x="11" y="14"/>
                    </a:lnTo>
                    <a:lnTo>
                      <a:pt x="19" y="7"/>
                    </a:lnTo>
                    <a:lnTo>
                      <a:pt x="29" y="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3" name="Freeform 126"/>
              <p:cNvSpPr>
                <a:spLocks/>
              </p:cNvSpPr>
              <p:nvPr/>
            </p:nvSpPr>
            <p:spPr bwMode="auto">
              <a:xfrm>
                <a:off x="2897" y="2595"/>
                <a:ext cx="34" cy="17"/>
              </a:xfrm>
              <a:custGeom>
                <a:avLst/>
                <a:gdLst>
                  <a:gd name="T0" fmla="*/ 12 w 19"/>
                  <a:gd name="T1" fmla="*/ 18 h 20"/>
                  <a:gd name="T2" fmla="*/ 9 w 19"/>
                  <a:gd name="T3" fmla="*/ 20 h 20"/>
                  <a:gd name="T4" fmla="*/ 5 w 19"/>
                  <a:gd name="T5" fmla="*/ 18 h 20"/>
                  <a:gd name="T6" fmla="*/ 2 w 19"/>
                  <a:gd name="T7" fmla="*/ 17 h 20"/>
                  <a:gd name="T8" fmla="*/ 0 w 19"/>
                  <a:gd name="T9" fmla="*/ 14 h 20"/>
                  <a:gd name="T10" fmla="*/ 0 w 19"/>
                  <a:gd name="T11" fmla="*/ 9 h 20"/>
                  <a:gd name="T12" fmla="*/ 1 w 19"/>
                  <a:gd name="T13" fmla="*/ 6 h 20"/>
                  <a:gd name="T14" fmla="*/ 2 w 19"/>
                  <a:gd name="T15" fmla="*/ 3 h 20"/>
                  <a:gd name="T16" fmla="*/ 5 w 19"/>
                  <a:gd name="T17" fmla="*/ 1 h 20"/>
                  <a:gd name="T18" fmla="*/ 9 w 19"/>
                  <a:gd name="T19" fmla="*/ 0 h 20"/>
                  <a:gd name="T20" fmla="*/ 12 w 19"/>
                  <a:gd name="T21" fmla="*/ 1 h 20"/>
                  <a:gd name="T22" fmla="*/ 16 w 19"/>
                  <a:gd name="T23" fmla="*/ 3 h 20"/>
                  <a:gd name="T24" fmla="*/ 18 w 19"/>
                  <a:gd name="T25" fmla="*/ 7 h 20"/>
                  <a:gd name="T26" fmla="*/ 19 w 19"/>
                  <a:gd name="T27" fmla="*/ 10 h 20"/>
                  <a:gd name="T28" fmla="*/ 18 w 19"/>
                  <a:gd name="T29" fmla="*/ 14 h 20"/>
                  <a:gd name="T30" fmla="*/ 16 w 19"/>
                  <a:gd name="T31" fmla="*/ 17 h 20"/>
                  <a:gd name="T32" fmla="*/ 12 w 19"/>
                  <a:gd name="T33" fmla="*/ 18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18"/>
                    </a:moveTo>
                    <a:lnTo>
                      <a:pt x="9" y="20"/>
                    </a:lnTo>
                    <a:lnTo>
                      <a:pt x="5" y="18"/>
                    </a:lnTo>
                    <a:lnTo>
                      <a:pt x="2" y="17"/>
                    </a:lnTo>
                    <a:lnTo>
                      <a:pt x="0" y="14"/>
                    </a:lnTo>
                    <a:lnTo>
                      <a:pt x="0" y="9"/>
                    </a:lnTo>
                    <a:lnTo>
                      <a:pt x="1" y="6"/>
                    </a:lnTo>
                    <a:lnTo>
                      <a:pt x="2" y="3"/>
                    </a:lnTo>
                    <a:lnTo>
                      <a:pt x="5" y="1"/>
                    </a:lnTo>
                    <a:lnTo>
                      <a:pt x="9" y="0"/>
                    </a:lnTo>
                    <a:lnTo>
                      <a:pt x="12" y="1"/>
                    </a:lnTo>
                    <a:lnTo>
                      <a:pt x="16" y="3"/>
                    </a:lnTo>
                    <a:lnTo>
                      <a:pt x="18" y="7"/>
                    </a:lnTo>
                    <a:lnTo>
                      <a:pt x="19" y="10"/>
                    </a:lnTo>
                    <a:lnTo>
                      <a:pt x="18" y="14"/>
                    </a:lnTo>
                    <a:lnTo>
                      <a:pt x="16" y="17"/>
                    </a:lnTo>
                    <a:lnTo>
                      <a:pt x="12"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4" name="Freeform 127"/>
              <p:cNvSpPr>
                <a:spLocks/>
              </p:cNvSpPr>
              <p:nvPr/>
            </p:nvSpPr>
            <p:spPr bwMode="auto">
              <a:xfrm>
                <a:off x="2806" y="2260"/>
                <a:ext cx="34" cy="17"/>
              </a:xfrm>
              <a:custGeom>
                <a:avLst/>
                <a:gdLst>
                  <a:gd name="T0" fmla="*/ 13 w 19"/>
                  <a:gd name="T1" fmla="*/ 18 h 19"/>
                  <a:gd name="T2" fmla="*/ 10 w 19"/>
                  <a:gd name="T3" fmla="*/ 19 h 19"/>
                  <a:gd name="T4" fmla="*/ 7 w 19"/>
                  <a:gd name="T5" fmla="*/ 18 h 19"/>
                  <a:gd name="T6" fmla="*/ 3 w 19"/>
                  <a:gd name="T7" fmla="*/ 17 h 19"/>
                  <a:gd name="T8" fmla="*/ 1 w 19"/>
                  <a:gd name="T9" fmla="*/ 14 h 19"/>
                  <a:gd name="T10" fmla="*/ 0 w 19"/>
                  <a:gd name="T11" fmla="*/ 9 h 19"/>
                  <a:gd name="T12" fmla="*/ 1 w 19"/>
                  <a:gd name="T13" fmla="*/ 6 h 19"/>
                  <a:gd name="T14" fmla="*/ 3 w 19"/>
                  <a:gd name="T15" fmla="*/ 2 h 19"/>
                  <a:gd name="T16" fmla="*/ 7 w 19"/>
                  <a:gd name="T17" fmla="*/ 1 h 19"/>
                  <a:gd name="T18" fmla="*/ 10 w 19"/>
                  <a:gd name="T19" fmla="*/ 0 h 19"/>
                  <a:gd name="T20" fmla="*/ 13 w 19"/>
                  <a:gd name="T21" fmla="*/ 1 h 19"/>
                  <a:gd name="T22" fmla="*/ 17 w 19"/>
                  <a:gd name="T23" fmla="*/ 2 h 19"/>
                  <a:gd name="T24" fmla="*/ 19 w 19"/>
                  <a:gd name="T25" fmla="*/ 6 h 19"/>
                  <a:gd name="T26" fmla="*/ 19 w 19"/>
                  <a:gd name="T27" fmla="*/ 10 h 19"/>
                  <a:gd name="T28" fmla="*/ 18 w 19"/>
                  <a:gd name="T29" fmla="*/ 14 h 19"/>
                  <a:gd name="T30" fmla="*/ 17 w 19"/>
                  <a:gd name="T31" fmla="*/ 17 h 19"/>
                  <a:gd name="T32" fmla="*/ 13 w 19"/>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3" y="18"/>
                    </a:moveTo>
                    <a:lnTo>
                      <a:pt x="10" y="19"/>
                    </a:lnTo>
                    <a:lnTo>
                      <a:pt x="7" y="18"/>
                    </a:lnTo>
                    <a:lnTo>
                      <a:pt x="3" y="17"/>
                    </a:lnTo>
                    <a:lnTo>
                      <a:pt x="1" y="14"/>
                    </a:lnTo>
                    <a:lnTo>
                      <a:pt x="0" y="9"/>
                    </a:lnTo>
                    <a:lnTo>
                      <a:pt x="1" y="6"/>
                    </a:lnTo>
                    <a:lnTo>
                      <a:pt x="3" y="2"/>
                    </a:lnTo>
                    <a:lnTo>
                      <a:pt x="7" y="1"/>
                    </a:lnTo>
                    <a:lnTo>
                      <a:pt x="10" y="0"/>
                    </a:lnTo>
                    <a:lnTo>
                      <a:pt x="13" y="1"/>
                    </a:lnTo>
                    <a:lnTo>
                      <a:pt x="17" y="2"/>
                    </a:lnTo>
                    <a:lnTo>
                      <a:pt x="19" y="6"/>
                    </a:lnTo>
                    <a:lnTo>
                      <a:pt x="19" y="10"/>
                    </a:lnTo>
                    <a:lnTo>
                      <a:pt x="18" y="14"/>
                    </a:lnTo>
                    <a:lnTo>
                      <a:pt x="17" y="17"/>
                    </a:lnTo>
                    <a:lnTo>
                      <a:pt x="13"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5" name="Freeform 128"/>
              <p:cNvSpPr>
                <a:spLocks/>
              </p:cNvSpPr>
              <p:nvPr/>
            </p:nvSpPr>
            <p:spPr bwMode="auto">
              <a:xfrm>
                <a:off x="2724" y="2226"/>
                <a:ext cx="210" cy="111"/>
              </a:xfrm>
              <a:custGeom>
                <a:avLst/>
                <a:gdLst>
                  <a:gd name="T0" fmla="*/ 83 w 125"/>
                  <a:gd name="T1" fmla="*/ 13 h 131"/>
                  <a:gd name="T2" fmla="*/ 91 w 125"/>
                  <a:gd name="T3" fmla="*/ 19 h 131"/>
                  <a:gd name="T4" fmla="*/ 97 w 125"/>
                  <a:gd name="T5" fmla="*/ 25 h 131"/>
                  <a:gd name="T6" fmla="*/ 102 w 125"/>
                  <a:gd name="T7" fmla="*/ 30 h 131"/>
                  <a:gd name="T8" fmla="*/ 104 w 125"/>
                  <a:gd name="T9" fmla="*/ 36 h 131"/>
                  <a:gd name="T10" fmla="*/ 105 w 125"/>
                  <a:gd name="T11" fmla="*/ 42 h 131"/>
                  <a:gd name="T12" fmla="*/ 105 w 125"/>
                  <a:gd name="T13" fmla="*/ 47 h 131"/>
                  <a:gd name="T14" fmla="*/ 107 w 125"/>
                  <a:gd name="T15" fmla="*/ 50 h 131"/>
                  <a:gd name="T16" fmla="*/ 112 w 125"/>
                  <a:gd name="T17" fmla="*/ 50 h 131"/>
                  <a:gd name="T18" fmla="*/ 118 w 125"/>
                  <a:gd name="T19" fmla="*/ 50 h 131"/>
                  <a:gd name="T20" fmla="*/ 122 w 125"/>
                  <a:gd name="T21" fmla="*/ 53 h 131"/>
                  <a:gd name="T22" fmla="*/ 125 w 125"/>
                  <a:gd name="T23" fmla="*/ 59 h 131"/>
                  <a:gd name="T24" fmla="*/ 124 w 125"/>
                  <a:gd name="T25" fmla="*/ 67 h 131"/>
                  <a:gd name="T26" fmla="*/ 116 w 125"/>
                  <a:gd name="T27" fmla="*/ 67 h 131"/>
                  <a:gd name="T28" fmla="*/ 107 w 125"/>
                  <a:gd name="T29" fmla="*/ 70 h 131"/>
                  <a:gd name="T30" fmla="*/ 101 w 125"/>
                  <a:gd name="T31" fmla="*/ 72 h 131"/>
                  <a:gd name="T32" fmla="*/ 94 w 125"/>
                  <a:gd name="T33" fmla="*/ 76 h 131"/>
                  <a:gd name="T34" fmla="*/ 87 w 125"/>
                  <a:gd name="T35" fmla="*/ 82 h 131"/>
                  <a:gd name="T36" fmla="*/ 81 w 125"/>
                  <a:gd name="T37" fmla="*/ 90 h 131"/>
                  <a:gd name="T38" fmla="*/ 76 w 125"/>
                  <a:gd name="T39" fmla="*/ 101 h 131"/>
                  <a:gd name="T40" fmla="*/ 73 w 125"/>
                  <a:gd name="T41" fmla="*/ 113 h 131"/>
                  <a:gd name="T42" fmla="*/ 71 w 125"/>
                  <a:gd name="T43" fmla="*/ 119 h 131"/>
                  <a:gd name="T44" fmla="*/ 67 w 125"/>
                  <a:gd name="T45" fmla="*/ 124 h 131"/>
                  <a:gd name="T46" fmla="*/ 61 w 125"/>
                  <a:gd name="T47" fmla="*/ 128 h 131"/>
                  <a:gd name="T48" fmla="*/ 56 w 125"/>
                  <a:gd name="T49" fmla="*/ 131 h 131"/>
                  <a:gd name="T50" fmla="*/ 50 w 125"/>
                  <a:gd name="T51" fmla="*/ 126 h 131"/>
                  <a:gd name="T52" fmla="*/ 43 w 125"/>
                  <a:gd name="T53" fmla="*/ 118 h 131"/>
                  <a:gd name="T54" fmla="*/ 34 w 125"/>
                  <a:gd name="T55" fmla="*/ 110 h 131"/>
                  <a:gd name="T56" fmla="*/ 25 w 125"/>
                  <a:gd name="T57" fmla="*/ 99 h 131"/>
                  <a:gd name="T58" fmla="*/ 15 w 125"/>
                  <a:gd name="T59" fmla="*/ 88 h 131"/>
                  <a:gd name="T60" fmla="*/ 8 w 125"/>
                  <a:gd name="T61" fmla="*/ 75 h 131"/>
                  <a:gd name="T62" fmla="*/ 3 w 125"/>
                  <a:gd name="T63" fmla="*/ 63 h 131"/>
                  <a:gd name="T64" fmla="*/ 0 w 125"/>
                  <a:gd name="T65" fmla="*/ 49 h 131"/>
                  <a:gd name="T66" fmla="*/ 0 w 125"/>
                  <a:gd name="T67" fmla="*/ 38 h 131"/>
                  <a:gd name="T68" fmla="*/ 4 w 125"/>
                  <a:gd name="T69" fmla="*/ 28 h 131"/>
                  <a:gd name="T70" fmla="*/ 7 w 125"/>
                  <a:gd name="T71" fmla="*/ 20 h 131"/>
                  <a:gd name="T72" fmla="*/ 13 w 125"/>
                  <a:gd name="T73" fmla="*/ 12 h 131"/>
                  <a:gd name="T74" fmla="*/ 21 w 125"/>
                  <a:gd name="T75" fmla="*/ 7 h 131"/>
                  <a:gd name="T76" fmla="*/ 29 w 125"/>
                  <a:gd name="T77" fmla="*/ 3 h 131"/>
                  <a:gd name="T78" fmla="*/ 40 w 125"/>
                  <a:gd name="T79" fmla="*/ 0 h 131"/>
                  <a:gd name="T80" fmla="*/ 51 w 125"/>
                  <a:gd name="T81" fmla="*/ 0 h 131"/>
                  <a:gd name="T82" fmla="*/ 57 w 125"/>
                  <a:gd name="T83" fmla="*/ 3 h 131"/>
                  <a:gd name="T84" fmla="*/ 66 w 125"/>
                  <a:gd name="T85" fmla="*/ 5 h 131"/>
                  <a:gd name="T86" fmla="*/ 76 w 125"/>
                  <a:gd name="T87" fmla="*/ 10 h 131"/>
                  <a:gd name="T88" fmla="*/ 83 w 125"/>
                  <a:gd name="T89" fmla="*/ 13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131"/>
                  <a:gd name="T137" fmla="*/ 125 w 125"/>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131">
                    <a:moveTo>
                      <a:pt x="83" y="13"/>
                    </a:moveTo>
                    <a:lnTo>
                      <a:pt x="91" y="19"/>
                    </a:lnTo>
                    <a:lnTo>
                      <a:pt x="97" y="25"/>
                    </a:lnTo>
                    <a:lnTo>
                      <a:pt x="102" y="30"/>
                    </a:lnTo>
                    <a:lnTo>
                      <a:pt x="104" y="36"/>
                    </a:lnTo>
                    <a:lnTo>
                      <a:pt x="105" y="42"/>
                    </a:lnTo>
                    <a:lnTo>
                      <a:pt x="105" y="47"/>
                    </a:lnTo>
                    <a:lnTo>
                      <a:pt x="107" y="50"/>
                    </a:lnTo>
                    <a:lnTo>
                      <a:pt x="112" y="50"/>
                    </a:lnTo>
                    <a:lnTo>
                      <a:pt x="118" y="50"/>
                    </a:lnTo>
                    <a:lnTo>
                      <a:pt x="122" y="53"/>
                    </a:lnTo>
                    <a:lnTo>
                      <a:pt x="125" y="59"/>
                    </a:lnTo>
                    <a:lnTo>
                      <a:pt x="124" y="67"/>
                    </a:lnTo>
                    <a:lnTo>
                      <a:pt x="116" y="67"/>
                    </a:lnTo>
                    <a:lnTo>
                      <a:pt x="107" y="70"/>
                    </a:lnTo>
                    <a:lnTo>
                      <a:pt x="101" y="72"/>
                    </a:lnTo>
                    <a:lnTo>
                      <a:pt x="94" y="76"/>
                    </a:lnTo>
                    <a:lnTo>
                      <a:pt x="87" y="82"/>
                    </a:lnTo>
                    <a:lnTo>
                      <a:pt x="81" y="90"/>
                    </a:lnTo>
                    <a:lnTo>
                      <a:pt x="76" y="101"/>
                    </a:lnTo>
                    <a:lnTo>
                      <a:pt x="73" y="113"/>
                    </a:lnTo>
                    <a:lnTo>
                      <a:pt x="71" y="119"/>
                    </a:lnTo>
                    <a:lnTo>
                      <a:pt x="67" y="124"/>
                    </a:lnTo>
                    <a:lnTo>
                      <a:pt x="61" y="128"/>
                    </a:lnTo>
                    <a:lnTo>
                      <a:pt x="56" y="131"/>
                    </a:lnTo>
                    <a:lnTo>
                      <a:pt x="50" y="126"/>
                    </a:lnTo>
                    <a:lnTo>
                      <a:pt x="43" y="118"/>
                    </a:lnTo>
                    <a:lnTo>
                      <a:pt x="34" y="110"/>
                    </a:lnTo>
                    <a:lnTo>
                      <a:pt x="25" y="99"/>
                    </a:lnTo>
                    <a:lnTo>
                      <a:pt x="15" y="88"/>
                    </a:lnTo>
                    <a:lnTo>
                      <a:pt x="8" y="75"/>
                    </a:lnTo>
                    <a:lnTo>
                      <a:pt x="3" y="63"/>
                    </a:lnTo>
                    <a:lnTo>
                      <a:pt x="0" y="49"/>
                    </a:lnTo>
                    <a:lnTo>
                      <a:pt x="0" y="38"/>
                    </a:lnTo>
                    <a:lnTo>
                      <a:pt x="4" y="28"/>
                    </a:lnTo>
                    <a:lnTo>
                      <a:pt x="7" y="20"/>
                    </a:lnTo>
                    <a:lnTo>
                      <a:pt x="13" y="12"/>
                    </a:lnTo>
                    <a:lnTo>
                      <a:pt x="21" y="7"/>
                    </a:lnTo>
                    <a:lnTo>
                      <a:pt x="29" y="3"/>
                    </a:lnTo>
                    <a:lnTo>
                      <a:pt x="40" y="0"/>
                    </a:lnTo>
                    <a:lnTo>
                      <a:pt x="51" y="0"/>
                    </a:lnTo>
                    <a:lnTo>
                      <a:pt x="57" y="3"/>
                    </a:lnTo>
                    <a:lnTo>
                      <a:pt x="66" y="5"/>
                    </a:lnTo>
                    <a:lnTo>
                      <a:pt x="76" y="10"/>
                    </a:lnTo>
                    <a:lnTo>
                      <a:pt x="83" y="13"/>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6" name="Freeform 129"/>
              <p:cNvSpPr>
                <a:spLocks/>
              </p:cNvSpPr>
              <p:nvPr/>
            </p:nvSpPr>
            <p:spPr bwMode="auto">
              <a:xfrm>
                <a:off x="2820" y="2283"/>
                <a:ext cx="131" cy="62"/>
              </a:xfrm>
              <a:custGeom>
                <a:avLst/>
                <a:gdLst>
                  <a:gd name="T0" fmla="*/ 0 w 78"/>
                  <a:gd name="T1" fmla="*/ 64 h 73"/>
                  <a:gd name="T2" fmla="*/ 5 w 78"/>
                  <a:gd name="T3" fmla="*/ 61 h 73"/>
                  <a:gd name="T4" fmla="*/ 11 w 78"/>
                  <a:gd name="T5" fmla="*/ 57 h 73"/>
                  <a:gd name="T6" fmla="*/ 15 w 78"/>
                  <a:gd name="T7" fmla="*/ 52 h 73"/>
                  <a:gd name="T8" fmla="*/ 17 w 78"/>
                  <a:gd name="T9" fmla="*/ 46 h 73"/>
                  <a:gd name="T10" fmla="*/ 20 w 78"/>
                  <a:gd name="T11" fmla="*/ 34 h 73"/>
                  <a:gd name="T12" fmla="*/ 25 w 78"/>
                  <a:gd name="T13" fmla="*/ 23 h 73"/>
                  <a:gd name="T14" fmla="*/ 31 w 78"/>
                  <a:gd name="T15" fmla="*/ 15 h 73"/>
                  <a:gd name="T16" fmla="*/ 38 w 78"/>
                  <a:gd name="T17" fmla="*/ 9 h 73"/>
                  <a:gd name="T18" fmla="*/ 45 w 78"/>
                  <a:gd name="T19" fmla="*/ 5 h 73"/>
                  <a:gd name="T20" fmla="*/ 51 w 78"/>
                  <a:gd name="T21" fmla="*/ 3 h 73"/>
                  <a:gd name="T22" fmla="*/ 60 w 78"/>
                  <a:gd name="T23" fmla="*/ 0 h 73"/>
                  <a:gd name="T24" fmla="*/ 68 w 78"/>
                  <a:gd name="T25" fmla="*/ 0 h 73"/>
                  <a:gd name="T26" fmla="*/ 72 w 78"/>
                  <a:gd name="T27" fmla="*/ 1 h 73"/>
                  <a:gd name="T28" fmla="*/ 77 w 78"/>
                  <a:gd name="T29" fmla="*/ 4 h 73"/>
                  <a:gd name="T30" fmla="*/ 78 w 78"/>
                  <a:gd name="T31" fmla="*/ 7 h 73"/>
                  <a:gd name="T32" fmla="*/ 74 w 78"/>
                  <a:gd name="T33" fmla="*/ 9 h 73"/>
                  <a:gd name="T34" fmla="*/ 68 w 78"/>
                  <a:gd name="T35" fmla="*/ 11 h 73"/>
                  <a:gd name="T36" fmla="*/ 60 w 78"/>
                  <a:gd name="T37" fmla="*/ 13 h 73"/>
                  <a:gd name="T38" fmla="*/ 51 w 78"/>
                  <a:gd name="T39" fmla="*/ 16 h 73"/>
                  <a:gd name="T40" fmla="*/ 47 w 78"/>
                  <a:gd name="T41" fmla="*/ 21 h 73"/>
                  <a:gd name="T42" fmla="*/ 42 w 78"/>
                  <a:gd name="T43" fmla="*/ 28 h 73"/>
                  <a:gd name="T44" fmla="*/ 35 w 78"/>
                  <a:gd name="T45" fmla="*/ 38 h 73"/>
                  <a:gd name="T46" fmla="*/ 26 w 78"/>
                  <a:gd name="T47" fmla="*/ 47 h 73"/>
                  <a:gd name="T48" fmla="*/ 19 w 78"/>
                  <a:gd name="T49" fmla="*/ 54 h 73"/>
                  <a:gd name="T50" fmla="*/ 15 w 78"/>
                  <a:gd name="T51" fmla="*/ 60 h 73"/>
                  <a:gd name="T52" fmla="*/ 11 w 78"/>
                  <a:gd name="T53" fmla="*/ 66 h 73"/>
                  <a:gd name="T54" fmla="*/ 9 w 78"/>
                  <a:gd name="T55" fmla="*/ 70 h 73"/>
                  <a:gd name="T56" fmla="*/ 7 w 78"/>
                  <a:gd name="T57" fmla="*/ 73 h 73"/>
                  <a:gd name="T58" fmla="*/ 3 w 78"/>
                  <a:gd name="T59" fmla="*/ 72 h 73"/>
                  <a:gd name="T60" fmla="*/ 1 w 78"/>
                  <a:gd name="T61" fmla="*/ 68 h 73"/>
                  <a:gd name="T62" fmla="*/ 0 w 78"/>
                  <a:gd name="T63" fmla="*/ 66 h 73"/>
                  <a:gd name="T64" fmla="*/ 0 w 78"/>
                  <a:gd name="T65" fmla="*/ 64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3"/>
                  <a:gd name="T101" fmla="*/ 78 w 78"/>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3">
                    <a:moveTo>
                      <a:pt x="0" y="64"/>
                    </a:moveTo>
                    <a:lnTo>
                      <a:pt x="5" y="61"/>
                    </a:lnTo>
                    <a:lnTo>
                      <a:pt x="11" y="57"/>
                    </a:lnTo>
                    <a:lnTo>
                      <a:pt x="15" y="52"/>
                    </a:lnTo>
                    <a:lnTo>
                      <a:pt x="17" y="46"/>
                    </a:lnTo>
                    <a:lnTo>
                      <a:pt x="20" y="34"/>
                    </a:lnTo>
                    <a:lnTo>
                      <a:pt x="25" y="23"/>
                    </a:lnTo>
                    <a:lnTo>
                      <a:pt x="31" y="15"/>
                    </a:lnTo>
                    <a:lnTo>
                      <a:pt x="38" y="9"/>
                    </a:lnTo>
                    <a:lnTo>
                      <a:pt x="45" y="5"/>
                    </a:lnTo>
                    <a:lnTo>
                      <a:pt x="51" y="3"/>
                    </a:lnTo>
                    <a:lnTo>
                      <a:pt x="60" y="0"/>
                    </a:lnTo>
                    <a:lnTo>
                      <a:pt x="68" y="0"/>
                    </a:lnTo>
                    <a:lnTo>
                      <a:pt x="72" y="1"/>
                    </a:lnTo>
                    <a:lnTo>
                      <a:pt x="77" y="4"/>
                    </a:lnTo>
                    <a:lnTo>
                      <a:pt x="78" y="7"/>
                    </a:lnTo>
                    <a:lnTo>
                      <a:pt x="74" y="9"/>
                    </a:lnTo>
                    <a:lnTo>
                      <a:pt x="68" y="11"/>
                    </a:lnTo>
                    <a:lnTo>
                      <a:pt x="60" y="13"/>
                    </a:lnTo>
                    <a:lnTo>
                      <a:pt x="51" y="16"/>
                    </a:lnTo>
                    <a:lnTo>
                      <a:pt x="47" y="21"/>
                    </a:lnTo>
                    <a:lnTo>
                      <a:pt x="42" y="28"/>
                    </a:lnTo>
                    <a:lnTo>
                      <a:pt x="35" y="38"/>
                    </a:lnTo>
                    <a:lnTo>
                      <a:pt x="26" y="47"/>
                    </a:lnTo>
                    <a:lnTo>
                      <a:pt x="19" y="54"/>
                    </a:lnTo>
                    <a:lnTo>
                      <a:pt x="15" y="60"/>
                    </a:lnTo>
                    <a:lnTo>
                      <a:pt x="11" y="66"/>
                    </a:lnTo>
                    <a:lnTo>
                      <a:pt x="9" y="70"/>
                    </a:lnTo>
                    <a:lnTo>
                      <a:pt x="7" y="73"/>
                    </a:lnTo>
                    <a:lnTo>
                      <a:pt x="3" y="72"/>
                    </a:lnTo>
                    <a:lnTo>
                      <a:pt x="1" y="68"/>
                    </a:lnTo>
                    <a:lnTo>
                      <a:pt x="0" y="66"/>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7" name="Freeform 130"/>
              <p:cNvSpPr>
                <a:spLocks/>
              </p:cNvSpPr>
              <p:nvPr/>
            </p:nvSpPr>
            <p:spPr bwMode="auto">
              <a:xfrm>
                <a:off x="2286" y="2635"/>
                <a:ext cx="122" cy="132"/>
              </a:xfrm>
              <a:custGeom>
                <a:avLst/>
                <a:gdLst>
                  <a:gd name="T0" fmla="*/ 12 w 74"/>
                  <a:gd name="T1" fmla="*/ 0 h 153"/>
                  <a:gd name="T2" fmla="*/ 4 w 74"/>
                  <a:gd name="T3" fmla="*/ 7 h 153"/>
                  <a:gd name="T4" fmla="*/ 2 w 74"/>
                  <a:gd name="T5" fmla="*/ 18 h 153"/>
                  <a:gd name="T6" fmla="*/ 4 w 74"/>
                  <a:gd name="T7" fmla="*/ 28 h 153"/>
                  <a:gd name="T8" fmla="*/ 2 w 74"/>
                  <a:gd name="T9" fmla="*/ 40 h 153"/>
                  <a:gd name="T10" fmla="*/ 0 w 74"/>
                  <a:gd name="T11" fmla="*/ 65 h 153"/>
                  <a:gd name="T12" fmla="*/ 1 w 74"/>
                  <a:gd name="T13" fmla="*/ 85 h 153"/>
                  <a:gd name="T14" fmla="*/ 2 w 74"/>
                  <a:gd name="T15" fmla="*/ 100 h 153"/>
                  <a:gd name="T16" fmla="*/ 7 w 74"/>
                  <a:gd name="T17" fmla="*/ 111 h 153"/>
                  <a:gd name="T18" fmla="*/ 11 w 74"/>
                  <a:gd name="T19" fmla="*/ 121 h 153"/>
                  <a:gd name="T20" fmla="*/ 13 w 74"/>
                  <a:gd name="T21" fmla="*/ 129 h 153"/>
                  <a:gd name="T22" fmla="*/ 17 w 74"/>
                  <a:gd name="T23" fmla="*/ 135 h 153"/>
                  <a:gd name="T24" fmla="*/ 24 w 74"/>
                  <a:gd name="T25" fmla="*/ 138 h 153"/>
                  <a:gd name="T26" fmla="*/ 37 w 74"/>
                  <a:gd name="T27" fmla="*/ 144 h 153"/>
                  <a:gd name="T28" fmla="*/ 52 w 74"/>
                  <a:gd name="T29" fmla="*/ 150 h 153"/>
                  <a:gd name="T30" fmla="*/ 62 w 74"/>
                  <a:gd name="T31" fmla="*/ 153 h 153"/>
                  <a:gd name="T32" fmla="*/ 63 w 74"/>
                  <a:gd name="T33" fmla="*/ 145 h 153"/>
                  <a:gd name="T34" fmla="*/ 49 w 74"/>
                  <a:gd name="T35" fmla="*/ 127 h 153"/>
                  <a:gd name="T36" fmla="*/ 39 w 74"/>
                  <a:gd name="T37" fmla="*/ 112 h 153"/>
                  <a:gd name="T38" fmla="*/ 38 w 74"/>
                  <a:gd name="T39" fmla="*/ 94 h 153"/>
                  <a:gd name="T40" fmla="*/ 37 w 74"/>
                  <a:gd name="T41" fmla="*/ 84 h 153"/>
                  <a:gd name="T42" fmla="*/ 40 w 74"/>
                  <a:gd name="T43" fmla="*/ 81 h 153"/>
                  <a:gd name="T44" fmla="*/ 46 w 74"/>
                  <a:gd name="T45" fmla="*/ 84 h 153"/>
                  <a:gd name="T46" fmla="*/ 53 w 74"/>
                  <a:gd name="T47" fmla="*/ 90 h 153"/>
                  <a:gd name="T48" fmla="*/ 59 w 74"/>
                  <a:gd name="T49" fmla="*/ 98 h 153"/>
                  <a:gd name="T50" fmla="*/ 70 w 74"/>
                  <a:gd name="T51" fmla="*/ 105 h 153"/>
                  <a:gd name="T52" fmla="*/ 74 w 74"/>
                  <a:gd name="T53" fmla="*/ 100 h 153"/>
                  <a:gd name="T54" fmla="*/ 69 w 74"/>
                  <a:gd name="T55" fmla="*/ 88 h 153"/>
                  <a:gd name="T56" fmla="*/ 67 w 74"/>
                  <a:gd name="T57" fmla="*/ 78 h 153"/>
                  <a:gd name="T58" fmla="*/ 62 w 74"/>
                  <a:gd name="T59" fmla="*/ 70 h 153"/>
                  <a:gd name="T60" fmla="*/ 57 w 74"/>
                  <a:gd name="T61" fmla="*/ 63 h 153"/>
                  <a:gd name="T62" fmla="*/ 51 w 74"/>
                  <a:gd name="T63" fmla="*/ 51 h 153"/>
                  <a:gd name="T64" fmla="*/ 49 w 74"/>
                  <a:gd name="T65" fmla="*/ 40 h 153"/>
                  <a:gd name="T66" fmla="*/ 42 w 74"/>
                  <a:gd name="T67" fmla="*/ 31 h 153"/>
                  <a:gd name="T68" fmla="*/ 34 w 74"/>
                  <a:gd name="T69" fmla="*/ 21 h 153"/>
                  <a:gd name="T70" fmla="*/ 29 w 74"/>
                  <a:gd name="T71" fmla="*/ 13 h 153"/>
                  <a:gd name="T72" fmla="*/ 28 w 74"/>
                  <a:gd name="T73" fmla="*/ 6 h 153"/>
                  <a:gd name="T74" fmla="*/ 22 w 74"/>
                  <a:gd name="T75" fmla="*/ 1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153"/>
                  <a:gd name="T116" fmla="*/ 74 w 74"/>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153">
                    <a:moveTo>
                      <a:pt x="17" y="0"/>
                    </a:moveTo>
                    <a:lnTo>
                      <a:pt x="12" y="0"/>
                    </a:lnTo>
                    <a:lnTo>
                      <a:pt x="7" y="2"/>
                    </a:lnTo>
                    <a:lnTo>
                      <a:pt x="4" y="7"/>
                    </a:lnTo>
                    <a:lnTo>
                      <a:pt x="2" y="13"/>
                    </a:lnTo>
                    <a:lnTo>
                      <a:pt x="2" y="18"/>
                    </a:lnTo>
                    <a:lnTo>
                      <a:pt x="4" y="23"/>
                    </a:lnTo>
                    <a:lnTo>
                      <a:pt x="4" y="28"/>
                    </a:lnTo>
                    <a:lnTo>
                      <a:pt x="4" y="32"/>
                    </a:lnTo>
                    <a:lnTo>
                      <a:pt x="2" y="40"/>
                    </a:lnTo>
                    <a:lnTo>
                      <a:pt x="0" y="52"/>
                    </a:lnTo>
                    <a:lnTo>
                      <a:pt x="0" y="65"/>
                    </a:lnTo>
                    <a:lnTo>
                      <a:pt x="0" y="76"/>
                    </a:lnTo>
                    <a:lnTo>
                      <a:pt x="1" y="85"/>
                    </a:lnTo>
                    <a:lnTo>
                      <a:pt x="1" y="93"/>
                    </a:lnTo>
                    <a:lnTo>
                      <a:pt x="2" y="100"/>
                    </a:lnTo>
                    <a:lnTo>
                      <a:pt x="5" y="106"/>
                    </a:lnTo>
                    <a:lnTo>
                      <a:pt x="7" y="111"/>
                    </a:lnTo>
                    <a:lnTo>
                      <a:pt x="9" y="115"/>
                    </a:lnTo>
                    <a:lnTo>
                      <a:pt x="11" y="121"/>
                    </a:lnTo>
                    <a:lnTo>
                      <a:pt x="12" y="126"/>
                    </a:lnTo>
                    <a:lnTo>
                      <a:pt x="13" y="129"/>
                    </a:lnTo>
                    <a:lnTo>
                      <a:pt x="14" y="132"/>
                    </a:lnTo>
                    <a:lnTo>
                      <a:pt x="17" y="135"/>
                    </a:lnTo>
                    <a:lnTo>
                      <a:pt x="21" y="137"/>
                    </a:lnTo>
                    <a:lnTo>
                      <a:pt x="24" y="138"/>
                    </a:lnTo>
                    <a:lnTo>
                      <a:pt x="30" y="141"/>
                    </a:lnTo>
                    <a:lnTo>
                      <a:pt x="37" y="144"/>
                    </a:lnTo>
                    <a:lnTo>
                      <a:pt x="45" y="147"/>
                    </a:lnTo>
                    <a:lnTo>
                      <a:pt x="52" y="150"/>
                    </a:lnTo>
                    <a:lnTo>
                      <a:pt x="58" y="152"/>
                    </a:lnTo>
                    <a:lnTo>
                      <a:pt x="62" y="153"/>
                    </a:lnTo>
                    <a:lnTo>
                      <a:pt x="65" y="153"/>
                    </a:lnTo>
                    <a:lnTo>
                      <a:pt x="63" y="145"/>
                    </a:lnTo>
                    <a:lnTo>
                      <a:pt x="57" y="136"/>
                    </a:lnTo>
                    <a:lnTo>
                      <a:pt x="49" y="127"/>
                    </a:lnTo>
                    <a:lnTo>
                      <a:pt x="40" y="117"/>
                    </a:lnTo>
                    <a:lnTo>
                      <a:pt x="39" y="112"/>
                    </a:lnTo>
                    <a:lnTo>
                      <a:pt x="38" y="103"/>
                    </a:lnTo>
                    <a:lnTo>
                      <a:pt x="38" y="94"/>
                    </a:lnTo>
                    <a:lnTo>
                      <a:pt x="37" y="88"/>
                    </a:lnTo>
                    <a:lnTo>
                      <a:pt x="37" y="84"/>
                    </a:lnTo>
                    <a:lnTo>
                      <a:pt x="38" y="81"/>
                    </a:lnTo>
                    <a:lnTo>
                      <a:pt x="40" y="81"/>
                    </a:lnTo>
                    <a:lnTo>
                      <a:pt x="43" y="82"/>
                    </a:lnTo>
                    <a:lnTo>
                      <a:pt x="46" y="84"/>
                    </a:lnTo>
                    <a:lnTo>
                      <a:pt x="50" y="86"/>
                    </a:lnTo>
                    <a:lnTo>
                      <a:pt x="53" y="90"/>
                    </a:lnTo>
                    <a:lnTo>
                      <a:pt x="55" y="93"/>
                    </a:lnTo>
                    <a:lnTo>
                      <a:pt x="59" y="98"/>
                    </a:lnTo>
                    <a:lnTo>
                      <a:pt x="65" y="103"/>
                    </a:lnTo>
                    <a:lnTo>
                      <a:pt x="70" y="105"/>
                    </a:lnTo>
                    <a:lnTo>
                      <a:pt x="74" y="105"/>
                    </a:lnTo>
                    <a:lnTo>
                      <a:pt x="74" y="100"/>
                    </a:lnTo>
                    <a:lnTo>
                      <a:pt x="73" y="94"/>
                    </a:lnTo>
                    <a:lnTo>
                      <a:pt x="69" y="88"/>
                    </a:lnTo>
                    <a:lnTo>
                      <a:pt x="68" y="83"/>
                    </a:lnTo>
                    <a:lnTo>
                      <a:pt x="67" y="78"/>
                    </a:lnTo>
                    <a:lnTo>
                      <a:pt x="65" y="74"/>
                    </a:lnTo>
                    <a:lnTo>
                      <a:pt x="62" y="70"/>
                    </a:lnTo>
                    <a:lnTo>
                      <a:pt x="59" y="67"/>
                    </a:lnTo>
                    <a:lnTo>
                      <a:pt x="57" y="63"/>
                    </a:lnTo>
                    <a:lnTo>
                      <a:pt x="53" y="58"/>
                    </a:lnTo>
                    <a:lnTo>
                      <a:pt x="51" y="51"/>
                    </a:lnTo>
                    <a:lnTo>
                      <a:pt x="50" y="45"/>
                    </a:lnTo>
                    <a:lnTo>
                      <a:pt x="49" y="40"/>
                    </a:lnTo>
                    <a:lnTo>
                      <a:pt x="45" y="36"/>
                    </a:lnTo>
                    <a:lnTo>
                      <a:pt x="42" y="31"/>
                    </a:lnTo>
                    <a:lnTo>
                      <a:pt x="37" y="27"/>
                    </a:lnTo>
                    <a:lnTo>
                      <a:pt x="34" y="21"/>
                    </a:lnTo>
                    <a:lnTo>
                      <a:pt x="31" y="16"/>
                    </a:lnTo>
                    <a:lnTo>
                      <a:pt x="29" y="13"/>
                    </a:lnTo>
                    <a:lnTo>
                      <a:pt x="29" y="9"/>
                    </a:lnTo>
                    <a:lnTo>
                      <a:pt x="28" y="6"/>
                    </a:lnTo>
                    <a:lnTo>
                      <a:pt x="26" y="4"/>
                    </a:lnTo>
                    <a:lnTo>
                      <a:pt x="22" y="1"/>
                    </a:lnTo>
                    <a:lnTo>
                      <a:pt x="17"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8" name="Freeform 131"/>
              <p:cNvSpPr>
                <a:spLocks/>
              </p:cNvSpPr>
              <p:nvPr/>
            </p:nvSpPr>
            <p:spPr bwMode="auto">
              <a:xfrm>
                <a:off x="2292" y="2636"/>
                <a:ext cx="34" cy="16"/>
              </a:xfrm>
              <a:custGeom>
                <a:avLst/>
                <a:gdLst>
                  <a:gd name="T0" fmla="*/ 9 w 19"/>
                  <a:gd name="T1" fmla="*/ 19 h 19"/>
                  <a:gd name="T2" fmla="*/ 14 w 19"/>
                  <a:gd name="T3" fmla="*/ 18 h 19"/>
                  <a:gd name="T4" fmla="*/ 16 w 19"/>
                  <a:gd name="T5" fmla="*/ 16 h 19"/>
                  <a:gd name="T6" fmla="*/ 18 w 19"/>
                  <a:gd name="T7" fmla="*/ 13 h 19"/>
                  <a:gd name="T8" fmla="*/ 19 w 19"/>
                  <a:gd name="T9" fmla="*/ 10 h 19"/>
                  <a:gd name="T10" fmla="*/ 18 w 19"/>
                  <a:gd name="T11" fmla="*/ 6 h 19"/>
                  <a:gd name="T12" fmla="*/ 16 w 19"/>
                  <a:gd name="T13" fmla="*/ 3 h 19"/>
                  <a:gd name="T14" fmla="*/ 14 w 19"/>
                  <a:gd name="T15" fmla="*/ 2 h 19"/>
                  <a:gd name="T16" fmla="*/ 9 w 19"/>
                  <a:gd name="T17" fmla="*/ 0 h 19"/>
                  <a:gd name="T18" fmla="*/ 6 w 19"/>
                  <a:gd name="T19" fmla="*/ 2 h 19"/>
                  <a:gd name="T20" fmla="*/ 3 w 19"/>
                  <a:gd name="T21" fmla="*/ 3 h 19"/>
                  <a:gd name="T22" fmla="*/ 1 w 19"/>
                  <a:gd name="T23" fmla="*/ 6 h 19"/>
                  <a:gd name="T24" fmla="*/ 0 w 19"/>
                  <a:gd name="T25" fmla="*/ 10 h 19"/>
                  <a:gd name="T26" fmla="*/ 1 w 19"/>
                  <a:gd name="T27" fmla="*/ 13 h 19"/>
                  <a:gd name="T28" fmla="*/ 3 w 19"/>
                  <a:gd name="T29" fmla="*/ 16 h 19"/>
                  <a:gd name="T30" fmla="*/ 6 w 19"/>
                  <a:gd name="T31" fmla="*/ 18 h 19"/>
                  <a:gd name="T32" fmla="*/ 9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14" y="18"/>
                    </a:lnTo>
                    <a:lnTo>
                      <a:pt x="16" y="16"/>
                    </a:lnTo>
                    <a:lnTo>
                      <a:pt x="18" y="13"/>
                    </a:lnTo>
                    <a:lnTo>
                      <a:pt x="19" y="10"/>
                    </a:lnTo>
                    <a:lnTo>
                      <a:pt x="18" y="6"/>
                    </a:lnTo>
                    <a:lnTo>
                      <a:pt x="16" y="3"/>
                    </a:lnTo>
                    <a:lnTo>
                      <a:pt x="14" y="2"/>
                    </a:lnTo>
                    <a:lnTo>
                      <a:pt x="9" y="0"/>
                    </a:lnTo>
                    <a:lnTo>
                      <a:pt x="6" y="2"/>
                    </a:lnTo>
                    <a:lnTo>
                      <a:pt x="3" y="3"/>
                    </a:lnTo>
                    <a:lnTo>
                      <a:pt x="1" y="6"/>
                    </a:lnTo>
                    <a:lnTo>
                      <a:pt x="0" y="10"/>
                    </a:lnTo>
                    <a:lnTo>
                      <a:pt x="1" y="13"/>
                    </a:lnTo>
                    <a:lnTo>
                      <a:pt x="3" y="16"/>
                    </a:lnTo>
                    <a:lnTo>
                      <a:pt x="6" y="18"/>
                    </a:lnTo>
                    <a:lnTo>
                      <a:pt x="9"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59" name="Freeform 132"/>
              <p:cNvSpPr>
                <a:spLocks/>
              </p:cNvSpPr>
              <p:nvPr/>
            </p:nvSpPr>
            <p:spPr bwMode="auto">
              <a:xfrm>
                <a:off x="2215" y="2231"/>
                <a:ext cx="249" cy="424"/>
              </a:xfrm>
              <a:custGeom>
                <a:avLst/>
                <a:gdLst>
                  <a:gd name="T0" fmla="*/ 105 w 147"/>
                  <a:gd name="T1" fmla="*/ 0 h 493"/>
                  <a:gd name="T2" fmla="*/ 85 w 147"/>
                  <a:gd name="T3" fmla="*/ 3 h 493"/>
                  <a:gd name="T4" fmla="*/ 68 w 147"/>
                  <a:gd name="T5" fmla="*/ 15 h 493"/>
                  <a:gd name="T6" fmla="*/ 54 w 147"/>
                  <a:gd name="T7" fmla="*/ 42 h 493"/>
                  <a:gd name="T8" fmla="*/ 46 w 147"/>
                  <a:gd name="T9" fmla="*/ 78 h 493"/>
                  <a:gd name="T10" fmla="*/ 39 w 147"/>
                  <a:gd name="T11" fmla="*/ 104 h 493"/>
                  <a:gd name="T12" fmla="*/ 30 w 147"/>
                  <a:gd name="T13" fmla="*/ 134 h 493"/>
                  <a:gd name="T14" fmla="*/ 13 w 147"/>
                  <a:gd name="T15" fmla="*/ 198 h 493"/>
                  <a:gd name="T16" fmla="*/ 8 w 147"/>
                  <a:gd name="T17" fmla="*/ 223 h 493"/>
                  <a:gd name="T18" fmla="*/ 6 w 147"/>
                  <a:gd name="T19" fmla="*/ 240 h 493"/>
                  <a:gd name="T20" fmla="*/ 6 w 147"/>
                  <a:gd name="T21" fmla="*/ 259 h 493"/>
                  <a:gd name="T22" fmla="*/ 5 w 147"/>
                  <a:gd name="T23" fmla="*/ 290 h 493"/>
                  <a:gd name="T24" fmla="*/ 2 w 147"/>
                  <a:gd name="T25" fmla="*/ 320 h 493"/>
                  <a:gd name="T26" fmla="*/ 1 w 147"/>
                  <a:gd name="T27" fmla="*/ 361 h 493"/>
                  <a:gd name="T28" fmla="*/ 11 w 147"/>
                  <a:gd name="T29" fmla="*/ 399 h 493"/>
                  <a:gd name="T30" fmla="*/ 22 w 147"/>
                  <a:gd name="T31" fmla="*/ 429 h 493"/>
                  <a:gd name="T32" fmla="*/ 32 w 147"/>
                  <a:gd name="T33" fmla="*/ 456 h 493"/>
                  <a:gd name="T34" fmla="*/ 39 w 147"/>
                  <a:gd name="T35" fmla="*/ 477 h 493"/>
                  <a:gd name="T36" fmla="*/ 48 w 147"/>
                  <a:gd name="T37" fmla="*/ 492 h 493"/>
                  <a:gd name="T38" fmla="*/ 64 w 147"/>
                  <a:gd name="T39" fmla="*/ 490 h 493"/>
                  <a:gd name="T40" fmla="*/ 68 w 147"/>
                  <a:gd name="T41" fmla="*/ 442 h 493"/>
                  <a:gd name="T42" fmla="*/ 72 w 147"/>
                  <a:gd name="T43" fmla="*/ 368 h 493"/>
                  <a:gd name="T44" fmla="*/ 76 w 147"/>
                  <a:gd name="T45" fmla="*/ 318 h 493"/>
                  <a:gd name="T46" fmla="*/ 69 w 147"/>
                  <a:gd name="T47" fmla="*/ 293 h 493"/>
                  <a:gd name="T48" fmla="*/ 64 w 147"/>
                  <a:gd name="T49" fmla="*/ 269 h 493"/>
                  <a:gd name="T50" fmla="*/ 68 w 147"/>
                  <a:gd name="T51" fmla="*/ 251 h 493"/>
                  <a:gd name="T52" fmla="*/ 76 w 147"/>
                  <a:gd name="T53" fmla="*/ 234 h 493"/>
                  <a:gd name="T54" fmla="*/ 87 w 147"/>
                  <a:gd name="T55" fmla="*/ 211 h 493"/>
                  <a:gd name="T56" fmla="*/ 102 w 147"/>
                  <a:gd name="T57" fmla="*/ 175 h 493"/>
                  <a:gd name="T58" fmla="*/ 115 w 147"/>
                  <a:gd name="T59" fmla="*/ 129 h 493"/>
                  <a:gd name="T60" fmla="*/ 123 w 147"/>
                  <a:gd name="T61" fmla="*/ 112 h 493"/>
                  <a:gd name="T62" fmla="*/ 138 w 147"/>
                  <a:gd name="T63" fmla="*/ 92 h 493"/>
                  <a:gd name="T64" fmla="*/ 146 w 147"/>
                  <a:gd name="T65" fmla="*/ 65 h 493"/>
                  <a:gd name="T66" fmla="*/ 146 w 147"/>
                  <a:gd name="T67" fmla="*/ 40 h 493"/>
                  <a:gd name="T68" fmla="*/ 140 w 147"/>
                  <a:gd name="T69" fmla="*/ 20 h 493"/>
                  <a:gd name="T70" fmla="*/ 125 w 147"/>
                  <a:gd name="T71" fmla="*/ 6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493"/>
                  <a:gd name="T110" fmla="*/ 147 w 147"/>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493">
                    <a:moveTo>
                      <a:pt x="115" y="3"/>
                    </a:moveTo>
                    <a:lnTo>
                      <a:pt x="105" y="0"/>
                    </a:lnTo>
                    <a:lnTo>
                      <a:pt x="95" y="0"/>
                    </a:lnTo>
                    <a:lnTo>
                      <a:pt x="85" y="3"/>
                    </a:lnTo>
                    <a:lnTo>
                      <a:pt x="76" y="7"/>
                    </a:lnTo>
                    <a:lnTo>
                      <a:pt x="68" y="15"/>
                    </a:lnTo>
                    <a:lnTo>
                      <a:pt x="60" y="27"/>
                    </a:lnTo>
                    <a:lnTo>
                      <a:pt x="54" y="42"/>
                    </a:lnTo>
                    <a:lnTo>
                      <a:pt x="49" y="61"/>
                    </a:lnTo>
                    <a:lnTo>
                      <a:pt x="46" y="78"/>
                    </a:lnTo>
                    <a:lnTo>
                      <a:pt x="42" y="91"/>
                    </a:lnTo>
                    <a:lnTo>
                      <a:pt x="39" y="104"/>
                    </a:lnTo>
                    <a:lnTo>
                      <a:pt x="36" y="114"/>
                    </a:lnTo>
                    <a:lnTo>
                      <a:pt x="30" y="134"/>
                    </a:lnTo>
                    <a:lnTo>
                      <a:pt x="21" y="166"/>
                    </a:lnTo>
                    <a:lnTo>
                      <a:pt x="13" y="198"/>
                    </a:lnTo>
                    <a:lnTo>
                      <a:pt x="9" y="216"/>
                    </a:lnTo>
                    <a:lnTo>
                      <a:pt x="8" y="223"/>
                    </a:lnTo>
                    <a:lnTo>
                      <a:pt x="7" y="231"/>
                    </a:lnTo>
                    <a:lnTo>
                      <a:pt x="6" y="240"/>
                    </a:lnTo>
                    <a:lnTo>
                      <a:pt x="6" y="249"/>
                    </a:lnTo>
                    <a:lnTo>
                      <a:pt x="6" y="259"/>
                    </a:lnTo>
                    <a:lnTo>
                      <a:pt x="6" y="274"/>
                    </a:lnTo>
                    <a:lnTo>
                      <a:pt x="5" y="290"/>
                    </a:lnTo>
                    <a:lnTo>
                      <a:pt x="3" y="305"/>
                    </a:lnTo>
                    <a:lnTo>
                      <a:pt x="2" y="320"/>
                    </a:lnTo>
                    <a:lnTo>
                      <a:pt x="0" y="340"/>
                    </a:lnTo>
                    <a:lnTo>
                      <a:pt x="1" y="361"/>
                    </a:lnTo>
                    <a:lnTo>
                      <a:pt x="7" y="385"/>
                    </a:lnTo>
                    <a:lnTo>
                      <a:pt x="11" y="399"/>
                    </a:lnTo>
                    <a:lnTo>
                      <a:pt x="16" y="413"/>
                    </a:lnTo>
                    <a:lnTo>
                      <a:pt x="22" y="429"/>
                    </a:lnTo>
                    <a:lnTo>
                      <a:pt x="28" y="442"/>
                    </a:lnTo>
                    <a:lnTo>
                      <a:pt x="32" y="456"/>
                    </a:lnTo>
                    <a:lnTo>
                      <a:pt x="36" y="468"/>
                    </a:lnTo>
                    <a:lnTo>
                      <a:pt x="39" y="477"/>
                    </a:lnTo>
                    <a:lnTo>
                      <a:pt x="41" y="483"/>
                    </a:lnTo>
                    <a:lnTo>
                      <a:pt x="48" y="492"/>
                    </a:lnTo>
                    <a:lnTo>
                      <a:pt x="56" y="493"/>
                    </a:lnTo>
                    <a:lnTo>
                      <a:pt x="64" y="490"/>
                    </a:lnTo>
                    <a:lnTo>
                      <a:pt x="68" y="479"/>
                    </a:lnTo>
                    <a:lnTo>
                      <a:pt x="68" y="442"/>
                    </a:lnTo>
                    <a:lnTo>
                      <a:pt x="70" y="403"/>
                    </a:lnTo>
                    <a:lnTo>
                      <a:pt x="72" y="368"/>
                    </a:lnTo>
                    <a:lnTo>
                      <a:pt x="75" y="341"/>
                    </a:lnTo>
                    <a:lnTo>
                      <a:pt x="76" y="318"/>
                    </a:lnTo>
                    <a:lnTo>
                      <a:pt x="74" y="303"/>
                    </a:lnTo>
                    <a:lnTo>
                      <a:pt x="69" y="293"/>
                    </a:lnTo>
                    <a:lnTo>
                      <a:pt x="66" y="280"/>
                    </a:lnTo>
                    <a:lnTo>
                      <a:pt x="64" y="269"/>
                    </a:lnTo>
                    <a:lnTo>
                      <a:pt x="66" y="259"/>
                    </a:lnTo>
                    <a:lnTo>
                      <a:pt x="68" y="251"/>
                    </a:lnTo>
                    <a:lnTo>
                      <a:pt x="71" y="243"/>
                    </a:lnTo>
                    <a:lnTo>
                      <a:pt x="76" y="234"/>
                    </a:lnTo>
                    <a:lnTo>
                      <a:pt x="80" y="223"/>
                    </a:lnTo>
                    <a:lnTo>
                      <a:pt x="87" y="211"/>
                    </a:lnTo>
                    <a:lnTo>
                      <a:pt x="94" y="197"/>
                    </a:lnTo>
                    <a:lnTo>
                      <a:pt x="102" y="175"/>
                    </a:lnTo>
                    <a:lnTo>
                      <a:pt x="109" y="151"/>
                    </a:lnTo>
                    <a:lnTo>
                      <a:pt x="115" y="129"/>
                    </a:lnTo>
                    <a:lnTo>
                      <a:pt x="118" y="118"/>
                    </a:lnTo>
                    <a:lnTo>
                      <a:pt x="123" y="112"/>
                    </a:lnTo>
                    <a:lnTo>
                      <a:pt x="131" y="104"/>
                    </a:lnTo>
                    <a:lnTo>
                      <a:pt x="138" y="92"/>
                    </a:lnTo>
                    <a:lnTo>
                      <a:pt x="143" y="80"/>
                    </a:lnTo>
                    <a:lnTo>
                      <a:pt x="146" y="65"/>
                    </a:lnTo>
                    <a:lnTo>
                      <a:pt x="147" y="52"/>
                    </a:lnTo>
                    <a:lnTo>
                      <a:pt x="146" y="40"/>
                    </a:lnTo>
                    <a:lnTo>
                      <a:pt x="145" y="29"/>
                    </a:lnTo>
                    <a:lnTo>
                      <a:pt x="140" y="20"/>
                    </a:lnTo>
                    <a:lnTo>
                      <a:pt x="133" y="12"/>
                    </a:lnTo>
                    <a:lnTo>
                      <a:pt x="125" y="6"/>
                    </a:lnTo>
                    <a:lnTo>
                      <a:pt x="115" y="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0" name="Freeform 133"/>
              <p:cNvSpPr>
                <a:spLocks/>
              </p:cNvSpPr>
              <p:nvPr/>
            </p:nvSpPr>
            <p:spPr bwMode="auto">
              <a:xfrm>
                <a:off x="2292" y="2636"/>
                <a:ext cx="34" cy="16"/>
              </a:xfrm>
              <a:custGeom>
                <a:avLst/>
                <a:gdLst>
                  <a:gd name="T0" fmla="*/ 7 w 19"/>
                  <a:gd name="T1" fmla="*/ 19 h 19"/>
                  <a:gd name="T2" fmla="*/ 11 w 19"/>
                  <a:gd name="T3" fmla="*/ 19 h 19"/>
                  <a:gd name="T4" fmla="*/ 15 w 19"/>
                  <a:gd name="T5" fmla="*/ 18 h 19"/>
                  <a:gd name="T6" fmla="*/ 17 w 19"/>
                  <a:gd name="T7" fmla="*/ 15 h 19"/>
                  <a:gd name="T8" fmla="*/ 18 w 19"/>
                  <a:gd name="T9" fmla="*/ 12 h 19"/>
                  <a:gd name="T10" fmla="*/ 19 w 19"/>
                  <a:gd name="T11" fmla="*/ 8 h 19"/>
                  <a:gd name="T12" fmla="*/ 18 w 19"/>
                  <a:gd name="T13" fmla="*/ 5 h 19"/>
                  <a:gd name="T14" fmla="*/ 15 w 19"/>
                  <a:gd name="T15" fmla="*/ 2 h 19"/>
                  <a:gd name="T16" fmla="*/ 11 w 19"/>
                  <a:gd name="T17" fmla="*/ 0 h 19"/>
                  <a:gd name="T18" fmla="*/ 8 w 19"/>
                  <a:gd name="T19" fmla="*/ 0 h 19"/>
                  <a:gd name="T20" fmla="*/ 4 w 19"/>
                  <a:gd name="T21" fmla="*/ 2 h 19"/>
                  <a:gd name="T22" fmla="*/ 1 w 19"/>
                  <a:gd name="T23" fmla="*/ 4 h 19"/>
                  <a:gd name="T24" fmla="*/ 0 w 19"/>
                  <a:gd name="T25" fmla="*/ 7 h 19"/>
                  <a:gd name="T26" fmla="*/ 0 w 19"/>
                  <a:gd name="T27" fmla="*/ 11 h 19"/>
                  <a:gd name="T28" fmla="*/ 1 w 19"/>
                  <a:gd name="T29" fmla="*/ 14 h 19"/>
                  <a:gd name="T30" fmla="*/ 3 w 19"/>
                  <a:gd name="T31" fmla="*/ 18 h 19"/>
                  <a:gd name="T32" fmla="*/ 7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9"/>
                    </a:moveTo>
                    <a:lnTo>
                      <a:pt x="11" y="19"/>
                    </a:lnTo>
                    <a:lnTo>
                      <a:pt x="15" y="18"/>
                    </a:lnTo>
                    <a:lnTo>
                      <a:pt x="17" y="15"/>
                    </a:lnTo>
                    <a:lnTo>
                      <a:pt x="18" y="12"/>
                    </a:lnTo>
                    <a:lnTo>
                      <a:pt x="19" y="8"/>
                    </a:lnTo>
                    <a:lnTo>
                      <a:pt x="18" y="5"/>
                    </a:lnTo>
                    <a:lnTo>
                      <a:pt x="15" y="2"/>
                    </a:lnTo>
                    <a:lnTo>
                      <a:pt x="11" y="0"/>
                    </a:lnTo>
                    <a:lnTo>
                      <a:pt x="8" y="0"/>
                    </a:lnTo>
                    <a:lnTo>
                      <a:pt x="4" y="2"/>
                    </a:lnTo>
                    <a:lnTo>
                      <a:pt x="1" y="4"/>
                    </a:lnTo>
                    <a:lnTo>
                      <a:pt x="0" y="7"/>
                    </a:lnTo>
                    <a:lnTo>
                      <a:pt x="0" y="11"/>
                    </a:lnTo>
                    <a:lnTo>
                      <a:pt x="1" y="14"/>
                    </a:lnTo>
                    <a:lnTo>
                      <a:pt x="3" y="18"/>
                    </a:lnTo>
                    <a:lnTo>
                      <a:pt x="7"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1" name="Freeform 134"/>
              <p:cNvSpPr>
                <a:spLocks/>
              </p:cNvSpPr>
              <p:nvPr/>
            </p:nvSpPr>
            <p:spPr bwMode="auto">
              <a:xfrm>
                <a:off x="2364" y="2266"/>
                <a:ext cx="30" cy="17"/>
              </a:xfrm>
              <a:custGeom>
                <a:avLst/>
                <a:gdLst>
                  <a:gd name="T0" fmla="*/ 7 w 19"/>
                  <a:gd name="T1" fmla="*/ 18 h 19"/>
                  <a:gd name="T2" fmla="*/ 11 w 19"/>
                  <a:gd name="T3" fmla="*/ 19 h 19"/>
                  <a:gd name="T4" fmla="*/ 14 w 19"/>
                  <a:gd name="T5" fmla="*/ 18 h 19"/>
                  <a:gd name="T6" fmla="*/ 17 w 19"/>
                  <a:gd name="T7" fmla="*/ 15 h 19"/>
                  <a:gd name="T8" fmla="*/ 19 w 19"/>
                  <a:gd name="T9" fmla="*/ 11 h 19"/>
                  <a:gd name="T10" fmla="*/ 19 w 19"/>
                  <a:gd name="T11" fmla="*/ 8 h 19"/>
                  <a:gd name="T12" fmla="*/ 17 w 19"/>
                  <a:gd name="T13" fmla="*/ 4 h 19"/>
                  <a:gd name="T14" fmla="*/ 15 w 19"/>
                  <a:gd name="T15" fmla="*/ 1 h 19"/>
                  <a:gd name="T16" fmla="*/ 12 w 19"/>
                  <a:gd name="T17" fmla="*/ 0 h 19"/>
                  <a:gd name="T18" fmla="*/ 7 w 19"/>
                  <a:gd name="T19" fmla="*/ 0 h 19"/>
                  <a:gd name="T20" fmla="*/ 5 w 19"/>
                  <a:gd name="T21" fmla="*/ 1 h 19"/>
                  <a:gd name="T22" fmla="*/ 1 w 19"/>
                  <a:gd name="T23" fmla="*/ 3 h 19"/>
                  <a:gd name="T24" fmla="*/ 0 w 19"/>
                  <a:gd name="T25" fmla="*/ 7 h 19"/>
                  <a:gd name="T26" fmla="*/ 0 w 19"/>
                  <a:gd name="T27" fmla="*/ 11 h 19"/>
                  <a:gd name="T28" fmla="*/ 1 w 19"/>
                  <a:gd name="T29" fmla="*/ 14 h 19"/>
                  <a:gd name="T30" fmla="*/ 4 w 19"/>
                  <a:gd name="T31" fmla="*/ 17 h 19"/>
                  <a:gd name="T32" fmla="*/ 7 w 19"/>
                  <a:gd name="T33" fmla="*/ 1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8"/>
                    </a:moveTo>
                    <a:lnTo>
                      <a:pt x="11" y="19"/>
                    </a:lnTo>
                    <a:lnTo>
                      <a:pt x="14" y="18"/>
                    </a:lnTo>
                    <a:lnTo>
                      <a:pt x="17" y="15"/>
                    </a:lnTo>
                    <a:lnTo>
                      <a:pt x="19" y="11"/>
                    </a:lnTo>
                    <a:lnTo>
                      <a:pt x="19" y="8"/>
                    </a:lnTo>
                    <a:lnTo>
                      <a:pt x="17" y="4"/>
                    </a:lnTo>
                    <a:lnTo>
                      <a:pt x="15" y="1"/>
                    </a:lnTo>
                    <a:lnTo>
                      <a:pt x="12" y="0"/>
                    </a:lnTo>
                    <a:lnTo>
                      <a:pt x="7" y="0"/>
                    </a:lnTo>
                    <a:lnTo>
                      <a:pt x="5" y="1"/>
                    </a:lnTo>
                    <a:lnTo>
                      <a:pt x="1" y="3"/>
                    </a:lnTo>
                    <a:lnTo>
                      <a:pt x="0" y="7"/>
                    </a:lnTo>
                    <a:lnTo>
                      <a:pt x="0" y="11"/>
                    </a:lnTo>
                    <a:lnTo>
                      <a:pt x="1" y="14"/>
                    </a:lnTo>
                    <a:lnTo>
                      <a:pt x="4" y="17"/>
                    </a:lnTo>
                    <a:lnTo>
                      <a:pt x="7"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2" name="Freeform 135"/>
              <p:cNvSpPr>
                <a:spLocks/>
              </p:cNvSpPr>
              <p:nvPr/>
            </p:nvSpPr>
            <p:spPr bwMode="auto">
              <a:xfrm>
                <a:off x="2215" y="2227"/>
                <a:ext cx="260" cy="193"/>
              </a:xfrm>
              <a:custGeom>
                <a:avLst/>
                <a:gdLst>
                  <a:gd name="T0" fmla="*/ 71 w 154"/>
                  <a:gd name="T1" fmla="*/ 7 h 222"/>
                  <a:gd name="T2" fmla="*/ 77 w 154"/>
                  <a:gd name="T3" fmla="*/ 5 h 222"/>
                  <a:gd name="T4" fmla="*/ 83 w 154"/>
                  <a:gd name="T5" fmla="*/ 2 h 222"/>
                  <a:gd name="T6" fmla="*/ 90 w 154"/>
                  <a:gd name="T7" fmla="*/ 1 h 222"/>
                  <a:gd name="T8" fmla="*/ 96 w 154"/>
                  <a:gd name="T9" fmla="*/ 0 h 222"/>
                  <a:gd name="T10" fmla="*/ 103 w 154"/>
                  <a:gd name="T11" fmla="*/ 0 h 222"/>
                  <a:gd name="T12" fmla="*/ 110 w 154"/>
                  <a:gd name="T13" fmla="*/ 0 h 222"/>
                  <a:gd name="T14" fmla="*/ 117 w 154"/>
                  <a:gd name="T15" fmla="*/ 1 h 222"/>
                  <a:gd name="T16" fmla="*/ 124 w 154"/>
                  <a:gd name="T17" fmla="*/ 3 h 222"/>
                  <a:gd name="T18" fmla="*/ 130 w 154"/>
                  <a:gd name="T19" fmla="*/ 7 h 222"/>
                  <a:gd name="T20" fmla="*/ 137 w 154"/>
                  <a:gd name="T21" fmla="*/ 10 h 222"/>
                  <a:gd name="T22" fmla="*/ 142 w 154"/>
                  <a:gd name="T23" fmla="*/ 16 h 222"/>
                  <a:gd name="T24" fmla="*/ 147 w 154"/>
                  <a:gd name="T25" fmla="*/ 22 h 222"/>
                  <a:gd name="T26" fmla="*/ 151 w 154"/>
                  <a:gd name="T27" fmla="*/ 30 h 222"/>
                  <a:gd name="T28" fmla="*/ 153 w 154"/>
                  <a:gd name="T29" fmla="*/ 39 h 222"/>
                  <a:gd name="T30" fmla="*/ 154 w 154"/>
                  <a:gd name="T31" fmla="*/ 49 h 222"/>
                  <a:gd name="T32" fmla="*/ 152 w 154"/>
                  <a:gd name="T33" fmla="*/ 62 h 222"/>
                  <a:gd name="T34" fmla="*/ 145 w 154"/>
                  <a:gd name="T35" fmla="*/ 84 h 222"/>
                  <a:gd name="T36" fmla="*/ 138 w 154"/>
                  <a:gd name="T37" fmla="*/ 100 h 222"/>
                  <a:gd name="T38" fmla="*/ 131 w 154"/>
                  <a:gd name="T39" fmla="*/ 113 h 222"/>
                  <a:gd name="T40" fmla="*/ 124 w 154"/>
                  <a:gd name="T41" fmla="*/ 123 h 222"/>
                  <a:gd name="T42" fmla="*/ 118 w 154"/>
                  <a:gd name="T43" fmla="*/ 142 h 222"/>
                  <a:gd name="T44" fmla="*/ 111 w 154"/>
                  <a:gd name="T45" fmla="*/ 169 h 222"/>
                  <a:gd name="T46" fmla="*/ 103 w 154"/>
                  <a:gd name="T47" fmla="*/ 199 h 222"/>
                  <a:gd name="T48" fmla="*/ 93 w 154"/>
                  <a:gd name="T49" fmla="*/ 221 h 222"/>
                  <a:gd name="T50" fmla="*/ 85 w 154"/>
                  <a:gd name="T51" fmla="*/ 222 h 222"/>
                  <a:gd name="T52" fmla="*/ 73 w 154"/>
                  <a:gd name="T53" fmla="*/ 221 h 222"/>
                  <a:gd name="T54" fmla="*/ 60 w 154"/>
                  <a:gd name="T55" fmla="*/ 219 h 222"/>
                  <a:gd name="T56" fmla="*/ 43 w 154"/>
                  <a:gd name="T57" fmla="*/ 215 h 222"/>
                  <a:gd name="T58" fmla="*/ 29 w 154"/>
                  <a:gd name="T59" fmla="*/ 209 h 222"/>
                  <a:gd name="T60" fmla="*/ 16 w 154"/>
                  <a:gd name="T61" fmla="*/ 204 h 222"/>
                  <a:gd name="T62" fmla="*/ 6 w 154"/>
                  <a:gd name="T63" fmla="*/ 196 h 222"/>
                  <a:gd name="T64" fmla="*/ 0 w 154"/>
                  <a:gd name="T65" fmla="*/ 188 h 222"/>
                  <a:gd name="T66" fmla="*/ 7 w 154"/>
                  <a:gd name="T67" fmla="*/ 162 h 222"/>
                  <a:gd name="T68" fmla="*/ 14 w 154"/>
                  <a:gd name="T69" fmla="*/ 138 h 222"/>
                  <a:gd name="T70" fmla="*/ 22 w 154"/>
                  <a:gd name="T71" fmla="*/ 120 h 222"/>
                  <a:gd name="T72" fmla="*/ 26 w 154"/>
                  <a:gd name="T73" fmla="*/ 108 h 222"/>
                  <a:gd name="T74" fmla="*/ 31 w 154"/>
                  <a:gd name="T75" fmla="*/ 97 h 222"/>
                  <a:gd name="T76" fmla="*/ 37 w 154"/>
                  <a:gd name="T77" fmla="*/ 81 h 222"/>
                  <a:gd name="T78" fmla="*/ 42 w 154"/>
                  <a:gd name="T79" fmla="*/ 63 h 222"/>
                  <a:gd name="T80" fmla="*/ 46 w 154"/>
                  <a:gd name="T81" fmla="*/ 49 h 222"/>
                  <a:gd name="T82" fmla="*/ 49 w 154"/>
                  <a:gd name="T83" fmla="*/ 38 h 222"/>
                  <a:gd name="T84" fmla="*/ 55 w 154"/>
                  <a:gd name="T85" fmla="*/ 24 h 222"/>
                  <a:gd name="T86" fmla="*/ 63 w 154"/>
                  <a:gd name="T87" fmla="*/ 14 h 222"/>
                  <a:gd name="T88" fmla="*/ 71 w 154"/>
                  <a:gd name="T89" fmla="*/ 7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222"/>
                  <a:gd name="T137" fmla="*/ 154 w 154"/>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222">
                    <a:moveTo>
                      <a:pt x="71" y="7"/>
                    </a:moveTo>
                    <a:lnTo>
                      <a:pt x="77" y="5"/>
                    </a:lnTo>
                    <a:lnTo>
                      <a:pt x="83" y="2"/>
                    </a:lnTo>
                    <a:lnTo>
                      <a:pt x="90" y="1"/>
                    </a:lnTo>
                    <a:lnTo>
                      <a:pt x="96" y="0"/>
                    </a:lnTo>
                    <a:lnTo>
                      <a:pt x="103" y="0"/>
                    </a:lnTo>
                    <a:lnTo>
                      <a:pt x="110" y="0"/>
                    </a:lnTo>
                    <a:lnTo>
                      <a:pt x="117" y="1"/>
                    </a:lnTo>
                    <a:lnTo>
                      <a:pt x="124" y="3"/>
                    </a:lnTo>
                    <a:lnTo>
                      <a:pt x="130" y="7"/>
                    </a:lnTo>
                    <a:lnTo>
                      <a:pt x="137" y="10"/>
                    </a:lnTo>
                    <a:lnTo>
                      <a:pt x="142" y="16"/>
                    </a:lnTo>
                    <a:lnTo>
                      <a:pt x="147" y="22"/>
                    </a:lnTo>
                    <a:lnTo>
                      <a:pt x="151" y="30"/>
                    </a:lnTo>
                    <a:lnTo>
                      <a:pt x="153" y="39"/>
                    </a:lnTo>
                    <a:lnTo>
                      <a:pt x="154" y="49"/>
                    </a:lnTo>
                    <a:lnTo>
                      <a:pt x="152" y="62"/>
                    </a:lnTo>
                    <a:lnTo>
                      <a:pt x="145" y="84"/>
                    </a:lnTo>
                    <a:lnTo>
                      <a:pt x="138" y="100"/>
                    </a:lnTo>
                    <a:lnTo>
                      <a:pt x="131" y="113"/>
                    </a:lnTo>
                    <a:lnTo>
                      <a:pt x="124" y="123"/>
                    </a:lnTo>
                    <a:lnTo>
                      <a:pt x="118" y="142"/>
                    </a:lnTo>
                    <a:lnTo>
                      <a:pt x="111" y="169"/>
                    </a:lnTo>
                    <a:lnTo>
                      <a:pt x="103" y="199"/>
                    </a:lnTo>
                    <a:lnTo>
                      <a:pt x="93" y="221"/>
                    </a:lnTo>
                    <a:lnTo>
                      <a:pt x="85" y="222"/>
                    </a:lnTo>
                    <a:lnTo>
                      <a:pt x="73" y="221"/>
                    </a:lnTo>
                    <a:lnTo>
                      <a:pt x="60" y="219"/>
                    </a:lnTo>
                    <a:lnTo>
                      <a:pt x="43" y="215"/>
                    </a:lnTo>
                    <a:lnTo>
                      <a:pt x="29" y="209"/>
                    </a:lnTo>
                    <a:lnTo>
                      <a:pt x="16" y="204"/>
                    </a:lnTo>
                    <a:lnTo>
                      <a:pt x="6" y="196"/>
                    </a:lnTo>
                    <a:lnTo>
                      <a:pt x="0" y="188"/>
                    </a:lnTo>
                    <a:lnTo>
                      <a:pt x="7" y="162"/>
                    </a:lnTo>
                    <a:lnTo>
                      <a:pt x="14" y="138"/>
                    </a:lnTo>
                    <a:lnTo>
                      <a:pt x="22" y="120"/>
                    </a:lnTo>
                    <a:lnTo>
                      <a:pt x="26" y="108"/>
                    </a:lnTo>
                    <a:lnTo>
                      <a:pt x="31" y="97"/>
                    </a:lnTo>
                    <a:lnTo>
                      <a:pt x="37" y="81"/>
                    </a:lnTo>
                    <a:lnTo>
                      <a:pt x="42" y="63"/>
                    </a:lnTo>
                    <a:lnTo>
                      <a:pt x="46" y="49"/>
                    </a:lnTo>
                    <a:lnTo>
                      <a:pt x="49" y="38"/>
                    </a:lnTo>
                    <a:lnTo>
                      <a:pt x="55" y="24"/>
                    </a:lnTo>
                    <a:lnTo>
                      <a:pt x="63" y="14"/>
                    </a:lnTo>
                    <a:lnTo>
                      <a:pt x="71" y="7"/>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3" name="Freeform 136"/>
              <p:cNvSpPr>
                <a:spLocks/>
              </p:cNvSpPr>
              <p:nvPr/>
            </p:nvSpPr>
            <p:spPr bwMode="auto">
              <a:xfrm>
                <a:off x="2208" y="2389"/>
                <a:ext cx="162" cy="46"/>
              </a:xfrm>
              <a:custGeom>
                <a:avLst/>
                <a:gdLst>
                  <a:gd name="T0" fmla="*/ 5 w 98"/>
                  <a:gd name="T1" fmla="*/ 0 h 54"/>
                  <a:gd name="T2" fmla="*/ 11 w 98"/>
                  <a:gd name="T3" fmla="*/ 8 h 54"/>
                  <a:gd name="T4" fmla="*/ 21 w 98"/>
                  <a:gd name="T5" fmla="*/ 16 h 54"/>
                  <a:gd name="T6" fmla="*/ 34 w 98"/>
                  <a:gd name="T7" fmla="*/ 21 h 54"/>
                  <a:gd name="T8" fmla="*/ 48 w 98"/>
                  <a:gd name="T9" fmla="*/ 27 h 54"/>
                  <a:gd name="T10" fmla="*/ 65 w 98"/>
                  <a:gd name="T11" fmla="*/ 31 h 54"/>
                  <a:gd name="T12" fmla="*/ 78 w 98"/>
                  <a:gd name="T13" fmla="*/ 33 h 54"/>
                  <a:gd name="T14" fmla="*/ 90 w 98"/>
                  <a:gd name="T15" fmla="*/ 34 h 54"/>
                  <a:gd name="T16" fmla="*/ 98 w 98"/>
                  <a:gd name="T17" fmla="*/ 33 h 54"/>
                  <a:gd name="T18" fmla="*/ 97 w 98"/>
                  <a:gd name="T19" fmla="*/ 38 h 54"/>
                  <a:gd name="T20" fmla="*/ 95 w 98"/>
                  <a:gd name="T21" fmla="*/ 43 h 54"/>
                  <a:gd name="T22" fmla="*/ 91 w 98"/>
                  <a:gd name="T23" fmla="*/ 49 h 54"/>
                  <a:gd name="T24" fmla="*/ 89 w 98"/>
                  <a:gd name="T25" fmla="*/ 53 h 54"/>
                  <a:gd name="T26" fmla="*/ 81 w 98"/>
                  <a:gd name="T27" fmla="*/ 54 h 54"/>
                  <a:gd name="T28" fmla="*/ 70 w 98"/>
                  <a:gd name="T29" fmla="*/ 53 h 54"/>
                  <a:gd name="T30" fmla="*/ 57 w 98"/>
                  <a:gd name="T31" fmla="*/ 49 h 54"/>
                  <a:gd name="T32" fmla="*/ 43 w 98"/>
                  <a:gd name="T33" fmla="*/ 43 h 54"/>
                  <a:gd name="T34" fmla="*/ 29 w 98"/>
                  <a:gd name="T35" fmla="*/ 38 h 54"/>
                  <a:gd name="T36" fmla="*/ 16 w 98"/>
                  <a:gd name="T37" fmla="*/ 32 h 54"/>
                  <a:gd name="T38" fmla="*/ 7 w 98"/>
                  <a:gd name="T39" fmla="*/ 25 h 54"/>
                  <a:gd name="T40" fmla="*/ 1 w 98"/>
                  <a:gd name="T41" fmla="*/ 18 h 54"/>
                  <a:gd name="T42" fmla="*/ 0 w 98"/>
                  <a:gd name="T43" fmla="*/ 13 h 54"/>
                  <a:gd name="T44" fmla="*/ 0 w 98"/>
                  <a:gd name="T45" fmla="*/ 8 h 54"/>
                  <a:gd name="T46" fmla="*/ 2 w 98"/>
                  <a:gd name="T47" fmla="*/ 2 h 54"/>
                  <a:gd name="T48" fmla="*/ 5 w 9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54"/>
                  <a:gd name="T77" fmla="*/ 98 w 9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54">
                    <a:moveTo>
                      <a:pt x="5" y="0"/>
                    </a:moveTo>
                    <a:lnTo>
                      <a:pt x="11" y="8"/>
                    </a:lnTo>
                    <a:lnTo>
                      <a:pt x="21" y="16"/>
                    </a:lnTo>
                    <a:lnTo>
                      <a:pt x="34" y="21"/>
                    </a:lnTo>
                    <a:lnTo>
                      <a:pt x="48" y="27"/>
                    </a:lnTo>
                    <a:lnTo>
                      <a:pt x="65" y="31"/>
                    </a:lnTo>
                    <a:lnTo>
                      <a:pt x="78" y="33"/>
                    </a:lnTo>
                    <a:lnTo>
                      <a:pt x="90" y="34"/>
                    </a:lnTo>
                    <a:lnTo>
                      <a:pt x="98" y="33"/>
                    </a:lnTo>
                    <a:lnTo>
                      <a:pt x="97" y="38"/>
                    </a:lnTo>
                    <a:lnTo>
                      <a:pt x="95" y="43"/>
                    </a:lnTo>
                    <a:lnTo>
                      <a:pt x="91" y="49"/>
                    </a:lnTo>
                    <a:lnTo>
                      <a:pt x="89" y="53"/>
                    </a:lnTo>
                    <a:lnTo>
                      <a:pt x="81" y="54"/>
                    </a:lnTo>
                    <a:lnTo>
                      <a:pt x="70" y="53"/>
                    </a:lnTo>
                    <a:lnTo>
                      <a:pt x="57" y="49"/>
                    </a:lnTo>
                    <a:lnTo>
                      <a:pt x="43" y="43"/>
                    </a:lnTo>
                    <a:lnTo>
                      <a:pt x="29" y="38"/>
                    </a:lnTo>
                    <a:lnTo>
                      <a:pt x="16" y="32"/>
                    </a:lnTo>
                    <a:lnTo>
                      <a:pt x="7" y="25"/>
                    </a:lnTo>
                    <a:lnTo>
                      <a:pt x="1" y="18"/>
                    </a:lnTo>
                    <a:lnTo>
                      <a:pt x="0" y="13"/>
                    </a:lnTo>
                    <a:lnTo>
                      <a:pt x="0" y="8"/>
                    </a:lnTo>
                    <a:lnTo>
                      <a:pt x="2"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4" name="Freeform 137"/>
              <p:cNvSpPr>
                <a:spLocks/>
              </p:cNvSpPr>
              <p:nvPr/>
            </p:nvSpPr>
            <p:spPr bwMode="auto">
              <a:xfrm>
                <a:off x="2343" y="2183"/>
                <a:ext cx="521" cy="469"/>
              </a:xfrm>
              <a:custGeom>
                <a:avLst/>
                <a:gdLst>
                  <a:gd name="T0" fmla="*/ 161 w 307"/>
                  <a:gd name="T1" fmla="*/ 0 h 546"/>
                  <a:gd name="T2" fmla="*/ 177 w 307"/>
                  <a:gd name="T3" fmla="*/ 3 h 546"/>
                  <a:gd name="T4" fmla="*/ 192 w 307"/>
                  <a:gd name="T5" fmla="*/ 14 h 546"/>
                  <a:gd name="T6" fmla="*/ 214 w 307"/>
                  <a:gd name="T7" fmla="*/ 24 h 546"/>
                  <a:gd name="T8" fmla="*/ 238 w 307"/>
                  <a:gd name="T9" fmla="*/ 38 h 546"/>
                  <a:gd name="T10" fmla="*/ 253 w 307"/>
                  <a:gd name="T11" fmla="*/ 47 h 546"/>
                  <a:gd name="T12" fmla="*/ 271 w 307"/>
                  <a:gd name="T13" fmla="*/ 51 h 546"/>
                  <a:gd name="T14" fmla="*/ 290 w 307"/>
                  <a:gd name="T15" fmla="*/ 59 h 546"/>
                  <a:gd name="T16" fmla="*/ 306 w 307"/>
                  <a:gd name="T17" fmla="*/ 90 h 546"/>
                  <a:gd name="T18" fmla="*/ 301 w 307"/>
                  <a:gd name="T19" fmla="*/ 137 h 546"/>
                  <a:gd name="T20" fmla="*/ 292 w 307"/>
                  <a:gd name="T21" fmla="*/ 182 h 546"/>
                  <a:gd name="T22" fmla="*/ 270 w 307"/>
                  <a:gd name="T23" fmla="*/ 243 h 546"/>
                  <a:gd name="T24" fmla="*/ 269 w 307"/>
                  <a:gd name="T25" fmla="*/ 306 h 546"/>
                  <a:gd name="T26" fmla="*/ 267 w 307"/>
                  <a:gd name="T27" fmla="*/ 353 h 546"/>
                  <a:gd name="T28" fmla="*/ 274 w 307"/>
                  <a:gd name="T29" fmla="*/ 394 h 546"/>
                  <a:gd name="T30" fmla="*/ 285 w 307"/>
                  <a:gd name="T31" fmla="*/ 432 h 546"/>
                  <a:gd name="T32" fmla="*/ 293 w 307"/>
                  <a:gd name="T33" fmla="*/ 493 h 546"/>
                  <a:gd name="T34" fmla="*/ 289 w 307"/>
                  <a:gd name="T35" fmla="*/ 526 h 546"/>
                  <a:gd name="T36" fmla="*/ 262 w 307"/>
                  <a:gd name="T37" fmla="*/ 536 h 546"/>
                  <a:gd name="T38" fmla="*/ 230 w 307"/>
                  <a:gd name="T39" fmla="*/ 544 h 546"/>
                  <a:gd name="T40" fmla="*/ 189 w 307"/>
                  <a:gd name="T41" fmla="*/ 546 h 546"/>
                  <a:gd name="T42" fmla="*/ 136 w 307"/>
                  <a:gd name="T43" fmla="*/ 543 h 546"/>
                  <a:gd name="T44" fmla="*/ 94 w 307"/>
                  <a:gd name="T45" fmla="*/ 543 h 546"/>
                  <a:gd name="T46" fmla="*/ 65 w 307"/>
                  <a:gd name="T47" fmla="*/ 542 h 546"/>
                  <a:gd name="T48" fmla="*/ 44 w 307"/>
                  <a:gd name="T49" fmla="*/ 538 h 546"/>
                  <a:gd name="T50" fmla="*/ 37 w 307"/>
                  <a:gd name="T51" fmla="*/ 520 h 546"/>
                  <a:gd name="T52" fmla="*/ 41 w 307"/>
                  <a:gd name="T53" fmla="*/ 439 h 546"/>
                  <a:gd name="T54" fmla="*/ 53 w 307"/>
                  <a:gd name="T55" fmla="*/ 396 h 546"/>
                  <a:gd name="T56" fmla="*/ 50 w 307"/>
                  <a:gd name="T57" fmla="*/ 343 h 546"/>
                  <a:gd name="T58" fmla="*/ 46 w 307"/>
                  <a:gd name="T59" fmla="*/ 280 h 546"/>
                  <a:gd name="T60" fmla="*/ 31 w 307"/>
                  <a:gd name="T61" fmla="*/ 228 h 546"/>
                  <a:gd name="T62" fmla="*/ 21 w 307"/>
                  <a:gd name="T63" fmla="*/ 191 h 546"/>
                  <a:gd name="T64" fmla="*/ 8 w 307"/>
                  <a:gd name="T65" fmla="*/ 150 h 546"/>
                  <a:gd name="T66" fmla="*/ 0 w 307"/>
                  <a:gd name="T67" fmla="*/ 108 h 546"/>
                  <a:gd name="T68" fmla="*/ 3 w 307"/>
                  <a:gd name="T69" fmla="*/ 73 h 546"/>
                  <a:gd name="T70" fmla="*/ 24 w 307"/>
                  <a:gd name="T71" fmla="*/ 59 h 546"/>
                  <a:gd name="T72" fmla="*/ 47 w 307"/>
                  <a:gd name="T73" fmla="*/ 52 h 546"/>
                  <a:gd name="T74" fmla="*/ 60 w 307"/>
                  <a:gd name="T75" fmla="*/ 41 h 546"/>
                  <a:gd name="T76" fmla="*/ 75 w 307"/>
                  <a:gd name="T77" fmla="*/ 32 h 546"/>
                  <a:gd name="T78" fmla="*/ 90 w 307"/>
                  <a:gd name="T79" fmla="*/ 24 h 546"/>
                  <a:gd name="T80" fmla="*/ 99 w 307"/>
                  <a:gd name="T81" fmla="*/ 20 h 546"/>
                  <a:gd name="T82" fmla="*/ 115 w 307"/>
                  <a:gd name="T83" fmla="*/ 8 h 546"/>
                  <a:gd name="T84" fmla="*/ 149 w 307"/>
                  <a:gd name="T85" fmla="*/ 0 h 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546"/>
                  <a:gd name="T131" fmla="*/ 307 w 307"/>
                  <a:gd name="T132" fmla="*/ 546 h 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546">
                    <a:moveTo>
                      <a:pt x="149" y="0"/>
                    </a:moveTo>
                    <a:lnTo>
                      <a:pt x="155" y="0"/>
                    </a:lnTo>
                    <a:lnTo>
                      <a:pt x="161" y="0"/>
                    </a:lnTo>
                    <a:lnTo>
                      <a:pt x="167" y="0"/>
                    </a:lnTo>
                    <a:lnTo>
                      <a:pt x="171" y="1"/>
                    </a:lnTo>
                    <a:lnTo>
                      <a:pt x="177" y="3"/>
                    </a:lnTo>
                    <a:lnTo>
                      <a:pt x="182" y="6"/>
                    </a:lnTo>
                    <a:lnTo>
                      <a:pt x="187" y="9"/>
                    </a:lnTo>
                    <a:lnTo>
                      <a:pt x="192" y="14"/>
                    </a:lnTo>
                    <a:lnTo>
                      <a:pt x="198" y="16"/>
                    </a:lnTo>
                    <a:lnTo>
                      <a:pt x="206" y="21"/>
                    </a:lnTo>
                    <a:lnTo>
                      <a:pt x="214" y="24"/>
                    </a:lnTo>
                    <a:lnTo>
                      <a:pt x="222" y="29"/>
                    </a:lnTo>
                    <a:lnTo>
                      <a:pt x="230" y="35"/>
                    </a:lnTo>
                    <a:lnTo>
                      <a:pt x="238" y="38"/>
                    </a:lnTo>
                    <a:lnTo>
                      <a:pt x="244" y="43"/>
                    </a:lnTo>
                    <a:lnTo>
                      <a:pt x="248" y="45"/>
                    </a:lnTo>
                    <a:lnTo>
                      <a:pt x="253" y="47"/>
                    </a:lnTo>
                    <a:lnTo>
                      <a:pt x="258" y="48"/>
                    </a:lnTo>
                    <a:lnTo>
                      <a:pt x="265" y="49"/>
                    </a:lnTo>
                    <a:lnTo>
                      <a:pt x="271" y="51"/>
                    </a:lnTo>
                    <a:lnTo>
                      <a:pt x="277" y="53"/>
                    </a:lnTo>
                    <a:lnTo>
                      <a:pt x="284" y="55"/>
                    </a:lnTo>
                    <a:lnTo>
                      <a:pt x="290" y="59"/>
                    </a:lnTo>
                    <a:lnTo>
                      <a:pt x="294" y="64"/>
                    </a:lnTo>
                    <a:lnTo>
                      <a:pt x="301" y="77"/>
                    </a:lnTo>
                    <a:lnTo>
                      <a:pt x="306" y="90"/>
                    </a:lnTo>
                    <a:lnTo>
                      <a:pt x="307" y="104"/>
                    </a:lnTo>
                    <a:lnTo>
                      <a:pt x="305" y="120"/>
                    </a:lnTo>
                    <a:lnTo>
                      <a:pt x="301" y="137"/>
                    </a:lnTo>
                    <a:lnTo>
                      <a:pt x="299" y="155"/>
                    </a:lnTo>
                    <a:lnTo>
                      <a:pt x="296" y="172"/>
                    </a:lnTo>
                    <a:lnTo>
                      <a:pt x="292" y="182"/>
                    </a:lnTo>
                    <a:lnTo>
                      <a:pt x="283" y="201"/>
                    </a:lnTo>
                    <a:lnTo>
                      <a:pt x="275" y="222"/>
                    </a:lnTo>
                    <a:lnTo>
                      <a:pt x="270" y="243"/>
                    </a:lnTo>
                    <a:lnTo>
                      <a:pt x="268" y="261"/>
                    </a:lnTo>
                    <a:lnTo>
                      <a:pt x="268" y="285"/>
                    </a:lnTo>
                    <a:lnTo>
                      <a:pt x="269" y="306"/>
                    </a:lnTo>
                    <a:lnTo>
                      <a:pt x="269" y="325"/>
                    </a:lnTo>
                    <a:lnTo>
                      <a:pt x="268" y="340"/>
                    </a:lnTo>
                    <a:lnTo>
                      <a:pt x="267" y="353"/>
                    </a:lnTo>
                    <a:lnTo>
                      <a:pt x="268" y="367"/>
                    </a:lnTo>
                    <a:lnTo>
                      <a:pt x="270" y="381"/>
                    </a:lnTo>
                    <a:lnTo>
                      <a:pt x="274" y="394"/>
                    </a:lnTo>
                    <a:lnTo>
                      <a:pt x="278" y="406"/>
                    </a:lnTo>
                    <a:lnTo>
                      <a:pt x="283" y="418"/>
                    </a:lnTo>
                    <a:lnTo>
                      <a:pt x="285" y="432"/>
                    </a:lnTo>
                    <a:lnTo>
                      <a:pt x="288" y="447"/>
                    </a:lnTo>
                    <a:lnTo>
                      <a:pt x="290" y="467"/>
                    </a:lnTo>
                    <a:lnTo>
                      <a:pt x="293" y="493"/>
                    </a:lnTo>
                    <a:lnTo>
                      <a:pt x="296" y="515"/>
                    </a:lnTo>
                    <a:lnTo>
                      <a:pt x="296" y="524"/>
                    </a:lnTo>
                    <a:lnTo>
                      <a:pt x="289" y="526"/>
                    </a:lnTo>
                    <a:lnTo>
                      <a:pt x="281" y="530"/>
                    </a:lnTo>
                    <a:lnTo>
                      <a:pt x="273" y="533"/>
                    </a:lnTo>
                    <a:lnTo>
                      <a:pt x="262" y="536"/>
                    </a:lnTo>
                    <a:lnTo>
                      <a:pt x="252" y="540"/>
                    </a:lnTo>
                    <a:lnTo>
                      <a:pt x="242" y="542"/>
                    </a:lnTo>
                    <a:lnTo>
                      <a:pt x="230" y="544"/>
                    </a:lnTo>
                    <a:lnTo>
                      <a:pt x="217" y="546"/>
                    </a:lnTo>
                    <a:lnTo>
                      <a:pt x="204" y="546"/>
                    </a:lnTo>
                    <a:lnTo>
                      <a:pt x="189" y="546"/>
                    </a:lnTo>
                    <a:lnTo>
                      <a:pt x="171" y="546"/>
                    </a:lnTo>
                    <a:lnTo>
                      <a:pt x="153" y="544"/>
                    </a:lnTo>
                    <a:lnTo>
                      <a:pt x="136" y="543"/>
                    </a:lnTo>
                    <a:lnTo>
                      <a:pt x="120" y="543"/>
                    </a:lnTo>
                    <a:lnTo>
                      <a:pt x="106" y="543"/>
                    </a:lnTo>
                    <a:lnTo>
                      <a:pt x="94" y="543"/>
                    </a:lnTo>
                    <a:lnTo>
                      <a:pt x="85" y="543"/>
                    </a:lnTo>
                    <a:lnTo>
                      <a:pt x="75" y="543"/>
                    </a:lnTo>
                    <a:lnTo>
                      <a:pt x="65" y="542"/>
                    </a:lnTo>
                    <a:lnTo>
                      <a:pt x="57" y="541"/>
                    </a:lnTo>
                    <a:lnTo>
                      <a:pt x="49" y="540"/>
                    </a:lnTo>
                    <a:lnTo>
                      <a:pt x="44" y="538"/>
                    </a:lnTo>
                    <a:lnTo>
                      <a:pt x="39" y="536"/>
                    </a:lnTo>
                    <a:lnTo>
                      <a:pt x="38" y="534"/>
                    </a:lnTo>
                    <a:lnTo>
                      <a:pt x="37" y="520"/>
                    </a:lnTo>
                    <a:lnTo>
                      <a:pt x="37" y="493"/>
                    </a:lnTo>
                    <a:lnTo>
                      <a:pt x="38" y="463"/>
                    </a:lnTo>
                    <a:lnTo>
                      <a:pt x="41" y="439"/>
                    </a:lnTo>
                    <a:lnTo>
                      <a:pt x="46" y="421"/>
                    </a:lnTo>
                    <a:lnTo>
                      <a:pt x="50" y="407"/>
                    </a:lnTo>
                    <a:lnTo>
                      <a:pt x="53" y="396"/>
                    </a:lnTo>
                    <a:lnTo>
                      <a:pt x="54" y="388"/>
                    </a:lnTo>
                    <a:lnTo>
                      <a:pt x="53" y="372"/>
                    </a:lnTo>
                    <a:lnTo>
                      <a:pt x="50" y="343"/>
                    </a:lnTo>
                    <a:lnTo>
                      <a:pt x="48" y="314"/>
                    </a:lnTo>
                    <a:lnTo>
                      <a:pt x="47" y="295"/>
                    </a:lnTo>
                    <a:lnTo>
                      <a:pt x="46" y="280"/>
                    </a:lnTo>
                    <a:lnTo>
                      <a:pt x="41" y="261"/>
                    </a:lnTo>
                    <a:lnTo>
                      <a:pt x="36" y="243"/>
                    </a:lnTo>
                    <a:lnTo>
                      <a:pt x="31" y="228"/>
                    </a:lnTo>
                    <a:lnTo>
                      <a:pt x="26" y="216"/>
                    </a:lnTo>
                    <a:lnTo>
                      <a:pt x="24" y="204"/>
                    </a:lnTo>
                    <a:lnTo>
                      <a:pt x="21" y="191"/>
                    </a:lnTo>
                    <a:lnTo>
                      <a:pt x="17" y="178"/>
                    </a:lnTo>
                    <a:lnTo>
                      <a:pt x="13" y="165"/>
                    </a:lnTo>
                    <a:lnTo>
                      <a:pt x="8" y="150"/>
                    </a:lnTo>
                    <a:lnTo>
                      <a:pt x="3" y="135"/>
                    </a:lnTo>
                    <a:lnTo>
                      <a:pt x="1" y="122"/>
                    </a:lnTo>
                    <a:lnTo>
                      <a:pt x="0" y="108"/>
                    </a:lnTo>
                    <a:lnTo>
                      <a:pt x="1" y="93"/>
                    </a:lnTo>
                    <a:lnTo>
                      <a:pt x="1" y="79"/>
                    </a:lnTo>
                    <a:lnTo>
                      <a:pt x="3" y="73"/>
                    </a:lnTo>
                    <a:lnTo>
                      <a:pt x="8" y="69"/>
                    </a:lnTo>
                    <a:lnTo>
                      <a:pt x="16" y="63"/>
                    </a:lnTo>
                    <a:lnTo>
                      <a:pt x="24" y="59"/>
                    </a:lnTo>
                    <a:lnTo>
                      <a:pt x="32" y="56"/>
                    </a:lnTo>
                    <a:lnTo>
                      <a:pt x="39" y="55"/>
                    </a:lnTo>
                    <a:lnTo>
                      <a:pt x="47" y="52"/>
                    </a:lnTo>
                    <a:lnTo>
                      <a:pt x="53" y="47"/>
                    </a:lnTo>
                    <a:lnTo>
                      <a:pt x="57" y="44"/>
                    </a:lnTo>
                    <a:lnTo>
                      <a:pt x="60" y="41"/>
                    </a:lnTo>
                    <a:lnTo>
                      <a:pt x="64" y="39"/>
                    </a:lnTo>
                    <a:lnTo>
                      <a:pt x="69" y="36"/>
                    </a:lnTo>
                    <a:lnTo>
                      <a:pt x="75" y="32"/>
                    </a:lnTo>
                    <a:lnTo>
                      <a:pt x="80" y="29"/>
                    </a:lnTo>
                    <a:lnTo>
                      <a:pt x="86" y="26"/>
                    </a:lnTo>
                    <a:lnTo>
                      <a:pt x="90" y="24"/>
                    </a:lnTo>
                    <a:lnTo>
                      <a:pt x="93" y="23"/>
                    </a:lnTo>
                    <a:lnTo>
                      <a:pt x="95" y="22"/>
                    </a:lnTo>
                    <a:lnTo>
                      <a:pt x="99" y="20"/>
                    </a:lnTo>
                    <a:lnTo>
                      <a:pt x="102" y="15"/>
                    </a:lnTo>
                    <a:lnTo>
                      <a:pt x="108" y="12"/>
                    </a:lnTo>
                    <a:lnTo>
                      <a:pt x="115" y="8"/>
                    </a:lnTo>
                    <a:lnTo>
                      <a:pt x="124" y="3"/>
                    </a:lnTo>
                    <a:lnTo>
                      <a:pt x="136" y="1"/>
                    </a:lnTo>
                    <a:lnTo>
                      <a:pt x="149"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5" name="Freeform 138"/>
              <p:cNvSpPr>
                <a:spLocks/>
              </p:cNvSpPr>
              <p:nvPr/>
            </p:nvSpPr>
            <p:spPr bwMode="auto">
              <a:xfrm>
                <a:off x="2583" y="2193"/>
                <a:ext cx="30" cy="15"/>
              </a:xfrm>
              <a:custGeom>
                <a:avLst/>
                <a:gdLst>
                  <a:gd name="T0" fmla="*/ 11 w 20"/>
                  <a:gd name="T1" fmla="*/ 18 h 18"/>
                  <a:gd name="T2" fmla="*/ 6 w 20"/>
                  <a:gd name="T3" fmla="*/ 18 h 18"/>
                  <a:gd name="T4" fmla="*/ 4 w 20"/>
                  <a:gd name="T5" fmla="*/ 16 h 18"/>
                  <a:gd name="T6" fmla="*/ 1 w 20"/>
                  <a:gd name="T7" fmla="*/ 12 h 18"/>
                  <a:gd name="T8" fmla="*/ 0 w 20"/>
                  <a:gd name="T9" fmla="*/ 9 h 18"/>
                  <a:gd name="T10" fmla="*/ 1 w 20"/>
                  <a:gd name="T11" fmla="*/ 5 h 18"/>
                  <a:gd name="T12" fmla="*/ 3 w 20"/>
                  <a:gd name="T13" fmla="*/ 2 h 18"/>
                  <a:gd name="T14" fmla="*/ 6 w 20"/>
                  <a:gd name="T15" fmla="*/ 1 h 18"/>
                  <a:gd name="T16" fmla="*/ 9 w 20"/>
                  <a:gd name="T17" fmla="*/ 0 h 18"/>
                  <a:gd name="T18" fmla="*/ 14 w 20"/>
                  <a:gd name="T19" fmla="*/ 0 h 18"/>
                  <a:gd name="T20" fmla="*/ 16 w 20"/>
                  <a:gd name="T21" fmla="*/ 2 h 18"/>
                  <a:gd name="T22" fmla="*/ 19 w 20"/>
                  <a:gd name="T23" fmla="*/ 4 h 18"/>
                  <a:gd name="T24" fmla="*/ 20 w 20"/>
                  <a:gd name="T25" fmla="*/ 9 h 18"/>
                  <a:gd name="T26" fmla="*/ 19 w 20"/>
                  <a:gd name="T27" fmla="*/ 12 h 18"/>
                  <a:gd name="T28" fmla="*/ 18 w 20"/>
                  <a:gd name="T29" fmla="*/ 14 h 18"/>
                  <a:gd name="T30" fmla="*/ 14 w 20"/>
                  <a:gd name="T31" fmla="*/ 17 h 18"/>
                  <a:gd name="T32" fmla="*/ 11 w 2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11" y="18"/>
                    </a:moveTo>
                    <a:lnTo>
                      <a:pt x="6" y="18"/>
                    </a:lnTo>
                    <a:lnTo>
                      <a:pt x="4" y="16"/>
                    </a:lnTo>
                    <a:lnTo>
                      <a:pt x="1" y="12"/>
                    </a:lnTo>
                    <a:lnTo>
                      <a:pt x="0" y="9"/>
                    </a:lnTo>
                    <a:lnTo>
                      <a:pt x="1" y="5"/>
                    </a:lnTo>
                    <a:lnTo>
                      <a:pt x="3" y="2"/>
                    </a:lnTo>
                    <a:lnTo>
                      <a:pt x="6" y="1"/>
                    </a:lnTo>
                    <a:lnTo>
                      <a:pt x="9" y="0"/>
                    </a:lnTo>
                    <a:lnTo>
                      <a:pt x="14" y="0"/>
                    </a:lnTo>
                    <a:lnTo>
                      <a:pt x="16" y="2"/>
                    </a:lnTo>
                    <a:lnTo>
                      <a:pt x="19" y="4"/>
                    </a:lnTo>
                    <a:lnTo>
                      <a:pt x="20" y="9"/>
                    </a:lnTo>
                    <a:lnTo>
                      <a:pt x="19" y="12"/>
                    </a:lnTo>
                    <a:lnTo>
                      <a:pt x="18" y="14"/>
                    </a:lnTo>
                    <a:lnTo>
                      <a:pt x="14" y="17"/>
                    </a:lnTo>
                    <a:lnTo>
                      <a:pt x="11"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6" name="Freeform 139"/>
              <p:cNvSpPr>
                <a:spLocks/>
              </p:cNvSpPr>
              <p:nvPr/>
            </p:nvSpPr>
            <p:spPr bwMode="auto">
              <a:xfrm>
                <a:off x="2806" y="2260"/>
                <a:ext cx="34" cy="17"/>
              </a:xfrm>
              <a:custGeom>
                <a:avLst/>
                <a:gdLst>
                  <a:gd name="T0" fmla="*/ 10 w 19"/>
                  <a:gd name="T1" fmla="*/ 19 h 19"/>
                  <a:gd name="T2" fmla="*/ 5 w 19"/>
                  <a:gd name="T3" fmla="*/ 18 h 19"/>
                  <a:gd name="T4" fmla="*/ 3 w 19"/>
                  <a:gd name="T5" fmla="*/ 16 h 19"/>
                  <a:gd name="T6" fmla="*/ 1 w 19"/>
                  <a:gd name="T7" fmla="*/ 14 h 19"/>
                  <a:gd name="T8" fmla="*/ 0 w 19"/>
                  <a:gd name="T9" fmla="*/ 10 h 19"/>
                  <a:gd name="T10" fmla="*/ 1 w 19"/>
                  <a:gd name="T11" fmla="*/ 6 h 19"/>
                  <a:gd name="T12" fmla="*/ 3 w 19"/>
                  <a:gd name="T13" fmla="*/ 3 h 19"/>
                  <a:gd name="T14" fmla="*/ 5 w 19"/>
                  <a:gd name="T15" fmla="*/ 1 h 19"/>
                  <a:gd name="T16" fmla="*/ 9 w 19"/>
                  <a:gd name="T17" fmla="*/ 0 h 19"/>
                  <a:gd name="T18" fmla="*/ 13 w 19"/>
                  <a:gd name="T19" fmla="*/ 1 h 19"/>
                  <a:gd name="T20" fmla="*/ 16 w 19"/>
                  <a:gd name="T21" fmla="*/ 2 h 19"/>
                  <a:gd name="T22" fmla="*/ 18 w 19"/>
                  <a:gd name="T23" fmla="*/ 6 h 19"/>
                  <a:gd name="T24" fmla="*/ 19 w 19"/>
                  <a:gd name="T25" fmla="*/ 9 h 19"/>
                  <a:gd name="T26" fmla="*/ 18 w 19"/>
                  <a:gd name="T27" fmla="*/ 14 h 19"/>
                  <a:gd name="T28" fmla="*/ 17 w 19"/>
                  <a:gd name="T29" fmla="*/ 16 h 19"/>
                  <a:gd name="T30" fmla="*/ 13 w 19"/>
                  <a:gd name="T31" fmla="*/ 18 h 19"/>
                  <a:gd name="T32" fmla="*/ 10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0" y="19"/>
                    </a:moveTo>
                    <a:lnTo>
                      <a:pt x="5" y="18"/>
                    </a:lnTo>
                    <a:lnTo>
                      <a:pt x="3" y="16"/>
                    </a:lnTo>
                    <a:lnTo>
                      <a:pt x="1" y="14"/>
                    </a:lnTo>
                    <a:lnTo>
                      <a:pt x="0" y="10"/>
                    </a:lnTo>
                    <a:lnTo>
                      <a:pt x="1" y="6"/>
                    </a:lnTo>
                    <a:lnTo>
                      <a:pt x="3" y="3"/>
                    </a:lnTo>
                    <a:lnTo>
                      <a:pt x="5" y="1"/>
                    </a:lnTo>
                    <a:lnTo>
                      <a:pt x="9" y="0"/>
                    </a:lnTo>
                    <a:lnTo>
                      <a:pt x="13" y="1"/>
                    </a:lnTo>
                    <a:lnTo>
                      <a:pt x="16" y="2"/>
                    </a:lnTo>
                    <a:lnTo>
                      <a:pt x="18" y="6"/>
                    </a:lnTo>
                    <a:lnTo>
                      <a:pt x="19" y="9"/>
                    </a:lnTo>
                    <a:lnTo>
                      <a:pt x="18" y="14"/>
                    </a:lnTo>
                    <a:lnTo>
                      <a:pt x="17" y="16"/>
                    </a:lnTo>
                    <a:lnTo>
                      <a:pt x="13" y="18"/>
                    </a:lnTo>
                    <a:lnTo>
                      <a:pt x="10"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7" name="Freeform 140"/>
              <p:cNvSpPr>
                <a:spLocks/>
              </p:cNvSpPr>
              <p:nvPr/>
            </p:nvSpPr>
            <p:spPr bwMode="auto">
              <a:xfrm>
                <a:off x="2360" y="2266"/>
                <a:ext cx="34" cy="17"/>
              </a:xfrm>
              <a:custGeom>
                <a:avLst/>
                <a:gdLst>
                  <a:gd name="T0" fmla="*/ 10 w 20"/>
                  <a:gd name="T1" fmla="*/ 19 h 19"/>
                  <a:gd name="T2" fmla="*/ 7 w 20"/>
                  <a:gd name="T3" fmla="*/ 18 h 19"/>
                  <a:gd name="T4" fmla="*/ 4 w 20"/>
                  <a:gd name="T5" fmla="*/ 16 h 19"/>
                  <a:gd name="T6" fmla="*/ 1 w 20"/>
                  <a:gd name="T7" fmla="*/ 14 h 19"/>
                  <a:gd name="T8" fmla="*/ 0 w 20"/>
                  <a:gd name="T9" fmla="*/ 10 h 19"/>
                  <a:gd name="T10" fmla="*/ 1 w 20"/>
                  <a:gd name="T11" fmla="*/ 5 h 19"/>
                  <a:gd name="T12" fmla="*/ 4 w 20"/>
                  <a:gd name="T13" fmla="*/ 3 h 19"/>
                  <a:gd name="T14" fmla="*/ 6 w 20"/>
                  <a:gd name="T15" fmla="*/ 1 h 19"/>
                  <a:gd name="T16" fmla="*/ 10 w 20"/>
                  <a:gd name="T17" fmla="*/ 0 h 19"/>
                  <a:gd name="T18" fmla="*/ 14 w 20"/>
                  <a:gd name="T19" fmla="*/ 1 h 19"/>
                  <a:gd name="T20" fmla="*/ 17 w 20"/>
                  <a:gd name="T21" fmla="*/ 2 h 19"/>
                  <a:gd name="T22" fmla="*/ 18 w 20"/>
                  <a:gd name="T23" fmla="*/ 5 h 19"/>
                  <a:gd name="T24" fmla="*/ 20 w 20"/>
                  <a:gd name="T25" fmla="*/ 9 h 19"/>
                  <a:gd name="T26" fmla="*/ 18 w 20"/>
                  <a:gd name="T27" fmla="*/ 14 h 19"/>
                  <a:gd name="T28" fmla="*/ 17 w 20"/>
                  <a:gd name="T29" fmla="*/ 16 h 19"/>
                  <a:gd name="T30" fmla="*/ 14 w 20"/>
                  <a:gd name="T31" fmla="*/ 18 h 19"/>
                  <a:gd name="T32" fmla="*/ 10 w 2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0" y="19"/>
                    </a:moveTo>
                    <a:lnTo>
                      <a:pt x="7" y="18"/>
                    </a:lnTo>
                    <a:lnTo>
                      <a:pt x="4" y="16"/>
                    </a:lnTo>
                    <a:lnTo>
                      <a:pt x="1" y="14"/>
                    </a:lnTo>
                    <a:lnTo>
                      <a:pt x="0" y="10"/>
                    </a:lnTo>
                    <a:lnTo>
                      <a:pt x="1" y="5"/>
                    </a:lnTo>
                    <a:lnTo>
                      <a:pt x="4" y="3"/>
                    </a:lnTo>
                    <a:lnTo>
                      <a:pt x="6" y="1"/>
                    </a:lnTo>
                    <a:lnTo>
                      <a:pt x="10" y="0"/>
                    </a:lnTo>
                    <a:lnTo>
                      <a:pt x="14" y="1"/>
                    </a:lnTo>
                    <a:lnTo>
                      <a:pt x="17" y="2"/>
                    </a:lnTo>
                    <a:lnTo>
                      <a:pt x="18" y="5"/>
                    </a:lnTo>
                    <a:lnTo>
                      <a:pt x="20" y="9"/>
                    </a:lnTo>
                    <a:lnTo>
                      <a:pt x="18" y="14"/>
                    </a:lnTo>
                    <a:lnTo>
                      <a:pt x="17" y="16"/>
                    </a:lnTo>
                    <a:lnTo>
                      <a:pt x="14" y="18"/>
                    </a:lnTo>
                    <a:lnTo>
                      <a:pt x="10"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8" name="Freeform 141"/>
              <p:cNvSpPr>
                <a:spLocks/>
              </p:cNvSpPr>
              <p:nvPr/>
            </p:nvSpPr>
            <p:spPr bwMode="auto">
              <a:xfrm>
                <a:off x="2738" y="2610"/>
                <a:ext cx="31" cy="17"/>
              </a:xfrm>
              <a:custGeom>
                <a:avLst/>
                <a:gdLst>
                  <a:gd name="T0" fmla="*/ 10 w 19"/>
                  <a:gd name="T1" fmla="*/ 20 h 20"/>
                  <a:gd name="T2" fmla="*/ 6 w 19"/>
                  <a:gd name="T3" fmla="*/ 19 h 20"/>
                  <a:gd name="T4" fmla="*/ 4 w 19"/>
                  <a:gd name="T5" fmla="*/ 18 h 20"/>
                  <a:gd name="T6" fmla="*/ 1 w 19"/>
                  <a:gd name="T7" fmla="*/ 14 h 20"/>
                  <a:gd name="T8" fmla="*/ 0 w 19"/>
                  <a:gd name="T9" fmla="*/ 11 h 20"/>
                  <a:gd name="T10" fmla="*/ 0 w 19"/>
                  <a:gd name="T11" fmla="*/ 7 h 20"/>
                  <a:gd name="T12" fmla="*/ 3 w 19"/>
                  <a:gd name="T13" fmla="*/ 4 h 20"/>
                  <a:gd name="T14" fmla="*/ 6 w 19"/>
                  <a:gd name="T15" fmla="*/ 1 h 20"/>
                  <a:gd name="T16" fmla="*/ 10 w 19"/>
                  <a:gd name="T17" fmla="*/ 0 h 20"/>
                  <a:gd name="T18" fmla="*/ 13 w 19"/>
                  <a:gd name="T19" fmla="*/ 1 h 20"/>
                  <a:gd name="T20" fmla="*/ 16 w 19"/>
                  <a:gd name="T21" fmla="*/ 4 h 20"/>
                  <a:gd name="T22" fmla="*/ 18 w 19"/>
                  <a:gd name="T23" fmla="*/ 6 h 20"/>
                  <a:gd name="T24" fmla="*/ 19 w 19"/>
                  <a:gd name="T25" fmla="*/ 11 h 20"/>
                  <a:gd name="T26" fmla="*/ 18 w 19"/>
                  <a:gd name="T27" fmla="*/ 14 h 20"/>
                  <a:gd name="T28" fmla="*/ 16 w 19"/>
                  <a:gd name="T29" fmla="*/ 16 h 20"/>
                  <a:gd name="T30" fmla="*/ 13 w 19"/>
                  <a:gd name="T31" fmla="*/ 19 h 20"/>
                  <a:gd name="T32" fmla="*/ 10 w 19"/>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0" y="20"/>
                    </a:moveTo>
                    <a:lnTo>
                      <a:pt x="6" y="19"/>
                    </a:lnTo>
                    <a:lnTo>
                      <a:pt x="4" y="18"/>
                    </a:lnTo>
                    <a:lnTo>
                      <a:pt x="1" y="14"/>
                    </a:lnTo>
                    <a:lnTo>
                      <a:pt x="0" y="11"/>
                    </a:lnTo>
                    <a:lnTo>
                      <a:pt x="0" y="7"/>
                    </a:lnTo>
                    <a:lnTo>
                      <a:pt x="3" y="4"/>
                    </a:lnTo>
                    <a:lnTo>
                      <a:pt x="6" y="1"/>
                    </a:lnTo>
                    <a:lnTo>
                      <a:pt x="10" y="0"/>
                    </a:lnTo>
                    <a:lnTo>
                      <a:pt x="13" y="1"/>
                    </a:lnTo>
                    <a:lnTo>
                      <a:pt x="16" y="4"/>
                    </a:lnTo>
                    <a:lnTo>
                      <a:pt x="18" y="6"/>
                    </a:lnTo>
                    <a:lnTo>
                      <a:pt x="19" y="11"/>
                    </a:lnTo>
                    <a:lnTo>
                      <a:pt x="18" y="14"/>
                    </a:lnTo>
                    <a:lnTo>
                      <a:pt x="16" y="16"/>
                    </a:lnTo>
                    <a:lnTo>
                      <a:pt x="13" y="19"/>
                    </a:lnTo>
                    <a:lnTo>
                      <a:pt x="10"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69" name="Freeform 142"/>
              <p:cNvSpPr>
                <a:spLocks/>
              </p:cNvSpPr>
              <p:nvPr/>
            </p:nvSpPr>
            <p:spPr bwMode="auto">
              <a:xfrm>
                <a:off x="2492" y="2614"/>
                <a:ext cx="30" cy="17"/>
              </a:xfrm>
              <a:custGeom>
                <a:avLst/>
                <a:gdLst>
                  <a:gd name="T0" fmla="*/ 9 w 19"/>
                  <a:gd name="T1" fmla="*/ 19 h 19"/>
                  <a:gd name="T2" fmla="*/ 6 w 19"/>
                  <a:gd name="T3" fmla="*/ 18 h 19"/>
                  <a:gd name="T4" fmla="*/ 4 w 19"/>
                  <a:gd name="T5" fmla="*/ 16 h 19"/>
                  <a:gd name="T6" fmla="*/ 1 w 19"/>
                  <a:gd name="T7" fmla="*/ 14 h 19"/>
                  <a:gd name="T8" fmla="*/ 0 w 19"/>
                  <a:gd name="T9" fmla="*/ 9 h 19"/>
                  <a:gd name="T10" fmla="*/ 1 w 19"/>
                  <a:gd name="T11" fmla="*/ 6 h 19"/>
                  <a:gd name="T12" fmla="*/ 2 w 19"/>
                  <a:gd name="T13" fmla="*/ 2 h 19"/>
                  <a:gd name="T14" fmla="*/ 6 w 19"/>
                  <a:gd name="T15" fmla="*/ 1 h 19"/>
                  <a:gd name="T16" fmla="*/ 9 w 19"/>
                  <a:gd name="T17" fmla="*/ 0 h 19"/>
                  <a:gd name="T18" fmla="*/ 13 w 19"/>
                  <a:gd name="T19" fmla="*/ 1 h 19"/>
                  <a:gd name="T20" fmla="*/ 16 w 19"/>
                  <a:gd name="T21" fmla="*/ 2 h 19"/>
                  <a:gd name="T22" fmla="*/ 17 w 19"/>
                  <a:gd name="T23" fmla="*/ 6 h 19"/>
                  <a:gd name="T24" fmla="*/ 19 w 19"/>
                  <a:gd name="T25" fmla="*/ 9 h 19"/>
                  <a:gd name="T26" fmla="*/ 19 w 19"/>
                  <a:gd name="T27" fmla="*/ 13 h 19"/>
                  <a:gd name="T28" fmla="*/ 16 w 19"/>
                  <a:gd name="T29" fmla="*/ 16 h 19"/>
                  <a:gd name="T30" fmla="*/ 14 w 19"/>
                  <a:gd name="T31" fmla="*/ 18 h 19"/>
                  <a:gd name="T32" fmla="*/ 9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6" y="18"/>
                    </a:lnTo>
                    <a:lnTo>
                      <a:pt x="4" y="16"/>
                    </a:lnTo>
                    <a:lnTo>
                      <a:pt x="1" y="14"/>
                    </a:lnTo>
                    <a:lnTo>
                      <a:pt x="0" y="9"/>
                    </a:lnTo>
                    <a:lnTo>
                      <a:pt x="1" y="6"/>
                    </a:lnTo>
                    <a:lnTo>
                      <a:pt x="2" y="2"/>
                    </a:lnTo>
                    <a:lnTo>
                      <a:pt x="6" y="1"/>
                    </a:lnTo>
                    <a:lnTo>
                      <a:pt x="9" y="0"/>
                    </a:lnTo>
                    <a:lnTo>
                      <a:pt x="13" y="1"/>
                    </a:lnTo>
                    <a:lnTo>
                      <a:pt x="16" y="2"/>
                    </a:lnTo>
                    <a:lnTo>
                      <a:pt x="17" y="6"/>
                    </a:lnTo>
                    <a:lnTo>
                      <a:pt x="19" y="9"/>
                    </a:lnTo>
                    <a:lnTo>
                      <a:pt x="19" y="13"/>
                    </a:lnTo>
                    <a:lnTo>
                      <a:pt x="16" y="16"/>
                    </a:lnTo>
                    <a:lnTo>
                      <a:pt x="14" y="18"/>
                    </a:lnTo>
                    <a:lnTo>
                      <a:pt x="9" y="1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70" name="Freeform 143"/>
              <p:cNvSpPr>
                <a:spLocks/>
              </p:cNvSpPr>
              <p:nvPr/>
            </p:nvSpPr>
            <p:spPr bwMode="auto">
              <a:xfrm>
                <a:off x="2390" y="2535"/>
                <a:ext cx="487" cy="129"/>
              </a:xfrm>
              <a:custGeom>
                <a:avLst/>
                <a:gdLst>
                  <a:gd name="T0" fmla="*/ 285 w 289"/>
                  <a:gd name="T1" fmla="*/ 95 h 149"/>
                  <a:gd name="T2" fmla="*/ 273 w 289"/>
                  <a:gd name="T3" fmla="*/ 37 h 149"/>
                  <a:gd name="T4" fmla="*/ 265 w 289"/>
                  <a:gd name="T5" fmla="*/ 19 h 149"/>
                  <a:gd name="T6" fmla="*/ 262 w 289"/>
                  <a:gd name="T7" fmla="*/ 7 h 149"/>
                  <a:gd name="T8" fmla="*/ 247 w 289"/>
                  <a:gd name="T9" fmla="*/ 4 h 149"/>
                  <a:gd name="T10" fmla="*/ 211 w 289"/>
                  <a:gd name="T11" fmla="*/ 10 h 149"/>
                  <a:gd name="T12" fmla="*/ 175 w 289"/>
                  <a:gd name="T13" fmla="*/ 16 h 149"/>
                  <a:gd name="T14" fmla="*/ 148 w 289"/>
                  <a:gd name="T15" fmla="*/ 21 h 149"/>
                  <a:gd name="T16" fmla="*/ 120 w 289"/>
                  <a:gd name="T17" fmla="*/ 19 h 149"/>
                  <a:gd name="T18" fmla="*/ 81 w 289"/>
                  <a:gd name="T19" fmla="*/ 15 h 149"/>
                  <a:gd name="T20" fmla="*/ 44 w 289"/>
                  <a:gd name="T21" fmla="*/ 9 h 149"/>
                  <a:gd name="T22" fmla="*/ 16 w 289"/>
                  <a:gd name="T23" fmla="*/ 3 h 149"/>
                  <a:gd name="T24" fmla="*/ 7 w 289"/>
                  <a:gd name="T25" fmla="*/ 9 h 149"/>
                  <a:gd name="T26" fmla="*/ 4 w 289"/>
                  <a:gd name="T27" fmla="*/ 23 h 149"/>
                  <a:gd name="T28" fmla="*/ 1 w 289"/>
                  <a:gd name="T29" fmla="*/ 46 h 149"/>
                  <a:gd name="T30" fmla="*/ 0 w 289"/>
                  <a:gd name="T31" fmla="*/ 110 h 149"/>
                  <a:gd name="T32" fmla="*/ 1 w 289"/>
                  <a:gd name="T33" fmla="*/ 136 h 149"/>
                  <a:gd name="T34" fmla="*/ 6 w 289"/>
                  <a:gd name="T35" fmla="*/ 140 h 149"/>
                  <a:gd name="T36" fmla="*/ 15 w 289"/>
                  <a:gd name="T37" fmla="*/ 143 h 149"/>
                  <a:gd name="T38" fmla="*/ 28 w 289"/>
                  <a:gd name="T39" fmla="*/ 144 h 149"/>
                  <a:gd name="T40" fmla="*/ 42 w 289"/>
                  <a:gd name="T41" fmla="*/ 144 h 149"/>
                  <a:gd name="T42" fmla="*/ 60 w 289"/>
                  <a:gd name="T43" fmla="*/ 145 h 149"/>
                  <a:gd name="T44" fmla="*/ 88 w 289"/>
                  <a:gd name="T45" fmla="*/ 146 h 149"/>
                  <a:gd name="T46" fmla="*/ 119 w 289"/>
                  <a:gd name="T47" fmla="*/ 148 h 149"/>
                  <a:gd name="T48" fmla="*/ 152 w 289"/>
                  <a:gd name="T49" fmla="*/ 149 h 149"/>
                  <a:gd name="T50" fmla="*/ 183 w 289"/>
                  <a:gd name="T51" fmla="*/ 149 h 149"/>
                  <a:gd name="T52" fmla="*/ 211 w 289"/>
                  <a:gd name="T53" fmla="*/ 149 h 149"/>
                  <a:gd name="T54" fmla="*/ 230 w 289"/>
                  <a:gd name="T55" fmla="*/ 148 h 149"/>
                  <a:gd name="T56" fmla="*/ 245 w 289"/>
                  <a:gd name="T57" fmla="*/ 145 h 149"/>
                  <a:gd name="T58" fmla="*/ 263 w 289"/>
                  <a:gd name="T59" fmla="*/ 141 h 149"/>
                  <a:gd name="T60" fmla="*/ 278 w 289"/>
                  <a:gd name="T61" fmla="*/ 136 h 149"/>
                  <a:gd name="T62" fmla="*/ 288 w 289"/>
                  <a:gd name="T63" fmla="*/ 126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9"/>
                  <a:gd name="T97" fmla="*/ 0 h 149"/>
                  <a:gd name="T98" fmla="*/ 289 w 289"/>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9" h="149">
                    <a:moveTo>
                      <a:pt x="289" y="118"/>
                    </a:moveTo>
                    <a:lnTo>
                      <a:pt x="285" y="95"/>
                    </a:lnTo>
                    <a:lnTo>
                      <a:pt x="279" y="64"/>
                    </a:lnTo>
                    <a:lnTo>
                      <a:pt x="273" y="37"/>
                    </a:lnTo>
                    <a:lnTo>
                      <a:pt x="268" y="24"/>
                    </a:lnTo>
                    <a:lnTo>
                      <a:pt x="265" y="19"/>
                    </a:lnTo>
                    <a:lnTo>
                      <a:pt x="263" y="12"/>
                    </a:lnTo>
                    <a:lnTo>
                      <a:pt x="262" y="7"/>
                    </a:lnTo>
                    <a:lnTo>
                      <a:pt x="262" y="3"/>
                    </a:lnTo>
                    <a:lnTo>
                      <a:pt x="247" y="4"/>
                    </a:lnTo>
                    <a:lnTo>
                      <a:pt x="228" y="7"/>
                    </a:lnTo>
                    <a:lnTo>
                      <a:pt x="211" y="10"/>
                    </a:lnTo>
                    <a:lnTo>
                      <a:pt x="193" y="14"/>
                    </a:lnTo>
                    <a:lnTo>
                      <a:pt x="175" y="16"/>
                    </a:lnTo>
                    <a:lnTo>
                      <a:pt x="159" y="18"/>
                    </a:lnTo>
                    <a:lnTo>
                      <a:pt x="148" y="21"/>
                    </a:lnTo>
                    <a:lnTo>
                      <a:pt x="138" y="21"/>
                    </a:lnTo>
                    <a:lnTo>
                      <a:pt x="120" y="19"/>
                    </a:lnTo>
                    <a:lnTo>
                      <a:pt x="100" y="17"/>
                    </a:lnTo>
                    <a:lnTo>
                      <a:pt x="81" y="15"/>
                    </a:lnTo>
                    <a:lnTo>
                      <a:pt x="61" y="11"/>
                    </a:lnTo>
                    <a:lnTo>
                      <a:pt x="44" y="9"/>
                    </a:lnTo>
                    <a:lnTo>
                      <a:pt x="29" y="6"/>
                    </a:lnTo>
                    <a:lnTo>
                      <a:pt x="16" y="3"/>
                    </a:lnTo>
                    <a:lnTo>
                      <a:pt x="8" y="0"/>
                    </a:lnTo>
                    <a:lnTo>
                      <a:pt x="7" y="9"/>
                    </a:lnTo>
                    <a:lnTo>
                      <a:pt x="6" y="16"/>
                    </a:lnTo>
                    <a:lnTo>
                      <a:pt x="4" y="23"/>
                    </a:lnTo>
                    <a:lnTo>
                      <a:pt x="3" y="29"/>
                    </a:lnTo>
                    <a:lnTo>
                      <a:pt x="1" y="46"/>
                    </a:lnTo>
                    <a:lnTo>
                      <a:pt x="0" y="78"/>
                    </a:lnTo>
                    <a:lnTo>
                      <a:pt x="0" y="110"/>
                    </a:lnTo>
                    <a:lnTo>
                      <a:pt x="0" y="131"/>
                    </a:lnTo>
                    <a:lnTo>
                      <a:pt x="1" y="136"/>
                    </a:lnTo>
                    <a:lnTo>
                      <a:pt x="4" y="138"/>
                    </a:lnTo>
                    <a:lnTo>
                      <a:pt x="6" y="140"/>
                    </a:lnTo>
                    <a:lnTo>
                      <a:pt x="11" y="141"/>
                    </a:lnTo>
                    <a:lnTo>
                      <a:pt x="15" y="143"/>
                    </a:lnTo>
                    <a:lnTo>
                      <a:pt x="21" y="143"/>
                    </a:lnTo>
                    <a:lnTo>
                      <a:pt x="28" y="144"/>
                    </a:lnTo>
                    <a:lnTo>
                      <a:pt x="36" y="144"/>
                    </a:lnTo>
                    <a:lnTo>
                      <a:pt x="42" y="144"/>
                    </a:lnTo>
                    <a:lnTo>
                      <a:pt x="50" y="145"/>
                    </a:lnTo>
                    <a:lnTo>
                      <a:pt x="60" y="145"/>
                    </a:lnTo>
                    <a:lnTo>
                      <a:pt x="73" y="146"/>
                    </a:lnTo>
                    <a:lnTo>
                      <a:pt x="88" y="146"/>
                    </a:lnTo>
                    <a:lnTo>
                      <a:pt x="103" y="147"/>
                    </a:lnTo>
                    <a:lnTo>
                      <a:pt x="119" y="148"/>
                    </a:lnTo>
                    <a:lnTo>
                      <a:pt x="135" y="148"/>
                    </a:lnTo>
                    <a:lnTo>
                      <a:pt x="152" y="149"/>
                    </a:lnTo>
                    <a:lnTo>
                      <a:pt x="168" y="149"/>
                    </a:lnTo>
                    <a:lnTo>
                      <a:pt x="183" y="149"/>
                    </a:lnTo>
                    <a:lnTo>
                      <a:pt x="198" y="149"/>
                    </a:lnTo>
                    <a:lnTo>
                      <a:pt x="211" y="149"/>
                    </a:lnTo>
                    <a:lnTo>
                      <a:pt x="221" y="149"/>
                    </a:lnTo>
                    <a:lnTo>
                      <a:pt x="230" y="148"/>
                    </a:lnTo>
                    <a:lnTo>
                      <a:pt x="236" y="147"/>
                    </a:lnTo>
                    <a:lnTo>
                      <a:pt x="245" y="145"/>
                    </a:lnTo>
                    <a:lnTo>
                      <a:pt x="254" y="143"/>
                    </a:lnTo>
                    <a:lnTo>
                      <a:pt x="263" y="141"/>
                    </a:lnTo>
                    <a:lnTo>
                      <a:pt x="271" y="139"/>
                    </a:lnTo>
                    <a:lnTo>
                      <a:pt x="278" y="136"/>
                    </a:lnTo>
                    <a:lnTo>
                      <a:pt x="283" y="131"/>
                    </a:lnTo>
                    <a:lnTo>
                      <a:pt x="288" y="126"/>
                    </a:lnTo>
                    <a:lnTo>
                      <a:pt x="289" y="118"/>
                    </a:lnTo>
                    <a:close/>
                  </a:path>
                </a:pathLst>
              </a:custGeom>
              <a:solidFill>
                <a:srgbClr val="5B99C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71" name="Freeform 144"/>
              <p:cNvSpPr>
                <a:spLocks/>
              </p:cNvSpPr>
              <p:nvPr/>
            </p:nvSpPr>
            <p:spPr bwMode="auto">
              <a:xfrm>
                <a:off x="2326" y="2193"/>
                <a:ext cx="558" cy="359"/>
              </a:xfrm>
              <a:custGeom>
                <a:avLst/>
                <a:gdLst>
                  <a:gd name="T0" fmla="*/ 266 w 331"/>
                  <a:gd name="T1" fmla="*/ 404 h 418"/>
                  <a:gd name="T2" fmla="*/ 213 w 331"/>
                  <a:gd name="T3" fmla="*/ 413 h 418"/>
                  <a:gd name="T4" fmla="*/ 176 w 331"/>
                  <a:gd name="T5" fmla="*/ 418 h 418"/>
                  <a:gd name="T6" fmla="*/ 119 w 331"/>
                  <a:gd name="T7" fmla="*/ 412 h 418"/>
                  <a:gd name="T8" fmla="*/ 67 w 331"/>
                  <a:gd name="T9" fmla="*/ 403 h 418"/>
                  <a:gd name="T10" fmla="*/ 44 w 331"/>
                  <a:gd name="T11" fmla="*/ 390 h 418"/>
                  <a:gd name="T12" fmla="*/ 50 w 331"/>
                  <a:gd name="T13" fmla="*/ 371 h 418"/>
                  <a:gd name="T14" fmla="*/ 46 w 331"/>
                  <a:gd name="T15" fmla="*/ 354 h 418"/>
                  <a:gd name="T16" fmla="*/ 42 w 331"/>
                  <a:gd name="T17" fmla="*/ 308 h 418"/>
                  <a:gd name="T18" fmla="*/ 38 w 331"/>
                  <a:gd name="T19" fmla="*/ 251 h 418"/>
                  <a:gd name="T20" fmla="*/ 21 w 331"/>
                  <a:gd name="T21" fmla="*/ 182 h 418"/>
                  <a:gd name="T22" fmla="*/ 7 w 331"/>
                  <a:gd name="T23" fmla="*/ 130 h 418"/>
                  <a:gd name="T24" fmla="*/ 0 w 331"/>
                  <a:gd name="T25" fmla="*/ 63 h 418"/>
                  <a:gd name="T26" fmla="*/ 19 w 331"/>
                  <a:gd name="T27" fmla="*/ 41 h 418"/>
                  <a:gd name="T28" fmla="*/ 33 w 331"/>
                  <a:gd name="T29" fmla="*/ 39 h 418"/>
                  <a:gd name="T30" fmla="*/ 49 w 331"/>
                  <a:gd name="T31" fmla="*/ 35 h 418"/>
                  <a:gd name="T32" fmla="*/ 66 w 331"/>
                  <a:gd name="T33" fmla="*/ 26 h 418"/>
                  <a:gd name="T34" fmla="*/ 91 w 331"/>
                  <a:gd name="T35" fmla="*/ 11 h 418"/>
                  <a:gd name="T36" fmla="*/ 110 w 331"/>
                  <a:gd name="T37" fmla="*/ 0 h 418"/>
                  <a:gd name="T38" fmla="*/ 89 w 331"/>
                  <a:gd name="T39" fmla="*/ 42 h 418"/>
                  <a:gd name="T40" fmla="*/ 94 w 331"/>
                  <a:gd name="T41" fmla="*/ 48 h 418"/>
                  <a:gd name="T42" fmla="*/ 112 w 331"/>
                  <a:gd name="T43" fmla="*/ 50 h 418"/>
                  <a:gd name="T44" fmla="*/ 122 w 331"/>
                  <a:gd name="T45" fmla="*/ 53 h 418"/>
                  <a:gd name="T46" fmla="*/ 111 w 331"/>
                  <a:gd name="T47" fmla="*/ 64 h 418"/>
                  <a:gd name="T48" fmla="*/ 123 w 331"/>
                  <a:gd name="T49" fmla="*/ 78 h 418"/>
                  <a:gd name="T50" fmla="*/ 138 w 331"/>
                  <a:gd name="T51" fmla="*/ 89 h 418"/>
                  <a:gd name="T52" fmla="*/ 144 w 331"/>
                  <a:gd name="T53" fmla="*/ 100 h 418"/>
                  <a:gd name="T54" fmla="*/ 145 w 331"/>
                  <a:gd name="T55" fmla="*/ 150 h 418"/>
                  <a:gd name="T56" fmla="*/ 160 w 331"/>
                  <a:gd name="T57" fmla="*/ 160 h 418"/>
                  <a:gd name="T58" fmla="*/ 172 w 331"/>
                  <a:gd name="T59" fmla="*/ 141 h 418"/>
                  <a:gd name="T60" fmla="*/ 172 w 331"/>
                  <a:gd name="T61" fmla="*/ 99 h 418"/>
                  <a:gd name="T62" fmla="*/ 187 w 331"/>
                  <a:gd name="T63" fmla="*/ 84 h 418"/>
                  <a:gd name="T64" fmla="*/ 209 w 331"/>
                  <a:gd name="T65" fmla="*/ 63 h 418"/>
                  <a:gd name="T66" fmla="*/ 216 w 331"/>
                  <a:gd name="T67" fmla="*/ 53 h 418"/>
                  <a:gd name="T68" fmla="*/ 210 w 331"/>
                  <a:gd name="T69" fmla="*/ 41 h 418"/>
                  <a:gd name="T70" fmla="*/ 232 w 331"/>
                  <a:gd name="T71" fmla="*/ 45 h 418"/>
                  <a:gd name="T72" fmla="*/ 232 w 331"/>
                  <a:gd name="T73" fmla="*/ 25 h 418"/>
                  <a:gd name="T74" fmla="*/ 233 w 331"/>
                  <a:gd name="T75" fmla="*/ 11 h 418"/>
                  <a:gd name="T76" fmla="*/ 251 w 331"/>
                  <a:gd name="T77" fmla="*/ 23 h 418"/>
                  <a:gd name="T78" fmla="*/ 265 w 331"/>
                  <a:gd name="T79" fmla="*/ 30 h 418"/>
                  <a:gd name="T80" fmla="*/ 278 w 331"/>
                  <a:gd name="T81" fmla="*/ 33 h 418"/>
                  <a:gd name="T82" fmla="*/ 303 w 331"/>
                  <a:gd name="T83" fmla="*/ 40 h 418"/>
                  <a:gd name="T84" fmla="*/ 320 w 331"/>
                  <a:gd name="T85" fmla="*/ 49 h 418"/>
                  <a:gd name="T86" fmla="*/ 331 w 331"/>
                  <a:gd name="T87" fmla="*/ 92 h 418"/>
                  <a:gd name="T88" fmla="*/ 319 w 331"/>
                  <a:gd name="T89" fmla="*/ 160 h 418"/>
                  <a:gd name="T90" fmla="*/ 296 w 331"/>
                  <a:gd name="T91" fmla="*/ 231 h 418"/>
                  <a:gd name="T92" fmla="*/ 300 w 331"/>
                  <a:gd name="T93" fmla="*/ 255 h 418"/>
                  <a:gd name="T94" fmla="*/ 297 w 331"/>
                  <a:gd name="T95" fmla="*/ 272 h 418"/>
                  <a:gd name="T96" fmla="*/ 289 w 331"/>
                  <a:gd name="T97" fmla="*/ 308 h 418"/>
                  <a:gd name="T98" fmla="*/ 289 w 331"/>
                  <a:gd name="T99" fmla="*/ 353 h 418"/>
                  <a:gd name="T100" fmla="*/ 300 w 331"/>
                  <a:gd name="T101" fmla="*/ 400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1"/>
                  <a:gd name="T154" fmla="*/ 0 h 418"/>
                  <a:gd name="T155" fmla="*/ 331 w 331"/>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1" h="418">
                    <a:moveTo>
                      <a:pt x="300" y="400"/>
                    </a:moveTo>
                    <a:lnTo>
                      <a:pt x="285" y="401"/>
                    </a:lnTo>
                    <a:lnTo>
                      <a:pt x="266" y="404"/>
                    </a:lnTo>
                    <a:lnTo>
                      <a:pt x="249" y="407"/>
                    </a:lnTo>
                    <a:lnTo>
                      <a:pt x="231" y="411"/>
                    </a:lnTo>
                    <a:lnTo>
                      <a:pt x="213" y="413"/>
                    </a:lnTo>
                    <a:lnTo>
                      <a:pt x="197" y="415"/>
                    </a:lnTo>
                    <a:lnTo>
                      <a:pt x="186" y="418"/>
                    </a:lnTo>
                    <a:lnTo>
                      <a:pt x="176" y="418"/>
                    </a:lnTo>
                    <a:lnTo>
                      <a:pt x="158" y="416"/>
                    </a:lnTo>
                    <a:lnTo>
                      <a:pt x="138" y="414"/>
                    </a:lnTo>
                    <a:lnTo>
                      <a:pt x="119" y="412"/>
                    </a:lnTo>
                    <a:lnTo>
                      <a:pt x="99" y="408"/>
                    </a:lnTo>
                    <a:lnTo>
                      <a:pt x="82" y="406"/>
                    </a:lnTo>
                    <a:lnTo>
                      <a:pt x="67" y="403"/>
                    </a:lnTo>
                    <a:lnTo>
                      <a:pt x="54" y="400"/>
                    </a:lnTo>
                    <a:lnTo>
                      <a:pt x="46" y="397"/>
                    </a:lnTo>
                    <a:lnTo>
                      <a:pt x="44" y="390"/>
                    </a:lnTo>
                    <a:lnTo>
                      <a:pt x="45" y="383"/>
                    </a:lnTo>
                    <a:lnTo>
                      <a:pt x="48" y="376"/>
                    </a:lnTo>
                    <a:lnTo>
                      <a:pt x="50" y="371"/>
                    </a:lnTo>
                    <a:lnTo>
                      <a:pt x="50" y="367"/>
                    </a:lnTo>
                    <a:lnTo>
                      <a:pt x="49" y="361"/>
                    </a:lnTo>
                    <a:lnTo>
                      <a:pt x="46" y="354"/>
                    </a:lnTo>
                    <a:lnTo>
                      <a:pt x="45" y="347"/>
                    </a:lnTo>
                    <a:lnTo>
                      <a:pt x="43" y="332"/>
                    </a:lnTo>
                    <a:lnTo>
                      <a:pt x="42" y="308"/>
                    </a:lnTo>
                    <a:lnTo>
                      <a:pt x="41" y="283"/>
                    </a:lnTo>
                    <a:lnTo>
                      <a:pt x="41" y="266"/>
                    </a:lnTo>
                    <a:lnTo>
                      <a:pt x="38" y="251"/>
                    </a:lnTo>
                    <a:lnTo>
                      <a:pt x="34" y="226"/>
                    </a:lnTo>
                    <a:lnTo>
                      <a:pt x="27" y="202"/>
                    </a:lnTo>
                    <a:lnTo>
                      <a:pt x="21" y="182"/>
                    </a:lnTo>
                    <a:lnTo>
                      <a:pt x="18" y="170"/>
                    </a:lnTo>
                    <a:lnTo>
                      <a:pt x="12" y="152"/>
                    </a:lnTo>
                    <a:lnTo>
                      <a:pt x="7" y="130"/>
                    </a:lnTo>
                    <a:lnTo>
                      <a:pt x="3" y="106"/>
                    </a:lnTo>
                    <a:lnTo>
                      <a:pt x="0" y="83"/>
                    </a:lnTo>
                    <a:lnTo>
                      <a:pt x="0" y="63"/>
                    </a:lnTo>
                    <a:lnTo>
                      <a:pt x="5" y="49"/>
                    </a:lnTo>
                    <a:lnTo>
                      <a:pt x="14" y="42"/>
                    </a:lnTo>
                    <a:lnTo>
                      <a:pt x="19" y="41"/>
                    </a:lnTo>
                    <a:lnTo>
                      <a:pt x="23" y="41"/>
                    </a:lnTo>
                    <a:lnTo>
                      <a:pt x="28" y="40"/>
                    </a:lnTo>
                    <a:lnTo>
                      <a:pt x="33" y="39"/>
                    </a:lnTo>
                    <a:lnTo>
                      <a:pt x="38" y="38"/>
                    </a:lnTo>
                    <a:lnTo>
                      <a:pt x="43" y="36"/>
                    </a:lnTo>
                    <a:lnTo>
                      <a:pt x="49" y="35"/>
                    </a:lnTo>
                    <a:lnTo>
                      <a:pt x="53" y="33"/>
                    </a:lnTo>
                    <a:lnTo>
                      <a:pt x="59" y="30"/>
                    </a:lnTo>
                    <a:lnTo>
                      <a:pt x="66" y="26"/>
                    </a:lnTo>
                    <a:lnTo>
                      <a:pt x="74" y="22"/>
                    </a:lnTo>
                    <a:lnTo>
                      <a:pt x="83" y="16"/>
                    </a:lnTo>
                    <a:lnTo>
                      <a:pt x="91" y="11"/>
                    </a:lnTo>
                    <a:lnTo>
                      <a:pt x="99" y="7"/>
                    </a:lnTo>
                    <a:lnTo>
                      <a:pt x="105" y="2"/>
                    </a:lnTo>
                    <a:lnTo>
                      <a:pt x="110" y="0"/>
                    </a:lnTo>
                    <a:lnTo>
                      <a:pt x="104" y="17"/>
                    </a:lnTo>
                    <a:lnTo>
                      <a:pt x="96" y="31"/>
                    </a:lnTo>
                    <a:lnTo>
                      <a:pt x="89" y="42"/>
                    </a:lnTo>
                    <a:lnTo>
                      <a:pt x="87" y="47"/>
                    </a:lnTo>
                    <a:lnTo>
                      <a:pt x="89" y="48"/>
                    </a:lnTo>
                    <a:lnTo>
                      <a:pt x="94" y="48"/>
                    </a:lnTo>
                    <a:lnTo>
                      <a:pt x="99" y="49"/>
                    </a:lnTo>
                    <a:lnTo>
                      <a:pt x="105" y="49"/>
                    </a:lnTo>
                    <a:lnTo>
                      <a:pt x="112" y="50"/>
                    </a:lnTo>
                    <a:lnTo>
                      <a:pt x="117" y="51"/>
                    </a:lnTo>
                    <a:lnTo>
                      <a:pt x="121" y="51"/>
                    </a:lnTo>
                    <a:lnTo>
                      <a:pt x="122" y="53"/>
                    </a:lnTo>
                    <a:lnTo>
                      <a:pt x="121" y="56"/>
                    </a:lnTo>
                    <a:lnTo>
                      <a:pt x="115" y="61"/>
                    </a:lnTo>
                    <a:lnTo>
                      <a:pt x="111" y="64"/>
                    </a:lnTo>
                    <a:lnTo>
                      <a:pt x="109" y="66"/>
                    </a:lnTo>
                    <a:lnTo>
                      <a:pt x="117" y="72"/>
                    </a:lnTo>
                    <a:lnTo>
                      <a:pt x="123" y="78"/>
                    </a:lnTo>
                    <a:lnTo>
                      <a:pt x="129" y="83"/>
                    </a:lnTo>
                    <a:lnTo>
                      <a:pt x="135" y="86"/>
                    </a:lnTo>
                    <a:lnTo>
                      <a:pt x="138" y="89"/>
                    </a:lnTo>
                    <a:lnTo>
                      <a:pt x="142" y="93"/>
                    </a:lnTo>
                    <a:lnTo>
                      <a:pt x="143" y="96"/>
                    </a:lnTo>
                    <a:lnTo>
                      <a:pt x="144" y="100"/>
                    </a:lnTo>
                    <a:lnTo>
                      <a:pt x="145" y="112"/>
                    </a:lnTo>
                    <a:lnTo>
                      <a:pt x="145" y="132"/>
                    </a:lnTo>
                    <a:lnTo>
                      <a:pt x="145" y="150"/>
                    </a:lnTo>
                    <a:lnTo>
                      <a:pt x="145" y="160"/>
                    </a:lnTo>
                    <a:lnTo>
                      <a:pt x="152" y="161"/>
                    </a:lnTo>
                    <a:lnTo>
                      <a:pt x="160" y="160"/>
                    </a:lnTo>
                    <a:lnTo>
                      <a:pt x="167" y="159"/>
                    </a:lnTo>
                    <a:lnTo>
                      <a:pt x="172" y="157"/>
                    </a:lnTo>
                    <a:lnTo>
                      <a:pt x="172" y="141"/>
                    </a:lnTo>
                    <a:lnTo>
                      <a:pt x="171" y="124"/>
                    </a:lnTo>
                    <a:lnTo>
                      <a:pt x="171" y="108"/>
                    </a:lnTo>
                    <a:lnTo>
                      <a:pt x="172" y="99"/>
                    </a:lnTo>
                    <a:lnTo>
                      <a:pt x="174" y="95"/>
                    </a:lnTo>
                    <a:lnTo>
                      <a:pt x="180" y="91"/>
                    </a:lnTo>
                    <a:lnTo>
                      <a:pt x="187" y="84"/>
                    </a:lnTo>
                    <a:lnTo>
                      <a:pt x="195" y="77"/>
                    </a:lnTo>
                    <a:lnTo>
                      <a:pt x="202" y="70"/>
                    </a:lnTo>
                    <a:lnTo>
                      <a:pt x="209" y="63"/>
                    </a:lnTo>
                    <a:lnTo>
                      <a:pt x="213" y="58"/>
                    </a:lnTo>
                    <a:lnTo>
                      <a:pt x="216" y="56"/>
                    </a:lnTo>
                    <a:lnTo>
                      <a:pt x="216" y="53"/>
                    </a:lnTo>
                    <a:lnTo>
                      <a:pt x="213" y="48"/>
                    </a:lnTo>
                    <a:lnTo>
                      <a:pt x="210" y="43"/>
                    </a:lnTo>
                    <a:lnTo>
                      <a:pt x="210" y="41"/>
                    </a:lnTo>
                    <a:lnTo>
                      <a:pt x="214" y="41"/>
                    </a:lnTo>
                    <a:lnTo>
                      <a:pt x="224" y="43"/>
                    </a:lnTo>
                    <a:lnTo>
                      <a:pt x="232" y="45"/>
                    </a:lnTo>
                    <a:lnTo>
                      <a:pt x="236" y="43"/>
                    </a:lnTo>
                    <a:lnTo>
                      <a:pt x="235" y="38"/>
                    </a:lnTo>
                    <a:lnTo>
                      <a:pt x="232" y="25"/>
                    </a:lnTo>
                    <a:lnTo>
                      <a:pt x="228" y="13"/>
                    </a:lnTo>
                    <a:lnTo>
                      <a:pt x="226" y="7"/>
                    </a:lnTo>
                    <a:lnTo>
                      <a:pt x="233" y="11"/>
                    </a:lnTo>
                    <a:lnTo>
                      <a:pt x="239" y="15"/>
                    </a:lnTo>
                    <a:lnTo>
                      <a:pt x="245" y="19"/>
                    </a:lnTo>
                    <a:lnTo>
                      <a:pt x="251" y="23"/>
                    </a:lnTo>
                    <a:lnTo>
                      <a:pt x="257" y="26"/>
                    </a:lnTo>
                    <a:lnTo>
                      <a:pt x="262" y="28"/>
                    </a:lnTo>
                    <a:lnTo>
                      <a:pt x="265" y="30"/>
                    </a:lnTo>
                    <a:lnTo>
                      <a:pt x="267" y="31"/>
                    </a:lnTo>
                    <a:lnTo>
                      <a:pt x="271" y="32"/>
                    </a:lnTo>
                    <a:lnTo>
                      <a:pt x="278" y="33"/>
                    </a:lnTo>
                    <a:lnTo>
                      <a:pt x="285" y="34"/>
                    </a:lnTo>
                    <a:lnTo>
                      <a:pt x="294" y="36"/>
                    </a:lnTo>
                    <a:lnTo>
                      <a:pt x="303" y="40"/>
                    </a:lnTo>
                    <a:lnTo>
                      <a:pt x="310" y="42"/>
                    </a:lnTo>
                    <a:lnTo>
                      <a:pt x="317" y="46"/>
                    </a:lnTo>
                    <a:lnTo>
                      <a:pt x="320" y="49"/>
                    </a:lnTo>
                    <a:lnTo>
                      <a:pt x="326" y="61"/>
                    </a:lnTo>
                    <a:lnTo>
                      <a:pt x="329" y="74"/>
                    </a:lnTo>
                    <a:lnTo>
                      <a:pt x="331" y="92"/>
                    </a:lnTo>
                    <a:lnTo>
                      <a:pt x="329" y="111"/>
                    </a:lnTo>
                    <a:lnTo>
                      <a:pt x="326" y="134"/>
                    </a:lnTo>
                    <a:lnTo>
                      <a:pt x="319" y="160"/>
                    </a:lnTo>
                    <a:lnTo>
                      <a:pt x="310" y="188"/>
                    </a:lnTo>
                    <a:lnTo>
                      <a:pt x="298" y="221"/>
                    </a:lnTo>
                    <a:lnTo>
                      <a:pt x="296" y="231"/>
                    </a:lnTo>
                    <a:lnTo>
                      <a:pt x="296" y="240"/>
                    </a:lnTo>
                    <a:lnTo>
                      <a:pt x="297" y="249"/>
                    </a:lnTo>
                    <a:lnTo>
                      <a:pt x="300" y="255"/>
                    </a:lnTo>
                    <a:lnTo>
                      <a:pt x="301" y="260"/>
                    </a:lnTo>
                    <a:lnTo>
                      <a:pt x="300" y="266"/>
                    </a:lnTo>
                    <a:lnTo>
                      <a:pt x="297" y="272"/>
                    </a:lnTo>
                    <a:lnTo>
                      <a:pt x="295" y="278"/>
                    </a:lnTo>
                    <a:lnTo>
                      <a:pt x="292" y="290"/>
                    </a:lnTo>
                    <a:lnTo>
                      <a:pt x="289" y="308"/>
                    </a:lnTo>
                    <a:lnTo>
                      <a:pt x="286" y="328"/>
                    </a:lnTo>
                    <a:lnTo>
                      <a:pt x="286" y="340"/>
                    </a:lnTo>
                    <a:lnTo>
                      <a:pt x="289" y="353"/>
                    </a:lnTo>
                    <a:lnTo>
                      <a:pt x="296" y="371"/>
                    </a:lnTo>
                    <a:lnTo>
                      <a:pt x="301" y="390"/>
                    </a:lnTo>
                    <a:lnTo>
                      <a:pt x="300" y="400"/>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72" name="Freeform 145"/>
              <p:cNvSpPr>
                <a:spLocks/>
              </p:cNvSpPr>
              <p:nvPr/>
            </p:nvSpPr>
            <p:spPr bwMode="auto">
              <a:xfrm>
                <a:off x="2471" y="2183"/>
                <a:ext cx="253" cy="149"/>
              </a:xfrm>
              <a:custGeom>
                <a:avLst/>
                <a:gdLst>
                  <a:gd name="T0" fmla="*/ 17 w 149"/>
                  <a:gd name="T1" fmla="*/ 30 h 174"/>
                  <a:gd name="T2" fmla="*/ 2 w 149"/>
                  <a:gd name="T3" fmla="*/ 55 h 174"/>
                  <a:gd name="T4" fmla="*/ 2 w 149"/>
                  <a:gd name="T5" fmla="*/ 61 h 174"/>
                  <a:gd name="T6" fmla="*/ 12 w 149"/>
                  <a:gd name="T7" fmla="*/ 62 h 174"/>
                  <a:gd name="T8" fmla="*/ 25 w 149"/>
                  <a:gd name="T9" fmla="*/ 63 h 174"/>
                  <a:gd name="T10" fmla="*/ 34 w 149"/>
                  <a:gd name="T11" fmla="*/ 64 h 174"/>
                  <a:gd name="T12" fmla="*/ 34 w 149"/>
                  <a:gd name="T13" fmla="*/ 69 h 174"/>
                  <a:gd name="T14" fmla="*/ 24 w 149"/>
                  <a:gd name="T15" fmla="*/ 77 h 174"/>
                  <a:gd name="T16" fmla="*/ 30 w 149"/>
                  <a:gd name="T17" fmla="*/ 85 h 174"/>
                  <a:gd name="T18" fmla="*/ 42 w 149"/>
                  <a:gd name="T19" fmla="*/ 96 h 174"/>
                  <a:gd name="T20" fmla="*/ 51 w 149"/>
                  <a:gd name="T21" fmla="*/ 102 h 174"/>
                  <a:gd name="T22" fmla="*/ 56 w 149"/>
                  <a:gd name="T23" fmla="*/ 109 h 174"/>
                  <a:gd name="T24" fmla="*/ 58 w 149"/>
                  <a:gd name="T25" fmla="*/ 125 h 174"/>
                  <a:gd name="T26" fmla="*/ 58 w 149"/>
                  <a:gd name="T27" fmla="*/ 163 h 174"/>
                  <a:gd name="T28" fmla="*/ 65 w 149"/>
                  <a:gd name="T29" fmla="*/ 174 h 174"/>
                  <a:gd name="T30" fmla="*/ 80 w 149"/>
                  <a:gd name="T31" fmla="*/ 172 h 174"/>
                  <a:gd name="T32" fmla="*/ 85 w 149"/>
                  <a:gd name="T33" fmla="*/ 154 h 174"/>
                  <a:gd name="T34" fmla="*/ 84 w 149"/>
                  <a:gd name="T35" fmla="*/ 121 h 174"/>
                  <a:gd name="T36" fmla="*/ 87 w 149"/>
                  <a:gd name="T37" fmla="*/ 108 h 174"/>
                  <a:gd name="T38" fmla="*/ 100 w 149"/>
                  <a:gd name="T39" fmla="*/ 97 h 174"/>
                  <a:gd name="T40" fmla="*/ 115 w 149"/>
                  <a:gd name="T41" fmla="*/ 83 h 174"/>
                  <a:gd name="T42" fmla="*/ 126 w 149"/>
                  <a:gd name="T43" fmla="*/ 71 h 174"/>
                  <a:gd name="T44" fmla="*/ 129 w 149"/>
                  <a:gd name="T45" fmla="*/ 66 h 174"/>
                  <a:gd name="T46" fmla="*/ 123 w 149"/>
                  <a:gd name="T47" fmla="*/ 56 h 174"/>
                  <a:gd name="T48" fmla="*/ 127 w 149"/>
                  <a:gd name="T49" fmla="*/ 54 h 174"/>
                  <a:gd name="T50" fmla="*/ 145 w 149"/>
                  <a:gd name="T51" fmla="*/ 58 h 174"/>
                  <a:gd name="T52" fmla="*/ 148 w 149"/>
                  <a:gd name="T53" fmla="*/ 51 h 174"/>
                  <a:gd name="T54" fmla="*/ 141 w 149"/>
                  <a:gd name="T55" fmla="*/ 26 h 174"/>
                  <a:gd name="T56" fmla="*/ 137 w 149"/>
                  <a:gd name="T57" fmla="*/ 15 h 174"/>
                  <a:gd name="T58" fmla="*/ 112 w 149"/>
                  <a:gd name="T59" fmla="*/ 22 h 174"/>
                  <a:gd name="T60" fmla="*/ 101 w 149"/>
                  <a:gd name="T61" fmla="*/ 52 h 174"/>
                  <a:gd name="T62" fmla="*/ 87 w 149"/>
                  <a:gd name="T63" fmla="*/ 79 h 174"/>
                  <a:gd name="T64" fmla="*/ 73 w 149"/>
                  <a:gd name="T65" fmla="*/ 98 h 174"/>
                  <a:gd name="T66" fmla="*/ 64 w 149"/>
                  <a:gd name="T67" fmla="*/ 96 h 174"/>
                  <a:gd name="T68" fmla="*/ 55 w 149"/>
                  <a:gd name="T69" fmla="*/ 71 h 174"/>
                  <a:gd name="T70" fmla="*/ 41 w 149"/>
                  <a:gd name="T71" fmla="*/ 51 h 174"/>
                  <a:gd name="T72" fmla="*/ 39 w 149"/>
                  <a:gd name="T73" fmla="*/ 17 h 174"/>
                  <a:gd name="T74" fmla="*/ 36 w 149"/>
                  <a:gd name="T75" fmla="*/ 2 h 174"/>
                  <a:gd name="T76" fmla="*/ 26 w 149"/>
                  <a:gd name="T77" fmla="*/ 9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9"/>
                  <a:gd name="T118" fmla="*/ 0 h 174"/>
                  <a:gd name="T119" fmla="*/ 149 w 149"/>
                  <a:gd name="T120" fmla="*/ 174 h 1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9" h="174">
                    <a:moveTo>
                      <a:pt x="23" y="13"/>
                    </a:moveTo>
                    <a:lnTo>
                      <a:pt x="17" y="30"/>
                    </a:lnTo>
                    <a:lnTo>
                      <a:pt x="9" y="44"/>
                    </a:lnTo>
                    <a:lnTo>
                      <a:pt x="2" y="55"/>
                    </a:lnTo>
                    <a:lnTo>
                      <a:pt x="0" y="60"/>
                    </a:lnTo>
                    <a:lnTo>
                      <a:pt x="2" y="61"/>
                    </a:lnTo>
                    <a:lnTo>
                      <a:pt x="7" y="61"/>
                    </a:lnTo>
                    <a:lnTo>
                      <a:pt x="12" y="62"/>
                    </a:lnTo>
                    <a:lnTo>
                      <a:pt x="18" y="62"/>
                    </a:lnTo>
                    <a:lnTo>
                      <a:pt x="25" y="63"/>
                    </a:lnTo>
                    <a:lnTo>
                      <a:pt x="30" y="64"/>
                    </a:lnTo>
                    <a:lnTo>
                      <a:pt x="34" y="64"/>
                    </a:lnTo>
                    <a:lnTo>
                      <a:pt x="35" y="66"/>
                    </a:lnTo>
                    <a:lnTo>
                      <a:pt x="34" y="69"/>
                    </a:lnTo>
                    <a:lnTo>
                      <a:pt x="28" y="74"/>
                    </a:lnTo>
                    <a:lnTo>
                      <a:pt x="24" y="77"/>
                    </a:lnTo>
                    <a:lnTo>
                      <a:pt x="22" y="79"/>
                    </a:lnTo>
                    <a:lnTo>
                      <a:pt x="30" y="85"/>
                    </a:lnTo>
                    <a:lnTo>
                      <a:pt x="36" y="91"/>
                    </a:lnTo>
                    <a:lnTo>
                      <a:pt x="42" y="96"/>
                    </a:lnTo>
                    <a:lnTo>
                      <a:pt x="48" y="99"/>
                    </a:lnTo>
                    <a:lnTo>
                      <a:pt x="51" y="102"/>
                    </a:lnTo>
                    <a:lnTo>
                      <a:pt x="55" y="106"/>
                    </a:lnTo>
                    <a:lnTo>
                      <a:pt x="56" y="109"/>
                    </a:lnTo>
                    <a:lnTo>
                      <a:pt x="57" y="113"/>
                    </a:lnTo>
                    <a:lnTo>
                      <a:pt x="58" y="125"/>
                    </a:lnTo>
                    <a:lnTo>
                      <a:pt x="58" y="145"/>
                    </a:lnTo>
                    <a:lnTo>
                      <a:pt x="58" y="163"/>
                    </a:lnTo>
                    <a:lnTo>
                      <a:pt x="58" y="173"/>
                    </a:lnTo>
                    <a:lnTo>
                      <a:pt x="65" y="174"/>
                    </a:lnTo>
                    <a:lnTo>
                      <a:pt x="73" y="173"/>
                    </a:lnTo>
                    <a:lnTo>
                      <a:pt x="80" y="172"/>
                    </a:lnTo>
                    <a:lnTo>
                      <a:pt x="85" y="170"/>
                    </a:lnTo>
                    <a:lnTo>
                      <a:pt x="85" y="154"/>
                    </a:lnTo>
                    <a:lnTo>
                      <a:pt x="84" y="137"/>
                    </a:lnTo>
                    <a:lnTo>
                      <a:pt x="84" y="121"/>
                    </a:lnTo>
                    <a:lnTo>
                      <a:pt x="85" y="112"/>
                    </a:lnTo>
                    <a:lnTo>
                      <a:pt x="87" y="108"/>
                    </a:lnTo>
                    <a:lnTo>
                      <a:pt x="93" y="104"/>
                    </a:lnTo>
                    <a:lnTo>
                      <a:pt x="100" y="97"/>
                    </a:lnTo>
                    <a:lnTo>
                      <a:pt x="108" y="90"/>
                    </a:lnTo>
                    <a:lnTo>
                      <a:pt x="115" y="83"/>
                    </a:lnTo>
                    <a:lnTo>
                      <a:pt x="122" y="76"/>
                    </a:lnTo>
                    <a:lnTo>
                      <a:pt x="126" y="71"/>
                    </a:lnTo>
                    <a:lnTo>
                      <a:pt x="129" y="69"/>
                    </a:lnTo>
                    <a:lnTo>
                      <a:pt x="129" y="66"/>
                    </a:lnTo>
                    <a:lnTo>
                      <a:pt x="126" y="61"/>
                    </a:lnTo>
                    <a:lnTo>
                      <a:pt x="123" y="56"/>
                    </a:lnTo>
                    <a:lnTo>
                      <a:pt x="123" y="54"/>
                    </a:lnTo>
                    <a:lnTo>
                      <a:pt x="127" y="54"/>
                    </a:lnTo>
                    <a:lnTo>
                      <a:pt x="137" y="56"/>
                    </a:lnTo>
                    <a:lnTo>
                      <a:pt x="145" y="58"/>
                    </a:lnTo>
                    <a:lnTo>
                      <a:pt x="149" y="56"/>
                    </a:lnTo>
                    <a:lnTo>
                      <a:pt x="148" y="51"/>
                    </a:lnTo>
                    <a:lnTo>
                      <a:pt x="145" y="38"/>
                    </a:lnTo>
                    <a:lnTo>
                      <a:pt x="141" y="26"/>
                    </a:lnTo>
                    <a:lnTo>
                      <a:pt x="139" y="20"/>
                    </a:lnTo>
                    <a:lnTo>
                      <a:pt x="137" y="15"/>
                    </a:lnTo>
                    <a:lnTo>
                      <a:pt x="117" y="8"/>
                    </a:lnTo>
                    <a:lnTo>
                      <a:pt x="112" y="22"/>
                    </a:lnTo>
                    <a:lnTo>
                      <a:pt x="108" y="37"/>
                    </a:lnTo>
                    <a:lnTo>
                      <a:pt x="101" y="52"/>
                    </a:lnTo>
                    <a:lnTo>
                      <a:pt x="94" y="67"/>
                    </a:lnTo>
                    <a:lnTo>
                      <a:pt x="87" y="79"/>
                    </a:lnTo>
                    <a:lnTo>
                      <a:pt x="80" y="91"/>
                    </a:lnTo>
                    <a:lnTo>
                      <a:pt x="73" y="98"/>
                    </a:lnTo>
                    <a:lnTo>
                      <a:pt x="68" y="100"/>
                    </a:lnTo>
                    <a:lnTo>
                      <a:pt x="64" y="96"/>
                    </a:lnTo>
                    <a:lnTo>
                      <a:pt x="60" y="84"/>
                    </a:lnTo>
                    <a:lnTo>
                      <a:pt x="55" y="71"/>
                    </a:lnTo>
                    <a:lnTo>
                      <a:pt x="48" y="61"/>
                    </a:lnTo>
                    <a:lnTo>
                      <a:pt x="41" y="51"/>
                    </a:lnTo>
                    <a:lnTo>
                      <a:pt x="39" y="35"/>
                    </a:lnTo>
                    <a:lnTo>
                      <a:pt x="39" y="17"/>
                    </a:lnTo>
                    <a:lnTo>
                      <a:pt x="42" y="0"/>
                    </a:lnTo>
                    <a:lnTo>
                      <a:pt x="36" y="2"/>
                    </a:lnTo>
                    <a:lnTo>
                      <a:pt x="31" y="6"/>
                    </a:lnTo>
                    <a:lnTo>
                      <a:pt x="26" y="9"/>
                    </a:lnTo>
                    <a:lnTo>
                      <a:pt x="2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73" name="Freeform 146"/>
              <p:cNvSpPr>
                <a:spLocks/>
              </p:cNvSpPr>
              <p:nvPr/>
            </p:nvSpPr>
            <p:spPr bwMode="auto">
              <a:xfrm>
                <a:off x="2414" y="2330"/>
                <a:ext cx="115" cy="15"/>
              </a:xfrm>
              <a:custGeom>
                <a:avLst/>
                <a:gdLst>
                  <a:gd name="T0" fmla="*/ 0 w 69"/>
                  <a:gd name="T1" fmla="*/ 16 h 16"/>
                  <a:gd name="T2" fmla="*/ 7 w 69"/>
                  <a:gd name="T3" fmla="*/ 15 h 16"/>
                  <a:gd name="T4" fmla="*/ 16 w 69"/>
                  <a:gd name="T5" fmla="*/ 15 h 16"/>
                  <a:gd name="T6" fmla="*/ 25 w 69"/>
                  <a:gd name="T7" fmla="*/ 13 h 16"/>
                  <a:gd name="T8" fmla="*/ 37 w 69"/>
                  <a:gd name="T9" fmla="*/ 13 h 16"/>
                  <a:gd name="T10" fmla="*/ 46 w 69"/>
                  <a:gd name="T11" fmla="*/ 13 h 16"/>
                  <a:gd name="T12" fmla="*/ 57 w 69"/>
                  <a:gd name="T13" fmla="*/ 13 h 16"/>
                  <a:gd name="T14" fmla="*/ 63 w 69"/>
                  <a:gd name="T15" fmla="*/ 15 h 16"/>
                  <a:gd name="T16" fmla="*/ 69 w 69"/>
                  <a:gd name="T17" fmla="*/ 16 h 16"/>
                  <a:gd name="T18" fmla="*/ 69 w 69"/>
                  <a:gd name="T19" fmla="*/ 1 h 16"/>
                  <a:gd name="T20" fmla="*/ 63 w 69"/>
                  <a:gd name="T21" fmla="*/ 0 h 16"/>
                  <a:gd name="T22" fmla="*/ 57 w 69"/>
                  <a:gd name="T23" fmla="*/ 0 h 16"/>
                  <a:gd name="T24" fmla="*/ 47 w 69"/>
                  <a:gd name="T25" fmla="*/ 0 h 16"/>
                  <a:gd name="T26" fmla="*/ 37 w 69"/>
                  <a:gd name="T27" fmla="*/ 0 h 16"/>
                  <a:gd name="T28" fmla="*/ 27 w 69"/>
                  <a:gd name="T29" fmla="*/ 0 h 16"/>
                  <a:gd name="T30" fmla="*/ 16 w 69"/>
                  <a:gd name="T31" fmla="*/ 1 h 16"/>
                  <a:gd name="T32" fmla="*/ 8 w 69"/>
                  <a:gd name="T33" fmla="*/ 1 h 16"/>
                  <a:gd name="T34" fmla="*/ 1 w 69"/>
                  <a:gd name="T35" fmla="*/ 2 h 16"/>
                  <a:gd name="T36" fmla="*/ 0 w 69"/>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6"/>
                  <a:gd name="T59" fmla="*/ 69 w 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6">
                    <a:moveTo>
                      <a:pt x="0" y="16"/>
                    </a:moveTo>
                    <a:lnTo>
                      <a:pt x="7" y="15"/>
                    </a:lnTo>
                    <a:lnTo>
                      <a:pt x="16" y="15"/>
                    </a:lnTo>
                    <a:lnTo>
                      <a:pt x="25" y="13"/>
                    </a:lnTo>
                    <a:lnTo>
                      <a:pt x="37" y="13"/>
                    </a:lnTo>
                    <a:lnTo>
                      <a:pt x="46" y="13"/>
                    </a:lnTo>
                    <a:lnTo>
                      <a:pt x="57" y="13"/>
                    </a:lnTo>
                    <a:lnTo>
                      <a:pt x="63" y="15"/>
                    </a:lnTo>
                    <a:lnTo>
                      <a:pt x="69" y="16"/>
                    </a:lnTo>
                    <a:lnTo>
                      <a:pt x="69" y="1"/>
                    </a:lnTo>
                    <a:lnTo>
                      <a:pt x="63" y="0"/>
                    </a:lnTo>
                    <a:lnTo>
                      <a:pt x="57" y="0"/>
                    </a:lnTo>
                    <a:lnTo>
                      <a:pt x="47" y="0"/>
                    </a:lnTo>
                    <a:lnTo>
                      <a:pt x="37" y="0"/>
                    </a:lnTo>
                    <a:lnTo>
                      <a:pt x="27" y="0"/>
                    </a:lnTo>
                    <a:lnTo>
                      <a:pt x="16" y="1"/>
                    </a:lnTo>
                    <a:lnTo>
                      <a:pt x="8" y="1"/>
                    </a:lnTo>
                    <a:lnTo>
                      <a:pt x="1" y="2"/>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sp>
            <p:nvSpPr>
              <p:cNvPr id="21574" name="Freeform 147"/>
              <p:cNvSpPr>
                <a:spLocks/>
              </p:cNvSpPr>
              <p:nvPr/>
            </p:nvSpPr>
            <p:spPr bwMode="auto">
              <a:xfrm>
                <a:off x="2583" y="2302"/>
                <a:ext cx="17" cy="8"/>
              </a:xfrm>
              <a:custGeom>
                <a:avLst/>
                <a:gdLst>
                  <a:gd name="T0" fmla="*/ 6 w 12"/>
                  <a:gd name="T1" fmla="*/ 10 h 10"/>
                  <a:gd name="T2" fmla="*/ 4 w 12"/>
                  <a:gd name="T3" fmla="*/ 10 h 10"/>
                  <a:gd name="T4" fmla="*/ 1 w 12"/>
                  <a:gd name="T5" fmla="*/ 9 h 10"/>
                  <a:gd name="T6" fmla="*/ 0 w 12"/>
                  <a:gd name="T7" fmla="*/ 7 h 10"/>
                  <a:gd name="T8" fmla="*/ 0 w 12"/>
                  <a:gd name="T9" fmla="*/ 6 h 10"/>
                  <a:gd name="T10" fmla="*/ 0 w 12"/>
                  <a:gd name="T11" fmla="*/ 4 h 10"/>
                  <a:gd name="T12" fmla="*/ 1 w 12"/>
                  <a:gd name="T13" fmla="*/ 1 h 10"/>
                  <a:gd name="T14" fmla="*/ 4 w 12"/>
                  <a:gd name="T15" fmla="*/ 0 h 10"/>
                  <a:gd name="T16" fmla="*/ 6 w 12"/>
                  <a:gd name="T17" fmla="*/ 0 h 10"/>
                  <a:gd name="T18" fmla="*/ 8 w 12"/>
                  <a:gd name="T19" fmla="*/ 0 h 10"/>
                  <a:gd name="T20" fmla="*/ 11 w 12"/>
                  <a:gd name="T21" fmla="*/ 1 h 10"/>
                  <a:gd name="T22" fmla="*/ 12 w 12"/>
                  <a:gd name="T23" fmla="*/ 4 h 10"/>
                  <a:gd name="T24" fmla="*/ 12 w 12"/>
                  <a:gd name="T25" fmla="*/ 6 h 10"/>
                  <a:gd name="T26" fmla="*/ 12 w 12"/>
                  <a:gd name="T27" fmla="*/ 7 h 10"/>
                  <a:gd name="T28" fmla="*/ 11 w 12"/>
                  <a:gd name="T29" fmla="*/ 9 h 10"/>
                  <a:gd name="T30" fmla="*/ 8 w 12"/>
                  <a:gd name="T31" fmla="*/ 10 h 10"/>
                  <a:gd name="T32" fmla="*/ 6 w 12"/>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6" y="10"/>
                    </a:moveTo>
                    <a:lnTo>
                      <a:pt x="4" y="10"/>
                    </a:lnTo>
                    <a:lnTo>
                      <a:pt x="1" y="9"/>
                    </a:lnTo>
                    <a:lnTo>
                      <a:pt x="0" y="7"/>
                    </a:lnTo>
                    <a:lnTo>
                      <a:pt x="0" y="6"/>
                    </a:lnTo>
                    <a:lnTo>
                      <a:pt x="0" y="4"/>
                    </a:lnTo>
                    <a:lnTo>
                      <a:pt x="1" y="1"/>
                    </a:lnTo>
                    <a:lnTo>
                      <a:pt x="4" y="0"/>
                    </a:lnTo>
                    <a:lnTo>
                      <a:pt x="6" y="0"/>
                    </a:lnTo>
                    <a:lnTo>
                      <a:pt x="8" y="0"/>
                    </a:lnTo>
                    <a:lnTo>
                      <a:pt x="11" y="1"/>
                    </a:lnTo>
                    <a:lnTo>
                      <a:pt x="12" y="4"/>
                    </a:lnTo>
                    <a:lnTo>
                      <a:pt x="12" y="6"/>
                    </a:lnTo>
                    <a:lnTo>
                      <a:pt x="12" y="7"/>
                    </a:lnTo>
                    <a:lnTo>
                      <a:pt x="11" y="9"/>
                    </a:lnTo>
                    <a:lnTo>
                      <a:pt x="8" y="10"/>
                    </a:lnTo>
                    <a:lnTo>
                      <a:pt x="6" y="10"/>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400"/>
              </a:p>
            </p:txBody>
          </p:sp>
        </p:grpSp>
        <p:sp>
          <p:nvSpPr>
            <p:cNvPr id="21518" name="Line 149"/>
            <p:cNvSpPr>
              <a:spLocks noChangeShapeType="1"/>
            </p:cNvSpPr>
            <p:nvPr/>
          </p:nvSpPr>
          <p:spPr bwMode="auto">
            <a:xfrm>
              <a:off x="3840" y="2400"/>
              <a:ext cx="57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sz="2400"/>
            </a:p>
          </p:txBody>
        </p:sp>
        <p:sp>
          <p:nvSpPr>
            <p:cNvPr id="21519" name="Text Box 150"/>
            <p:cNvSpPr txBox="1">
              <a:spLocks noChangeArrowheads="1"/>
            </p:cNvSpPr>
            <p:nvPr/>
          </p:nvSpPr>
          <p:spPr bwMode="auto">
            <a:xfrm>
              <a:off x="3840" y="2112"/>
              <a:ext cx="5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ar-SA" sz="2000"/>
                <a:t>After</a:t>
              </a:r>
            </a:p>
          </p:txBody>
        </p:sp>
        <p:sp>
          <p:nvSpPr>
            <p:cNvPr id="21517" name="Text Box 148"/>
            <p:cNvSpPr txBox="1">
              <a:spLocks noChangeArrowheads="1"/>
            </p:cNvSpPr>
            <p:nvPr/>
          </p:nvSpPr>
          <p:spPr bwMode="auto">
            <a:xfrm>
              <a:off x="3797" y="1368"/>
              <a:ext cx="277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400" dirty="0" smtClean="0">
                  <a:solidFill>
                    <a:srgbClr val="C00000"/>
                  </a:solidFill>
                </a:rPr>
                <a:t>Radiation </a:t>
              </a:r>
              <a:r>
                <a:rPr lang="en-US" altLang="ar-SA" sz="2400" dirty="0">
                  <a:solidFill>
                    <a:srgbClr val="C00000"/>
                  </a:solidFill>
                </a:rPr>
                <a:t>dose (single chest x ray = 5-10 </a:t>
              </a:r>
              <a:r>
                <a:rPr lang="en-US" altLang="ar-SA" sz="2400" dirty="0" err="1">
                  <a:solidFill>
                    <a:srgbClr val="C00000"/>
                  </a:solidFill>
                </a:rPr>
                <a:t>mrem</a:t>
              </a:r>
              <a:r>
                <a:rPr lang="en-US" altLang="ar-SA" sz="2400" dirty="0">
                  <a:solidFill>
                    <a:srgbClr val="C00000"/>
                  </a:solidFill>
                </a:rPr>
                <a:t>).</a:t>
              </a:r>
            </a:p>
          </p:txBody>
        </p:sp>
      </p:grpSp>
    </p:spTree>
    <p:extLst>
      <p:ext uri="{BB962C8B-B14F-4D97-AF65-F5344CB8AC3E}">
        <p14:creationId xmlns:p14="http://schemas.microsoft.com/office/powerpoint/2010/main" val="77530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60350"/>
            <a:ext cx="8229600" cy="1143000"/>
          </a:xfrm>
        </p:spPr>
        <p:txBody>
          <a:bodyPr lIns="90488" tIns="44450" rIns="90488" bIns="44450" anchorCtr="0">
            <a:normAutofit/>
          </a:bodyPr>
          <a:lstStyle/>
          <a:p>
            <a:pPr eaLnBrk="1" hangingPunct="1">
              <a:defRPr/>
            </a:pPr>
            <a:r>
              <a:rPr lang="en-US" dirty="0" smtClean="0"/>
              <a:t>Contamination</a:t>
            </a:r>
          </a:p>
        </p:txBody>
      </p:sp>
      <p:sp>
        <p:nvSpPr>
          <p:cNvPr id="36867" name="Rectangle 3"/>
          <p:cNvSpPr>
            <a:spLocks noGrp="1" noChangeArrowheads="1"/>
          </p:cNvSpPr>
          <p:nvPr>
            <p:ph type="body" idx="1"/>
          </p:nvPr>
        </p:nvSpPr>
        <p:spPr>
          <a:xfrm>
            <a:off x="457200" y="1447800"/>
            <a:ext cx="8686800" cy="5029200"/>
          </a:xfrm>
        </p:spPr>
        <p:txBody>
          <a:bodyPr lIns="90488" tIns="44450" rIns="90488" bIns="44450"/>
          <a:lstStyle/>
          <a:p>
            <a:pPr marL="0" indent="0" eaLnBrk="1" hangingPunct="1">
              <a:spcBef>
                <a:spcPct val="0"/>
              </a:spcBef>
              <a:buFont typeface="Wingdings" panose="05000000000000000000" pitchFamily="2" charset="2"/>
              <a:buNone/>
              <a:defRPr/>
            </a:pPr>
            <a:r>
              <a:rPr lang="en-US" sz="2400" dirty="0" smtClean="0"/>
              <a:t> </a:t>
            </a:r>
            <a:r>
              <a:rPr lang="en-US" sz="3200" dirty="0" smtClean="0"/>
              <a:t>Contamination is the presence of a radioactive material in any place where it is not desired, </a:t>
            </a:r>
          </a:p>
          <a:p>
            <a:pPr marL="0" indent="0" eaLnBrk="1" hangingPunct="1">
              <a:spcBef>
                <a:spcPct val="0"/>
              </a:spcBef>
              <a:buFont typeface="Wingdings" panose="05000000000000000000" pitchFamily="2" charset="2"/>
              <a:buNone/>
              <a:defRPr/>
            </a:pPr>
            <a:r>
              <a:rPr lang="en-US" sz="3200" dirty="0" smtClean="0"/>
              <a:t>and especially in any place where </a:t>
            </a:r>
          </a:p>
          <a:p>
            <a:pPr marL="0" indent="0" eaLnBrk="1" hangingPunct="1">
              <a:spcBef>
                <a:spcPct val="0"/>
              </a:spcBef>
              <a:buFont typeface="Wingdings" panose="05000000000000000000" pitchFamily="2" charset="2"/>
              <a:buNone/>
              <a:defRPr/>
            </a:pPr>
            <a:r>
              <a:rPr lang="en-US" sz="3200" dirty="0" smtClean="0"/>
              <a:t>its presence could be harmful.</a:t>
            </a:r>
          </a:p>
        </p:txBody>
      </p:sp>
      <p:grpSp>
        <p:nvGrpSpPr>
          <p:cNvPr id="2064" name="Group 4"/>
          <p:cNvGrpSpPr>
            <a:grpSpLocks/>
          </p:cNvGrpSpPr>
          <p:nvPr/>
        </p:nvGrpSpPr>
        <p:grpSpPr bwMode="auto">
          <a:xfrm>
            <a:off x="2632075" y="5738813"/>
            <a:ext cx="1662113" cy="433387"/>
            <a:chOff x="1824" y="3264"/>
            <a:chExt cx="1152" cy="273"/>
          </a:xfrm>
        </p:grpSpPr>
        <p:sp>
          <p:nvSpPr>
            <p:cNvPr id="2136" name="Freeform 5"/>
            <p:cNvSpPr>
              <a:spLocks/>
            </p:cNvSpPr>
            <p:nvPr/>
          </p:nvSpPr>
          <p:spPr bwMode="auto">
            <a:xfrm>
              <a:off x="1824" y="3264"/>
              <a:ext cx="1152" cy="273"/>
            </a:xfrm>
            <a:custGeom>
              <a:avLst/>
              <a:gdLst>
                <a:gd name="T0" fmla="*/ 49 w 1052"/>
                <a:gd name="T1" fmla="*/ 255 h 452"/>
                <a:gd name="T2" fmla="*/ 0 w 1052"/>
                <a:gd name="T3" fmla="*/ 189 h 452"/>
                <a:gd name="T4" fmla="*/ 16 w 1052"/>
                <a:gd name="T5" fmla="*/ 123 h 452"/>
                <a:gd name="T6" fmla="*/ 115 w 1052"/>
                <a:gd name="T7" fmla="*/ 82 h 452"/>
                <a:gd name="T8" fmla="*/ 205 w 1052"/>
                <a:gd name="T9" fmla="*/ 33 h 452"/>
                <a:gd name="T10" fmla="*/ 230 w 1052"/>
                <a:gd name="T11" fmla="*/ 25 h 452"/>
                <a:gd name="T12" fmla="*/ 386 w 1052"/>
                <a:gd name="T13" fmla="*/ 25 h 452"/>
                <a:gd name="T14" fmla="*/ 460 w 1052"/>
                <a:gd name="T15" fmla="*/ 0 h 452"/>
                <a:gd name="T16" fmla="*/ 608 w 1052"/>
                <a:gd name="T17" fmla="*/ 33 h 452"/>
                <a:gd name="T18" fmla="*/ 739 w 1052"/>
                <a:gd name="T19" fmla="*/ 25 h 452"/>
                <a:gd name="T20" fmla="*/ 821 w 1052"/>
                <a:gd name="T21" fmla="*/ 58 h 452"/>
                <a:gd name="T22" fmla="*/ 937 w 1052"/>
                <a:gd name="T23" fmla="*/ 74 h 452"/>
                <a:gd name="T24" fmla="*/ 1027 w 1052"/>
                <a:gd name="T25" fmla="*/ 156 h 452"/>
                <a:gd name="T26" fmla="*/ 1043 w 1052"/>
                <a:gd name="T27" fmla="*/ 205 h 452"/>
                <a:gd name="T28" fmla="*/ 1052 w 1052"/>
                <a:gd name="T29" fmla="*/ 230 h 452"/>
                <a:gd name="T30" fmla="*/ 1043 w 1052"/>
                <a:gd name="T31" fmla="*/ 321 h 452"/>
                <a:gd name="T32" fmla="*/ 1035 w 1052"/>
                <a:gd name="T33" fmla="*/ 345 h 452"/>
                <a:gd name="T34" fmla="*/ 986 w 1052"/>
                <a:gd name="T35" fmla="*/ 362 h 452"/>
                <a:gd name="T36" fmla="*/ 887 w 1052"/>
                <a:gd name="T37" fmla="*/ 353 h 452"/>
                <a:gd name="T38" fmla="*/ 821 w 1052"/>
                <a:gd name="T39" fmla="*/ 419 h 452"/>
                <a:gd name="T40" fmla="*/ 772 w 1052"/>
                <a:gd name="T41" fmla="*/ 452 h 452"/>
                <a:gd name="T42" fmla="*/ 674 w 1052"/>
                <a:gd name="T43" fmla="*/ 436 h 452"/>
                <a:gd name="T44" fmla="*/ 600 w 1052"/>
                <a:gd name="T45" fmla="*/ 395 h 452"/>
                <a:gd name="T46" fmla="*/ 567 w 1052"/>
                <a:gd name="T47" fmla="*/ 353 h 452"/>
                <a:gd name="T48" fmla="*/ 517 w 1052"/>
                <a:gd name="T49" fmla="*/ 337 h 452"/>
                <a:gd name="T50" fmla="*/ 435 w 1052"/>
                <a:gd name="T51" fmla="*/ 403 h 452"/>
                <a:gd name="T52" fmla="*/ 353 w 1052"/>
                <a:gd name="T53" fmla="*/ 419 h 452"/>
                <a:gd name="T54" fmla="*/ 287 w 1052"/>
                <a:gd name="T55" fmla="*/ 411 h 452"/>
                <a:gd name="T56" fmla="*/ 238 w 1052"/>
                <a:gd name="T57" fmla="*/ 345 h 452"/>
                <a:gd name="T58" fmla="*/ 172 w 1052"/>
                <a:gd name="T59" fmla="*/ 304 h 452"/>
                <a:gd name="T60" fmla="*/ 147 w 1052"/>
                <a:gd name="T61" fmla="*/ 312 h 452"/>
                <a:gd name="T62" fmla="*/ 49 w 1052"/>
                <a:gd name="T63" fmla="*/ 255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2"/>
                <a:gd name="T97" fmla="*/ 0 h 452"/>
                <a:gd name="T98" fmla="*/ 1052 w 1052"/>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2" h="452">
                  <a:moveTo>
                    <a:pt x="49" y="255"/>
                  </a:moveTo>
                  <a:cubicBezTo>
                    <a:pt x="8" y="242"/>
                    <a:pt x="9" y="233"/>
                    <a:pt x="0" y="189"/>
                  </a:cubicBezTo>
                  <a:cubicBezTo>
                    <a:pt x="0" y="188"/>
                    <a:pt x="10" y="131"/>
                    <a:pt x="16" y="123"/>
                  </a:cubicBezTo>
                  <a:cubicBezTo>
                    <a:pt x="37" y="97"/>
                    <a:pt x="84" y="92"/>
                    <a:pt x="115" y="82"/>
                  </a:cubicBezTo>
                  <a:cubicBezTo>
                    <a:pt x="156" y="55"/>
                    <a:pt x="151" y="50"/>
                    <a:pt x="205" y="33"/>
                  </a:cubicBezTo>
                  <a:cubicBezTo>
                    <a:pt x="213" y="30"/>
                    <a:pt x="230" y="25"/>
                    <a:pt x="230" y="25"/>
                  </a:cubicBezTo>
                  <a:cubicBezTo>
                    <a:pt x="288" y="35"/>
                    <a:pt x="328" y="45"/>
                    <a:pt x="386" y="25"/>
                  </a:cubicBezTo>
                  <a:cubicBezTo>
                    <a:pt x="411" y="16"/>
                    <a:pt x="460" y="0"/>
                    <a:pt x="460" y="0"/>
                  </a:cubicBezTo>
                  <a:cubicBezTo>
                    <a:pt x="510" y="12"/>
                    <a:pt x="559" y="17"/>
                    <a:pt x="608" y="33"/>
                  </a:cubicBezTo>
                  <a:cubicBezTo>
                    <a:pt x="652" y="30"/>
                    <a:pt x="695" y="25"/>
                    <a:pt x="739" y="25"/>
                  </a:cubicBezTo>
                  <a:cubicBezTo>
                    <a:pt x="782" y="25"/>
                    <a:pt x="786" y="47"/>
                    <a:pt x="821" y="58"/>
                  </a:cubicBezTo>
                  <a:cubicBezTo>
                    <a:pt x="864" y="71"/>
                    <a:pt x="883" y="69"/>
                    <a:pt x="937" y="74"/>
                  </a:cubicBezTo>
                  <a:cubicBezTo>
                    <a:pt x="972" y="101"/>
                    <a:pt x="1002" y="119"/>
                    <a:pt x="1027" y="156"/>
                  </a:cubicBezTo>
                  <a:cubicBezTo>
                    <a:pt x="1032" y="172"/>
                    <a:pt x="1038" y="189"/>
                    <a:pt x="1043" y="205"/>
                  </a:cubicBezTo>
                  <a:cubicBezTo>
                    <a:pt x="1046" y="213"/>
                    <a:pt x="1052" y="230"/>
                    <a:pt x="1052" y="230"/>
                  </a:cubicBezTo>
                  <a:cubicBezTo>
                    <a:pt x="1049" y="260"/>
                    <a:pt x="1047" y="291"/>
                    <a:pt x="1043" y="321"/>
                  </a:cubicBezTo>
                  <a:cubicBezTo>
                    <a:pt x="1042" y="329"/>
                    <a:pt x="1042" y="340"/>
                    <a:pt x="1035" y="345"/>
                  </a:cubicBezTo>
                  <a:cubicBezTo>
                    <a:pt x="1021" y="355"/>
                    <a:pt x="986" y="362"/>
                    <a:pt x="986" y="362"/>
                  </a:cubicBezTo>
                  <a:cubicBezTo>
                    <a:pt x="921" y="339"/>
                    <a:pt x="954" y="342"/>
                    <a:pt x="887" y="353"/>
                  </a:cubicBezTo>
                  <a:cubicBezTo>
                    <a:pt x="867" y="375"/>
                    <a:pt x="845" y="401"/>
                    <a:pt x="821" y="419"/>
                  </a:cubicBezTo>
                  <a:cubicBezTo>
                    <a:pt x="805" y="431"/>
                    <a:pt x="772" y="452"/>
                    <a:pt x="772" y="452"/>
                  </a:cubicBezTo>
                  <a:cubicBezTo>
                    <a:pt x="759" y="451"/>
                    <a:pt x="698" y="449"/>
                    <a:pt x="674" y="436"/>
                  </a:cubicBezTo>
                  <a:cubicBezTo>
                    <a:pt x="590" y="389"/>
                    <a:pt x="655" y="413"/>
                    <a:pt x="600" y="395"/>
                  </a:cubicBezTo>
                  <a:cubicBezTo>
                    <a:pt x="587" y="382"/>
                    <a:pt x="582" y="362"/>
                    <a:pt x="567" y="353"/>
                  </a:cubicBezTo>
                  <a:cubicBezTo>
                    <a:pt x="552" y="344"/>
                    <a:pt x="517" y="337"/>
                    <a:pt x="517" y="337"/>
                  </a:cubicBezTo>
                  <a:cubicBezTo>
                    <a:pt x="481" y="349"/>
                    <a:pt x="461" y="377"/>
                    <a:pt x="435" y="403"/>
                  </a:cubicBezTo>
                  <a:cubicBezTo>
                    <a:pt x="415" y="423"/>
                    <a:pt x="381" y="415"/>
                    <a:pt x="353" y="419"/>
                  </a:cubicBezTo>
                  <a:cubicBezTo>
                    <a:pt x="331" y="416"/>
                    <a:pt x="308" y="419"/>
                    <a:pt x="287" y="411"/>
                  </a:cubicBezTo>
                  <a:cubicBezTo>
                    <a:pt x="263" y="402"/>
                    <a:pt x="255" y="363"/>
                    <a:pt x="238" y="345"/>
                  </a:cubicBezTo>
                  <a:cubicBezTo>
                    <a:pt x="225" y="306"/>
                    <a:pt x="211" y="313"/>
                    <a:pt x="172" y="304"/>
                  </a:cubicBezTo>
                  <a:cubicBezTo>
                    <a:pt x="164" y="307"/>
                    <a:pt x="156" y="313"/>
                    <a:pt x="147" y="312"/>
                  </a:cubicBezTo>
                  <a:cubicBezTo>
                    <a:pt x="112" y="306"/>
                    <a:pt x="99" y="255"/>
                    <a:pt x="49" y="255"/>
                  </a:cubicBezTo>
                  <a:close/>
                </a:path>
              </a:pathLst>
            </a:custGeom>
            <a:solidFill>
              <a:srgbClr val="CCFFFF">
                <a:alpha val="50195"/>
              </a:srgbClr>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graphicFrame>
          <p:nvGraphicFramePr>
            <p:cNvPr id="2059" name="Object 6"/>
            <p:cNvGraphicFramePr>
              <a:graphicFrameLocks noChangeAspect="1"/>
            </p:cNvGraphicFramePr>
            <p:nvPr/>
          </p:nvGraphicFramePr>
          <p:xfrm>
            <a:off x="2064" y="3264"/>
            <a:ext cx="123" cy="144"/>
          </p:xfrm>
          <a:graphic>
            <a:graphicData uri="http://schemas.openxmlformats.org/presentationml/2006/ole">
              <mc:AlternateContent xmlns:mc="http://schemas.openxmlformats.org/markup-compatibility/2006">
                <mc:Choice xmlns:v="urn:schemas-microsoft-com:vml" Requires="v">
                  <p:oleObj spid="_x0000_s2374" name="Clip" r:id="rId4" imgW="3238200" imgH="3238200" progId="MS_ClipArt_Gallery.2">
                    <p:embed/>
                  </p:oleObj>
                </mc:Choice>
                <mc:Fallback>
                  <p:oleObj name="Clip" r:id="rId4"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3264"/>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0" name="Object 7"/>
            <p:cNvGraphicFramePr>
              <a:graphicFrameLocks noChangeAspect="1"/>
            </p:cNvGraphicFramePr>
            <p:nvPr/>
          </p:nvGraphicFramePr>
          <p:xfrm>
            <a:off x="2352" y="3312"/>
            <a:ext cx="123" cy="144"/>
          </p:xfrm>
          <a:graphic>
            <a:graphicData uri="http://schemas.openxmlformats.org/presentationml/2006/ole">
              <mc:AlternateContent xmlns:mc="http://schemas.openxmlformats.org/markup-compatibility/2006">
                <mc:Choice xmlns:v="urn:schemas-microsoft-com:vml" Requires="v">
                  <p:oleObj spid="_x0000_s2375" name="Clip" r:id="rId6" imgW="3238200" imgH="3238200" progId="MS_ClipArt_Gallery.2">
                    <p:embed/>
                  </p:oleObj>
                </mc:Choice>
                <mc:Fallback>
                  <p:oleObj name="Clip" r:id="rId6"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 y="3312"/>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1" name="Object 8"/>
            <p:cNvGraphicFramePr>
              <a:graphicFrameLocks noChangeAspect="1"/>
            </p:cNvGraphicFramePr>
            <p:nvPr/>
          </p:nvGraphicFramePr>
          <p:xfrm>
            <a:off x="2640" y="3312"/>
            <a:ext cx="123" cy="144"/>
          </p:xfrm>
          <a:graphic>
            <a:graphicData uri="http://schemas.openxmlformats.org/presentationml/2006/ole">
              <mc:AlternateContent xmlns:mc="http://schemas.openxmlformats.org/markup-compatibility/2006">
                <mc:Choice xmlns:v="urn:schemas-microsoft-com:vml" Requires="v">
                  <p:oleObj spid="_x0000_s2376" name="Clip" r:id="rId7" imgW="3238200" imgH="3238200" progId="MS_ClipArt_Gallery.2">
                    <p:embed/>
                  </p:oleObj>
                </mc:Choice>
                <mc:Fallback>
                  <p:oleObj name="Clip" r:id="rId7"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3312"/>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9"/>
          <p:cNvGrpSpPr>
            <a:grpSpLocks/>
          </p:cNvGrpSpPr>
          <p:nvPr/>
        </p:nvGrpSpPr>
        <p:grpSpPr bwMode="auto">
          <a:xfrm>
            <a:off x="4710113" y="3605213"/>
            <a:ext cx="2108200" cy="2490787"/>
            <a:chOff x="3888" y="1968"/>
            <a:chExt cx="1460" cy="1569"/>
          </a:xfrm>
        </p:grpSpPr>
        <p:sp>
          <p:nvSpPr>
            <p:cNvPr id="2072" name="Freeform 10"/>
            <p:cNvSpPr>
              <a:spLocks/>
            </p:cNvSpPr>
            <p:nvPr/>
          </p:nvSpPr>
          <p:spPr bwMode="auto">
            <a:xfrm>
              <a:off x="4838" y="3111"/>
              <a:ext cx="510" cy="397"/>
            </a:xfrm>
            <a:custGeom>
              <a:avLst/>
              <a:gdLst>
                <a:gd name="T0" fmla="*/ 417 w 510"/>
                <a:gd name="T1" fmla="*/ 0 h 397"/>
                <a:gd name="T2" fmla="*/ 510 w 510"/>
                <a:gd name="T3" fmla="*/ 216 h 397"/>
                <a:gd name="T4" fmla="*/ 94 w 510"/>
                <a:gd name="T5" fmla="*/ 397 h 397"/>
                <a:gd name="T6" fmla="*/ 0 w 510"/>
                <a:gd name="T7" fmla="*/ 179 h 397"/>
                <a:gd name="T8" fmla="*/ 417 w 510"/>
                <a:gd name="T9" fmla="*/ 0 h 397"/>
                <a:gd name="T10" fmla="*/ 0 60000 65536"/>
                <a:gd name="T11" fmla="*/ 0 60000 65536"/>
                <a:gd name="T12" fmla="*/ 0 60000 65536"/>
                <a:gd name="T13" fmla="*/ 0 60000 65536"/>
                <a:gd name="T14" fmla="*/ 0 60000 65536"/>
                <a:gd name="T15" fmla="*/ 0 w 510"/>
                <a:gd name="T16" fmla="*/ 0 h 397"/>
                <a:gd name="T17" fmla="*/ 510 w 510"/>
                <a:gd name="T18" fmla="*/ 397 h 397"/>
              </a:gdLst>
              <a:ahLst/>
              <a:cxnLst>
                <a:cxn ang="T10">
                  <a:pos x="T0" y="T1"/>
                </a:cxn>
                <a:cxn ang="T11">
                  <a:pos x="T2" y="T3"/>
                </a:cxn>
                <a:cxn ang="T12">
                  <a:pos x="T4" y="T5"/>
                </a:cxn>
                <a:cxn ang="T13">
                  <a:pos x="T6" y="T7"/>
                </a:cxn>
                <a:cxn ang="T14">
                  <a:pos x="T8" y="T9"/>
                </a:cxn>
              </a:cxnLst>
              <a:rect l="T15" t="T16" r="T17" b="T18"/>
              <a:pathLst>
                <a:path w="510" h="397">
                  <a:moveTo>
                    <a:pt x="417" y="0"/>
                  </a:moveTo>
                  <a:lnTo>
                    <a:pt x="510" y="216"/>
                  </a:lnTo>
                  <a:lnTo>
                    <a:pt x="94" y="397"/>
                  </a:lnTo>
                  <a:lnTo>
                    <a:pt x="0" y="179"/>
                  </a:lnTo>
                  <a:lnTo>
                    <a:pt x="417" y="0"/>
                  </a:lnTo>
                  <a:close/>
                </a:path>
              </a:pathLst>
            </a:custGeom>
            <a:solidFill>
              <a:srgbClr val="99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73" name="Freeform 11"/>
            <p:cNvSpPr>
              <a:spLocks/>
            </p:cNvSpPr>
            <p:nvPr/>
          </p:nvSpPr>
          <p:spPr bwMode="auto">
            <a:xfrm>
              <a:off x="5142" y="3207"/>
              <a:ext cx="102" cy="119"/>
            </a:xfrm>
            <a:custGeom>
              <a:avLst/>
              <a:gdLst>
                <a:gd name="T0" fmla="*/ 0 w 102"/>
                <a:gd name="T1" fmla="*/ 97 h 119"/>
                <a:gd name="T2" fmla="*/ 29 w 102"/>
                <a:gd name="T3" fmla="*/ 119 h 119"/>
                <a:gd name="T4" fmla="*/ 102 w 102"/>
                <a:gd name="T5" fmla="*/ 21 h 119"/>
                <a:gd name="T6" fmla="*/ 69 w 102"/>
                <a:gd name="T7" fmla="*/ 0 h 119"/>
                <a:gd name="T8" fmla="*/ 0 w 102"/>
                <a:gd name="T9" fmla="*/ 97 h 119"/>
                <a:gd name="T10" fmla="*/ 0 60000 65536"/>
                <a:gd name="T11" fmla="*/ 0 60000 65536"/>
                <a:gd name="T12" fmla="*/ 0 60000 65536"/>
                <a:gd name="T13" fmla="*/ 0 60000 65536"/>
                <a:gd name="T14" fmla="*/ 0 60000 65536"/>
                <a:gd name="T15" fmla="*/ 0 w 102"/>
                <a:gd name="T16" fmla="*/ 0 h 119"/>
                <a:gd name="T17" fmla="*/ 102 w 102"/>
                <a:gd name="T18" fmla="*/ 119 h 119"/>
              </a:gdLst>
              <a:ahLst/>
              <a:cxnLst>
                <a:cxn ang="T10">
                  <a:pos x="T0" y="T1"/>
                </a:cxn>
                <a:cxn ang="T11">
                  <a:pos x="T2" y="T3"/>
                </a:cxn>
                <a:cxn ang="T12">
                  <a:pos x="T4" y="T5"/>
                </a:cxn>
                <a:cxn ang="T13">
                  <a:pos x="T6" y="T7"/>
                </a:cxn>
                <a:cxn ang="T14">
                  <a:pos x="T8" y="T9"/>
                </a:cxn>
              </a:cxnLst>
              <a:rect l="T15" t="T16" r="T17" b="T18"/>
              <a:pathLst>
                <a:path w="102" h="119">
                  <a:moveTo>
                    <a:pt x="0" y="97"/>
                  </a:moveTo>
                  <a:lnTo>
                    <a:pt x="29" y="119"/>
                  </a:lnTo>
                  <a:lnTo>
                    <a:pt x="102" y="21"/>
                  </a:lnTo>
                  <a:lnTo>
                    <a:pt x="69" y="0"/>
                  </a:lnTo>
                  <a:lnTo>
                    <a:pt x="0" y="97"/>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74" name="Freeform 12"/>
            <p:cNvSpPr>
              <a:spLocks/>
            </p:cNvSpPr>
            <p:nvPr/>
          </p:nvSpPr>
          <p:spPr bwMode="auto">
            <a:xfrm>
              <a:off x="4718" y="2853"/>
              <a:ext cx="490" cy="437"/>
            </a:xfrm>
            <a:custGeom>
              <a:avLst/>
              <a:gdLst>
                <a:gd name="T0" fmla="*/ 371 w 490"/>
                <a:gd name="T1" fmla="*/ 0 h 437"/>
                <a:gd name="T2" fmla="*/ 490 w 490"/>
                <a:gd name="T3" fmla="*/ 277 h 437"/>
                <a:gd name="T4" fmla="*/ 120 w 490"/>
                <a:gd name="T5" fmla="*/ 437 h 437"/>
                <a:gd name="T6" fmla="*/ 0 w 490"/>
                <a:gd name="T7" fmla="*/ 159 h 437"/>
                <a:gd name="T8" fmla="*/ 371 w 490"/>
                <a:gd name="T9" fmla="*/ 0 h 437"/>
                <a:gd name="T10" fmla="*/ 0 60000 65536"/>
                <a:gd name="T11" fmla="*/ 0 60000 65536"/>
                <a:gd name="T12" fmla="*/ 0 60000 65536"/>
                <a:gd name="T13" fmla="*/ 0 60000 65536"/>
                <a:gd name="T14" fmla="*/ 0 60000 65536"/>
                <a:gd name="T15" fmla="*/ 0 w 490"/>
                <a:gd name="T16" fmla="*/ 0 h 437"/>
                <a:gd name="T17" fmla="*/ 490 w 490"/>
                <a:gd name="T18" fmla="*/ 437 h 437"/>
              </a:gdLst>
              <a:ahLst/>
              <a:cxnLst>
                <a:cxn ang="T10">
                  <a:pos x="T0" y="T1"/>
                </a:cxn>
                <a:cxn ang="T11">
                  <a:pos x="T2" y="T3"/>
                </a:cxn>
                <a:cxn ang="T12">
                  <a:pos x="T4" y="T5"/>
                </a:cxn>
                <a:cxn ang="T13">
                  <a:pos x="T6" y="T7"/>
                </a:cxn>
                <a:cxn ang="T14">
                  <a:pos x="T8" y="T9"/>
                </a:cxn>
              </a:cxnLst>
              <a:rect l="T15" t="T16" r="T17" b="T18"/>
              <a:pathLst>
                <a:path w="490" h="437">
                  <a:moveTo>
                    <a:pt x="371" y="0"/>
                  </a:moveTo>
                  <a:lnTo>
                    <a:pt x="490" y="277"/>
                  </a:lnTo>
                  <a:lnTo>
                    <a:pt x="120" y="437"/>
                  </a:lnTo>
                  <a:lnTo>
                    <a:pt x="0" y="159"/>
                  </a:lnTo>
                  <a:lnTo>
                    <a:pt x="371" y="0"/>
                  </a:lnTo>
                  <a:close/>
                </a:path>
              </a:pathLst>
            </a:custGeom>
            <a:solidFill>
              <a:srgbClr val="D8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75" name="Freeform 13"/>
            <p:cNvSpPr>
              <a:spLocks/>
            </p:cNvSpPr>
            <p:nvPr/>
          </p:nvSpPr>
          <p:spPr bwMode="auto">
            <a:xfrm>
              <a:off x="4829" y="3069"/>
              <a:ext cx="177" cy="140"/>
            </a:xfrm>
            <a:custGeom>
              <a:avLst/>
              <a:gdLst>
                <a:gd name="T0" fmla="*/ 143 w 177"/>
                <a:gd name="T1" fmla="*/ 0 h 140"/>
                <a:gd name="T2" fmla="*/ 177 w 177"/>
                <a:gd name="T3" fmla="*/ 78 h 140"/>
                <a:gd name="T4" fmla="*/ 33 w 177"/>
                <a:gd name="T5" fmla="*/ 140 h 140"/>
                <a:gd name="T6" fmla="*/ 0 w 177"/>
                <a:gd name="T7" fmla="*/ 63 h 140"/>
                <a:gd name="T8" fmla="*/ 143 w 177"/>
                <a:gd name="T9" fmla="*/ 0 h 140"/>
                <a:gd name="T10" fmla="*/ 0 60000 65536"/>
                <a:gd name="T11" fmla="*/ 0 60000 65536"/>
                <a:gd name="T12" fmla="*/ 0 60000 65536"/>
                <a:gd name="T13" fmla="*/ 0 60000 65536"/>
                <a:gd name="T14" fmla="*/ 0 60000 65536"/>
                <a:gd name="T15" fmla="*/ 0 w 177"/>
                <a:gd name="T16" fmla="*/ 0 h 140"/>
                <a:gd name="T17" fmla="*/ 177 w 177"/>
                <a:gd name="T18" fmla="*/ 140 h 140"/>
              </a:gdLst>
              <a:ahLst/>
              <a:cxnLst>
                <a:cxn ang="T10">
                  <a:pos x="T0" y="T1"/>
                </a:cxn>
                <a:cxn ang="T11">
                  <a:pos x="T2" y="T3"/>
                </a:cxn>
                <a:cxn ang="T12">
                  <a:pos x="T4" y="T5"/>
                </a:cxn>
                <a:cxn ang="T13">
                  <a:pos x="T6" y="T7"/>
                </a:cxn>
                <a:cxn ang="T14">
                  <a:pos x="T8" y="T9"/>
                </a:cxn>
              </a:cxnLst>
              <a:rect l="T15" t="T16" r="T17" b="T18"/>
              <a:pathLst>
                <a:path w="177" h="140">
                  <a:moveTo>
                    <a:pt x="143" y="0"/>
                  </a:moveTo>
                  <a:lnTo>
                    <a:pt x="177" y="78"/>
                  </a:lnTo>
                  <a:lnTo>
                    <a:pt x="33" y="140"/>
                  </a:lnTo>
                  <a:lnTo>
                    <a:pt x="0" y="63"/>
                  </a:lnTo>
                  <a:lnTo>
                    <a:pt x="1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76" name="Freeform 14"/>
            <p:cNvSpPr>
              <a:spLocks/>
            </p:cNvSpPr>
            <p:nvPr/>
          </p:nvSpPr>
          <p:spPr bwMode="auto">
            <a:xfrm>
              <a:off x="4848" y="3090"/>
              <a:ext cx="139" cy="99"/>
            </a:xfrm>
            <a:custGeom>
              <a:avLst/>
              <a:gdLst>
                <a:gd name="T0" fmla="*/ 117 w 139"/>
                <a:gd name="T1" fmla="*/ 0 h 99"/>
                <a:gd name="T2" fmla="*/ 139 w 139"/>
                <a:gd name="T3" fmla="*/ 49 h 99"/>
                <a:gd name="T4" fmla="*/ 22 w 139"/>
                <a:gd name="T5" fmla="*/ 99 h 99"/>
                <a:gd name="T6" fmla="*/ 0 w 139"/>
                <a:gd name="T7" fmla="*/ 51 h 99"/>
                <a:gd name="T8" fmla="*/ 117 w 139"/>
                <a:gd name="T9" fmla="*/ 0 h 99"/>
                <a:gd name="T10" fmla="*/ 0 60000 65536"/>
                <a:gd name="T11" fmla="*/ 0 60000 65536"/>
                <a:gd name="T12" fmla="*/ 0 60000 65536"/>
                <a:gd name="T13" fmla="*/ 0 60000 65536"/>
                <a:gd name="T14" fmla="*/ 0 60000 65536"/>
                <a:gd name="T15" fmla="*/ 0 w 139"/>
                <a:gd name="T16" fmla="*/ 0 h 99"/>
                <a:gd name="T17" fmla="*/ 139 w 139"/>
                <a:gd name="T18" fmla="*/ 99 h 99"/>
              </a:gdLst>
              <a:ahLst/>
              <a:cxnLst>
                <a:cxn ang="T10">
                  <a:pos x="T0" y="T1"/>
                </a:cxn>
                <a:cxn ang="T11">
                  <a:pos x="T2" y="T3"/>
                </a:cxn>
                <a:cxn ang="T12">
                  <a:pos x="T4" y="T5"/>
                </a:cxn>
                <a:cxn ang="T13">
                  <a:pos x="T6" y="T7"/>
                </a:cxn>
                <a:cxn ang="T14">
                  <a:pos x="T8" y="T9"/>
                </a:cxn>
              </a:cxnLst>
              <a:rect l="T15" t="T16" r="T17" b="T18"/>
              <a:pathLst>
                <a:path w="139" h="99">
                  <a:moveTo>
                    <a:pt x="117" y="0"/>
                  </a:moveTo>
                  <a:lnTo>
                    <a:pt x="139" y="49"/>
                  </a:lnTo>
                  <a:lnTo>
                    <a:pt x="22" y="99"/>
                  </a:lnTo>
                  <a:lnTo>
                    <a:pt x="0" y="5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77" name="Freeform 15"/>
            <p:cNvSpPr>
              <a:spLocks/>
            </p:cNvSpPr>
            <p:nvPr/>
          </p:nvSpPr>
          <p:spPr bwMode="auto">
            <a:xfrm>
              <a:off x="4827" y="2994"/>
              <a:ext cx="218" cy="107"/>
            </a:xfrm>
            <a:custGeom>
              <a:avLst/>
              <a:gdLst>
                <a:gd name="T0" fmla="*/ 205 w 218"/>
                <a:gd name="T1" fmla="*/ 107 h 107"/>
                <a:gd name="T2" fmla="*/ 0 w 218"/>
                <a:gd name="T3" fmla="*/ 62 h 107"/>
                <a:gd name="T4" fmla="*/ 13 w 218"/>
                <a:gd name="T5" fmla="*/ 0 h 107"/>
                <a:gd name="T6" fmla="*/ 218 w 218"/>
                <a:gd name="T7" fmla="*/ 46 h 107"/>
                <a:gd name="T8" fmla="*/ 205 w 218"/>
                <a:gd name="T9" fmla="*/ 107 h 107"/>
                <a:gd name="T10" fmla="*/ 0 60000 65536"/>
                <a:gd name="T11" fmla="*/ 0 60000 65536"/>
                <a:gd name="T12" fmla="*/ 0 60000 65536"/>
                <a:gd name="T13" fmla="*/ 0 60000 65536"/>
                <a:gd name="T14" fmla="*/ 0 60000 65536"/>
                <a:gd name="T15" fmla="*/ 0 w 218"/>
                <a:gd name="T16" fmla="*/ 0 h 107"/>
                <a:gd name="T17" fmla="*/ 218 w 218"/>
                <a:gd name="T18" fmla="*/ 107 h 107"/>
              </a:gdLst>
              <a:ahLst/>
              <a:cxnLst>
                <a:cxn ang="T10">
                  <a:pos x="T0" y="T1"/>
                </a:cxn>
                <a:cxn ang="T11">
                  <a:pos x="T2" y="T3"/>
                </a:cxn>
                <a:cxn ang="T12">
                  <a:pos x="T4" y="T5"/>
                </a:cxn>
                <a:cxn ang="T13">
                  <a:pos x="T6" y="T7"/>
                </a:cxn>
                <a:cxn ang="T14">
                  <a:pos x="T8" y="T9"/>
                </a:cxn>
              </a:cxnLst>
              <a:rect l="T15" t="T16" r="T17" b="T18"/>
              <a:pathLst>
                <a:path w="218" h="107">
                  <a:moveTo>
                    <a:pt x="205" y="107"/>
                  </a:moveTo>
                  <a:lnTo>
                    <a:pt x="0" y="62"/>
                  </a:lnTo>
                  <a:lnTo>
                    <a:pt x="13" y="0"/>
                  </a:lnTo>
                  <a:lnTo>
                    <a:pt x="218" y="46"/>
                  </a:lnTo>
                  <a:lnTo>
                    <a:pt x="205" y="107"/>
                  </a:lnTo>
                  <a:close/>
                </a:path>
              </a:pathLst>
            </a:custGeom>
            <a:solidFill>
              <a:srgbClr val="C10A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78" name="Freeform 16"/>
            <p:cNvSpPr>
              <a:spLocks/>
            </p:cNvSpPr>
            <p:nvPr/>
          </p:nvSpPr>
          <p:spPr bwMode="auto">
            <a:xfrm>
              <a:off x="4698" y="2753"/>
              <a:ext cx="432" cy="253"/>
            </a:xfrm>
            <a:custGeom>
              <a:avLst/>
              <a:gdLst>
                <a:gd name="T0" fmla="*/ 397 w 432"/>
                <a:gd name="T1" fmla="*/ 0 h 253"/>
                <a:gd name="T2" fmla="*/ 432 w 432"/>
                <a:gd name="T3" fmla="*/ 83 h 253"/>
                <a:gd name="T4" fmla="*/ 36 w 432"/>
                <a:gd name="T5" fmla="*/ 253 h 253"/>
                <a:gd name="T6" fmla="*/ 0 w 432"/>
                <a:gd name="T7" fmla="*/ 170 h 253"/>
                <a:gd name="T8" fmla="*/ 397 w 432"/>
                <a:gd name="T9" fmla="*/ 0 h 253"/>
                <a:gd name="T10" fmla="*/ 0 60000 65536"/>
                <a:gd name="T11" fmla="*/ 0 60000 65536"/>
                <a:gd name="T12" fmla="*/ 0 60000 65536"/>
                <a:gd name="T13" fmla="*/ 0 60000 65536"/>
                <a:gd name="T14" fmla="*/ 0 60000 65536"/>
                <a:gd name="T15" fmla="*/ 0 w 432"/>
                <a:gd name="T16" fmla="*/ 0 h 253"/>
                <a:gd name="T17" fmla="*/ 432 w 432"/>
                <a:gd name="T18" fmla="*/ 253 h 253"/>
              </a:gdLst>
              <a:ahLst/>
              <a:cxnLst>
                <a:cxn ang="T10">
                  <a:pos x="T0" y="T1"/>
                </a:cxn>
                <a:cxn ang="T11">
                  <a:pos x="T2" y="T3"/>
                </a:cxn>
                <a:cxn ang="T12">
                  <a:pos x="T4" y="T5"/>
                </a:cxn>
                <a:cxn ang="T13">
                  <a:pos x="T6" y="T7"/>
                </a:cxn>
                <a:cxn ang="T14">
                  <a:pos x="T8" y="T9"/>
                </a:cxn>
              </a:cxnLst>
              <a:rect l="T15" t="T16" r="T17" b="T18"/>
              <a:pathLst>
                <a:path w="432" h="253">
                  <a:moveTo>
                    <a:pt x="397" y="0"/>
                  </a:moveTo>
                  <a:lnTo>
                    <a:pt x="432" y="83"/>
                  </a:lnTo>
                  <a:lnTo>
                    <a:pt x="36" y="253"/>
                  </a:lnTo>
                  <a:lnTo>
                    <a:pt x="0" y="170"/>
                  </a:lnTo>
                  <a:lnTo>
                    <a:pt x="397"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79" name="Freeform 17"/>
            <p:cNvSpPr>
              <a:spLocks/>
            </p:cNvSpPr>
            <p:nvPr/>
          </p:nvSpPr>
          <p:spPr bwMode="auto">
            <a:xfrm>
              <a:off x="4591" y="2639"/>
              <a:ext cx="271" cy="290"/>
            </a:xfrm>
            <a:custGeom>
              <a:avLst/>
              <a:gdLst>
                <a:gd name="T0" fmla="*/ 0 w 271"/>
                <a:gd name="T1" fmla="*/ 78 h 290"/>
                <a:gd name="T2" fmla="*/ 91 w 271"/>
                <a:gd name="T3" fmla="*/ 290 h 290"/>
                <a:gd name="T4" fmla="*/ 271 w 271"/>
                <a:gd name="T5" fmla="*/ 214 h 290"/>
                <a:gd name="T6" fmla="*/ 178 w 271"/>
                <a:gd name="T7" fmla="*/ 0 h 290"/>
                <a:gd name="T8" fmla="*/ 0 w 271"/>
                <a:gd name="T9" fmla="*/ 78 h 290"/>
                <a:gd name="T10" fmla="*/ 0 60000 65536"/>
                <a:gd name="T11" fmla="*/ 0 60000 65536"/>
                <a:gd name="T12" fmla="*/ 0 60000 65536"/>
                <a:gd name="T13" fmla="*/ 0 60000 65536"/>
                <a:gd name="T14" fmla="*/ 0 60000 65536"/>
                <a:gd name="T15" fmla="*/ 0 w 271"/>
                <a:gd name="T16" fmla="*/ 0 h 290"/>
                <a:gd name="T17" fmla="*/ 271 w 271"/>
                <a:gd name="T18" fmla="*/ 290 h 290"/>
              </a:gdLst>
              <a:ahLst/>
              <a:cxnLst>
                <a:cxn ang="T10">
                  <a:pos x="T0" y="T1"/>
                </a:cxn>
                <a:cxn ang="T11">
                  <a:pos x="T2" y="T3"/>
                </a:cxn>
                <a:cxn ang="T12">
                  <a:pos x="T4" y="T5"/>
                </a:cxn>
                <a:cxn ang="T13">
                  <a:pos x="T6" y="T7"/>
                </a:cxn>
                <a:cxn ang="T14">
                  <a:pos x="T8" y="T9"/>
                </a:cxn>
              </a:cxnLst>
              <a:rect l="T15" t="T16" r="T17" b="T18"/>
              <a:pathLst>
                <a:path w="271" h="290">
                  <a:moveTo>
                    <a:pt x="0" y="78"/>
                  </a:moveTo>
                  <a:lnTo>
                    <a:pt x="91" y="290"/>
                  </a:lnTo>
                  <a:lnTo>
                    <a:pt x="271" y="214"/>
                  </a:lnTo>
                  <a:lnTo>
                    <a:pt x="178" y="0"/>
                  </a:lnTo>
                  <a:lnTo>
                    <a:pt x="0" y="78"/>
                  </a:lnTo>
                  <a:close/>
                </a:path>
              </a:pathLst>
            </a:custGeom>
            <a:solidFill>
              <a:srgbClr val="CC8E6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0" name="Freeform 18"/>
            <p:cNvSpPr>
              <a:spLocks/>
            </p:cNvSpPr>
            <p:nvPr/>
          </p:nvSpPr>
          <p:spPr bwMode="auto">
            <a:xfrm>
              <a:off x="4681" y="2796"/>
              <a:ext cx="74" cy="76"/>
            </a:xfrm>
            <a:custGeom>
              <a:avLst/>
              <a:gdLst>
                <a:gd name="T0" fmla="*/ 49 w 74"/>
                <a:gd name="T1" fmla="*/ 0 h 76"/>
                <a:gd name="T2" fmla="*/ 74 w 74"/>
                <a:gd name="T3" fmla="*/ 56 h 76"/>
                <a:gd name="T4" fmla="*/ 24 w 74"/>
                <a:gd name="T5" fmla="*/ 76 h 76"/>
                <a:gd name="T6" fmla="*/ 0 w 74"/>
                <a:gd name="T7" fmla="*/ 21 h 76"/>
                <a:gd name="T8" fmla="*/ 49 w 74"/>
                <a:gd name="T9" fmla="*/ 0 h 76"/>
                <a:gd name="T10" fmla="*/ 0 60000 65536"/>
                <a:gd name="T11" fmla="*/ 0 60000 65536"/>
                <a:gd name="T12" fmla="*/ 0 60000 65536"/>
                <a:gd name="T13" fmla="*/ 0 60000 65536"/>
                <a:gd name="T14" fmla="*/ 0 60000 65536"/>
                <a:gd name="T15" fmla="*/ 0 w 74"/>
                <a:gd name="T16" fmla="*/ 0 h 76"/>
                <a:gd name="T17" fmla="*/ 74 w 74"/>
                <a:gd name="T18" fmla="*/ 76 h 76"/>
              </a:gdLst>
              <a:ahLst/>
              <a:cxnLst>
                <a:cxn ang="T10">
                  <a:pos x="T0" y="T1"/>
                </a:cxn>
                <a:cxn ang="T11">
                  <a:pos x="T2" y="T3"/>
                </a:cxn>
                <a:cxn ang="T12">
                  <a:pos x="T4" y="T5"/>
                </a:cxn>
                <a:cxn ang="T13">
                  <a:pos x="T6" y="T7"/>
                </a:cxn>
                <a:cxn ang="T14">
                  <a:pos x="T8" y="T9"/>
                </a:cxn>
              </a:cxnLst>
              <a:rect l="T15" t="T16" r="T17" b="T18"/>
              <a:pathLst>
                <a:path w="74" h="76">
                  <a:moveTo>
                    <a:pt x="49" y="0"/>
                  </a:moveTo>
                  <a:lnTo>
                    <a:pt x="74" y="56"/>
                  </a:lnTo>
                  <a:lnTo>
                    <a:pt x="24" y="76"/>
                  </a:lnTo>
                  <a:lnTo>
                    <a:pt x="0" y="21"/>
                  </a:lnTo>
                  <a:lnTo>
                    <a:pt x="49" y="0"/>
                  </a:lnTo>
                  <a:close/>
                </a:path>
              </a:pathLst>
            </a:custGeom>
            <a:solidFill>
              <a:srgbClr val="007FE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1" name="Freeform 19"/>
            <p:cNvSpPr>
              <a:spLocks/>
            </p:cNvSpPr>
            <p:nvPr/>
          </p:nvSpPr>
          <p:spPr bwMode="auto">
            <a:xfrm>
              <a:off x="4674" y="2709"/>
              <a:ext cx="117" cy="132"/>
            </a:xfrm>
            <a:custGeom>
              <a:avLst/>
              <a:gdLst>
                <a:gd name="T0" fmla="*/ 74 w 117"/>
                <a:gd name="T1" fmla="*/ 0 h 132"/>
                <a:gd name="T2" fmla="*/ 117 w 117"/>
                <a:gd name="T3" fmla="*/ 100 h 132"/>
                <a:gd name="T4" fmla="*/ 44 w 117"/>
                <a:gd name="T5" fmla="*/ 132 h 132"/>
                <a:gd name="T6" fmla="*/ 0 w 117"/>
                <a:gd name="T7" fmla="*/ 31 h 132"/>
                <a:gd name="T8" fmla="*/ 74 w 117"/>
                <a:gd name="T9" fmla="*/ 0 h 132"/>
                <a:gd name="T10" fmla="*/ 0 60000 65536"/>
                <a:gd name="T11" fmla="*/ 0 60000 65536"/>
                <a:gd name="T12" fmla="*/ 0 60000 65536"/>
                <a:gd name="T13" fmla="*/ 0 60000 65536"/>
                <a:gd name="T14" fmla="*/ 0 60000 65536"/>
                <a:gd name="T15" fmla="*/ 0 w 117"/>
                <a:gd name="T16" fmla="*/ 0 h 132"/>
                <a:gd name="T17" fmla="*/ 117 w 117"/>
                <a:gd name="T18" fmla="*/ 132 h 132"/>
              </a:gdLst>
              <a:ahLst/>
              <a:cxnLst>
                <a:cxn ang="T10">
                  <a:pos x="T0" y="T1"/>
                </a:cxn>
                <a:cxn ang="T11">
                  <a:pos x="T2" y="T3"/>
                </a:cxn>
                <a:cxn ang="T12">
                  <a:pos x="T4" y="T5"/>
                </a:cxn>
                <a:cxn ang="T13">
                  <a:pos x="T6" y="T7"/>
                </a:cxn>
                <a:cxn ang="T14">
                  <a:pos x="T8" y="T9"/>
                </a:cxn>
              </a:cxnLst>
              <a:rect l="T15" t="T16" r="T17" b="T18"/>
              <a:pathLst>
                <a:path w="117" h="132">
                  <a:moveTo>
                    <a:pt x="74" y="0"/>
                  </a:moveTo>
                  <a:lnTo>
                    <a:pt x="117" y="100"/>
                  </a:lnTo>
                  <a:lnTo>
                    <a:pt x="44" y="132"/>
                  </a:lnTo>
                  <a:lnTo>
                    <a:pt x="0" y="31"/>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2" name="Freeform 20"/>
            <p:cNvSpPr>
              <a:spLocks/>
            </p:cNvSpPr>
            <p:nvPr/>
          </p:nvSpPr>
          <p:spPr bwMode="auto">
            <a:xfrm>
              <a:off x="4726" y="2478"/>
              <a:ext cx="286" cy="375"/>
            </a:xfrm>
            <a:custGeom>
              <a:avLst/>
              <a:gdLst>
                <a:gd name="T0" fmla="*/ 152 w 286"/>
                <a:gd name="T1" fmla="*/ 0 h 375"/>
                <a:gd name="T2" fmla="*/ 286 w 286"/>
                <a:gd name="T3" fmla="*/ 310 h 375"/>
                <a:gd name="T4" fmla="*/ 136 w 286"/>
                <a:gd name="T5" fmla="*/ 375 h 375"/>
                <a:gd name="T6" fmla="*/ 0 w 286"/>
                <a:gd name="T7" fmla="*/ 65 h 375"/>
                <a:gd name="T8" fmla="*/ 152 w 286"/>
                <a:gd name="T9" fmla="*/ 0 h 375"/>
                <a:gd name="T10" fmla="*/ 0 60000 65536"/>
                <a:gd name="T11" fmla="*/ 0 60000 65536"/>
                <a:gd name="T12" fmla="*/ 0 60000 65536"/>
                <a:gd name="T13" fmla="*/ 0 60000 65536"/>
                <a:gd name="T14" fmla="*/ 0 60000 65536"/>
                <a:gd name="T15" fmla="*/ 0 w 286"/>
                <a:gd name="T16" fmla="*/ 0 h 375"/>
                <a:gd name="T17" fmla="*/ 286 w 286"/>
                <a:gd name="T18" fmla="*/ 375 h 375"/>
              </a:gdLst>
              <a:ahLst/>
              <a:cxnLst>
                <a:cxn ang="T10">
                  <a:pos x="T0" y="T1"/>
                </a:cxn>
                <a:cxn ang="T11">
                  <a:pos x="T2" y="T3"/>
                </a:cxn>
                <a:cxn ang="T12">
                  <a:pos x="T4" y="T5"/>
                </a:cxn>
                <a:cxn ang="T13">
                  <a:pos x="T6" y="T7"/>
                </a:cxn>
                <a:cxn ang="T14">
                  <a:pos x="T8" y="T9"/>
                </a:cxn>
              </a:cxnLst>
              <a:rect l="T15" t="T16" r="T17" b="T18"/>
              <a:pathLst>
                <a:path w="286" h="375">
                  <a:moveTo>
                    <a:pt x="152" y="0"/>
                  </a:moveTo>
                  <a:lnTo>
                    <a:pt x="286" y="310"/>
                  </a:lnTo>
                  <a:lnTo>
                    <a:pt x="136" y="375"/>
                  </a:lnTo>
                  <a:lnTo>
                    <a:pt x="0" y="65"/>
                  </a:lnTo>
                  <a:lnTo>
                    <a:pt x="152" y="0"/>
                  </a:lnTo>
                  <a:close/>
                </a:path>
              </a:pathLst>
            </a:custGeom>
            <a:solidFill>
              <a:srgbClr val="9959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3" name="Freeform 21"/>
            <p:cNvSpPr>
              <a:spLocks/>
            </p:cNvSpPr>
            <p:nvPr/>
          </p:nvSpPr>
          <p:spPr bwMode="auto">
            <a:xfrm>
              <a:off x="4875" y="2683"/>
              <a:ext cx="110" cy="114"/>
            </a:xfrm>
            <a:custGeom>
              <a:avLst/>
              <a:gdLst>
                <a:gd name="T0" fmla="*/ 0 w 110"/>
                <a:gd name="T1" fmla="*/ 43 h 114"/>
                <a:gd name="T2" fmla="*/ 51 w 110"/>
                <a:gd name="T3" fmla="*/ 0 h 114"/>
                <a:gd name="T4" fmla="*/ 110 w 110"/>
                <a:gd name="T5" fmla="*/ 71 h 114"/>
                <a:gd name="T6" fmla="*/ 60 w 110"/>
                <a:gd name="T7" fmla="*/ 114 h 114"/>
                <a:gd name="T8" fmla="*/ 0 w 110"/>
                <a:gd name="T9" fmla="*/ 43 h 114"/>
                <a:gd name="T10" fmla="*/ 0 60000 65536"/>
                <a:gd name="T11" fmla="*/ 0 60000 65536"/>
                <a:gd name="T12" fmla="*/ 0 60000 65536"/>
                <a:gd name="T13" fmla="*/ 0 60000 65536"/>
                <a:gd name="T14" fmla="*/ 0 60000 65536"/>
                <a:gd name="T15" fmla="*/ 0 w 110"/>
                <a:gd name="T16" fmla="*/ 0 h 114"/>
                <a:gd name="T17" fmla="*/ 110 w 110"/>
                <a:gd name="T18" fmla="*/ 114 h 114"/>
              </a:gdLst>
              <a:ahLst/>
              <a:cxnLst>
                <a:cxn ang="T10">
                  <a:pos x="T0" y="T1"/>
                </a:cxn>
                <a:cxn ang="T11">
                  <a:pos x="T2" y="T3"/>
                </a:cxn>
                <a:cxn ang="T12">
                  <a:pos x="T4" y="T5"/>
                </a:cxn>
                <a:cxn ang="T13">
                  <a:pos x="T6" y="T7"/>
                </a:cxn>
                <a:cxn ang="T14">
                  <a:pos x="T8" y="T9"/>
                </a:cxn>
              </a:cxnLst>
              <a:rect l="T15" t="T16" r="T17" b="T18"/>
              <a:pathLst>
                <a:path w="110" h="114">
                  <a:moveTo>
                    <a:pt x="0" y="43"/>
                  </a:moveTo>
                  <a:lnTo>
                    <a:pt x="51" y="0"/>
                  </a:lnTo>
                  <a:lnTo>
                    <a:pt x="110" y="71"/>
                  </a:lnTo>
                  <a:lnTo>
                    <a:pt x="60" y="114"/>
                  </a:lnTo>
                  <a:lnTo>
                    <a:pt x="0" y="43"/>
                  </a:lnTo>
                  <a:close/>
                </a:path>
              </a:pathLst>
            </a:custGeom>
            <a:solidFill>
              <a:srgbClr val="E0AD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4" name="Freeform 22"/>
            <p:cNvSpPr>
              <a:spLocks/>
            </p:cNvSpPr>
            <p:nvPr/>
          </p:nvSpPr>
          <p:spPr bwMode="auto">
            <a:xfrm>
              <a:off x="4468" y="2697"/>
              <a:ext cx="749" cy="833"/>
            </a:xfrm>
            <a:custGeom>
              <a:avLst/>
              <a:gdLst>
                <a:gd name="T0" fmla="*/ 740 w 749"/>
                <a:gd name="T1" fmla="*/ 707 h 833"/>
                <a:gd name="T2" fmla="*/ 715 w 749"/>
                <a:gd name="T3" fmla="*/ 717 h 833"/>
                <a:gd name="T4" fmla="*/ 674 w 749"/>
                <a:gd name="T5" fmla="*/ 735 h 833"/>
                <a:gd name="T6" fmla="*/ 623 w 749"/>
                <a:gd name="T7" fmla="*/ 757 h 833"/>
                <a:gd name="T8" fmla="*/ 569 w 749"/>
                <a:gd name="T9" fmla="*/ 781 h 833"/>
                <a:gd name="T10" fmla="*/ 517 w 749"/>
                <a:gd name="T11" fmla="*/ 803 h 833"/>
                <a:gd name="T12" fmla="*/ 477 w 749"/>
                <a:gd name="T13" fmla="*/ 821 h 833"/>
                <a:gd name="T14" fmla="*/ 454 w 749"/>
                <a:gd name="T15" fmla="*/ 831 h 833"/>
                <a:gd name="T16" fmla="*/ 446 w 749"/>
                <a:gd name="T17" fmla="*/ 825 h 833"/>
                <a:gd name="T18" fmla="*/ 420 w 749"/>
                <a:gd name="T19" fmla="*/ 764 h 833"/>
                <a:gd name="T20" fmla="*/ 376 w 749"/>
                <a:gd name="T21" fmla="*/ 660 h 833"/>
                <a:gd name="T22" fmla="*/ 319 w 749"/>
                <a:gd name="T23" fmla="*/ 529 h 833"/>
                <a:gd name="T24" fmla="*/ 259 w 749"/>
                <a:gd name="T25" fmla="*/ 389 h 833"/>
                <a:gd name="T26" fmla="*/ 201 w 749"/>
                <a:gd name="T27" fmla="*/ 254 h 833"/>
                <a:gd name="T28" fmla="*/ 153 w 749"/>
                <a:gd name="T29" fmla="*/ 144 h 833"/>
                <a:gd name="T30" fmla="*/ 123 w 749"/>
                <a:gd name="T31" fmla="*/ 74 h 833"/>
                <a:gd name="T32" fmla="*/ 105 w 749"/>
                <a:gd name="T33" fmla="*/ 41 h 833"/>
                <a:gd name="T34" fmla="*/ 79 w 749"/>
                <a:gd name="T35" fmla="*/ 26 h 833"/>
                <a:gd name="T36" fmla="*/ 52 w 749"/>
                <a:gd name="T37" fmla="*/ 31 h 833"/>
                <a:gd name="T38" fmla="*/ 29 w 749"/>
                <a:gd name="T39" fmla="*/ 43 h 833"/>
                <a:gd name="T40" fmla="*/ 7 w 749"/>
                <a:gd name="T41" fmla="*/ 50 h 833"/>
                <a:gd name="T42" fmla="*/ 0 w 749"/>
                <a:gd name="T43" fmla="*/ 34 h 833"/>
                <a:gd name="T44" fmla="*/ 17 w 749"/>
                <a:gd name="T45" fmla="*/ 22 h 833"/>
                <a:gd name="T46" fmla="*/ 39 w 749"/>
                <a:gd name="T47" fmla="*/ 13 h 833"/>
                <a:gd name="T48" fmla="*/ 63 w 749"/>
                <a:gd name="T49" fmla="*/ 6 h 833"/>
                <a:gd name="T50" fmla="*/ 83 w 749"/>
                <a:gd name="T51" fmla="*/ 0 h 833"/>
                <a:gd name="T52" fmla="*/ 99 w 749"/>
                <a:gd name="T53" fmla="*/ 6 h 833"/>
                <a:gd name="T54" fmla="*/ 114 w 749"/>
                <a:gd name="T55" fmla="*/ 15 h 833"/>
                <a:gd name="T56" fmla="*/ 125 w 749"/>
                <a:gd name="T57" fmla="*/ 28 h 833"/>
                <a:gd name="T58" fmla="*/ 134 w 749"/>
                <a:gd name="T59" fmla="*/ 43 h 833"/>
                <a:gd name="T60" fmla="*/ 464 w 749"/>
                <a:gd name="T61" fmla="*/ 811 h 833"/>
                <a:gd name="T62" fmla="*/ 747 w 749"/>
                <a:gd name="T63" fmla="*/ 690 h 833"/>
                <a:gd name="T64" fmla="*/ 749 w 749"/>
                <a:gd name="T65" fmla="*/ 700 h 8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9"/>
                <a:gd name="T100" fmla="*/ 0 h 833"/>
                <a:gd name="T101" fmla="*/ 749 w 749"/>
                <a:gd name="T102" fmla="*/ 833 h 8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9" h="833">
                  <a:moveTo>
                    <a:pt x="744" y="706"/>
                  </a:moveTo>
                  <a:lnTo>
                    <a:pt x="740" y="707"/>
                  </a:lnTo>
                  <a:lnTo>
                    <a:pt x="731" y="711"/>
                  </a:lnTo>
                  <a:lnTo>
                    <a:pt x="715" y="717"/>
                  </a:lnTo>
                  <a:lnTo>
                    <a:pt x="697" y="726"/>
                  </a:lnTo>
                  <a:lnTo>
                    <a:pt x="674" y="735"/>
                  </a:lnTo>
                  <a:lnTo>
                    <a:pt x="649" y="746"/>
                  </a:lnTo>
                  <a:lnTo>
                    <a:pt x="623" y="757"/>
                  </a:lnTo>
                  <a:lnTo>
                    <a:pt x="596" y="769"/>
                  </a:lnTo>
                  <a:lnTo>
                    <a:pt x="569" y="781"/>
                  </a:lnTo>
                  <a:lnTo>
                    <a:pt x="542" y="792"/>
                  </a:lnTo>
                  <a:lnTo>
                    <a:pt x="517" y="803"/>
                  </a:lnTo>
                  <a:lnTo>
                    <a:pt x="495" y="813"/>
                  </a:lnTo>
                  <a:lnTo>
                    <a:pt x="477" y="821"/>
                  </a:lnTo>
                  <a:lnTo>
                    <a:pt x="463" y="827"/>
                  </a:lnTo>
                  <a:lnTo>
                    <a:pt x="454" y="831"/>
                  </a:lnTo>
                  <a:lnTo>
                    <a:pt x="450" y="833"/>
                  </a:lnTo>
                  <a:lnTo>
                    <a:pt x="446" y="825"/>
                  </a:lnTo>
                  <a:lnTo>
                    <a:pt x="436" y="800"/>
                  </a:lnTo>
                  <a:lnTo>
                    <a:pt x="420" y="764"/>
                  </a:lnTo>
                  <a:lnTo>
                    <a:pt x="401" y="717"/>
                  </a:lnTo>
                  <a:lnTo>
                    <a:pt x="376" y="660"/>
                  </a:lnTo>
                  <a:lnTo>
                    <a:pt x="349" y="598"/>
                  </a:lnTo>
                  <a:lnTo>
                    <a:pt x="319" y="529"/>
                  </a:lnTo>
                  <a:lnTo>
                    <a:pt x="289" y="459"/>
                  </a:lnTo>
                  <a:lnTo>
                    <a:pt x="259" y="389"/>
                  </a:lnTo>
                  <a:lnTo>
                    <a:pt x="230" y="319"/>
                  </a:lnTo>
                  <a:lnTo>
                    <a:pt x="201" y="254"/>
                  </a:lnTo>
                  <a:lnTo>
                    <a:pt x="175" y="196"/>
                  </a:lnTo>
                  <a:lnTo>
                    <a:pt x="153" y="144"/>
                  </a:lnTo>
                  <a:lnTo>
                    <a:pt x="135" y="103"/>
                  </a:lnTo>
                  <a:lnTo>
                    <a:pt x="123" y="74"/>
                  </a:lnTo>
                  <a:lnTo>
                    <a:pt x="117" y="60"/>
                  </a:lnTo>
                  <a:lnTo>
                    <a:pt x="105" y="41"/>
                  </a:lnTo>
                  <a:lnTo>
                    <a:pt x="94" y="30"/>
                  </a:lnTo>
                  <a:lnTo>
                    <a:pt x="79" y="26"/>
                  </a:lnTo>
                  <a:lnTo>
                    <a:pt x="65" y="26"/>
                  </a:lnTo>
                  <a:lnTo>
                    <a:pt x="52" y="31"/>
                  </a:lnTo>
                  <a:lnTo>
                    <a:pt x="39" y="38"/>
                  </a:lnTo>
                  <a:lnTo>
                    <a:pt x="29" y="43"/>
                  </a:lnTo>
                  <a:lnTo>
                    <a:pt x="20" y="48"/>
                  </a:lnTo>
                  <a:lnTo>
                    <a:pt x="7" y="50"/>
                  </a:lnTo>
                  <a:lnTo>
                    <a:pt x="0" y="43"/>
                  </a:lnTo>
                  <a:lnTo>
                    <a:pt x="0" y="34"/>
                  </a:lnTo>
                  <a:lnTo>
                    <a:pt x="9" y="26"/>
                  </a:lnTo>
                  <a:lnTo>
                    <a:pt x="17" y="22"/>
                  </a:lnTo>
                  <a:lnTo>
                    <a:pt x="28" y="19"/>
                  </a:lnTo>
                  <a:lnTo>
                    <a:pt x="39" y="13"/>
                  </a:lnTo>
                  <a:lnTo>
                    <a:pt x="51" y="9"/>
                  </a:lnTo>
                  <a:lnTo>
                    <a:pt x="63" y="6"/>
                  </a:lnTo>
                  <a:lnTo>
                    <a:pt x="74" y="2"/>
                  </a:lnTo>
                  <a:lnTo>
                    <a:pt x="83" y="0"/>
                  </a:lnTo>
                  <a:lnTo>
                    <a:pt x="90" y="2"/>
                  </a:lnTo>
                  <a:lnTo>
                    <a:pt x="99" y="6"/>
                  </a:lnTo>
                  <a:lnTo>
                    <a:pt x="107" y="11"/>
                  </a:lnTo>
                  <a:lnTo>
                    <a:pt x="114" y="15"/>
                  </a:lnTo>
                  <a:lnTo>
                    <a:pt x="120" y="21"/>
                  </a:lnTo>
                  <a:lnTo>
                    <a:pt x="125" y="28"/>
                  </a:lnTo>
                  <a:lnTo>
                    <a:pt x="129" y="34"/>
                  </a:lnTo>
                  <a:lnTo>
                    <a:pt x="134" y="43"/>
                  </a:lnTo>
                  <a:lnTo>
                    <a:pt x="138" y="52"/>
                  </a:lnTo>
                  <a:lnTo>
                    <a:pt x="464" y="811"/>
                  </a:lnTo>
                  <a:lnTo>
                    <a:pt x="739" y="691"/>
                  </a:lnTo>
                  <a:lnTo>
                    <a:pt x="747" y="690"/>
                  </a:lnTo>
                  <a:lnTo>
                    <a:pt x="749" y="694"/>
                  </a:lnTo>
                  <a:lnTo>
                    <a:pt x="749" y="700"/>
                  </a:lnTo>
                  <a:lnTo>
                    <a:pt x="744" y="706"/>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5" name="Freeform 23"/>
            <p:cNvSpPr>
              <a:spLocks/>
            </p:cNvSpPr>
            <p:nvPr/>
          </p:nvSpPr>
          <p:spPr bwMode="auto">
            <a:xfrm>
              <a:off x="4803" y="3355"/>
              <a:ext cx="182" cy="182"/>
            </a:xfrm>
            <a:custGeom>
              <a:avLst/>
              <a:gdLst>
                <a:gd name="T0" fmla="*/ 127 w 182"/>
                <a:gd name="T1" fmla="*/ 175 h 182"/>
                <a:gd name="T2" fmla="*/ 110 w 182"/>
                <a:gd name="T3" fmla="*/ 180 h 182"/>
                <a:gd name="T4" fmla="*/ 92 w 182"/>
                <a:gd name="T5" fmla="*/ 182 h 182"/>
                <a:gd name="T6" fmla="*/ 73 w 182"/>
                <a:gd name="T7" fmla="*/ 180 h 182"/>
                <a:gd name="T8" fmla="*/ 58 w 182"/>
                <a:gd name="T9" fmla="*/ 176 h 182"/>
                <a:gd name="T10" fmla="*/ 41 w 182"/>
                <a:gd name="T11" fmla="*/ 167 h 182"/>
                <a:gd name="T12" fmla="*/ 28 w 182"/>
                <a:gd name="T13" fmla="*/ 156 h 182"/>
                <a:gd name="T14" fmla="*/ 16 w 182"/>
                <a:gd name="T15" fmla="*/ 143 h 182"/>
                <a:gd name="T16" fmla="*/ 7 w 182"/>
                <a:gd name="T17" fmla="*/ 127 h 182"/>
                <a:gd name="T18" fmla="*/ 2 w 182"/>
                <a:gd name="T19" fmla="*/ 110 h 182"/>
                <a:gd name="T20" fmla="*/ 0 w 182"/>
                <a:gd name="T21" fmla="*/ 92 h 182"/>
                <a:gd name="T22" fmla="*/ 2 w 182"/>
                <a:gd name="T23" fmla="*/ 73 h 182"/>
                <a:gd name="T24" fmla="*/ 6 w 182"/>
                <a:gd name="T25" fmla="*/ 57 h 182"/>
                <a:gd name="T26" fmla="*/ 15 w 182"/>
                <a:gd name="T27" fmla="*/ 41 h 182"/>
                <a:gd name="T28" fmla="*/ 26 w 182"/>
                <a:gd name="T29" fmla="*/ 28 h 182"/>
                <a:gd name="T30" fmla="*/ 38 w 182"/>
                <a:gd name="T31" fmla="*/ 16 h 182"/>
                <a:gd name="T32" fmla="*/ 55 w 182"/>
                <a:gd name="T33" fmla="*/ 7 h 182"/>
                <a:gd name="T34" fmla="*/ 72 w 182"/>
                <a:gd name="T35" fmla="*/ 2 h 182"/>
                <a:gd name="T36" fmla="*/ 90 w 182"/>
                <a:gd name="T37" fmla="*/ 0 h 182"/>
                <a:gd name="T38" fmla="*/ 107 w 182"/>
                <a:gd name="T39" fmla="*/ 2 h 182"/>
                <a:gd name="T40" fmla="*/ 124 w 182"/>
                <a:gd name="T41" fmla="*/ 6 h 182"/>
                <a:gd name="T42" fmla="*/ 140 w 182"/>
                <a:gd name="T43" fmla="*/ 15 h 182"/>
                <a:gd name="T44" fmla="*/ 154 w 182"/>
                <a:gd name="T45" fmla="*/ 25 h 182"/>
                <a:gd name="T46" fmla="*/ 165 w 182"/>
                <a:gd name="T47" fmla="*/ 38 h 182"/>
                <a:gd name="T48" fmla="*/ 174 w 182"/>
                <a:gd name="T49" fmla="*/ 55 h 182"/>
                <a:gd name="T50" fmla="*/ 180 w 182"/>
                <a:gd name="T51" fmla="*/ 72 h 182"/>
                <a:gd name="T52" fmla="*/ 182 w 182"/>
                <a:gd name="T53" fmla="*/ 90 h 182"/>
                <a:gd name="T54" fmla="*/ 180 w 182"/>
                <a:gd name="T55" fmla="*/ 107 h 182"/>
                <a:gd name="T56" fmla="*/ 176 w 182"/>
                <a:gd name="T57" fmla="*/ 124 h 182"/>
                <a:gd name="T58" fmla="*/ 167 w 182"/>
                <a:gd name="T59" fmla="*/ 140 h 182"/>
                <a:gd name="T60" fmla="*/ 156 w 182"/>
                <a:gd name="T61" fmla="*/ 154 h 182"/>
                <a:gd name="T62" fmla="*/ 143 w 182"/>
                <a:gd name="T63" fmla="*/ 165 h 182"/>
                <a:gd name="T64" fmla="*/ 127 w 182"/>
                <a:gd name="T65" fmla="*/ 175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82"/>
                <a:gd name="T101" fmla="*/ 182 w 182"/>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82">
                  <a:moveTo>
                    <a:pt x="127" y="175"/>
                  </a:moveTo>
                  <a:lnTo>
                    <a:pt x="110" y="180"/>
                  </a:lnTo>
                  <a:lnTo>
                    <a:pt x="92" y="182"/>
                  </a:lnTo>
                  <a:lnTo>
                    <a:pt x="73" y="180"/>
                  </a:lnTo>
                  <a:lnTo>
                    <a:pt x="58" y="176"/>
                  </a:lnTo>
                  <a:lnTo>
                    <a:pt x="41" y="167"/>
                  </a:lnTo>
                  <a:lnTo>
                    <a:pt x="28" y="156"/>
                  </a:lnTo>
                  <a:lnTo>
                    <a:pt x="16" y="143"/>
                  </a:lnTo>
                  <a:lnTo>
                    <a:pt x="7" y="127"/>
                  </a:lnTo>
                  <a:lnTo>
                    <a:pt x="2" y="110"/>
                  </a:lnTo>
                  <a:lnTo>
                    <a:pt x="0" y="92"/>
                  </a:lnTo>
                  <a:lnTo>
                    <a:pt x="2" y="73"/>
                  </a:lnTo>
                  <a:lnTo>
                    <a:pt x="6" y="57"/>
                  </a:lnTo>
                  <a:lnTo>
                    <a:pt x="15" y="41"/>
                  </a:lnTo>
                  <a:lnTo>
                    <a:pt x="26" y="28"/>
                  </a:lnTo>
                  <a:lnTo>
                    <a:pt x="38" y="16"/>
                  </a:lnTo>
                  <a:lnTo>
                    <a:pt x="55" y="7"/>
                  </a:lnTo>
                  <a:lnTo>
                    <a:pt x="72" y="2"/>
                  </a:lnTo>
                  <a:lnTo>
                    <a:pt x="90" y="0"/>
                  </a:lnTo>
                  <a:lnTo>
                    <a:pt x="107" y="2"/>
                  </a:lnTo>
                  <a:lnTo>
                    <a:pt x="124" y="6"/>
                  </a:lnTo>
                  <a:lnTo>
                    <a:pt x="140" y="15"/>
                  </a:lnTo>
                  <a:lnTo>
                    <a:pt x="154" y="25"/>
                  </a:lnTo>
                  <a:lnTo>
                    <a:pt x="165" y="38"/>
                  </a:lnTo>
                  <a:lnTo>
                    <a:pt x="174" y="55"/>
                  </a:lnTo>
                  <a:lnTo>
                    <a:pt x="180" y="72"/>
                  </a:lnTo>
                  <a:lnTo>
                    <a:pt x="182" y="90"/>
                  </a:lnTo>
                  <a:lnTo>
                    <a:pt x="180" y="107"/>
                  </a:lnTo>
                  <a:lnTo>
                    <a:pt x="176" y="124"/>
                  </a:lnTo>
                  <a:lnTo>
                    <a:pt x="167" y="140"/>
                  </a:lnTo>
                  <a:lnTo>
                    <a:pt x="156" y="154"/>
                  </a:lnTo>
                  <a:lnTo>
                    <a:pt x="143" y="165"/>
                  </a:lnTo>
                  <a:lnTo>
                    <a:pt x="127" y="1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6" name="Freeform 24"/>
            <p:cNvSpPr>
              <a:spLocks/>
            </p:cNvSpPr>
            <p:nvPr/>
          </p:nvSpPr>
          <p:spPr bwMode="auto">
            <a:xfrm>
              <a:off x="4835" y="3387"/>
              <a:ext cx="118" cy="118"/>
            </a:xfrm>
            <a:custGeom>
              <a:avLst/>
              <a:gdLst>
                <a:gd name="T0" fmla="*/ 82 w 118"/>
                <a:gd name="T1" fmla="*/ 113 h 118"/>
                <a:gd name="T2" fmla="*/ 70 w 118"/>
                <a:gd name="T3" fmla="*/ 117 h 118"/>
                <a:gd name="T4" fmla="*/ 58 w 118"/>
                <a:gd name="T5" fmla="*/ 118 h 118"/>
                <a:gd name="T6" fmla="*/ 48 w 118"/>
                <a:gd name="T7" fmla="*/ 117 h 118"/>
                <a:gd name="T8" fmla="*/ 38 w 118"/>
                <a:gd name="T9" fmla="*/ 113 h 118"/>
                <a:gd name="T10" fmla="*/ 27 w 118"/>
                <a:gd name="T11" fmla="*/ 108 h 118"/>
                <a:gd name="T12" fmla="*/ 18 w 118"/>
                <a:gd name="T13" fmla="*/ 101 h 118"/>
                <a:gd name="T14" fmla="*/ 10 w 118"/>
                <a:gd name="T15" fmla="*/ 92 h 118"/>
                <a:gd name="T16" fmla="*/ 5 w 118"/>
                <a:gd name="T17" fmla="*/ 82 h 118"/>
                <a:gd name="T18" fmla="*/ 1 w 118"/>
                <a:gd name="T19" fmla="*/ 70 h 118"/>
                <a:gd name="T20" fmla="*/ 0 w 118"/>
                <a:gd name="T21" fmla="*/ 58 h 118"/>
                <a:gd name="T22" fmla="*/ 1 w 118"/>
                <a:gd name="T23" fmla="*/ 48 h 118"/>
                <a:gd name="T24" fmla="*/ 4 w 118"/>
                <a:gd name="T25" fmla="*/ 38 h 118"/>
                <a:gd name="T26" fmla="*/ 9 w 118"/>
                <a:gd name="T27" fmla="*/ 27 h 118"/>
                <a:gd name="T28" fmla="*/ 16 w 118"/>
                <a:gd name="T29" fmla="*/ 18 h 118"/>
                <a:gd name="T30" fmla="*/ 25 w 118"/>
                <a:gd name="T31" fmla="*/ 10 h 118"/>
                <a:gd name="T32" fmla="*/ 35 w 118"/>
                <a:gd name="T33" fmla="*/ 5 h 118"/>
                <a:gd name="T34" fmla="*/ 47 w 118"/>
                <a:gd name="T35" fmla="*/ 1 h 118"/>
                <a:gd name="T36" fmla="*/ 58 w 118"/>
                <a:gd name="T37" fmla="*/ 0 h 118"/>
                <a:gd name="T38" fmla="*/ 69 w 118"/>
                <a:gd name="T39" fmla="*/ 1 h 118"/>
                <a:gd name="T40" fmla="*/ 80 w 118"/>
                <a:gd name="T41" fmla="*/ 4 h 118"/>
                <a:gd name="T42" fmla="*/ 91 w 118"/>
                <a:gd name="T43" fmla="*/ 9 h 118"/>
                <a:gd name="T44" fmla="*/ 100 w 118"/>
                <a:gd name="T45" fmla="*/ 16 h 118"/>
                <a:gd name="T46" fmla="*/ 106 w 118"/>
                <a:gd name="T47" fmla="*/ 25 h 118"/>
                <a:gd name="T48" fmla="*/ 113 w 118"/>
                <a:gd name="T49" fmla="*/ 35 h 118"/>
                <a:gd name="T50" fmla="*/ 117 w 118"/>
                <a:gd name="T51" fmla="*/ 47 h 118"/>
                <a:gd name="T52" fmla="*/ 118 w 118"/>
                <a:gd name="T53" fmla="*/ 58 h 118"/>
                <a:gd name="T54" fmla="*/ 117 w 118"/>
                <a:gd name="T55" fmla="*/ 69 h 118"/>
                <a:gd name="T56" fmla="*/ 113 w 118"/>
                <a:gd name="T57" fmla="*/ 80 h 118"/>
                <a:gd name="T58" fmla="*/ 108 w 118"/>
                <a:gd name="T59" fmla="*/ 91 h 118"/>
                <a:gd name="T60" fmla="*/ 101 w 118"/>
                <a:gd name="T61" fmla="*/ 100 h 118"/>
                <a:gd name="T62" fmla="*/ 92 w 118"/>
                <a:gd name="T63" fmla="*/ 106 h 118"/>
                <a:gd name="T64" fmla="*/ 82 w 118"/>
                <a:gd name="T65" fmla="*/ 113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18"/>
                <a:gd name="T101" fmla="*/ 118 w 11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18">
                  <a:moveTo>
                    <a:pt x="82" y="113"/>
                  </a:moveTo>
                  <a:lnTo>
                    <a:pt x="70" y="117"/>
                  </a:lnTo>
                  <a:lnTo>
                    <a:pt x="58" y="118"/>
                  </a:lnTo>
                  <a:lnTo>
                    <a:pt x="48" y="117"/>
                  </a:lnTo>
                  <a:lnTo>
                    <a:pt x="38" y="113"/>
                  </a:lnTo>
                  <a:lnTo>
                    <a:pt x="27" y="108"/>
                  </a:lnTo>
                  <a:lnTo>
                    <a:pt x="18" y="101"/>
                  </a:lnTo>
                  <a:lnTo>
                    <a:pt x="10" y="92"/>
                  </a:lnTo>
                  <a:lnTo>
                    <a:pt x="5" y="82"/>
                  </a:lnTo>
                  <a:lnTo>
                    <a:pt x="1" y="70"/>
                  </a:lnTo>
                  <a:lnTo>
                    <a:pt x="0" y="58"/>
                  </a:lnTo>
                  <a:lnTo>
                    <a:pt x="1" y="48"/>
                  </a:lnTo>
                  <a:lnTo>
                    <a:pt x="4" y="38"/>
                  </a:lnTo>
                  <a:lnTo>
                    <a:pt x="9" y="27"/>
                  </a:lnTo>
                  <a:lnTo>
                    <a:pt x="16" y="18"/>
                  </a:lnTo>
                  <a:lnTo>
                    <a:pt x="25" y="10"/>
                  </a:lnTo>
                  <a:lnTo>
                    <a:pt x="35" y="5"/>
                  </a:lnTo>
                  <a:lnTo>
                    <a:pt x="47" y="1"/>
                  </a:lnTo>
                  <a:lnTo>
                    <a:pt x="58" y="0"/>
                  </a:lnTo>
                  <a:lnTo>
                    <a:pt x="69" y="1"/>
                  </a:lnTo>
                  <a:lnTo>
                    <a:pt x="80" y="4"/>
                  </a:lnTo>
                  <a:lnTo>
                    <a:pt x="91" y="9"/>
                  </a:lnTo>
                  <a:lnTo>
                    <a:pt x="100" y="16"/>
                  </a:lnTo>
                  <a:lnTo>
                    <a:pt x="106" y="25"/>
                  </a:lnTo>
                  <a:lnTo>
                    <a:pt x="113" y="35"/>
                  </a:lnTo>
                  <a:lnTo>
                    <a:pt x="117" y="47"/>
                  </a:lnTo>
                  <a:lnTo>
                    <a:pt x="118" y="58"/>
                  </a:lnTo>
                  <a:lnTo>
                    <a:pt x="117" y="69"/>
                  </a:lnTo>
                  <a:lnTo>
                    <a:pt x="113" y="80"/>
                  </a:lnTo>
                  <a:lnTo>
                    <a:pt x="108" y="91"/>
                  </a:lnTo>
                  <a:lnTo>
                    <a:pt x="101" y="100"/>
                  </a:lnTo>
                  <a:lnTo>
                    <a:pt x="92" y="106"/>
                  </a:lnTo>
                  <a:lnTo>
                    <a:pt x="82" y="113"/>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7" name="Freeform 25"/>
            <p:cNvSpPr>
              <a:spLocks/>
            </p:cNvSpPr>
            <p:nvPr/>
          </p:nvSpPr>
          <p:spPr bwMode="auto">
            <a:xfrm>
              <a:off x="4672" y="2495"/>
              <a:ext cx="145" cy="65"/>
            </a:xfrm>
            <a:custGeom>
              <a:avLst/>
              <a:gdLst>
                <a:gd name="T0" fmla="*/ 15 w 145"/>
                <a:gd name="T1" fmla="*/ 64 h 65"/>
                <a:gd name="T2" fmla="*/ 10 w 145"/>
                <a:gd name="T3" fmla="*/ 65 h 65"/>
                <a:gd name="T4" fmla="*/ 6 w 145"/>
                <a:gd name="T5" fmla="*/ 64 h 65"/>
                <a:gd name="T6" fmla="*/ 2 w 145"/>
                <a:gd name="T7" fmla="*/ 61 h 65"/>
                <a:gd name="T8" fmla="*/ 1 w 145"/>
                <a:gd name="T9" fmla="*/ 57 h 65"/>
                <a:gd name="T10" fmla="*/ 0 w 145"/>
                <a:gd name="T11" fmla="*/ 53 h 65"/>
                <a:gd name="T12" fmla="*/ 1 w 145"/>
                <a:gd name="T13" fmla="*/ 49 h 65"/>
                <a:gd name="T14" fmla="*/ 4 w 145"/>
                <a:gd name="T15" fmla="*/ 46 h 65"/>
                <a:gd name="T16" fmla="*/ 8 w 145"/>
                <a:gd name="T17" fmla="*/ 43 h 65"/>
                <a:gd name="T18" fmla="*/ 11 w 145"/>
                <a:gd name="T19" fmla="*/ 40 h 65"/>
                <a:gd name="T20" fmla="*/ 19 w 145"/>
                <a:gd name="T21" fmla="*/ 36 h 65"/>
                <a:gd name="T22" fmla="*/ 28 w 145"/>
                <a:gd name="T23" fmla="*/ 30 h 65"/>
                <a:gd name="T24" fmla="*/ 40 w 145"/>
                <a:gd name="T25" fmla="*/ 22 h 65"/>
                <a:gd name="T26" fmla="*/ 50 w 145"/>
                <a:gd name="T27" fmla="*/ 16 h 65"/>
                <a:gd name="T28" fmla="*/ 59 w 145"/>
                <a:gd name="T29" fmla="*/ 9 h 65"/>
                <a:gd name="T30" fmla="*/ 67 w 145"/>
                <a:gd name="T31" fmla="*/ 4 h 65"/>
                <a:gd name="T32" fmla="*/ 71 w 145"/>
                <a:gd name="T33" fmla="*/ 3 h 65"/>
                <a:gd name="T34" fmla="*/ 79 w 145"/>
                <a:gd name="T35" fmla="*/ 3 h 65"/>
                <a:gd name="T36" fmla="*/ 90 w 145"/>
                <a:gd name="T37" fmla="*/ 1 h 65"/>
                <a:gd name="T38" fmla="*/ 101 w 145"/>
                <a:gd name="T39" fmla="*/ 1 h 65"/>
                <a:gd name="T40" fmla="*/ 109 w 145"/>
                <a:gd name="T41" fmla="*/ 0 h 65"/>
                <a:gd name="T42" fmla="*/ 111 w 145"/>
                <a:gd name="T43" fmla="*/ 0 h 65"/>
                <a:gd name="T44" fmla="*/ 115 w 145"/>
                <a:gd name="T45" fmla="*/ 0 h 65"/>
                <a:gd name="T46" fmla="*/ 119 w 145"/>
                <a:gd name="T47" fmla="*/ 1 h 65"/>
                <a:gd name="T48" fmla="*/ 122 w 145"/>
                <a:gd name="T49" fmla="*/ 4 h 65"/>
                <a:gd name="T50" fmla="*/ 128 w 145"/>
                <a:gd name="T51" fmla="*/ 8 h 65"/>
                <a:gd name="T52" fmla="*/ 136 w 145"/>
                <a:gd name="T53" fmla="*/ 14 h 65"/>
                <a:gd name="T54" fmla="*/ 144 w 145"/>
                <a:gd name="T55" fmla="*/ 21 h 65"/>
                <a:gd name="T56" fmla="*/ 145 w 145"/>
                <a:gd name="T57" fmla="*/ 26 h 65"/>
                <a:gd name="T58" fmla="*/ 142 w 145"/>
                <a:gd name="T59" fmla="*/ 29 h 65"/>
                <a:gd name="T60" fmla="*/ 138 w 145"/>
                <a:gd name="T61" fmla="*/ 30 h 65"/>
                <a:gd name="T62" fmla="*/ 136 w 145"/>
                <a:gd name="T63" fmla="*/ 29 h 65"/>
                <a:gd name="T64" fmla="*/ 132 w 145"/>
                <a:gd name="T65" fmla="*/ 29 h 65"/>
                <a:gd name="T66" fmla="*/ 127 w 145"/>
                <a:gd name="T67" fmla="*/ 27 h 65"/>
                <a:gd name="T68" fmla="*/ 122 w 145"/>
                <a:gd name="T69" fmla="*/ 26 h 65"/>
                <a:gd name="T70" fmla="*/ 116 w 145"/>
                <a:gd name="T71" fmla="*/ 23 h 65"/>
                <a:gd name="T72" fmla="*/ 112 w 145"/>
                <a:gd name="T73" fmla="*/ 23 h 65"/>
                <a:gd name="T74" fmla="*/ 107 w 145"/>
                <a:gd name="T75" fmla="*/ 25 h 65"/>
                <a:gd name="T76" fmla="*/ 98 w 145"/>
                <a:gd name="T77" fmla="*/ 27 h 65"/>
                <a:gd name="T78" fmla="*/ 89 w 145"/>
                <a:gd name="T79" fmla="*/ 31 h 65"/>
                <a:gd name="T80" fmla="*/ 81 w 145"/>
                <a:gd name="T81" fmla="*/ 34 h 65"/>
                <a:gd name="T82" fmla="*/ 74 w 145"/>
                <a:gd name="T83" fmla="*/ 39 h 65"/>
                <a:gd name="T84" fmla="*/ 63 w 145"/>
                <a:gd name="T85" fmla="*/ 46 h 65"/>
                <a:gd name="T86" fmla="*/ 53 w 145"/>
                <a:gd name="T87" fmla="*/ 52 h 65"/>
                <a:gd name="T88" fmla="*/ 45 w 145"/>
                <a:gd name="T89" fmla="*/ 56 h 65"/>
                <a:gd name="T90" fmla="*/ 39 w 145"/>
                <a:gd name="T91" fmla="*/ 58 h 65"/>
                <a:gd name="T92" fmla="*/ 28 w 145"/>
                <a:gd name="T93" fmla="*/ 60 h 65"/>
                <a:gd name="T94" fmla="*/ 20 w 145"/>
                <a:gd name="T95" fmla="*/ 62 h 65"/>
                <a:gd name="T96" fmla="*/ 15 w 145"/>
                <a:gd name="T97" fmla="*/ 64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65"/>
                <a:gd name="T149" fmla="*/ 145 w 145"/>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65">
                  <a:moveTo>
                    <a:pt x="15" y="64"/>
                  </a:moveTo>
                  <a:lnTo>
                    <a:pt x="10" y="65"/>
                  </a:lnTo>
                  <a:lnTo>
                    <a:pt x="6" y="64"/>
                  </a:lnTo>
                  <a:lnTo>
                    <a:pt x="2" y="61"/>
                  </a:lnTo>
                  <a:lnTo>
                    <a:pt x="1" y="57"/>
                  </a:lnTo>
                  <a:lnTo>
                    <a:pt x="0" y="53"/>
                  </a:lnTo>
                  <a:lnTo>
                    <a:pt x="1" y="49"/>
                  </a:lnTo>
                  <a:lnTo>
                    <a:pt x="4" y="46"/>
                  </a:lnTo>
                  <a:lnTo>
                    <a:pt x="8" y="43"/>
                  </a:lnTo>
                  <a:lnTo>
                    <a:pt x="11" y="40"/>
                  </a:lnTo>
                  <a:lnTo>
                    <a:pt x="19" y="36"/>
                  </a:lnTo>
                  <a:lnTo>
                    <a:pt x="28" y="30"/>
                  </a:lnTo>
                  <a:lnTo>
                    <a:pt x="40" y="22"/>
                  </a:lnTo>
                  <a:lnTo>
                    <a:pt x="50" y="16"/>
                  </a:lnTo>
                  <a:lnTo>
                    <a:pt x="59" y="9"/>
                  </a:lnTo>
                  <a:lnTo>
                    <a:pt x="67" y="4"/>
                  </a:lnTo>
                  <a:lnTo>
                    <a:pt x="71" y="3"/>
                  </a:lnTo>
                  <a:lnTo>
                    <a:pt x="79" y="3"/>
                  </a:lnTo>
                  <a:lnTo>
                    <a:pt x="90" y="1"/>
                  </a:lnTo>
                  <a:lnTo>
                    <a:pt x="101" y="1"/>
                  </a:lnTo>
                  <a:lnTo>
                    <a:pt x="109" y="0"/>
                  </a:lnTo>
                  <a:lnTo>
                    <a:pt x="111" y="0"/>
                  </a:lnTo>
                  <a:lnTo>
                    <a:pt x="115" y="0"/>
                  </a:lnTo>
                  <a:lnTo>
                    <a:pt x="119" y="1"/>
                  </a:lnTo>
                  <a:lnTo>
                    <a:pt x="122" y="4"/>
                  </a:lnTo>
                  <a:lnTo>
                    <a:pt x="128" y="8"/>
                  </a:lnTo>
                  <a:lnTo>
                    <a:pt x="136" y="14"/>
                  </a:lnTo>
                  <a:lnTo>
                    <a:pt x="144" y="21"/>
                  </a:lnTo>
                  <a:lnTo>
                    <a:pt x="145" y="26"/>
                  </a:lnTo>
                  <a:lnTo>
                    <a:pt x="142" y="29"/>
                  </a:lnTo>
                  <a:lnTo>
                    <a:pt x="138" y="30"/>
                  </a:lnTo>
                  <a:lnTo>
                    <a:pt x="136" y="29"/>
                  </a:lnTo>
                  <a:lnTo>
                    <a:pt x="132" y="29"/>
                  </a:lnTo>
                  <a:lnTo>
                    <a:pt x="127" y="27"/>
                  </a:lnTo>
                  <a:lnTo>
                    <a:pt x="122" y="26"/>
                  </a:lnTo>
                  <a:lnTo>
                    <a:pt x="116" y="23"/>
                  </a:lnTo>
                  <a:lnTo>
                    <a:pt x="112" y="23"/>
                  </a:lnTo>
                  <a:lnTo>
                    <a:pt x="107" y="25"/>
                  </a:lnTo>
                  <a:lnTo>
                    <a:pt x="98" y="27"/>
                  </a:lnTo>
                  <a:lnTo>
                    <a:pt x="89" y="31"/>
                  </a:lnTo>
                  <a:lnTo>
                    <a:pt x="81" y="34"/>
                  </a:lnTo>
                  <a:lnTo>
                    <a:pt x="74" y="39"/>
                  </a:lnTo>
                  <a:lnTo>
                    <a:pt x="63" y="46"/>
                  </a:lnTo>
                  <a:lnTo>
                    <a:pt x="53" y="52"/>
                  </a:lnTo>
                  <a:lnTo>
                    <a:pt x="45" y="56"/>
                  </a:lnTo>
                  <a:lnTo>
                    <a:pt x="39" y="58"/>
                  </a:lnTo>
                  <a:lnTo>
                    <a:pt x="28" y="60"/>
                  </a:lnTo>
                  <a:lnTo>
                    <a:pt x="20" y="62"/>
                  </a:lnTo>
                  <a:lnTo>
                    <a:pt x="15" y="6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8" name="Freeform 26"/>
            <p:cNvSpPr>
              <a:spLocks/>
            </p:cNvSpPr>
            <p:nvPr/>
          </p:nvSpPr>
          <p:spPr bwMode="auto">
            <a:xfrm>
              <a:off x="4673" y="2538"/>
              <a:ext cx="22" cy="21"/>
            </a:xfrm>
            <a:custGeom>
              <a:avLst/>
              <a:gdLst>
                <a:gd name="T0" fmla="*/ 21 w 22"/>
                <a:gd name="T1" fmla="*/ 6 h 21"/>
                <a:gd name="T2" fmla="*/ 19 w 22"/>
                <a:gd name="T3" fmla="*/ 3 h 21"/>
                <a:gd name="T4" fmla="*/ 16 w 22"/>
                <a:gd name="T5" fmla="*/ 1 h 21"/>
                <a:gd name="T6" fmla="*/ 12 w 22"/>
                <a:gd name="T7" fmla="*/ 0 h 21"/>
                <a:gd name="T8" fmla="*/ 8 w 22"/>
                <a:gd name="T9" fmla="*/ 0 h 21"/>
                <a:gd name="T10" fmla="*/ 4 w 22"/>
                <a:gd name="T11" fmla="*/ 3 h 21"/>
                <a:gd name="T12" fmla="*/ 1 w 22"/>
                <a:gd name="T13" fmla="*/ 5 h 21"/>
                <a:gd name="T14" fmla="*/ 0 w 22"/>
                <a:gd name="T15" fmla="*/ 9 h 21"/>
                <a:gd name="T16" fmla="*/ 0 w 22"/>
                <a:gd name="T17" fmla="*/ 14 h 21"/>
                <a:gd name="T18" fmla="*/ 3 w 22"/>
                <a:gd name="T19" fmla="*/ 18 h 21"/>
                <a:gd name="T20" fmla="*/ 7 w 22"/>
                <a:gd name="T21" fmla="*/ 19 h 21"/>
                <a:gd name="T22" fmla="*/ 10 w 22"/>
                <a:gd name="T23" fmla="*/ 21 h 21"/>
                <a:gd name="T24" fmla="*/ 14 w 22"/>
                <a:gd name="T25" fmla="*/ 21 h 21"/>
                <a:gd name="T26" fmla="*/ 18 w 22"/>
                <a:gd name="T27" fmla="*/ 18 h 21"/>
                <a:gd name="T28" fmla="*/ 21 w 22"/>
                <a:gd name="T29" fmla="*/ 15 h 21"/>
                <a:gd name="T30" fmla="*/ 22 w 22"/>
                <a:gd name="T31" fmla="*/ 12 h 21"/>
                <a:gd name="T32" fmla="*/ 21 w 22"/>
                <a:gd name="T33" fmla="*/ 6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21" y="6"/>
                  </a:moveTo>
                  <a:lnTo>
                    <a:pt x="19" y="3"/>
                  </a:lnTo>
                  <a:lnTo>
                    <a:pt x="16" y="1"/>
                  </a:lnTo>
                  <a:lnTo>
                    <a:pt x="12" y="0"/>
                  </a:lnTo>
                  <a:lnTo>
                    <a:pt x="8" y="0"/>
                  </a:lnTo>
                  <a:lnTo>
                    <a:pt x="4" y="3"/>
                  </a:lnTo>
                  <a:lnTo>
                    <a:pt x="1" y="5"/>
                  </a:lnTo>
                  <a:lnTo>
                    <a:pt x="0" y="9"/>
                  </a:lnTo>
                  <a:lnTo>
                    <a:pt x="0" y="14"/>
                  </a:lnTo>
                  <a:lnTo>
                    <a:pt x="3" y="18"/>
                  </a:lnTo>
                  <a:lnTo>
                    <a:pt x="7" y="19"/>
                  </a:lnTo>
                  <a:lnTo>
                    <a:pt x="10" y="21"/>
                  </a:lnTo>
                  <a:lnTo>
                    <a:pt x="14" y="21"/>
                  </a:lnTo>
                  <a:lnTo>
                    <a:pt x="18" y="18"/>
                  </a:lnTo>
                  <a:lnTo>
                    <a:pt x="21" y="15"/>
                  </a:lnTo>
                  <a:lnTo>
                    <a:pt x="22" y="12"/>
                  </a:lnTo>
                  <a:lnTo>
                    <a:pt x="21" y="6"/>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89" name="Freeform 27"/>
            <p:cNvSpPr>
              <a:spLocks/>
            </p:cNvSpPr>
            <p:nvPr/>
          </p:nvSpPr>
          <p:spPr bwMode="auto">
            <a:xfrm>
              <a:off x="4293" y="2248"/>
              <a:ext cx="402" cy="311"/>
            </a:xfrm>
            <a:custGeom>
              <a:avLst/>
              <a:gdLst>
                <a:gd name="T0" fmla="*/ 392 w 402"/>
                <a:gd name="T1" fmla="*/ 311 h 311"/>
                <a:gd name="T2" fmla="*/ 397 w 402"/>
                <a:gd name="T3" fmla="*/ 309 h 311"/>
                <a:gd name="T4" fmla="*/ 402 w 402"/>
                <a:gd name="T5" fmla="*/ 304 h 311"/>
                <a:gd name="T6" fmla="*/ 401 w 402"/>
                <a:gd name="T7" fmla="*/ 296 h 311"/>
                <a:gd name="T8" fmla="*/ 393 w 402"/>
                <a:gd name="T9" fmla="*/ 289 h 311"/>
                <a:gd name="T10" fmla="*/ 383 w 402"/>
                <a:gd name="T11" fmla="*/ 281 h 311"/>
                <a:gd name="T12" fmla="*/ 370 w 402"/>
                <a:gd name="T13" fmla="*/ 273 h 311"/>
                <a:gd name="T14" fmla="*/ 357 w 402"/>
                <a:gd name="T15" fmla="*/ 265 h 311"/>
                <a:gd name="T16" fmla="*/ 341 w 402"/>
                <a:gd name="T17" fmla="*/ 255 h 311"/>
                <a:gd name="T18" fmla="*/ 323 w 402"/>
                <a:gd name="T19" fmla="*/ 242 h 311"/>
                <a:gd name="T20" fmla="*/ 305 w 402"/>
                <a:gd name="T21" fmla="*/ 229 h 311"/>
                <a:gd name="T22" fmla="*/ 289 w 402"/>
                <a:gd name="T23" fmla="*/ 216 h 311"/>
                <a:gd name="T24" fmla="*/ 271 w 402"/>
                <a:gd name="T25" fmla="*/ 202 h 311"/>
                <a:gd name="T26" fmla="*/ 248 w 402"/>
                <a:gd name="T27" fmla="*/ 189 h 311"/>
                <a:gd name="T28" fmla="*/ 227 w 402"/>
                <a:gd name="T29" fmla="*/ 180 h 311"/>
                <a:gd name="T30" fmla="*/ 214 w 402"/>
                <a:gd name="T31" fmla="*/ 173 h 311"/>
                <a:gd name="T32" fmla="*/ 203 w 402"/>
                <a:gd name="T33" fmla="*/ 160 h 311"/>
                <a:gd name="T34" fmla="*/ 184 w 402"/>
                <a:gd name="T35" fmla="*/ 134 h 311"/>
                <a:gd name="T36" fmla="*/ 160 w 402"/>
                <a:gd name="T37" fmla="*/ 103 h 311"/>
                <a:gd name="T38" fmla="*/ 127 w 402"/>
                <a:gd name="T39" fmla="*/ 71 h 311"/>
                <a:gd name="T40" fmla="*/ 103 w 402"/>
                <a:gd name="T41" fmla="*/ 46 h 311"/>
                <a:gd name="T42" fmla="*/ 83 w 402"/>
                <a:gd name="T43" fmla="*/ 22 h 311"/>
                <a:gd name="T44" fmla="*/ 56 w 402"/>
                <a:gd name="T45" fmla="*/ 2 h 311"/>
                <a:gd name="T46" fmla="*/ 23 w 402"/>
                <a:gd name="T47" fmla="*/ 3 h 311"/>
                <a:gd name="T48" fmla="*/ 2 w 402"/>
                <a:gd name="T49" fmla="*/ 27 h 311"/>
                <a:gd name="T50" fmla="*/ 6 w 402"/>
                <a:gd name="T51" fmla="*/ 59 h 311"/>
                <a:gd name="T52" fmla="*/ 29 w 402"/>
                <a:gd name="T53" fmla="*/ 84 h 311"/>
                <a:gd name="T54" fmla="*/ 52 w 402"/>
                <a:gd name="T55" fmla="*/ 107 h 311"/>
                <a:gd name="T56" fmla="*/ 78 w 402"/>
                <a:gd name="T57" fmla="*/ 133 h 311"/>
                <a:gd name="T58" fmla="*/ 98 w 402"/>
                <a:gd name="T59" fmla="*/ 154 h 311"/>
                <a:gd name="T60" fmla="*/ 112 w 402"/>
                <a:gd name="T61" fmla="*/ 167 h 311"/>
                <a:gd name="T62" fmla="*/ 131 w 402"/>
                <a:gd name="T63" fmla="*/ 182 h 311"/>
                <a:gd name="T64" fmla="*/ 152 w 402"/>
                <a:gd name="T65" fmla="*/ 199 h 311"/>
                <a:gd name="T66" fmla="*/ 169 w 402"/>
                <a:gd name="T67" fmla="*/ 212 h 311"/>
                <a:gd name="T68" fmla="*/ 181 w 402"/>
                <a:gd name="T69" fmla="*/ 221 h 311"/>
                <a:gd name="T70" fmla="*/ 197 w 402"/>
                <a:gd name="T71" fmla="*/ 233 h 311"/>
                <a:gd name="T72" fmla="*/ 214 w 402"/>
                <a:gd name="T73" fmla="*/ 242 h 311"/>
                <a:gd name="T74" fmla="*/ 231 w 402"/>
                <a:gd name="T75" fmla="*/ 251 h 311"/>
                <a:gd name="T76" fmla="*/ 253 w 402"/>
                <a:gd name="T77" fmla="*/ 261 h 311"/>
                <a:gd name="T78" fmla="*/ 276 w 402"/>
                <a:gd name="T79" fmla="*/ 273 h 311"/>
                <a:gd name="T80" fmla="*/ 298 w 402"/>
                <a:gd name="T81" fmla="*/ 285 h 311"/>
                <a:gd name="T82" fmla="*/ 326 w 402"/>
                <a:gd name="T83" fmla="*/ 295 h 311"/>
                <a:gd name="T84" fmla="*/ 353 w 402"/>
                <a:gd name="T85" fmla="*/ 305 h 311"/>
                <a:gd name="T86" fmla="*/ 379 w 402"/>
                <a:gd name="T87" fmla="*/ 311 h 3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2"/>
                <a:gd name="T133" fmla="*/ 0 h 311"/>
                <a:gd name="T134" fmla="*/ 402 w 402"/>
                <a:gd name="T135" fmla="*/ 311 h 3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2" h="311">
                  <a:moveTo>
                    <a:pt x="389" y="311"/>
                  </a:moveTo>
                  <a:lnTo>
                    <a:pt x="392" y="311"/>
                  </a:lnTo>
                  <a:lnTo>
                    <a:pt x="394" y="311"/>
                  </a:lnTo>
                  <a:lnTo>
                    <a:pt x="397" y="309"/>
                  </a:lnTo>
                  <a:lnTo>
                    <a:pt x="399" y="308"/>
                  </a:lnTo>
                  <a:lnTo>
                    <a:pt x="402" y="304"/>
                  </a:lnTo>
                  <a:lnTo>
                    <a:pt x="402" y="300"/>
                  </a:lnTo>
                  <a:lnTo>
                    <a:pt x="401" y="296"/>
                  </a:lnTo>
                  <a:lnTo>
                    <a:pt x="398" y="293"/>
                  </a:lnTo>
                  <a:lnTo>
                    <a:pt x="393" y="289"/>
                  </a:lnTo>
                  <a:lnTo>
                    <a:pt x="388" y="285"/>
                  </a:lnTo>
                  <a:lnTo>
                    <a:pt x="383" y="281"/>
                  </a:lnTo>
                  <a:lnTo>
                    <a:pt x="376" y="277"/>
                  </a:lnTo>
                  <a:lnTo>
                    <a:pt x="370" y="273"/>
                  </a:lnTo>
                  <a:lnTo>
                    <a:pt x="363" y="269"/>
                  </a:lnTo>
                  <a:lnTo>
                    <a:pt x="357" y="265"/>
                  </a:lnTo>
                  <a:lnTo>
                    <a:pt x="349" y="260"/>
                  </a:lnTo>
                  <a:lnTo>
                    <a:pt x="341" y="255"/>
                  </a:lnTo>
                  <a:lnTo>
                    <a:pt x="332" y="248"/>
                  </a:lnTo>
                  <a:lnTo>
                    <a:pt x="323" y="242"/>
                  </a:lnTo>
                  <a:lnTo>
                    <a:pt x="314" y="235"/>
                  </a:lnTo>
                  <a:lnTo>
                    <a:pt x="305" y="229"/>
                  </a:lnTo>
                  <a:lnTo>
                    <a:pt x="297" y="223"/>
                  </a:lnTo>
                  <a:lnTo>
                    <a:pt x="289" y="216"/>
                  </a:lnTo>
                  <a:lnTo>
                    <a:pt x="283" y="211"/>
                  </a:lnTo>
                  <a:lnTo>
                    <a:pt x="271" y="202"/>
                  </a:lnTo>
                  <a:lnTo>
                    <a:pt x="260" y="195"/>
                  </a:lnTo>
                  <a:lnTo>
                    <a:pt x="248" y="189"/>
                  </a:lnTo>
                  <a:lnTo>
                    <a:pt x="238" y="184"/>
                  </a:lnTo>
                  <a:lnTo>
                    <a:pt x="227" y="180"/>
                  </a:lnTo>
                  <a:lnTo>
                    <a:pt x="219" y="177"/>
                  </a:lnTo>
                  <a:lnTo>
                    <a:pt x="214" y="173"/>
                  </a:lnTo>
                  <a:lnTo>
                    <a:pt x="210" y="171"/>
                  </a:lnTo>
                  <a:lnTo>
                    <a:pt x="203" y="160"/>
                  </a:lnTo>
                  <a:lnTo>
                    <a:pt x="195" y="147"/>
                  </a:lnTo>
                  <a:lnTo>
                    <a:pt x="184" y="134"/>
                  </a:lnTo>
                  <a:lnTo>
                    <a:pt x="173" y="119"/>
                  </a:lnTo>
                  <a:lnTo>
                    <a:pt x="160" y="103"/>
                  </a:lnTo>
                  <a:lnTo>
                    <a:pt x="144" y="88"/>
                  </a:lnTo>
                  <a:lnTo>
                    <a:pt x="127" y="71"/>
                  </a:lnTo>
                  <a:lnTo>
                    <a:pt x="109" y="54"/>
                  </a:lnTo>
                  <a:lnTo>
                    <a:pt x="103" y="46"/>
                  </a:lnTo>
                  <a:lnTo>
                    <a:pt x="92" y="35"/>
                  </a:lnTo>
                  <a:lnTo>
                    <a:pt x="83" y="22"/>
                  </a:lnTo>
                  <a:lnTo>
                    <a:pt x="76" y="14"/>
                  </a:lnTo>
                  <a:lnTo>
                    <a:pt x="56" y="2"/>
                  </a:lnTo>
                  <a:lnTo>
                    <a:pt x="38" y="0"/>
                  </a:lnTo>
                  <a:lnTo>
                    <a:pt x="23" y="3"/>
                  </a:lnTo>
                  <a:lnTo>
                    <a:pt x="11" y="13"/>
                  </a:lnTo>
                  <a:lnTo>
                    <a:pt x="2" y="27"/>
                  </a:lnTo>
                  <a:lnTo>
                    <a:pt x="0" y="42"/>
                  </a:lnTo>
                  <a:lnTo>
                    <a:pt x="6" y="59"/>
                  </a:lnTo>
                  <a:lnTo>
                    <a:pt x="19" y="75"/>
                  </a:lnTo>
                  <a:lnTo>
                    <a:pt x="29" y="84"/>
                  </a:lnTo>
                  <a:lnTo>
                    <a:pt x="41" y="96"/>
                  </a:lnTo>
                  <a:lnTo>
                    <a:pt x="52" y="107"/>
                  </a:lnTo>
                  <a:lnTo>
                    <a:pt x="65" y="120"/>
                  </a:lnTo>
                  <a:lnTo>
                    <a:pt x="78" y="133"/>
                  </a:lnTo>
                  <a:lnTo>
                    <a:pt x="89" y="145"/>
                  </a:lnTo>
                  <a:lnTo>
                    <a:pt x="98" y="154"/>
                  </a:lnTo>
                  <a:lnTo>
                    <a:pt x="105" y="160"/>
                  </a:lnTo>
                  <a:lnTo>
                    <a:pt x="112" y="167"/>
                  </a:lnTo>
                  <a:lnTo>
                    <a:pt x="121" y="173"/>
                  </a:lnTo>
                  <a:lnTo>
                    <a:pt x="131" y="182"/>
                  </a:lnTo>
                  <a:lnTo>
                    <a:pt x="142" y="190"/>
                  </a:lnTo>
                  <a:lnTo>
                    <a:pt x="152" y="199"/>
                  </a:lnTo>
                  <a:lnTo>
                    <a:pt x="162" y="207"/>
                  </a:lnTo>
                  <a:lnTo>
                    <a:pt x="169" y="212"/>
                  </a:lnTo>
                  <a:lnTo>
                    <a:pt x="174" y="216"/>
                  </a:lnTo>
                  <a:lnTo>
                    <a:pt x="181" y="221"/>
                  </a:lnTo>
                  <a:lnTo>
                    <a:pt x="190" y="226"/>
                  </a:lnTo>
                  <a:lnTo>
                    <a:pt x="197" y="233"/>
                  </a:lnTo>
                  <a:lnTo>
                    <a:pt x="208" y="238"/>
                  </a:lnTo>
                  <a:lnTo>
                    <a:pt x="214" y="242"/>
                  </a:lnTo>
                  <a:lnTo>
                    <a:pt x="222" y="246"/>
                  </a:lnTo>
                  <a:lnTo>
                    <a:pt x="231" y="251"/>
                  </a:lnTo>
                  <a:lnTo>
                    <a:pt x="241" y="256"/>
                  </a:lnTo>
                  <a:lnTo>
                    <a:pt x="253" y="261"/>
                  </a:lnTo>
                  <a:lnTo>
                    <a:pt x="265" y="268"/>
                  </a:lnTo>
                  <a:lnTo>
                    <a:pt x="276" y="273"/>
                  </a:lnTo>
                  <a:lnTo>
                    <a:pt x="287" y="278"/>
                  </a:lnTo>
                  <a:lnTo>
                    <a:pt x="298" y="285"/>
                  </a:lnTo>
                  <a:lnTo>
                    <a:pt x="311" y="290"/>
                  </a:lnTo>
                  <a:lnTo>
                    <a:pt x="326" y="295"/>
                  </a:lnTo>
                  <a:lnTo>
                    <a:pt x="339" y="300"/>
                  </a:lnTo>
                  <a:lnTo>
                    <a:pt x="353" y="305"/>
                  </a:lnTo>
                  <a:lnTo>
                    <a:pt x="366" y="308"/>
                  </a:lnTo>
                  <a:lnTo>
                    <a:pt x="379" y="311"/>
                  </a:lnTo>
                  <a:lnTo>
                    <a:pt x="389" y="31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0" name="Freeform 28"/>
            <p:cNvSpPr>
              <a:spLocks/>
            </p:cNvSpPr>
            <p:nvPr/>
          </p:nvSpPr>
          <p:spPr bwMode="auto">
            <a:xfrm>
              <a:off x="4673" y="2538"/>
              <a:ext cx="22" cy="21"/>
            </a:xfrm>
            <a:custGeom>
              <a:avLst/>
              <a:gdLst>
                <a:gd name="T0" fmla="*/ 19 w 22"/>
                <a:gd name="T1" fmla="*/ 18 h 21"/>
                <a:gd name="T2" fmla="*/ 22 w 22"/>
                <a:gd name="T3" fmla="*/ 14 h 21"/>
                <a:gd name="T4" fmla="*/ 22 w 22"/>
                <a:gd name="T5" fmla="*/ 10 h 21"/>
                <a:gd name="T6" fmla="*/ 21 w 22"/>
                <a:gd name="T7" fmla="*/ 6 h 21"/>
                <a:gd name="T8" fmla="*/ 18 w 22"/>
                <a:gd name="T9" fmla="*/ 3 h 21"/>
                <a:gd name="T10" fmla="*/ 14 w 22"/>
                <a:gd name="T11" fmla="*/ 0 h 21"/>
                <a:gd name="T12" fmla="*/ 10 w 22"/>
                <a:gd name="T13" fmla="*/ 0 h 21"/>
                <a:gd name="T14" fmla="*/ 7 w 22"/>
                <a:gd name="T15" fmla="*/ 1 h 21"/>
                <a:gd name="T16" fmla="*/ 3 w 22"/>
                <a:gd name="T17" fmla="*/ 4 h 21"/>
                <a:gd name="T18" fmla="*/ 0 w 22"/>
                <a:gd name="T19" fmla="*/ 8 h 21"/>
                <a:gd name="T20" fmla="*/ 0 w 22"/>
                <a:gd name="T21" fmla="*/ 10 h 21"/>
                <a:gd name="T22" fmla="*/ 1 w 22"/>
                <a:gd name="T23" fmla="*/ 14 h 21"/>
                <a:gd name="T24" fmla="*/ 4 w 22"/>
                <a:gd name="T25" fmla="*/ 18 h 21"/>
                <a:gd name="T26" fmla="*/ 8 w 22"/>
                <a:gd name="T27" fmla="*/ 21 h 21"/>
                <a:gd name="T28" fmla="*/ 12 w 22"/>
                <a:gd name="T29" fmla="*/ 21 h 21"/>
                <a:gd name="T30" fmla="*/ 16 w 22"/>
                <a:gd name="T31" fmla="*/ 21 h 21"/>
                <a:gd name="T32" fmla="*/ 19 w 22"/>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19" y="18"/>
                  </a:moveTo>
                  <a:lnTo>
                    <a:pt x="22" y="14"/>
                  </a:lnTo>
                  <a:lnTo>
                    <a:pt x="22" y="10"/>
                  </a:lnTo>
                  <a:lnTo>
                    <a:pt x="21" y="6"/>
                  </a:lnTo>
                  <a:lnTo>
                    <a:pt x="18" y="3"/>
                  </a:lnTo>
                  <a:lnTo>
                    <a:pt x="14" y="0"/>
                  </a:lnTo>
                  <a:lnTo>
                    <a:pt x="10" y="0"/>
                  </a:lnTo>
                  <a:lnTo>
                    <a:pt x="7" y="1"/>
                  </a:lnTo>
                  <a:lnTo>
                    <a:pt x="3" y="4"/>
                  </a:lnTo>
                  <a:lnTo>
                    <a:pt x="0" y="8"/>
                  </a:lnTo>
                  <a:lnTo>
                    <a:pt x="0" y="10"/>
                  </a:lnTo>
                  <a:lnTo>
                    <a:pt x="1" y="14"/>
                  </a:lnTo>
                  <a:lnTo>
                    <a:pt x="4" y="18"/>
                  </a:lnTo>
                  <a:lnTo>
                    <a:pt x="8" y="21"/>
                  </a:lnTo>
                  <a:lnTo>
                    <a:pt x="12" y="21"/>
                  </a:lnTo>
                  <a:lnTo>
                    <a:pt x="16" y="21"/>
                  </a:lnTo>
                  <a:lnTo>
                    <a:pt x="19"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1" name="Freeform 29"/>
            <p:cNvSpPr>
              <a:spLocks/>
            </p:cNvSpPr>
            <p:nvPr/>
          </p:nvSpPr>
          <p:spPr bwMode="auto">
            <a:xfrm>
              <a:off x="4328" y="2285"/>
              <a:ext cx="21" cy="22"/>
            </a:xfrm>
            <a:custGeom>
              <a:avLst/>
              <a:gdLst>
                <a:gd name="T0" fmla="*/ 19 w 21"/>
                <a:gd name="T1" fmla="*/ 18 h 22"/>
                <a:gd name="T2" fmla="*/ 21 w 21"/>
                <a:gd name="T3" fmla="*/ 14 h 22"/>
                <a:gd name="T4" fmla="*/ 21 w 21"/>
                <a:gd name="T5" fmla="*/ 11 h 22"/>
                <a:gd name="T6" fmla="*/ 20 w 21"/>
                <a:gd name="T7" fmla="*/ 7 h 22"/>
                <a:gd name="T8" fmla="*/ 17 w 21"/>
                <a:gd name="T9" fmla="*/ 3 h 22"/>
                <a:gd name="T10" fmla="*/ 13 w 21"/>
                <a:gd name="T11" fmla="*/ 0 h 22"/>
                <a:gd name="T12" fmla="*/ 11 w 21"/>
                <a:gd name="T13" fmla="*/ 0 h 22"/>
                <a:gd name="T14" fmla="*/ 7 w 21"/>
                <a:gd name="T15" fmla="*/ 1 h 22"/>
                <a:gd name="T16" fmla="*/ 3 w 21"/>
                <a:gd name="T17" fmla="*/ 4 h 22"/>
                <a:gd name="T18" fmla="*/ 0 w 21"/>
                <a:gd name="T19" fmla="*/ 8 h 22"/>
                <a:gd name="T20" fmla="*/ 0 w 21"/>
                <a:gd name="T21" fmla="*/ 12 h 22"/>
                <a:gd name="T22" fmla="*/ 0 w 21"/>
                <a:gd name="T23" fmla="*/ 16 h 22"/>
                <a:gd name="T24" fmla="*/ 3 w 21"/>
                <a:gd name="T25" fmla="*/ 20 h 22"/>
                <a:gd name="T26" fmla="*/ 7 w 21"/>
                <a:gd name="T27" fmla="*/ 22 h 22"/>
                <a:gd name="T28" fmla="*/ 11 w 21"/>
                <a:gd name="T29" fmla="*/ 22 h 22"/>
                <a:gd name="T30" fmla="*/ 15 w 21"/>
                <a:gd name="T31" fmla="*/ 21 h 22"/>
                <a:gd name="T32" fmla="*/ 19 w 21"/>
                <a:gd name="T33" fmla="*/ 1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19" y="18"/>
                  </a:moveTo>
                  <a:lnTo>
                    <a:pt x="21" y="14"/>
                  </a:lnTo>
                  <a:lnTo>
                    <a:pt x="21" y="11"/>
                  </a:lnTo>
                  <a:lnTo>
                    <a:pt x="20" y="7"/>
                  </a:lnTo>
                  <a:lnTo>
                    <a:pt x="17" y="3"/>
                  </a:lnTo>
                  <a:lnTo>
                    <a:pt x="13" y="0"/>
                  </a:lnTo>
                  <a:lnTo>
                    <a:pt x="11" y="0"/>
                  </a:lnTo>
                  <a:lnTo>
                    <a:pt x="7" y="1"/>
                  </a:lnTo>
                  <a:lnTo>
                    <a:pt x="3" y="4"/>
                  </a:lnTo>
                  <a:lnTo>
                    <a:pt x="0" y="8"/>
                  </a:lnTo>
                  <a:lnTo>
                    <a:pt x="0" y="12"/>
                  </a:lnTo>
                  <a:lnTo>
                    <a:pt x="0" y="16"/>
                  </a:lnTo>
                  <a:lnTo>
                    <a:pt x="3" y="20"/>
                  </a:lnTo>
                  <a:lnTo>
                    <a:pt x="7" y="22"/>
                  </a:lnTo>
                  <a:lnTo>
                    <a:pt x="11" y="22"/>
                  </a:lnTo>
                  <a:lnTo>
                    <a:pt x="15" y="21"/>
                  </a:lnTo>
                  <a:lnTo>
                    <a:pt x="19" y="18"/>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2" name="Freeform 30"/>
            <p:cNvSpPr>
              <a:spLocks/>
            </p:cNvSpPr>
            <p:nvPr/>
          </p:nvSpPr>
          <p:spPr bwMode="auto">
            <a:xfrm>
              <a:off x="4288" y="2244"/>
              <a:ext cx="218" cy="233"/>
            </a:xfrm>
            <a:custGeom>
              <a:avLst/>
              <a:gdLst>
                <a:gd name="T0" fmla="*/ 56 w 218"/>
                <a:gd name="T1" fmla="*/ 1 h 233"/>
                <a:gd name="T2" fmla="*/ 62 w 218"/>
                <a:gd name="T3" fmla="*/ 2 h 233"/>
                <a:gd name="T4" fmla="*/ 69 w 218"/>
                <a:gd name="T5" fmla="*/ 4 h 233"/>
                <a:gd name="T6" fmla="*/ 77 w 218"/>
                <a:gd name="T7" fmla="*/ 7 h 233"/>
                <a:gd name="T8" fmla="*/ 83 w 218"/>
                <a:gd name="T9" fmla="*/ 11 h 233"/>
                <a:gd name="T10" fmla="*/ 91 w 218"/>
                <a:gd name="T11" fmla="*/ 17 h 233"/>
                <a:gd name="T12" fmla="*/ 99 w 218"/>
                <a:gd name="T13" fmla="*/ 24 h 233"/>
                <a:gd name="T14" fmla="*/ 107 w 218"/>
                <a:gd name="T15" fmla="*/ 32 h 233"/>
                <a:gd name="T16" fmla="*/ 114 w 218"/>
                <a:gd name="T17" fmla="*/ 42 h 233"/>
                <a:gd name="T18" fmla="*/ 122 w 218"/>
                <a:gd name="T19" fmla="*/ 53 h 233"/>
                <a:gd name="T20" fmla="*/ 130 w 218"/>
                <a:gd name="T21" fmla="*/ 63 h 233"/>
                <a:gd name="T22" fmla="*/ 138 w 218"/>
                <a:gd name="T23" fmla="*/ 72 h 233"/>
                <a:gd name="T24" fmla="*/ 144 w 218"/>
                <a:gd name="T25" fmla="*/ 80 h 233"/>
                <a:gd name="T26" fmla="*/ 151 w 218"/>
                <a:gd name="T27" fmla="*/ 87 h 233"/>
                <a:gd name="T28" fmla="*/ 156 w 218"/>
                <a:gd name="T29" fmla="*/ 93 h 233"/>
                <a:gd name="T30" fmla="*/ 160 w 218"/>
                <a:gd name="T31" fmla="*/ 98 h 233"/>
                <a:gd name="T32" fmla="*/ 162 w 218"/>
                <a:gd name="T33" fmla="*/ 101 h 233"/>
                <a:gd name="T34" fmla="*/ 169 w 218"/>
                <a:gd name="T35" fmla="*/ 109 h 233"/>
                <a:gd name="T36" fmla="*/ 179 w 218"/>
                <a:gd name="T37" fmla="*/ 119 h 233"/>
                <a:gd name="T38" fmla="*/ 188 w 218"/>
                <a:gd name="T39" fmla="*/ 131 h 233"/>
                <a:gd name="T40" fmla="*/ 195 w 218"/>
                <a:gd name="T41" fmla="*/ 141 h 233"/>
                <a:gd name="T42" fmla="*/ 199 w 218"/>
                <a:gd name="T43" fmla="*/ 147 h 233"/>
                <a:gd name="T44" fmla="*/ 204 w 218"/>
                <a:gd name="T45" fmla="*/ 153 h 233"/>
                <a:gd name="T46" fmla="*/ 210 w 218"/>
                <a:gd name="T47" fmla="*/ 157 h 233"/>
                <a:gd name="T48" fmla="*/ 215 w 218"/>
                <a:gd name="T49" fmla="*/ 159 h 233"/>
                <a:gd name="T50" fmla="*/ 218 w 218"/>
                <a:gd name="T51" fmla="*/ 166 h 233"/>
                <a:gd name="T52" fmla="*/ 213 w 218"/>
                <a:gd name="T53" fmla="*/ 176 h 233"/>
                <a:gd name="T54" fmla="*/ 204 w 218"/>
                <a:gd name="T55" fmla="*/ 190 h 233"/>
                <a:gd name="T56" fmla="*/ 195 w 218"/>
                <a:gd name="T57" fmla="*/ 202 h 233"/>
                <a:gd name="T58" fmla="*/ 187 w 218"/>
                <a:gd name="T59" fmla="*/ 210 h 233"/>
                <a:gd name="T60" fmla="*/ 180 w 218"/>
                <a:gd name="T61" fmla="*/ 217 h 233"/>
                <a:gd name="T62" fmla="*/ 174 w 218"/>
                <a:gd name="T63" fmla="*/ 224 h 233"/>
                <a:gd name="T64" fmla="*/ 162 w 218"/>
                <a:gd name="T65" fmla="*/ 233 h 233"/>
                <a:gd name="T66" fmla="*/ 148 w 218"/>
                <a:gd name="T67" fmla="*/ 221 h 233"/>
                <a:gd name="T68" fmla="*/ 134 w 218"/>
                <a:gd name="T69" fmla="*/ 211 h 233"/>
                <a:gd name="T70" fmla="*/ 122 w 218"/>
                <a:gd name="T71" fmla="*/ 201 h 233"/>
                <a:gd name="T72" fmla="*/ 110 w 218"/>
                <a:gd name="T73" fmla="*/ 190 h 233"/>
                <a:gd name="T74" fmla="*/ 101 w 218"/>
                <a:gd name="T75" fmla="*/ 181 h 233"/>
                <a:gd name="T76" fmla="*/ 94 w 218"/>
                <a:gd name="T77" fmla="*/ 173 h 233"/>
                <a:gd name="T78" fmla="*/ 87 w 218"/>
                <a:gd name="T79" fmla="*/ 167 h 233"/>
                <a:gd name="T80" fmla="*/ 82 w 218"/>
                <a:gd name="T81" fmla="*/ 160 h 233"/>
                <a:gd name="T82" fmla="*/ 75 w 218"/>
                <a:gd name="T83" fmla="*/ 154 h 233"/>
                <a:gd name="T84" fmla="*/ 64 w 218"/>
                <a:gd name="T85" fmla="*/ 144 h 233"/>
                <a:gd name="T86" fmla="*/ 50 w 218"/>
                <a:gd name="T87" fmla="*/ 131 h 233"/>
                <a:gd name="T88" fmla="*/ 34 w 218"/>
                <a:gd name="T89" fmla="*/ 115 h 233"/>
                <a:gd name="T90" fmla="*/ 20 w 218"/>
                <a:gd name="T91" fmla="*/ 97 h 233"/>
                <a:gd name="T92" fmla="*/ 8 w 218"/>
                <a:gd name="T93" fmla="*/ 79 h 233"/>
                <a:gd name="T94" fmla="*/ 2 w 218"/>
                <a:gd name="T95" fmla="*/ 58 h 233"/>
                <a:gd name="T96" fmla="*/ 0 w 218"/>
                <a:gd name="T97" fmla="*/ 37 h 233"/>
                <a:gd name="T98" fmla="*/ 3 w 218"/>
                <a:gd name="T99" fmla="*/ 26 h 233"/>
                <a:gd name="T100" fmla="*/ 7 w 218"/>
                <a:gd name="T101" fmla="*/ 18 h 233"/>
                <a:gd name="T102" fmla="*/ 12 w 218"/>
                <a:gd name="T103" fmla="*/ 10 h 233"/>
                <a:gd name="T104" fmla="*/ 18 w 218"/>
                <a:gd name="T105" fmla="*/ 5 h 233"/>
                <a:gd name="T106" fmla="*/ 26 w 218"/>
                <a:gd name="T107" fmla="*/ 2 h 233"/>
                <a:gd name="T108" fmla="*/ 35 w 218"/>
                <a:gd name="T109" fmla="*/ 1 h 233"/>
                <a:gd name="T110" fmla="*/ 44 w 218"/>
                <a:gd name="T111" fmla="*/ 0 h 233"/>
                <a:gd name="T112" fmla="*/ 56 w 218"/>
                <a:gd name="T113" fmla="*/ 1 h 2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8"/>
                <a:gd name="T172" fmla="*/ 0 h 233"/>
                <a:gd name="T173" fmla="*/ 218 w 218"/>
                <a:gd name="T174" fmla="*/ 233 h 2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8" h="233">
                  <a:moveTo>
                    <a:pt x="56" y="1"/>
                  </a:moveTo>
                  <a:lnTo>
                    <a:pt x="62" y="2"/>
                  </a:lnTo>
                  <a:lnTo>
                    <a:pt x="69" y="4"/>
                  </a:lnTo>
                  <a:lnTo>
                    <a:pt x="77" y="7"/>
                  </a:lnTo>
                  <a:lnTo>
                    <a:pt x="83" y="11"/>
                  </a:lnTo>
                  <a:lnTo>
                    <a:pt x="91" y="17"/>
                  </a:lnTo>
                  <a:lnTo>
                    <a:pt x="99" y="24"/>
                  </a:lnTo>
                  <a:lnTo>
                    <a:pt x="107" y="32"/>
                  </a:lnTo>
                  <a:lnTo>
                    <a:pt x="114" y="42"/>
                  </a:lnTo>
                  <a:lnTo>
                    <a:pt x="122" y="53"/>
                  </a:lnTo>
                  <a:lnTo>
                    <a:pt x="130" y="63"/>
                  </a:lnTo>
                  <a:lnTo>
                    <a:pt x="138" y="72"/>
                  </a:lnTo>
                  <a:lnTo>
                    <a:pt x="144" y="80"/>
                  </a:lnTo>
                  <a:lnTo>
                    <a:pt x="151" y="87"/>
                  </a:lnTo>
                  <a:lnTo>
                    <a:pt x="156" y="93"/>
                  </a:lnTo>
                  <a:lnTo>
                    <a:pt x="160" y="98"/>
                  </a:lnTo>
                  <a:lnTo>
                    <a:pt x="162" y="101"/>
                  </a:lnTo>
                  <a:lnTo>
                    <a:pt x="169" y="109"/>
                  </a:lnTo>
                  <a:lnTo>
                    <a:pt x="179" y="119"/>
                  </a:lnTo>
                  <a:lnTo>
                    <a:pt x="188" y="131"/>
                  </a:lnTo>
                  <a:lnTo>
                    <a:pt x="195" y="141"/>
                  </a:lnTo>
                  <a:lnTo>
                    <a:pt x="199" y="147"/>
                  </a:lnTo>
                  <a:lnTo>
                    <a:pt x="204" y="153"/>
                  </a:lnTo>
                  <a:lnTo>
                    <a:pt x="210" y="157"/>
                  </a:lnTo>
                  <a:lnTo>
                    <a:pt x="215" y="159"/>
                  </a:lnTo>
                  <a:lnTo>
                    <a:pt x="218" y="166"/>
                  </a:lnTo>
                  <a:lnTo>
                    <a:pt x="213" y="176"/>
                  </a:lnTo>
                  <a:lnTo>
                    <a:pt x="204" y="190"/>
                  </a:lnTo>
                  <a:lnTo>
                    <a:pt x="195" y="202"/>
                  </a:lnTo>
                  <a:lnTo>
                    <a:pt x="187" y="210"/>
                  </a:lnTo>
                  <a:lnTo>
                    <a:pt x="180" y="217"/>
                  </a:lnTo>
                  <a:lnTo>
                    <a:pt x="174" y="224"/>
                  </a:lnTo>
                  <a:lnTo>
                    <a:pt x="162" y="233"/>
                  </a:lnTo>
                  <a:lnTo>
                    <a:pt x="148" y="221"/>
                  </a:lnTo>
                  <a:lnTo>
                    <a:pt x="134" y="211"/>
                  </a:lnTo>
                  <a:lnTo>
                    <a:pt x="122" y="201"/>
                  </a:lnTo>
                  <a:lnTo>
                    <a:pt x="110" y="190"/>
                  </a:lnTo>
                  <a:lnTo>
                    <a:pt x="101" y="181"/>
                  </a:lnTo>
                  <a:lnTo>
                    <a:pt x="94" y="173"/>
                  </a:lnTo>
                  <a:lnTo>
                    <a:pt x="87" y="167"/>
                  </a:lnTo>
                  <a:lnTo>
                    <a:pt x="82" y="160"/>
                  </a:lnTo>
                  <a:lnTo>
                    <a:pt x="75" y="154"/>
                  </a:lnTo>
                  <a:lnTo>
                    <a:pt x="64" y="144"/>
                  </a:lnTo>
                  <a:lnTo>
                    <a:pt x="50" y="131"/>
                  </a:lnTo>
                  <a:lnTo>
                    <a:pt x="34" y="115"/>
                  </a:lnTo>
                  <a:lnTo>
                    <a:pt x="20" y="97"/>
                  </a:lnTo>
                  <a:lnTo>
                    <a:pt x="8" y="79"/>
                  </a:lnTo>
                  <a:lnTo>
                    <a:pt x="2" y="58"/>
                  </a:lnTo>
                  <a:lnTo>
                    <a:pt x="0" y="37"/>
                  </a:lnTo>
                  <a:lnTo>
                    <a:pt x="3" y="26"/>
                  </a:lnTo>
                  <a:lnTo>
                    <a:pt x="7" y="18"/>
                  </a:lnTo>
                  <a:lnTo>
                    <a:pt x="12" y="10"/>
                  </a:lnTo>
                  <a:lnTo>
                    <a:pt x="18" y="5"/>
                  </a:lnTo>
                  <a:lnTo>
                    <a:pt x="26" y="2"/>
                  </a:lnTo>
                  <a:lnTo>
                    <a:pt x="35" y="1"/>
                  </a:lnTo>
                  <a:lnTo>
                    <a:pt x="44" y="0"/>
                  </a:lnTo>
                  <a:lnTo>
                    <a:pt x="56" y="1"/>
                  </a:lnTo>
                  <a:close/>
                </a:path>
              </a:pathLst>
            </a:custGeom>
            <a:solidFill>
              <a:srgbClr val="3893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3" name="Freeform 31"/>
            <p:cNvSpPr>
              <a:spLocks/>
            </p:cNvSpPr>
            <p:nvPr/>
          </p:nvSpPr>
          <p:spPr bwMode="auto">
            <a:xfrm>
              <a:off x="4306" y="1977"/>
              <a:ext cx="142" cy="278"/>
            </a:xfrm>
            <a:custGeom>
              <a:avLst/>
              <a:gdLst>
                <a:gd name="T0" fmla="*/ 43 w 142"/>
                <a:gd name="T1" fmla="*/ 5 h 278"/>
                <a:gd name="T2" fmla="*/ 70 w 142"/>
                <a:gd name="T3" fmla="*/ 0 h 278"/>
                <a:gd name="T4" fmla="*/ 95 w 142"/>
                <a:gd name="T5" fmla="*/ 9 h 278"/>
                <a:gd name="T6" fmla="*/ 117 w 142"/>
                <a:gd name="T7" fmla="*/ 28 h 278"/>
                <a:gd name="T8" fmla="*/ 130 w 142"/>
                <a:gd name="T9" fmla="*/ 52 h 278"/>
                <a:gd name="T10" fmla="*/ 135 w 142"/>
                <a:gd name="T11" fmla="*/ 67 h 278"/>
                <a:gd name="T12" fmla="*/ 136 w 142"/>
                <a:gd name="T13" fmla="*/ 76 h 278"/>
                <a:gd name="T14" fmla="*/ 140 w 142"/>
                <a:gd name="T15" fmla="*/ 87 h 278"/>
                <a:gd name="T16" fmla="*/ 142 w 142"/>
                <a:gd name="T17" fmla="*/ 96 h 278"/>
                <a:gd name="T18" fmla="*/ 140 w 142"/>
                <a:gd name="T19" fmla="*/ 105 h 278"/>
                <a:gd name="T20" fmla="*/ 138 w 142"/>
                <a:gd name="T21" fmla="*/ 110 h 278"/>
                <a:gd name="T22" fmla="*/ 138 w 142"/>
                <a:gd name="T23" fmla="*/ 114 h 278"/>
                <a:gd name="T24" fmla="*/ 139 w 142"/>
                <a:gd name="T25" fmla="*/ 120 h 278"/>
                <a:gd name="T26" fmla="*/ 142 w 142"/>
                <a:gd name="T27" fmla="*/ 133 h 278"/>
                <a:gd name="T28" fmla="*/ 136 w 142"/>
                <a:gd name="T29" fmla="*/ 151 h 278"/>
                <a:gd name="T30" fmla="*/ 130 w 142"/>
                <a:gd name="T31" fmla="*/ 171 h 278"/>
                <a:gd name="T32" fmla="*/ 126 w 142"/>
                <a:gd name="T33" fmla="*/ 181 h 278"/>
                <a:gd name="T34" fmla="*/ 122 w 142"/>
                <a:gd name="T35" fmla="*/ 189 h 278"/>
                <a:gd name="T36" fmla="*/ 120 w 142"/>
                <a:gd name="T37" fmla="*/ 197 h 278"/>
                <a:gd name="T38" fmla="*/ 107 w 142"/>
                <a:gd name="T39" fmla="*/ 208 h 278"/>
                <a:gd name="T40" fmla="*/ 91 w 142"/>
                <a:gd name="T41" fmla="*/ 217 h 278"/>
                <a:gd name="T42" fmla="*/ 85 w 142"/>
                <a:gd name="T43" fmla="*/ 236 h 278"/>
                <a:gd name="T44" fmla="*/ 76 w 142"/>
                <a:gd name="T45" fmla="*/ 255 h 278"/>
                <a:gd name="T46" fmla="*/ 63 w 142"/>
                <a:gd name="T47" fmla="*/ 271 h 278"/>
                <a:gd name="T48" fmla="*/ 48 w 142"/>
                <a:gd name="T49" fmla="*/ 277 h 278"/>
                <a:gd name="T50" fmla="*/ 35 w 142"/>
                <a:gd name="T51" fmla="*/ 277 h 278"/>
                <a:gd name="T52" fmla="*/ 24 w 142"/>
                <a:gd name="T53" fmla="*/ 271 h 278"/>
                <a:gd name="T54" fmla="*/ 16 w 142"/>
                <a:gd name="T55" fmla="*/ 259 h 278"/>
                <a:gd name="T56" fmla="*/ 16 w 142"/>
                <a:gd name="T57" fmla="*/ 234 h 278"/>
                <a:gd name="T58" fmla="*/ 22 w 142"/>
                <a:gd name="T59" fmla="*/ 199 h 278"/>
                <a:gd name="T60" fmla="*/ 17 w 142"/>
                <a:gd name="T61" fmla="*/ 164 h 278"/>
                <a:gd name="T62" fmla="*/ 4 w 142"/>
                <a:gd name="T63" fmla="*/ 125 h 278"/>
                <a:gd name="T64" fmla="*/ 0 w 142"/>
                <a:gd name="T65" fmla="*/ 77 h 278"/>
                <a:gd name="T66" fmla="*/ 13 w 142"/>
                <a:gd name="T67" fmla="*/ 28 h 2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278"/>
                <a:gd name="T104" fmla="*/ 142 w 142"/>
                <a:gd name="T105" fmla="*/ 278 h 2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278">
                  <a:moveTo>
                    <a:pt x="29" y="11"/>
                  </a:moveTo>
                  <a:lnTo>
                    <a:pt x="43" y="5"/>
                  </a:lnTo>
                  <a:lnTo>
                    <a:pt x="56" y="1"/>
                  </a:lnTo>
                  <a:lnTo>
                    <a:pt x="70" y="0"/>
                  </a:lnTo>
                  <a:lnTo>
                    <a:pt x="83" y="2"/>
                  </a:lnTo>
                  <a:lnTo>
                    <a:pt x="95" y="9"/>
                  </a:lnTo>
                  <a:lnTo>
                    <a:pt x="107" y="17"/>
                  </a:lnTo>
                  <a:lnTo>
                    <a:pt x="117" y="28"/>
                  </a:lnTo>
                  <a:lnTo>
                    <a:pt x="126" y="42"/>
                  </a:lnTo>
                  <a:lnTo>
                    <a:pt x="130" y="52"/>
                  </a:lnTo>
                  <a:lnTo>
                    <a:pt x="134" y="61"/>
                  </a:lnTo>
                  <a:lnTo>
                    <a:pt x="135" y="67"/>
                  </a:lnTo>
                  <a:lnTo>
                    <a:pt x="136" y="72"/>
                  </a:lnTo>
                  <a:lnTo>
                    <a:pt x="136" y="76"/>
                  </a:lnTo>
                  <a:lnTo>
                    <a:pt x="138" y="81"/>
                  </a:lnTo>
                  <a:lnTo>
                    <a:pt x="140" y="87"/>
                  </a:lnTo>
                  <a:lnTo>
                    <a:pt x="142" y="90"/>
                  </a:lnTo>
                  <a:lnTo>
                    <a:pt x="142" y="96"/>
                  </a:lnTo>
                  <a:lnTo>
                    <a:pt x="142" y="99"/>
                  </a:lnTo>
                  <a:lnTo>
                    <a:pt x="140" y="105"/>
                  </a:lnTo>
                  <a:lnTo>
                    <a:pt x="139" y="109"/>
                  </a:lnTo>
                  <a:lnTo>
                    <a:pt x="138" y="110"/>
                  </a:lnTo>
                  <a:lnTo>
                    <a:pt x="138" y="112"/>
                  </a:lnTo>
                  <a:lnTo>
                    <a:pt x="138" y="114"/>
                  </a:lnTo>
                  <a:lnTo>
                    <a:pt x="138" y="116"/>
                  </a:lnTo>
                  <a:lnTo>
                    <a:pt x="139" y="120"/>
                  </a:lnTo>
                  <a:lnTo>
                    <a:pt x="142" y="125"/>
                  </a:lnTo>
                  <a:lnTo>
                    <a:pt x="142" y="133"/>
                  </a:lnTo>
                  <a:lnTo>
                    <a:pt x="140" y="142"/>
                  </a:lnTo>
                  <a:lnTo>
                    <a:pt x="136" y="151"/>
                  </a:lnTo>
                  <a:lnTo>
                    <a:pt x="134" y="162"/>
                  </a:lnTo>
                  <a:lnTo>
                    <a:pt x="130" y="171"/>
                  </a:lnTo>
                  <a:lnTo>
                    <a:pt x="127" y="177"/>
                  </a:lnTo>
                  <a:lnTo>
                    <a:pt x="126" y="181"/>
                  </a:lnTo>
                  <a:lnTo>
                    <a:pt x="124" y="185"/>
                  </a:lnTo>
                  <a:lnTo>
                    <a:pt x="122" y="189"/>
                  </a:lnTo>
                  <a:lnTo>
                    <a:pt x="122" y="193"/>
                  </a:lnTo>
                  <a:lnTo>
                    <a:pt x="120" y="197"/>
                  </a:lnTo>
                  <a:lnTo>
                    <a:pt x="116" y="203"/>
                  </a:lnTo>
                  <a:lnTo>
                    <a:pt x="107" y="208"/>
                  </a:lnTo>
                  <a:lnTo>
                    <a:pt x="94" y="210"/>
                  </a:lnTo>
                  <a:lnTo>
                    <a:pt x="91" y="217"/>
                  </a:lnTo>
                  <a:lnTo>
                    <a:pt x="89" y="227"/>
                  </a:lnTo>
                  <a:lnTo>
                    <a:pt x="85" y="236"/>
                  </a:lnTo>
                  <a:lnTo>
                    <a:pt x="81" y="246"/>
                  </a:lnTo>
                  <a:lnTo>
                    <a:pt x="76" y="255"/>
                  </a:lnTo>
                  <a:lnTo>
                    <a:pt x="69" y="263"/>
                  </a:lnTo>
                  <a:lnTo>
                    <a:pt x="63" y="271"/>
                  </a:lnTo>
                  <a:lnTo>
                    <a:pt x="54" y="276"/>
                  </a:lnTo>
                  <a:lnTo>
                    <a:pt x="48" y="277"/>
                  </a:lnTo>
                  <a:lnTo>
                    <a:pt x="42" y="278"/>
                  </a:lnTo>
                  <a:lnTo>
                    <a:pt x="35" y="277"/>
                  </a:lnTo>
                  <a:lnTo>
                    <a:pt x="30" y="274"/>
                  </a:lnTo>
                  <a:lnTo>
                    <a:pt x="24" y="271"/>
                  </a:lnTo>
                  <a:lnTo>
                    <a:pt x="20" y="265"/>
                  </a:lnTo>
                  <a:lnTo>
                    <a:pt x="16" y="259"/>
                  </a:lnTo>
                  <a:lnTo>
                    <a:pt x="15" y="251"/>
                  </a:lnTo>
                  <a:lnTo>
                    <a:pt x="16" y="234"/>
                  </a:lnTo>
                  <a:lnTo>
                    <a:pt x="19" y="216"/>
                  </a:lnTo>
                  <a:lnTo>
                    <a:pt x="22" y="199"/>
                  </a:lnTo>
                  <a:lnTo>
                    <a:pt x="22" y="184"/>
                  </a:lnTo>
                  <a:lnTo>
                    <a:pt x="17" y="164"/>
                  </a:lnTo>
                  <a:lnTo>
                    <a:pt x="11" y="145"/>
                  </a:lnTo>
                  <a:lnTo>
                    <a:pt x="4" y="125"/>
                  </a:lnTo>
                  <a:lnTo>
                    <a:pt x="0" y="102"/>
                  </a:lnTo>
                  <a:lnTo>
                    <a:pt x="0" y="77"/>
                  </a:lnTo>
                  <a:lnTo>
                    <a:pt x="4" y="52"/>
                  </a:lnTo>
                  <a:lnTo>
                    <a:pt x="13" y="28"/>
                  </a:lnTo>
                  <a:lnTo>
                    <a:pt x="29" y="1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4" name="Freeform 32"/>
            <p:cNvSpPr>
              <a:spLocks/>
            </p:cNvSpPr>
            <p:nvPr/>
          </p:nvSpPr>
          <p:spPr bwMode="auto">
            <a:xfrm>
              <a:off x="4350" y="2006"/>
              <a:ext cx="23" cy="23"/>
            </a:xfrm>
            <a:custGeom>
              <a:avLst/>
              <a:gdLst>
                <a:gd name="T0" fmla="*/ 11 w 23"/>
                <a:gd name="T1" fmla="*/ 23 h 23"/>
                <a:gd name="T2" fmla="*/ 16 w 23"/>
                <a:gd name="T3" fmla="*/ 21 h 23"/>
                <a:gd name="T4" fmla="*/ 19 w 23"/>
                <a:gd name="T5" fmla="*/ 19 h 23"/>
                <a:gd name="T6" fmla="*/ 21 w 23"/>
                <a:gd name="T7" fmla="*/ 16 h 23"/>
                <a:gd name="T8" fmla="*/ 23 w 23"/>
                <a:gd name="T9" fmla="*/ 12 h 23"/>
                <a:gd name="T10" fmla="*/ 21 w 23"/>
                <a:gd name="T11" fmla="*/ 7 h 23"/>
                <a:gd name="T12" fmla="*/ 19 w 23"/>
                <a:gd name="T13" fmla="*/ 4 h 23"/>
                <a:gd name="T14" fmla="*/ 16 w 23"/>
                <a:gd name="T15" fmla="*/ 2 h 23"/>
                <a:gd name="T16" fmla="*/ 11 w 23"/>
                <a:gd name="T17" fmla="*/ 0 h 23"/>
                <a:gd name="T18" fmla="*/ 7 w 23"/>
                <a:gd name="T19" fmla="*/ 2 h 23"/>
                <a:gd name="T20" fmla="*/ 4 w 23"/>
                <a:gd name="T21" fmla="*/ 4 h 23"/>
                <a:gd name="T22" fmla="*/ 2 w 23"/>
                <a:gd name="T23" fmla="*/ 7 h 23"/>
                <a:gd name="T24" fmla="*/ 0 w 23"/>
                <a:gd name="T25" fmla="*/ 12 h 23"/>
                <a:gd name="T26" fmla="*/ 2 w 23"/>
                <a:gd name="T27" fmla="*/ 16 h 23"/>
                <a:gd name="T28" fmla="*/ 4 w 23"/>
                <a:gd name="T29" fmla="*/ 19 h 23"/>
                <a:gd name="T30" fmla="*/ 7 w 23"/>
                <a:gd name="T31" fmla="*/ 21 h 23"/>
                <a:gd name="T32" fmla="*/ 11 w 23"/>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1" y="23"/>
                  </a:moveTo>
                  <a:lnTo>
                    <a:pt x="16" y="21"/>
                  </a:lnTo>
                  <a:lnTo>
                    <a:pt x="19" y="19"/>
                  </a:lnTo>
                  <a:lnTo>
                    <a:pt x="21" y="16"/>
                  </a:lnTo>
                  <a:lnTo>
                    <a:pt x="23" y="12"/>
                  </a:lnTo>
                  <a:lnTo>
                    <a:pt x="21" y="7"/>
                  </a:lnTo>
                  <a:lnTo>
                    <a:pt x="19" y="4"/>
                  </a:lnTo>
                  <a:lnTo>
                    <a:pt x="16" y="2"/>
                  </a:lnTo>
                  <a:lnTo>
                    <a:pt x="11" y="0"/>
                  </a:lnTo>
                  <a:lnTo>
                    <a:pt x="7" y="2"/>
                  </a:lnTo>
                  <a:lnTo>
                    <a:pt x="4" y="4"/>
                  </a:lnTo>
                  <a:lnTo>
                    <a:pt x="2" y="7"/>
                  </a:lnTo>
                  <a:lnTo>
                    <a:pt x="0" y="12"/>
                  </a:lnTo>
                  <a:lnTo>
                    <a:pt x="2" y="16"/>
                  </a:lnTo>
                  <a:lnTo>
                    <a:pt x="4" y="19"/>
                  </a:lnTo>
                  <a:lnTo>
                    <a:pt x="7" y="21"/>
                  </a:lnTo>
                  <a:lnTo>
                    <a:pt x="11" y="23"/>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5" name="Freeform 33"/>
            <p:cNvSpPr>
              <a:spLocks/>
            </p:cNvSpPr>
            <p:nvPr/>
          </p:nvSpPr>
          <p:spPr bwMode="auto">
            <a:xfrm>
              <a:off x="4341" y="2214"/>
              <a:ext cx="22" cy="22"/>
            </a:xfrm>
            <a:custGeom>
              <a:avLst/>
              <a:gdLst>
                <a:gd name="T0" fmla="*/ 12 w 22"/>
                <a:gd name="T1" fmla="*/ 22 h 22"/>
                <a:gd name="T2" fmla="*/ 16 w 22"/>
                <a:gd name="T3" fmla="*/ 21 h 22"/>
                <a:gd name="T4" fmla="*/ 20 w 22"/>
                <a:gd name="T5" fmla="*/ 18 h 22"/>
                <a:gd name="T6" fmla="*/ 21 w 22"/>
                <a:gd name="T7" fmla="*/ 15 h 22"/>
                <a:gd name="T8" fmla="*/ 22 w 22"/>
                <a:gd name="T9" fmla="*/ 10 h 22"/>
                <a:gd name="T10" fmla="*/ 21 w 22"/>
                <a:gd name="T11" fmla="*/ 6 h 22"/>
                <a:gd name="T12" fmla="*/ 20 w 22"/>
                <a:gd name="T13" fmla="*/ 2 h 22"/>
                <a:gd name="T14" fmla="*/ 16 w 22"/>
                <a:gd name="T15" fmla="*/ 1 h 22"/>
                <a:gd name="T16" fmla="*/ 12 w 22"/>
                <a:gd name="T17" fmla="*/ 0 h 22"/>
                <a:gd name="T18" fmla="*/ 7 w 22"/>
                <a:gd name="T19" fmla="*/ 1 h 22"/>
                <a:gd name="T20" fmla="*/ 4 w 22"/>
                <a:gd name="T21" fmla="*/ 2 h 22"/>
                <a:gd name="T22" fmla="*/ 2 w 22"/>
                <a:gd name="T23" fmla="*/ 6 h 22"/>
                <a:gd name="T24" fmla="*/ 0 w 22"/>
                <a:gd name="T25" fmla="*/ 10 h 22"/>
                <a:gd name="T26" fmla="*/ 2 w 22"/>
                <a:gd name="T27" fmla="*/ 15 h 22"/>
                <a:gd name="T28" fmla="*/ 4 w 22"/>
                <a:gd name="T29" fmla="*/ 18 h 22"/>
                <a:gd name="T30" fmla="*/ 7 w 22"/>
                <a:gd name="T31" fmla="*/ 21 h 22"/>
                <a:gd name="T32" fmla="*/ 12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2" y="22"/>
                  </a:moveTo>
                  <a:lnTo>
                    <a:pt x="16" y="21"/>
                  </a:lnTo>
                  <a:lnTo>
                    <a:pt x="20" y="18"/>
                  </a:lnTo>
                  <a:lnTo>
                    <a:pt x="21" y="15"/>
                  </a:lnTo>
                  <a:lnTo>
                    <a:pt x="22" y="10"/>
                  </a:lnTo>
                  <a:lnTo>
                    <a:pt x="21" y="6"/>
                  </a:lnTo>
                  <a:lnTo>
                    <a:pt x="20" y="2"/>
                  </a:lnTo>
                  <a:lnTo>
                    <a:pt x="16" y="1"/>
                  </a:lnTo>
                  <a:lnTo>
                    <a:pt x="12" y="0"/>
                  </a:lnTo>
                  <a:lnTo>
                    <a:pt x="7" y="1"/>
                  </a:lnTo>
                  <a:lnTo>
                    <a:pt x="4" y="2"/>
                  </a:lnTo>
                  <a:lnTo>
                    <a:pt x="2" y="6"/>
                  </a:lnTo>
                  <a:lnTo>
                    <a:pt x="0" y="10"/>
                  </a:lnTo>
                  <a:lnTo>
                    <a:pt x="2" y="15"/>
                  </a:lnTo>
                  <a:lnTo>
                    <a:pt x="4" y="18"/>
                  </a:lnTo>
                  <a:lnTo>
                    <a:pt x="7" y="21"/>
                  </a:lnTo>
                  <a:lnTo>
                    <a:pt x="12"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6" name="Freeform 34"/>
            <p:cNvSpPr>
              <a:spLocks/>
            </p:cNvSpPr>
            <p:nvPr/>
          </p:nvSpPr>
          <p:spPr bwMode="auto">
            <a:xfrm>
              <a:off x="4375" y="2179"/>
              <a:ext cx="25" cy="9"/>
            </a:xfrm>
            <a:custGeom>
              <a:avLst/>
              <a:gdLst>
                <a:gd name="T0" fmla="*/ 25 w 25"/>
                <a:gd name="T1" fmla="*/ 8 h 9"/>
                <a:gd name="T2" fmla="*/ 20 w 25"/>
                <a:gd name="T3" fmla="*/ 6 h 9"/>
                <a:gd name="T4" fmla="*/ 12 w 25"/>
                <a:gd name="T5" fmla="*/ 5 h 9"/>
                <a:gd name="T6" fmla="*/ 7 w 25"/>
                <a:gd name="T7" fmla="*/ 2 h 9"/>
                <a:gd name="T8" fmla="*/ 3 w 25"/>
                <a:gd name="T9" fmla="*/ 1 h 9"/>
                <a:gd name="T10" fmla="*/ 1 w 25"/>
                <a:gd name="T11" fmla="*/ 0 h 9"/>
                <a:gd name="T12" fmla="*/ 0 w 25"/>
                <a:gd name="T13" fmla="*/ 0 h 9"/>
                <a:gd name="T14" fmla="*/ 0 w 25"/>
                <a:gd name="T15" fmla="*/ 0 h 9"/>
                <a:gd name="T16" fmla="*/ 1 w 25"/>
                <a:gd name="T17" fmla="*/ 1 h 9"/>
                <a:gd name="T18" fmla="*/ 5 w 25"/>
                <a:gd name="T19" fmla="*/ 2 h 9"/>
                <a:gd name="T20" fmla="*/ 10 w 25"/>
                <a:gd name="T21" fmla="*/ 5 h 9"/>
                <a:gd name="T22" fmla="*/ 18 w 25"/>
                <a:gd name="T23" fmla="*/ 8 h 9"/>
                <a:gd name="T24" fmla="*/ 23 w 25"/>
                <a:gd name="T25" fmla="*/ 9 h 9"/>
                <a:gd name="T26" fmla="*/ 25 w 25"/>
                <a:gd name="T27" fmla="*/ 9 h 9"/>
                <a:gd name="T28" fmla="*/ 25 w 25"/>
                <a:gd name="T29" fmla="*/ 8 h 9"/>
                <a:gd name="T30" fmla="*/ 25 w 25"/>
                <a:gd name="T31" fmla="*/ 8 h 9"/>
                <a:gd name="T32" fmla="*/ 25 w 25"/>
                <a:gd name="T33" fmla="*/ 8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9"/>
                <a:gd name="T53" fmla="*/ 25 w 25"/>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9">
                  <a:moveTo>
                    <a:pt x="25" y="8"/>
                  </a:moveTo>
                  <a:lnTo>
                    <a:pt x="20" y="6"/>
                  </a:lnTo>
                  <a:lnTo>
                    <a:pt x="12" y="5"/>
                  </a:lnTo>
                  <a:lnTo>
                    <a:pt x="7" y="2"/>
                  </a:lnTo>
                  <a:lnTo>
                    <a:pt x="3" y="1"/>
                  </a:lnTo>
                  <a:lnTo>
                    <a:pt x="1" y="0"/>
                  </a:lnTo>
                  <a:lnTo>
                    <a:pt x="0" y="0"/>
                  </a:lnTo>
                  <a:lnTo>
                    <a:pt x="1" y="1"/>
                  </a:lnTo>
                  <a:lnTo>
                    <a:pt x="5" y="2"/>
                  </a:lnTo>
                  <a:lnTo>
                    <a:pt x="10" y="5"/>
                  </a:lnTo>
                  <a:lnTo>
                    <a:pt x="18" y="8"/>
                  </a:lnTo>
                  <a:lnTo>
                    <a:pt x="23" y="9"/>
                  </a:lnTo>
                  <a:lnTo>
                    <a:pt x="25" y="9"/>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7" name="Freeform 35"/>
            <p:cNvSpPr>
              <a:spLocks/>
            </p:cNvSpPr>
            <p:nvPr/>
          </p:nvSpPr>
          <p:spPr bwMode="auto">
            <a:xfrm>
              <a:off x="4411" y="2114"/>
              <a:ext cx="21" cy="7"/>
            </a:xfrm>
            <a:custGeom>
              <a:avLst/>
              <a:gdLst>
                <a:gd name="T0" fmla="*/ 0 w 21"/>
                <a:gd name="T1" fmla="*/ 4 h 7"/>
                <a:gd name="T2" fmla="*/ 2 w 21"/>
                <a:gd name="T3" fmla="*/ 4 h 7"/>
                <a:gd name="T4" fmla="*/ 4 w 21"/>
                <a:gd name="T5" fmla="*/ 4 h 7"/>
                <a:gd name="T6" fmla="*/ 6 w 21"/>
                <a:gd name="T7" fmla="*/ 4 h 7"/>
                <a:gd name="T8" fmla="*/ 8 w 21"/>
                <a:gd name="T9" fmla="*/ 5 h 7"/>
                <a:gd name="T10" fmla="*/ 11 w 21"/>
                <a:gd name="T11" fmla="*/ 5 h 7"/>
                <a:gd name="T12" fmla="*/ 13 w 21"/>
                <a:gd name="T13" fmla="*/ 5 h 7"/>
                <a:gd name="T14" fmla="*/ 16 w 21"/>
                <a:gd name="T15" fmla="*/ 4 h 7"/>
                <a:gd name="T16" fmla="*/ 17 w 21"/>
                <a:gd name="T17" fmla="*/ 3 h 7"/>
                <a:gd name="T18" fmla="*/ 19 w 21"/>
                <a:gd name="T19" fmla="*/ 1 h 7"/>
                <a:gd name="T20" fmla="*/ 20 w 21"/>
                <a:gd name="T21" fmla="*/ 0 h 7"/>
                <a:gd name="T22" fmla="*/ 21 w 21"/>
                <a:gd name="T23" fmla="*/ 0 h 7"/>
                <a:gd name="T24" fmla="*/ 20 w 21"/>
                <a:gd name="T25" fmla="*/ 3 h 7"/>
                <a:gd name="T26" fmla="*/ 20 w 21"/>
                <a:gd name="T27" fmla="*/ 4 h 7"/>
                <a:gd name="T28" fmla="*/ 19 w 21"/>
                <a:gd name="T29" fmla="*/ 5 h 7"/>
                <a:gd name="T30" fmla="*/ 16 w 21"/>
                <a:gd name="T31" fmla="*/ 7 h 7"/>
                <a:gd name="T32" fmla="*/ 15 w 21"/>
                <a:gd name="T33" fmla="*/ 7 h 7"/>
                <a:gd name="T34" fmla="*/ 12 w 21"/>
                <a:gd name="T35" fmla="*/ 7 h 7"/>
                <a:gd name="T36" fmla="*/ 9 w 21"/>
                <a:gd name="T37" fmla="*/ 5 h 7"/>
                <a:gd name="T38" fmla="*/ 7 w 21"/>
                <a:gd name="T39" fmla="*/ 5 h 7"/>
                <a:gd name="T40" fmla="*/ 6 w 21"/>
                <a:gd name="T41" fmla="*/ 5 h 7"/>
                <a:gd name="T42" fmla="*/ 4 w 21"/>
                <a:gd name="T43" fmla="*/ 5 h 7"/>
                <a:gd name="T44" fmla="*/ 4 w 21"/>
                <a:gd name="T45" fmla="*/ 5 h 7"/>
                <a:gd name="T46" fmla="*/ 3 w 21"/>
                <a:gd name="T47" fmla="*/ 5 h 7"/>
                <a:gd name="T48" fmla="*/ 3 w 21"/>
                <a:gd name="T49" fmla="*/ 7 h 7"/>
                <a:gd name="T50" fmla="*/ 2 w 21"/>
                <a:gd name="T51" fmla="*/ 7 h 7"/>
                <a:gd name="T52" fmla="*/ 2 w 21"/>
                <a:gd name="T53" fmla="*/ 5 h 7"/>
                <a:gd name="T54" fmla="*/ 0 w 21"/>
                <a:gd name="T55" fmla="*/ 5 h 7"/>
                <a:gd name="T56" fmla="*/ 0 w 21"/>
                <a:gd name="T57" fmla="*/ 4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
                <a:gd name="T88" fmla="*/ 0 h 7"/>
                <a:gd name="T89" fmla="*/ 21 w 21"/>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 h="7">
                  <a:moveTo>
                    <a:pt x="0" y="4"/>
                  </a:moveTo>
                  <a:lnTo>
                    <a:pt x="2" y="4"/>
                  </a:lnTo>
                  <a:lnTo>
                    <a:pt x="4" y="4"/>
                  </a:lnTo>
                  <a:lnTo>
                    <a:pt x="6" y="4"/>
                  </a:lnTo>
                  <a:lnTo>
                    <a:pt x="8" y="5"/>
                  </a:lnTo>
                  <a:lnTo>
                    <a:pt x="11" y="5"/>
                  </a:lnTo>
                  <a:lnTo>
                    <a:pt x="13" y="5"/>
                  </a:lnTo>
                  <a:lnTo>
                    <a:pt x="16" y="4"/>
                  </a:lnTo>
                  <a:lnTo>
                    <a:pt x="17" y="3"/>
                  </a:lnTo>
                  <a:lnTo>
                    <a:pt x="19" y="1"/>
                  </a:lnTo>
                  <a:lnTo>
                    <a:pt x="20" y="0"/>
                  </a:lnTo>
                  <a:lnTo>
                    <a:pt x="21" y="0"/>
                  </a:lnTo>
                  <a:lnTo>
                    <a:pt x="20" y="3"/>
                  </a:lnTo>
                  <a:lnTo>
                    <a:pt x="20" y="4"/>
                  </a:lnTo>
                  <a:lnTo>
                    <a:pt x="19" y="5"/>
                  </a:lnTo>
                  <a:lnTo>
                    <a:pt x="16" y="7"/>
                  </a:lnTo>
                  <a:lnTo>
                    <a:pt x="15" y="7"/>
                  </a:lnTo>
                  <a:lnTo>
                    <a:pt x="12" y="7"/>
                  </a:lnTo>
                  <a:lnTo>
                    <a:pt x="9" y="5"/>
                  </a:lnTo>
                  <a:lnTo>
                    <a:pt x="7" y="5"/>
                  </a:lnTo>
                  <a:lnTo>
                    <a:pt x="6" y="5"/>
                  </a:lnTo>
                  <a:lnTo>
                    <a:pt x="4" y="5"/>
                  </a:lnTo>
                  <a:lnTo>
                    <a:pt x="3" y="5"/>
                  </a:lnTo>
                  <a:lnTo>
                    <a:pt x="3" y="7"/>
                  </a:lnTo>
                  <a:lnTo>
                    <a:pt x="2" y="7"/>
                  </a:lnTo>
                  <a:lnTo>
                    <a:pt x="2" y="5"/>
                  </a:lnTo>
                  <a:lnTo>
                    <a:pt x="0"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8" name="Freeform 36"/>
            <p:cNvSpPr>
              <a:spLocks/>
            </p:cNvSpPr>
            <p:nvPr/>
          </p:nvSpPr>
          <p:spPr bwMode="auto">
            <a:xfrm>
              <a:off x="4376" y="2086"/>
              <a:ext cx="33" cy="9"/>
            </a:xfrm>
            <a:custGeom>
              <a:avLst/>
              <a:gdLst>
                <a:gd name="T0" fmla="*/ 30 w 33"/>
                <a:gd name="T1" fmla="*/ 3 h 9"/>
                <a:gd name="T2" fmla="*/ 28 w 33"/>
                <a:gd name="T3" fmla="*/ 2 h 9"/>
                <a:gd name="T4" fmla="*/ 24 w 33"/>
                <a:gd name="T5" fmla="*/ 0 h 9"/>
                <a:gd name="T6" fmla="*/ 19 w 33"/>
                <a:gd name="T7" fmla="*/ 0 h 9"/>
                <a:gd name="T8" fmla="*/ 13 w 33"/>
                <a:gd name="T9" fmla="*/ 1 h 9"/>
                <a:gd name="T10" fmla="*/ 9 w 33"/>
                <a:gd name="T11" fmla="*/ 2 h 9"/>
                <a:gd name="T12" fmla="*/ 7 w 33"/>
                <a:gd name="T13" fmla="*/ 2 h 9"/>
                <a:gd name="T14" fmla="*/ 3 w 33"/>
                <a:gd name="T15" fmla="*/ 3 h 9"/>
                <a:gd name="T16" fmla="*/ 2 w 33"/>
                <a:gd name="T17" fmla="*/ 3 h 9"/>
                <a:gd name="T18" fmla="*/ 2 w 33"/>
                <a:gd name="T19" fmla="*/ 3 h 9"/>
                <a:gd name="T20" fmla="*/ 0 w 33"/>
                <a:gd name="T21" fmla="*/ 3 h 9"/>
                <a:gd name="T22" fmla="*/ 0 w 33"/>
                <a:gd name="T23" fmla="*/ 5 h 9"/>
                <a:gd name="T24" fmla="*/ 2 w 33"/>
                <a:gd name="T25" fmla="*/ 5 h 9"/>
                <a:gd name="T26" fmla="*/ 6 w 33"/>
                <a:gd name="T27" fmla="*/ 5 h 9"/>
                <a:gd name="T28" fmla="*/ 9 w 33"/>
                <a:gd name="T29" fmla="*/ 5 h 9"/>
                <a:gd name="T30" fmla="*/ 12 w 33"/>
                <a:gd name="T31" fmla="*/ 6 h 9"/>
                <a:gd name="T32" fmla="*/ 15 w 33"/>
                <a:gd name="T33" fmla="*/ 7 h 9"/>
                <a:gd name="T34" fmla="*/ 16 w 33"/>
                <a:gd name="T35" fmla="*/ 9 h 9"/>
                <a:gd name="T36" fmla="*/ 19 w 33"/>
                <a:gd name="T37" fmla="*/ 9 h 9"/>
                <a:gd name="T38" fmla="*/ 20 w 33"/>
                <a:gd name="T39" fmla="*/ 9 h 9"/>
                <a:gd name="T40" fmla="*/ 22 w 33"/>
                <a:gd name="T41" fmla="*/ 7 h 9"/>
                <a:gd name="T42" fmla="*/ 25 w 33"/>
                <a:gd name="T43" fmla="*/ 6 h 9"/>
                <a:gd name="T44" fmla="*/ 26 w 33"/>
                <a:gd name="T45" fmla="*/ 6 h 9"/>
                <a:gd name="T46" fmla="*/ 29 w 33"/>
                <a:gd name="T47" fmla="*/ 6 h 9"/>
                <a:gd name="T48" fmla="*/ 31 w 33"/>
                <a:gd name="T49" fmla="*/ 7 h 9"/>
                <a:gd name="T50" fmla="*/ 33 w 33"/>
                <a:gd name="T51" fmla="*/ 7 h 9"/>
                <a:gd name="T52" fmla="*/ 33 w 33"/>
                <a:gd name="T53" fmla="*/ 7 h 9"/>
                <a:gd name="T54" fmla="*/ 33 w 33"/>
                <a:gd name="T55" fmla="*/ 6 h 9"/>
                <a:gd name="T56" fmla="*/ 30 w 33"/>
                <a:gd name="T57" fmla="*/ 3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9"/>
                <a:gd name="T89" fmla="*/ 33 w 33"/>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9">
                  <a:moveTo>
                    <a:pt x="30" y="3"/>
                  </a:moveTo>
                  <a:lnTo>
                    <a:pt x="28" y="2"/>
                  </a:lnTo>
                  <a:lnTo>
                    <a:pt x="24" y="0"/>
                  </a:lnTo>
                  <a:lnTo>
                    <a:pt x="19" y="0"/>
                  </a:lnTo>
                  <a:lnTo>
                    <a:pt x="13" y="1"/>
                  </a:lnTo>
                  <a:lnTo>
                    <a:pt x="9" y="2"/>
                  </a:lnTo>
                  <a:lnTo>
                    <a:pt x="7" y="2"/>
                  </a:lnTo>
                  <a:lnTo>
                    <a:pt x="3" y="3"/>
                  </a:lnTo>
                  <a:lnTo>
                    <a:pt x="2" y="3"/>
                  </a:lnTo>
                  <a:lnTo>
                    <a:pt x="0" y="3"/>
                  </a:lnTo>
                  <a:lnTo>
                    <a:pt x="0" y="5"/>
                  </a:lnTo>
                  <a:lnTo>
                    <a:pt x="2" y="5"/>
                  </a:lnTo>
                  <a:lnTo>
                    <a:pt x="6" y="5"/>
                  </a:lnTo>
                  <a:lnTo>
                    <a:pt x="9" y="5"/>
                  </a:lnTo>
                  <a:lnTo>
                    <a:pt x="12" y="6"/>
                  </a:lnTo>
                  <a:lnTo>
                    <a:pt x="15" y="7"/>
                  </a:lnTo>
                  <a:lnTo>
                    <a:pt x="16" y="9"/>
                  </a:lnTo>
                  <a:lnTo>
                    <a:pt x="19" y="9"/>
                  </a:lnTo>
                  <a:lnTo>
                    <a:pt x="20" y="9"/>
                  </a:lnTo>
                  <a:lnTo>
                    <a:pt x="22" y="7"/>
                  </a:lnTo>
                  <a:lnTo>
                    <a:pt x="25" y="6"/>
                  </a:lnTo>
                  <a:lnTo>
                    <a:pt x="26" y="6"/>
                  </a:lnTo>
                  <a:lnTo>
                    <a:pt x="29" y="6"/>
                  </a:lnTo>
                  <a:lnTo>
                    <a:pt x="31" y="7"/>
                  </a:lnTo>
                  <a:lnTo>
                    <a:pt x="33" y="7"/>
                  </a:lnTo>
                  <a:lnTo>
                    <a:pt x="33" y="6"/>
                  </a:lnTo>
                  <a:lnTo>
                    <a:pt x="3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099" name="Freeform 37"/>
            <p:cNvSpPr>
              <a:spLocks/>
            </p:cNvSpPr>
            <p:nvPr/>
          </p:nvSpPr>
          <p:spPr bwMode="auto">
            <a:xfrm>
              <a:off x="4427" y="2086"/>
              <a:ext cx="18" cy="9"/>
            </a:xfrm>
            <a:custGeom>
              <a:avLst/>
              <a:gdLst>
                <a:gd name="T0" fmla="*/ 13 w 18"/>
                <a:gd name="T1" fmla="*/ 1 h 9"/>
                <a:gd name="T2" fmla="*/ 14 w 18"/>
                <a:gd name="T3" fmla="*/ 1 h 9"/>
                <a:gd name="T4" fmla="*/ 17 w 18"/>
                <a:gd name="T5" fmla="*/ 1 h 9"/>
                <a:gd name="T6" fmla="*/ 18 w 18"/>
                <a:gd name="T7" fmla="*/ 1 h 9"/>
                <a:gd name="T8" fmla="*/ 18 w 18"/>
                <a:gd name="T9" fmla="*/ 1 h 9"/>
                <a:gd name="T10" fmla="*/ 17 w 18"/>
                <a:gd name="T11" fmla="*/ 2 h 9"/>
                <a:gd name="T12" fmla="*/ 17 w 18"/>
                <a:gd name="T13" fmla="*/ 3 h 9"/>
                <a:gd name="T14" fmla="*/ 17 w 18"/>
                <a:gd name="T15" fmla="*/ 5 h 9"/>
                <a:gd name="T16" fmla="*/ 17 w 18"/>
                <a:gd name="T17" fmla="*/ 6 h 9"/>
                <a:gd name="T18" fmla="*/ 15 w 18"/>
                <a:gd name="T19" fmla="*/ 6 h 9"/>
                <a:gd name="T20" fmla="*/ 14 w 18"/>
                <a:gd name="T21" fmla="*/ 6 h 9"/>
                <a:gd name="T22" fmla="*/ 13 w 18"/>
                <a:gd name="T23" fmla="*/ 6 h 9"/>
                <a:gd name="T24" fmla="*/ 12 w 18"/>
                <a:gd name="T25" fmla="*/ 6 h 9"/>
                <a:gd name="T26" fmla="*/ 9 w 18"/>
                <a:gd name="T27" fmla="*/ 7 h 9"/>
                <a:gd name="T28" fmla="*/ 8 w 18"/>
                <a:gd name="T29" fmla="*/ 7 h 9"/>
                <a:gd name="T30" fmla="*/ 5 w 18"/>
                <a:gd name="T31" fmla="*/ 9 h 9"/>
                <a:gd name="T32" fmla="*/ 4 w 18"/>
                <a:gd name="T33" fmla="*/ 9 h 9"/>
                <a:gd name="T34" fmla="*/ 1 w 18"/>
                <a:gd name="T35" fmla="*/ 7 h 9"/>
                <a:gd name="T36" fmla="*/ 0 w 18"/>
                <a:gd name="T37" fmla="*/ 6 h 9"/>
                <a:gd name="T38" fmla="*/ 0 w 18"/>
                <a:gd name="T39" fmla="*/ 3 h 9"/>
                <a:gd name="T40" fmla="*/ 3 w 18"/>
                <a:gd name="T41" fmla="*/ 2 h 9"/>
                <a:gd name="T42" fmla="*/ 5 w 18"/>
                <a:gd name="T43" fmla="*/ 1 h 9"/>
                <a:gd name="T44" fmla="*/ 8 w 18"/>
                <a:gd name="T45" fmla="*/ 0 h 9"/>
                <a:gd name="T46" fmla="*/ 10 w 18"/>
                <a:gd name="T47" fmla="*/ 0 h 9"/>
                <a:gd name="T48" fmla="*/ 13 w 18"/>
                <a:gd name="T49" fmla="*/ 1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9"/>
                <a:gd name="T77" fmla="*/ 18 w 18"/>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9">
                  <a:moveTo>
                    <a:pt x="13" y="1"/>
                  </a:moveTo>
                  <a:lnTo>
                    <a:pt x="14" y="1"/>
                  </a:lnTo>
                  <a:lnTo>
                    <a:pt x="17" y="1"/>
                  </a:lnTo>
                  <a:lnTo>
                    <a:pt x="18" y="1"/>
                  </a:lnTo>
                  <a:lnTo>
                    <a:pt x="17" y="2"/>
                  </a:lnTo>
                  <a:lnTo>
                    <a:pt x="17" y="3"/>
                  </a:lnTo>
                  <a:lnTo>
                    <a:pt x="17" y="5"/>
                  </a:lnTo>
                  <a:lnTo>
                    <a:pt x="17" y="6"/>
                  </a:lnTo>
                  <a:lnTo>
                    <a:pt x="15" y="6"/>
                  </a:lnTo>
                  <a:lnTo>
                    <a:pt x="14" y="6"/>
                  </a:lnTo>
                  <a:lnTo>
                    <a:pt x="13" y="6"/>
                  </a:lnTo>
                  <a:lnTo>
                    <a:pt x="12" y="6"/>
                  </a:lnTo>
                  <a:lnTo>
                    <a:pt x="9" y="7"/>
                  </a:lnTo>
                  <a:lnTo>
                    <a:pt x="8" y="7"/>
                  </a:lnTo>
                  <a:lnTo>
                    <a:pt x="5" y="9"/>
                  </a:lnTo>
                  <a:lnTo>
                    <a:pt x="4" y="9"/>
                  </a:lnTo>
                  <a:lnTo>
                    <a:pt x="1" y="7"/>
                  </a:lnTo>
                  <a:lnTo>
                    <a:pt x="0" y="6"/>
                  </a:lnTo>
                  <a:lnTo>
                    <a:pt x="0" y="3"/>
                  </a:lnTo>
                  <a:lnTo>
                    <a:pt x="3" y="2"/>
                  </a:lnTo>
                  <a:lnTo>
                    <a:pt x="5" y="1"/>
                  </a:lnTo>
                  <a:lnTo>
                    <a:pt x="8" y="0"/>
                  </a:lnTo>
                  <a:lnTo>
                    <a:pt x="10" y="0"/>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0" name="Freeform 38"/>
            <p:cNvSpPr>
              <a:spLocks/>
            </p:cNvSpPr>
            <p:nvPr/>
          </p:nvSpPr>
          <p:spPr bwMode="auto">
            <a:xfrm>
              <a:off x="4431" y="2067"/>
              <a:ext cx="18" cy="8"/>
            </a:xfrm>
            <a:custGeom>
              <a:avLst/>
              <a:gdLst>
                <a:gd name="T0" fmla="*/ 1 w 18"/>
                <a:gd name="T1" fmla="*/ 7 h 8"/>
                <a:gd name="T2" fmla="*/ 4 w 18"/>
                <a:gd name="T3" fmla="*/ 3 h 8"/>
                <a:gd name="T4" fmla="*/ 9 w 18"/>
                <a:gd name="T5" fmla="*/ 2 h 8"/>
                <a:gd name="T6" fmla="*/ 13 w 18"/>
                <a:gd name="T7" fmla="*/ 0 h 8"/>
                <a:gd name="T8" fmla="*/ 17 w 18"/>
                <a:gd name="T9" fmla="*/ 0 h 8"/>
                <a:gd name="T10" fmla="*/ 18 w 18"/>
                <a:gd name="T11" fmla="*/ 3 h 8"/>
                <a:gd name="T12" fmla="*/ 18 w 18"/>
                <a:gd name="T13" fmla="*/ 4 h 8"/>
                <a:gd name="T14" fmla="*/ 18 w 18"/>
                <a:gd name="T15" fmla="*/ 7 h 8"/>
                <a:gd name="T16" fmla="*/ 17 w 18"/>
                <a:gd name="T17" fmla="*/ 8 h 8"/>
                <a:gd name="T18" fmla="*/ 15 w 18"/>
                <a:gd name="T19" fmla="*/ 7 h 8"/>
                <a:gd name="T20" fmla="*/ 13 w 18"/>
                <a:gd name="T21" fmla="*/ 4 h 8"/>
                <a:gd name="T22" fmla="*/ 9 w 18"/>
                <a:gd name="T23" fmla="*/ 4 h 8"/>
                <a:gd name="T24" fmla="*/ 6 w 18"/>
                <a:gd name="T25" fmla="*/ 4 h 8"/>
                <a:gd name="T26" fmla="*/ 5 w 18"/>
                <a:gd name="T27" fmla="*/ 6 h 8"/>
                <a:gd name="T28" fmla="*/ 4 w 18"/>
                <a:gd name="T29" fmla="*/ 6 h 8"/>
                <a:gd name="T30" fmla="*/ 2 w 18"/>
                <a:gd name="T31" fmla="*/ 7 h 8"/>
                <a:gd name="T32" fmla="*/ 1 w 18"/>
                <a:gd name="T33" fmla="*/ 8 h 8"/>
                <a:gd name="T34" fmla="*/ 1 w 18"/>
                <a:gd name="T35" fmla="*/ 8 h 8"/>
                <a:gd name="T36" fmla="*/ 0 w 18"/>
                <a:gd name="T37" fmla="*/ 8 h 8"/>
                <a:gd name="T38" fmla="*/ 0 w 18"/>
                <a:gd name="T39" fmla="*/ 8 h 8"/>
                <a:gd name="T40" fmla="*/ 1 w 18"/>
                <a:gd name="T41" fmla="*/ 7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8"/>
                <a:gd name="T65" fmla="*/ 18 w 18"/>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8">
                  <a:moveTo>
                    <a:pt x="1" y="7"/>
                  </a:moveTo>
                  <a:lnTo>
                    <a:pt x="4" y="3"/>
                  </a:lnTo>
                  <a:lnTo>
                    <a:pt x="9" y="2"/>
                  </a:lnTo>
                  <a:lnTo>
                    <a:pt x="13" y="0"/>
                  </a:lnTo>
                  <a:lnTo>
                    <a:pt x="17" y="0"/>
                  </a:lnTo>
                  <a:lnTo>
                    <a:pt x="18" y="3"/>
                  </a:lnTo>
                  <a:lnTo>
                    <a:pt x="18" y="4"/>
                  </a:lnTo>
                  <a:lnTo>
                    <a:pt x="18" y="7"/>
                  </a:lnTo>
                  <a:lnTo>
                    <a:pt x="17" y="8"/>
                  </a:lnTo>
                  <a:lnTo>
                    <a:pt x="15" y="7"/>
                  </a:lnTo>
                  <a:lnTo>
                    <a:pt x="13" y="4"/>
                  </a:lnTo>
                  <a:lnTo>
                    <a:pt x="9" y="4"/>
                  </a:lnTo>
                  <a:lnTo>
                    <a:pt x="6" y="4"/>
                  </a:lnTo>
                  <a:lnTo>
                    <a:pt x="5" y="6"/>
                  </a:lnTo>
                  <a:lnTo>
                    <a:pt x="4" y="6"/>
                  </a:lnTo>
                  <a:lnTo>
                    <a:pt x="2" y="7"/>
                  </a:lnTo>
                  <a:lnTo>
                    <a:pt x="1" y="8"/>
                  </a:lnTo>
                  <a:lnTo>
                    <a:pt x="0" y="8"/>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1" name="Freeform 39"/>
            <p:cNvSpPr>
              <a:spLocks/>
            </p:cNvSpPr>
            <p:nvPr/>
          </p:nvSpPr>
          <p:spPr bwMode="auto">
            <a:xfrm>
              <a:off x="4373" y="2066"/>
              <a:ext cx="36" cy="13"/>
            </a:xfrm>
            <a:custGeom>
              <a:avLst/>
              <a:gdLst>
                <a:gd name="T0" fmla="*/ 5 w 36"/>
                <a:gd name="T1" fmla="*/ 9 h 13"/>
                <a:gd name="T2" fmla="*/ 1 w 36"/>
                <a:gd name="T3" fmla="*/ 12 h 13"/>
                <a:gd name="T4" fmla="*/ 0 w 36"/>
                <a:gd name="T5" fmla="*/ 13 h 13"/>
                <a:gd name="T6" fmla="*/ 0 w 36"/>
                <a:gd name="T7" fmla="*/ 13 h 13"/>
                <a:gd name="T8" fmla="*/ 1 w 36"/>
                <a:gd name="T9" fmla="*/ 10 h 13"/>
                <a:gd name="T10" fmla="*/ 3 w 36"/>
                <a:gd name="T11" fmla="*/ 9 h 13"/>
                <a:gd name="T12" fmla="*/ 6 w 36"/>
                <a:gd name="T13" fmla="*/ 5 h 13"/>
                <a:gd name="T14" fmla="*/ 10 w 36"/>
                <a:gd name="T15" fmla="*/ 3 h 13"/>
                <a:gd name="T16" fmla="*/ 12 w 36"/>
                <a:gd name="T17" fmla="*/ 1 h 13"/>
                <a:gd name="T18" fmla="*/ 16 w 36"/>
                <a:gd name="T19" fmla="*/ 0 h 13"/>
                <a:gd name="T20" fmla="*/ 23 w 36"/>
                <a:gd name="T21" fmla="*/ 0 h 13"/>
                <a:gd name="T22" fmla="*/ 29 w 36"/>
                <a:gd name="T23" fmla="*/ 0 h 13"/>
                <a:gd name="T24" fmla="*/ 33 w 36"/>
                <a:gd name="T25" fmla="*/ 3 h 13"/>
                <a:gd name="T26" fmla="*/ 34 w 36"/>
                <a:gd name="T27" fmla="*/ 4 h 13"/>
                <a:gd name="T28" fmla="*/ 36 w 36"/>
                <a:gd name="T29" fmla="*/ 5 h 13"/>
                <a:gd name="T30" fmla="*/ 36 w 36"/>
                <a:gd name="T31" fmla="*/ 7 h 13"/>
                <a:gd name="T32" fmla="*/ 36 w 36"/>
                <a:gd name="T33" fmla="*/ 7 h 13"/>
                <a:gd name="T34" fmla="*/ 34 w 36"/>
                <a:gd name="T35" fmla="*/ 7 h 13"/>
                <a:gd name="T36" fmla="*/ 34 w 36"/>
                <a:gd name="T37" fmla="*/ 7 h 13"/>
                <a:gd name="T38" fmla="*/ 33 w 36"/>
                <a:gd name="T39" fmla="*/ 7 h 13"/>
                <a:gd name="T40" fmla="*/ 32 w 36"/>
                <a:gd name="T41" fmla="*/ 5 h 13"/>
                <a:gd name="T42" fmla="*/ 27 w 36"/>
                <a:gd name="T43" fmla="*/ 4 h 13"/>
                <a:gd name="T44" fmla="*/ 20 w 36"/>
                <a:gd name="T45" fmla="*/ 4 h 13"/>
                <a:gd name="T46" fmla="*/ 12 w 36"/>
                <a:gd name="T47" fmla="*/ 5 h 13"/>
                <a:gd name="T48" fmla="*/ 5 w 36"/>
                <a:gd name="T49" fmla="*/ 9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3"/>
                <a:gd name="T77" fmla="*/ 36 w 36"/>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3">
                  <a:moveTo>
                    <a:pt x="5" y="9"/>
                  </a:moveTo>
                  <a:lnTo>
                    <a:pt x="1" y="12"/>
                  </a:lnTo>
                  <a:lnTo>
                    <a:pt x="0" y="13"/>
                  </a:lnTo>
                  <a:lnTo>
                    <a:pt x="1" y="10"/>
                  </a:lnTo>
                  <a:lnTo>
                    <a:pt x="3" y="9"/>
                  </a:lnTo>
                  <a:lnTo>
                    <a:pt x="6" y="5"/>
                  </a:lnTo>
                  <a:lnTo>
                    <a:pt x="10" y="3"/>
                  </a:lnTo>
                  <a:lnTo>
                    <a:pt x="12" y="1"/>
                  </a:lnTo>
                  <a:lnTo>
                    <a:pt x="16" y="0"/>
                  </a:lnTo>
                  <a:lnTo>
                    <a:pt x="23" y="0"/>
                  </a:lnTo>
                  <a:lnTo>
                    <a:pt x="29" y="0"/>
                  </a:lnTo>
                  <a:lnTo>
                    <a:pt x="33" y="3"/>
                  </a:lnTo>
                  <a:lnTo>
                    <a:pt x="34" y="4"/>
                  </a:lnTo>
                  <a:lnTo>
                    <a:pt x="36" y="5"/>
                  </a:lnTo>
                  <a:lnTo>
                    <a:pt x="36" y="7"/>
                  </a:lnTo>
                  <a:lnTo>
                    <a:pt x="34" y="7"/>
                  </a:lnTo>
                  <a:lnTo>
                    <a:pt x="33" y="7"/>
                  </a:lnTo>
                  <a:lnTo>
                    <a:pt x="32" y="5"/>
                  </a:lnTo>
                  <a:lnTo>
                    <a:pt x="27" y="4"/>
                  </a:lnTo>
                  <a:lnTo>
                    <a:pt x="20" y="4"/>
                  </a:lnTo>
                  <a:lnTo>
                    <a:pt x="12" y="5"/>
                  </a:ln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2" name="Freeform 40"/>
            <p:cNvSpPr>
              <a:spLocks/>
            </p:cNvSpPr>
            <p:nvPr/>
          </p:nvSpPr>
          <p:spPr bwMode="auto">
            <a:xfrm>
              <a:off x="4350" y="2006"/>
              <a:ext cx="23" cy="23"/>
            </a:xfrm>
            <a:custGeom>
              <a:avLst/>
              <a:gdLst>
                <a:gd name="T0" fmla="*/ 10 w 23"/>
                <a:gd name="T1" fmla="*/ 23 h 23"/>
                <a:gd name="T2" fmla="*/ 15 w 23"/>
                <a:gd name="T3" fmla="*/ 21 h 23"/>
                <a:gd name="T4" fmla="*/ 19 w 23"/>
                <a:gd name="T5" fmla="*/ 20 h 23"/>
                <a:gd name="T6" fmla="*/ 21 w 23"/>
                <a:gd name="T7" fmla="*/ 16 h 23"/>
                <a:gd name="T8" fmla="*/ 23 w 23"/>
                <a:gd name="T9" fmla="*/ 12 h 23"/>
                <a:gd name="T10" fmla="*/ 21 w 23"/>
                <a:gd name="T11" fmla="*/ 8 h 23"/>
                <a:gd name="T12" fmla="*/ 20 w 23"/>
                <a:gd name="T13" fmla="*/ 4 h 23"/>
                <a:gd name="T14" fmla="*/ 16 w 23"/>
                <a:gd name="T15" fmla="*/ 2 h 23"/>
                <a:gd name="T16" fmla="*/ 12 w 23"/>
                <a:gd name="T17" fmla="*/ 0 h 23"/>
                <a:gd name="T18" fmla="*/ 7 w 23"/>
                <a:gd name="T19" fmla="*/ 2 h 23"/>
                <a:gd name="T20" fmla="*/ 4 w 23"/>
                <a:gd name="T21" fmla="*/ 3 h 23"/>
                <a:gd name="T22" fmla="*/ 2 w 23"/>
                <a:gd name="T23" fmla="*/ 7 h 23"/>
                <a:gd name="T24" fmla="*/ 0 w 23"/>
                <a:gd name="T25" fmla="*/ 11 h 23"/>
                <a:gd name="T26" fmla="*/ 0 w 23"/>
                <a:gd name="T27" fmla="*/ 15 h 23"/>
                <a:gd name="T28" fmla="*/ 3 w 23"/>
                <a:gd name="T29" fmla="*/ 19 h 23"/>
                <a:gd name="T30" fmla="*/ 6 w 23"/>
                <a:gd name="T31" fmla="*/ 21 h 23"/>
                <a:gd name="T32" fmla="*/ 10 w 23"/>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0" y="23"/>
                  </a:moveTo>
                  <a:lnTo>
                    <a:pt x="15" y="21"/>
                  </a:lnTo>
                  <a:lnTo>
                    <a:pt x="19" y="20"/>
                  </a:lnTo>
                  <a:lnTo>
                    <a:pt x="21" y="16"/>
                  </a:lnTo>
                  <a:lnTo>
                    <a:pt x="23" y="12"/>
                  </a:lnTo>
                  <a:lnTo>
                    <a:pt x="21" y="8"/>
                  </a:lnTo>
                  <a:lnTo>
                    <a:pt x="20" y="4"/>
                  </a:lnTo>
                  <a:lnTo>
                    <a:pt x="16" y="2"/>
                  </a:lnTo>
                  <a:lnTo>
                    <a:pt x="12" y="0"/>
                  </a:lnTo>
                  <a:lnTo>
                    <a:pt x="7" y="2"/>
                  </a:lnTo>
                  <a:lnTo>
                    <a:pt x="4" y="3"/>
                  </a:lnTo>
                  <a:lnTo>
                    <a:pt x="2" y="7"/>
                  </a:lnTo>
                  <a:lnTo>
                    <a:pt x="0" y="11"/>
                  </a:lnTo>
                  <a:lnTo>
                    <a:pt x="0" y="15"/>
                  </a:lnTo>
                  <a:lnTo>
                    <a:pt x="3" y="19"/>
                  </a:lnTo>
                  <a:lnTo>
                    <a:pt x="6" y="21"/>
                  </a:lnTo>
                  <a:lnTo>
                    <a:pt x="10" y="23"/>
                  </a:lnTo>
                  <a:close/>
                </a:path>
              </a:pathLst>
            </a:custGeom>
            <a:solidFill>
              <a:srgbClr val="C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3" name="Freeform 41"/>
            <p:cNvSpPr>
              <a:spLocks/>
            </p:cNvSpPr>
            <p:nvPr/>
          </p:nvSpPr>
          <p:spPr bwMode="auto">
            <a:xfrm>
              <a:off x="4282" y="1968"/>
              <a:ext cx="182" cy="193"/>
            </a:xfrm>
            <a:custGeom>
              <a:avLst/>
              <a:gdLst>
                <a:gd name="T0" fmla="*/ 170 w 182"/>
                <a:gd name="T1" fmla="*/ 97 h 193"/>
                <a:gd name="T2" fmla="*/ 179 w 182"/>
                <a:gd name="T3" fmla="*/ 84 h 193"/>
                <a:gd name="T4" fmla="*/ 182 w 182"/>
                <a:gd name="T5" fmla="*/ 73 h 193"/>
                <a:gd name="T6" fmla="*/ 180 w 182"/>
                <a:gd name="T7" fmla="*/ 58 h 193"/>
                <a:gd name="T8" fmla="*/ 172 w 182"/>
                <a:gd name="T9" fmla="*/ 44 h 193"/>
                <a:gd name="T10" fmla="*/ 168 w 182"/>
                <a:gd name="T11" fmla="*/ 32 h 193"/>
                <a:gd name="T12" fmla="*/ 164 w 182"/>
                <a:gd name="T13" fmla="*/ 24 h 193"/>
                <a:gd name="T14" fmla="*/ 153 w 182"/>
                <a:gd name="T15" fmla="*/ 18 h 193"/>
                <a:gd name="T16" fmla="*/ 136 w 182"/>
                <a:gd name="T17" fmla="*/ 10 h 193"/>
                <a:gd name="T18" fmla="*/ 122 w 182"/>
                <a:gd name="T19" fmla="*/ 5 h 193"/>
                <a:gd name="T20" fmla="*/ 114 w 182"/>
                <a:gd name="T21" fmla="*/ 1 h 193"/>
                <a:gd name="T22" fmla="*/ 103 w 182"/>
                <a:gd name="T23" fmla="*/ 0 h 193"/>
                <a:gd name="T24" fmla="*/ 89 w 182"/>
                <a:gd name="T25" fmla="*/ 1 h 193"/>
                <a:gd name="T26" fmla="*/ 76 w 182"/>
                <a:gd name="T27" fmla="*/ 2 h 193"/>
                <a:gd name="T28" fmla="*/ 66 w 182"/>
                <a:gd name="T29" fmla="*/ 5 h 193"/>
                <a:gd name="T30" fmla="*/ 53 w 182"/>
                <a:gd name="T31" fmla="*/ 6 h 193"/>
                <a:gd name="T32" fmla="*/ 40 w 182"/>
                <a:gd name="T33" fmla="*/ 10 h 193"/>
                <a:gd name="T34" fmla="*/ 28 w 182"/>
                <a:gd name="T35" fmla="*/ 22 h 193"/>
                <a:gd name="T36" fmla="*/ 21 w 182"/>
                <a:gd name="T37" fmla="*/ 44 h 193"/>
                <a:gd name="T38" fmla="*/ 11 w 182"/>
                <a:gd name="T39" fmla="*/ 62 h 193"/>
                <a:gd name="T40" fmla="*/ 2 w 182"/>
                <a:gd name="T41" fmla="*/ 79 h 193"/>
                <a:gd name="T42" fmla="*/ 0 w 182"/>
                <a:gd name="T43" fmla="*/ 101 h 193"/>
                <a:gd name="T44" fmla="*/ 6 w 182"/>
                <a:gd name="T45" fmla="*/ 114 h 193"/>
                <a:gd name="T46" fmla="*/ 13 w 182"/>
                <a:gd name="T47" fmla="*/ 125 h 193"/>
                <a:gd name="T48" fmla="*/ 18 w 182"/>
                <a:gd name="T49" fmla="*/ 145 h 193"/>
                <a:gd name="T50" fmla="*/ 23 w 182"/>
                <a:gd name="T51" fmla="*/ 160 h 193"/>
                <a:gd name="T52" fmla="*/ 31 w 182"/>
                <a:gd name="T53" fmla="*/ 169 h 193"/>
                <a:gd name="T54" fmla="*/ 36 w 182"/>
                <a:gd name="T55" fmla="*/ 182 h 193"/>
                <a:gd name="T56" fmla="*/ 39 w 182"/>
                <a:gd name="T57" fmla="*/ 191 h 193"/>
                <a:gd name="T58" fmla="*/ 43 w 182"/>
                <a:gd name="T59" fmla="*/ 191 h 193"/>
                <a:gd name="T60" fmla="*/ 46 w 182"/>
                <a:gd name="T61" fmla="*/ 176 h 193"/>
                <a:gd name="T62" fmla="*/ 45 w 182"/>
                <a:gd name="T63" fmla="*/ 166 h 193"/>
                <a:gd name="T64" fmla="*/ 40 w 182"/>
                <a:gd name="T65" fmla="*/ 159 h 193"/>
                <a:gd name="T66" fmla="*/ 34 w 182"/>
                <a:gd name="T67" fmla="*/ 141 h 193"/>
                <a:gd name="T68" fmla="*/ 35 w 182"/>
                <a:gd name="T69" fmla="*/ 121 h 193"/>
                <a:gd name="T70" fmla="*/ 45 w 182"/>
                <a:gd name="T71" fmla="*/ 116 h 193"/>
                <a:gd name="T72" fmla="*/ 49 w 182"/>
                <a:gd name="T73" fmla="*/ 121 h 193"/>
                <a:gd name="T74" fmla="*/ 53 w 182"/>
                <a:gd name="T75" fmla="*/ 121 h 193"/>
                <a:gd name="T76" fmla="*/ 58 w 182"/>
                <a:gd name="T77" fmla="*/ 108 h 193"/>
                <a:gd name="T78" fmla="*/ 72 w 182"/>
                <a:gd name="T79" fmla="*/ 94 h 193"/>
                <a:gd name="T80" fmla="*/ 87 w 182"/>
                <a:gd name="T81" fmla="*/ 86 h 193"/>
                <a:gd name="T82" fmla="*/ 98 w 182"/>
                <a:gd name="T83" fmla="*/ 83 h 193"/>
                <a:gd name="T84" fmla="*/ 110 w 182"/>
                <a:gd name="T85" fmla="*/ 80 h 193"/>
                <a:gd name="T86" fmla="*/ 119 w 182"/>
                <a:gd name="T87" fmla="*/ 77 h 193"/>
                <a:gd name="T88" fmla="*/ 125 w 182"/>
                <a:gd name="T89" fmla="*/ 73 h 193"/>
                <a:gd name="T90" fmla="*/ 125 w 182"/>
                <a:gd name="T91" fmla="*/ 76 h 193"/>
                <a:gd name="T92" fmla="*/ 118 w 182"/>
                <a:gd name="T93" fmla="*/ 81 h 193"/>
                <a:gd name="T94" fmla="*/ 109 w 182"/>
                <a:gd name="T95" fmla="*/ 86 h 193"/>
                <a:gd name="T96" fmla="*/ 101 w 182"/>
                <a:gd name="T97" fmla="*/ 89 h 193"/>
                <a:gd name="T98" fmla="*/ 102 w 182"/>
                <a:gd name="T99" fmla="*/ 90 h 193"/>
                <a:gd name="T100" fmla="*/ 111 w 182"/>
                <a:gd name="T101" fmla="*/ 93 h 193"/>
                <a:gd name="T102" fmla="*/ 131 w 182"/>
                <a:gd name="T103" fmla="*/ 97 h 193"/>
                <a:gd name="T104" fmla="*/ 148 w 182"/>
                <a:gd name="T105" fmla="*/ 93 h 193"/>
                <a:gd name="T106" fmla="*/ 163 w 182"/>
                <a:gd name="T107" fmla="*/ 88 h 193"/>
                <a:gd name="T108" fmla="*/ 167 w 182"/>
                <a:gd name="T109" fmla="*/ 89 h 193"/>
                <a:gd name="T110" fmla="*/ 164 w 182"/>
                <a:gd name="T111" fmla="*/ 98 h 193"/>
                <a:gd name="T112" fmla="*/ 162 w 182"/>
                <a:gd name="T113" fmla="*/ 102 h 193"/>
                <a:gd name="T114" fmla="*/ 163 w 182"/>
                <a:gd name="T115" fmla="*/ 103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93"/>
                <a:gd name="T176" fmla="*/ 182 w 182"/>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93">
                  <a:moveTo>
                    <a:pt x="166" y="101"/>
                  </a:moveTo>
                  <a:lnTo>
                    <a:pt x="170" y="97"/>
                  </a:lnTo>
                  <a:lnTo>
                    <a:pt x="175" y="90"/>
                  </a:lnTo>
                  <a:lnTo>
                    <a:pt x="179" y="84"/>
                  </a:lnTo>
                  <a:lnTo>
                    <a:pt x="181" y="79"/>
                  </a:lnTo>
                  <a:lnTo>
                    <a:pt x="182" y="73"/>
                  </a:lnTo>
                  <a:lnTo>
                    <a:pt x="182" y="66"/>
                  </a:lnTo>
                  <a:lnTo>
                    <a:pt x="180" y="58"/>
                  </a:lnTo>
                  <a:lnTo>
                    <a:pt x="176" y="50"/>
                  </a:lnTo>
                  <a:lnTo>
                    <a:pt x="172" y="44"/>
                  </a:lnTo>
                  <a:lnTo>
                    <a:pt x="170" y="37"/>
                  </a:lnTo>
                  <a:lnTo>
                    <a:pt x="168" y="32"/>
                  </a:lnTo>
                  <a:lnTo>
                    <a:pt x="167" y="27"/>
                  </a:lnTo>
                  <a:lnTo>
                    <a:pt x="164" y="24"/>
                  </a:lnTo>
                  <a:lnTo>
                    <a:pt x="159" y="22"/>
                  </a:lnTo>
                  <a:lnTo>
                    <a:pt x="153" y="18"/>
                  </a:lnTo>
                  <a:lnTo>
                    <a:pt x="145" y="14"/>
                  </a:lnTo>
                  <a:lnTo>
                    <a:pt x="136" y="10"/>
                  </a:lnTo>
                  <a:lnTo>
                    <a:pt x="128" y="7"/>
                  </a:lnTo>
                  <a:lnTo>
                    <a:pt x="122" y="5"/>
                  </a:lnTo>
                  <a:lnTo>
                    <a:pt x="118" y="2"/>
                  </a:lnTo>
                  <a:lnTo>
                    <a:pt x="114" y="1"/>
                  </a:lnTo>
                  <a:lnTo>
                    <a:pt x="109" y="1"/>
                  </a:lnTo>
                  <a:lnTo>
                    <a:pt x="103" y="0"/>
                  </a:lnTo>
                  <a:lnTo>
                    <a:pt x="97" y="1"/>
                  </a:lnTo>
                  <a:lnTo>
                    <a:pt x="89" y="1"/>
                  </a:lnTo>
                  <a:lnTo>
                    <a:pt x="83" y="2"/>
                  </a:lnTo>
                  <a:lnTo>
                    <a:pt x="76" y="2"/>
                  </a:lnTo>
                  <a:lnTo>
                    <a:pt x="71" y="3"/>
                  </a:lnTo>
                  <a:lnTo>
                    <a:pt x="66" y="5"/>
                  </a:lnTo>
                  <a:lnTo>
                    <a:pt x="59" y="5"/>
                  </a:lnTo>
                  <a:lnTo>
                    <a:pt x="53" y="6"/>
                  </a:lnTo>
                  <a:lnTo>
                    <a:pt x="46" y="7"/>
                  </a:lnTo>
                  <a:lnTo>
                    <a:pt x="40" y="10"/>
                  </a:lnTo>
                  <a:lnTo>
                    <a:pt x="35" y="15"/>
                  </a:lnTo>
                  <a:lnTo>
                    <a:pt x="28" y="22"/>
                  </a:lnTo>
                  <a:lnTo>
                    <a:pt x="24" y="31"/>
                  </a:lnTo>
                  <a:lnTo>
                    <a:pt x="21" y="44"/>
                  </a:lnTo>
                  <a:lnTo>
                    <a:pt x="15" y="54"/>
                  </a:lnTo>
                  <a:lnTo>
                    <a:pt x="11" y="62"/>
                  </a:lnTo>
                  <a:lnTo>
                    <a:pt x="6" y="70"/>
                  </a:lnTo>
                  <a:lnTo>
                    <a:pt x="2" y="79"/>
                  </a:lnTo>
                  <a:lnTo>
                    <a:pt x="0" y="90"/>
                  </a:lnTo>
                  <a:lnTo>
                    <a:pt x="0" y="101"/>
                  </a:lnTo>
                  <a:lnTo>
                    <a:pt x="2" y="108"/>
                  </a:lnTo>
                  <a:lnTo>
                    <a:pt x="6" y="114"/>
                  </a:lnTo>
                  <a:lnTo>
                    <a:pt x="10" y="119"/>
                  </a:lnTo>
                  <a:lnTo>
                    <a:pt x="13" y="125"/>
                  </a:lnTo>
                  <a:lnTo>
                    <a:pt x="15" y="134"/>
                  </a:lnTo>
                  <a:lnTo>
                    <a:pt x="18" y="145"/>
                  </a:lnTo>
                  <a:lnTo>
                    <a:pt x="21" y="154"/>
                  </a:lnTo>
                  <a:lnTo>
                    <a:pt x="23" y="160"/>
                  </a:lnTo>
                  <a:lnTo>
                    <a:pt x="27" y="166"/>
                  </a:lnTo>
                  <a:lnTo>
                    <a:pt x="31" y="169"/>
                  </a:lnTo>
                  <a:lnTo>
                    <a:pt x="35" y="176"/>
                  </a:lnTo>
                  <a:lnTo>
                    <a:pt x="36" y="182"/>
                  </a:lnTo>
                  <a:lnTo>
                    <a:pt x="37" y="188"/>
                  </a:lnTo>
                  <a:lnTo>
                    <a:pt x="39" y="191"/>
                  </a:lnTo>
                  <a:lnTo>
                    <a:pt x="40" y="193"/>
                  </a:lnTo>
                  <a:lnTo>
                    <a:pt x="43" y="191"/>
                  </a:lnTo>
                  <a:lnTo>
                    <a:pt x="45" y="185"/>
                  </a:lnTo>
                  <a:lnTo>
                    <a:pt x="46" y="176"/>
                  </a:lnTo>
                  <a:lnTo>
                    <a:pt x="46" y="169"/>
                  </a:lnTo>
                  <a:lnTo>
                    <a:pt x="45" y="166"/>
                  </a:lnTo>
                  <a:lnTo>
                    <a:pt x="43" y="163"/>
                  </a:lnTo>
                  <a:lnTo>
                    <a:pt x="40" y="159"/>
                  </a:lnTo>
                  <a:lnTo>
                    <a:pt x="36" y="151"/>
                  </a:lnTo>
                  <a:lnTo>
                    <a:pt x="34" y="141"/>
                  </a:lnTo>
                  <a:lnTo>
                    <a:pt x="32" y="129"/>
                  </a:lnTo>
                  <a:lnTo>
                    <a:pt x="35" y="121"/>
                  </a:lnTo>
                  <a:lnTo>
                    <a:pt x="40" y="118"/>
                  </a:lnTo>
                  <a:lnTo>
                    <a:pt x="45" y="116"/>
                  </a:lnTo>
                  <a:lnTo>
                    <a:pt x="48" y="119"/>
                  </a:lnTo>
                  <a:lnTo>
                    <a:pt x="49" y="121"/>
                  </a:lnTo>
                  <a:lnTo>
                    <a:pt x="52" y="123"/>
                  </a:lnTo>
                  <a:lnTo>
                    <a:pt x="53" y="121"/>
                  </a:lnTo>
                  <a:lnTo>
                    <a:pt x="54" y="116"/>
                  </a:lnTo>
                  <a:lnTo>
                    <a:pt x="58" y="108"/>
                  </a:lnTo>
                  <a:lnTo>
                    <a:pt x="65" y="101"/>
                  </a:lnTo>
                  <a:lnTo>
                    <a:pt x="72" y="94"/>
                  </a:lnTo>
                  <a:lnTo>
                    <a:pt x="80" y="89"/>
                  </a:lnTo>
                  <a:lnTo>
                    <a:pt x="87" y="86"/>
                  </a:lnTo>
                  <a:lnTo>
                    <a:pt x="93" y="84"/>
                  </a:lnTo>
                  <a:lnTo>
                    <a:pt x="98" y="83"/>
                  </a:lnTo>
                  <a:lnTo>
                    <a:pt x="105" y="81"/>
                  </a:lnTo>
                  <a:lnTo>
                    <a:pt x="110" y="80"/>
                  </a:lnTo>
                  <a:lnTo>
                    <a:pt x="114" y="79"/>
                  </a:lnTo>
                  <a:lnTo>
                    <a:pt x="119" y="77"/>
                  </a:lnTo>
                  <a:lnTo>
                    <a:pt x="123" y="75"/>
                  </a:lnTo>
                  <a:lnTo>
                    <a:pt x="125" y="73"/>
                  </a:lnTo>
                  <a:lnTo>
                    <a:pt x="127" y="73"/>
                  </a:lnTo>
                  <a:lnTo>
                    <a:pt x="125" y="76"/>
                  </a:lnTo>
                  <a:lnTo>
                    <a:pt x="123" y="77"/>
                  </a:lnTo>
                  <a:lnTo>
                    <a:pt x="118" y="81"/>
                  </a:lnTo>
                  <a:lnTo>
                    <a:pt x="114" y="84"/>
                  </a:lnTo>
                  <a:lnTo>
                    <a:pt x="109" y="86"/>
                  </a:lnTo>
                  <a:lnTo>
                    <a:pt x="105" y="88"/>
                  </a:lnTo>
                  <a:lnTo>
                    <a:pt x="101" y="89"/>
                  </a:lnTo>
                  <a:lnTo>
                    <a:pt x="102" y="90"/>
                  </a:lnTo>
                  <a:lnTo>
                    <a:pt x="105" y="92"/>
                  </a:lnTo>
                  <a:lnTo>
                    <a:pt x="111" y="93"/>
                  </a:lnTo>
                  <a:lnTo>
                    <a:pt x="120" y="96"/>
                  </a:lnTo>
                  <a:lnTo>
                    <a:pt x="131" y="97"/>
                  </a:lnTo>
                  <a:lnTo>
                    <a:pt x="140" y="96"/>
                  </a:lnTo>
                  <a:lnTo>
                    <a:pt x="148" y="93"/>
                  </a:lnTo>
                  <a:lnTo>
                    <a:pt x="155" y="90"/>
                  </a:lnTo>
                  <a:lnTo>
                    <a:pt x="163" y="88"/>
                  </a:lnTo>
                  <a:lnTo>
                    <a:pt x="168" y="84"/>
                  </a:lnTo>
                  <a:lnTo>
                    <a:pt x="167" y="89"/>
                  </a:lnTo>
                  <a:lnTo>
                    <a:pt x="166" y="94"/>
                  </a:lnTo>
                  <a:lnTo>
                    <a:pt x="164" y="98"/>
                  </a:lnTo>
                  <a:lnTo>
                    <a:pt x="163" y="101"/>
                  </a:lnTo>
                  <a:lnTo>
                    <a:pt x="162" y="102"/>
                  </a:lnTo>
                  <a:lnTo>
                    <a:pt x="162" y="103"/>
                  </a:lnTo>
                  <a:lnTo>
                    <a:pt x="163" y="103"/>
                  </a:lnTo>
                  <a:lnTo>
                    <a:pt x="166" y="101"/>
                  </a:lnTo>
                  <a:close/>
                </a:path>
              </a:pathLst>
            </a:custGeom>
            <a:solidFill>
              <a:srgbClr val="C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4" name="Freeform 42"/>
            <p:cNvSpPr>
              <a:spLocks/>
            </p:cNvSpPr>
            <p:nvPr/>
          </p:nvSpPr>
          <p:spPr bwMode="auto">
            <a:xfrm>
              <a:off x="4212" y="2660"/>
              <a:ext cx="202" cy="829"/>
            </a:xfrm>
            <a:custGeom>
              <a:avLst/>
              <a:gdLst>
                <a:gd name="T0" fmla="*/ 28 w 202"/>
                <a:gd name="T1" fmla="*/ 9 h 829"/>
                <a:gd name="T2" fmla="*/ 8 w 202"/>
                <a:gd name="T3" fmla="*/ 36 h 829"/>
                <a:gd name="T4" fmla="*/ 0 w 202"/>
                <a:gd name="T5" fmla="*/ 76 h 829"/>
                <a:gd name="T6" fmla="*/ 1 w 202"/>
                <a:gd name="T7" fmla="*/ 118 h 829"/>
                <a:gd name="T8" fmla="*/ 15 w 202"/>
                <a:gd name="T9" fmla="*/ 171 h 829"/>
                <a:gd name="T10" fmla="*/ 49 w 202"/>
                <a:gd name="T11" fmla="*/ 256 h 829"/>
                <a:gd name="T12" fmla="*/ 89 w 202"/>
                <a:gd name="T13" fmla="*/ 343 h 829"/>
                <a:gd name="T14" fmla="*/ 119 w 202"/>
                <a:gd name="T15" fmla="*/ 409 h 829"/>
                <a:gd name="T16" fmla="*/ 124 w 202"/>
                <a:gd name="T17" fmla="*/ 431 h 829"/>
                <a:gd name="T18" fmla="*/ 114 w 202"/>
                <a:gd name="T19" fmla="*/ 455 h 829"/>
                <a:gd name="T20" fmla="*/ 101 w 202"/>
                <a:gd name="T21" fmla="*/ 491 h 829"/>
                <a:gd name="T22" fmla="*/ 89 w 202"/>
                <a:gd name="T23" fmla="*/ 531 h 829"/>
                <a:gd name="T24" fmla="*/ 85 w 202"/>
                <a:gd name="T25" fmla="*/ 565 h 829"/>
                <a:gd name="T26" fmla="*/ 87 w 202"/>
                <a:gd name="T27" fmla="*/ 592 h 829"/>
                <a:gd name="T28" fmla="*/ 93 w 202"/>
                <a:gd name="T29" fmla="*/ 636 h 829"/>
                <a:gd name="T30" fmla="*/ 104 w 202"/>
                <a:gd name="T31" fmla="*/ 720 h 829"/>
                <a:gd name="T32" fmla="*/ 100 w 202"/>
                <a:gd name="T33" fmla="*/ 766 h 829"/>
                <a:gd name="T34" fmla="*/ 101 w 202"/>
                <a:gd name="T35" fmla="*/ 803 h 829"/>
                <a:gd name="T36" fmla="*/ 110 w 202"/>
                <a:gd name="T37" fmla="*/ 820 h 829"/>
                <a:gd name="T38" fmla="*/ 129 w 202"/>
                <a:gd name="T39" fmla="*/ 828 h 829"/>
                <a:gd name="T40" fmla="*/ 140 w 202"/>
                <a:gd name="T41" fmla="*/ 824 h 829"/>
                <a:gd name="T42" fmla="*/ 142 w 202"/>
                <a:gd name="T43" fmla="*/ 796 h 829"/>
                <a:gd name="T44" fmla="*/ 144 w 202"/>
                <a:gd name="T45" fmla="*/ 743 h 829"/>
                <a:gd name="T46" fmla="*/ 151 w 202"/>
                <a:gd name="T47" fmla="*/ 652 h 829"/>
                <a:gd name="T48" fmla="*/ 166 w 202"/>
                <a:gd name="T49" fmla="*/ 561 h 829"/>
                <a:gd name="T50" fmla="*/ 177 w 202"/>
                <a:gd name="T51" fmla="*/ 492 h 829"/>
                <a:gd name="T52" fmla="*/ 190 w 202"/>
                <a:gd name="T53" fmla="*/ 459 h 829"/>
                <a:gd name="T54" fmla="*/ 202 w 202"/>
                <a:gd name="T55" fmla="*/ 429 h 829"/>
                <a:gd name="T56" fmla="*/ 199 w 202"/>
                <a:gd name="T57" fmla="*/ 402 h 829"/>
                <a:gd name="T58" fmla="*/ 193 w 202"/>
                <a:gd name="T59" fmla="*/ 371 h 829"/>
                <a:gd name="T60" fmla="*/ 188 w 202"/>
                <a:gd name="T61" fmla="*/ 321 h 829"/>
                <a:gd name="T62" fmla="*/ 179 w 202"/>
                <a:gd name="T63" fmla="*/ 223 h 829"/>
                <a:gd name="T64" fmla="*/ 155 w 202"/>
                <a:gd name="T65" fmla="*/ 116 h 829"/>
                <a:gd name="T66" fmla="*/ 122 w 202"/>
                <a:gd name="T67" fmla="*/ 40 h 829"/>
                <a:gd name="T68" fmla="*/ 88 w 202"/>
                <a:gd name="T69" fmla="*/ 6 h 829"/>
                <a:gd name="T70" fmla="*/ 58 w 202"/>
                <a:gd name="T71" fmla="*/ 0 h 8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2"/>
                <a:gd name="T109" fmla="*/ 0 h 829"/>
                <a:gd name="T110" fmla="*/ 202 w 202"/>
                <a:gd name="T111" fmla="*/ 829 h 8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2" h="829">
                  <a:moveTo>
                    <a:pt x="45" y="1"/>
                  </a:moveTo>
                  <a:lnTo>
                    <a:pt x="28" y="9"/>
                  </a:lnTo>
                  <a:lnTo>
                    <a:pt x="17" y="21"/>
                  </a:lnTo>
                  <a:lnTo>
                    <a:pt x="8" y="36"/>
                  </a:lnTo>
                  <a:lnTo>
                    <a:pt x="2" y="56"/>
                  </a:lnTo>
                  <a:lnTo>
                    <a:pt x="0" y="76"/>
                  </a:lnTo>
                  <a:lnTo>
                    <a:pt x="0" y="97"/>
                  </a:lnTo>
                  <a:lnTo>
                    <a:pt x="1" y="118"/>
                  </a:lnTo>
                  <a:lnTo>
                    <a:pt x="5" y="137"/>
                  </a:lnTo>
                  <a:lnTo>
                    <a:pt x="15" y="171"/>
                  </a:lnTo>
                  <a:lnTo>
                    <a:pt x="30" y="211"/>
                  </a:lnTo>
                  <a:lnTo>
                    <a:pt x="49" y="256"/>
                  </a:lnTo>
                  <a:lnTo>
                    <a:pt x="70" y="301"/>
                  </a:lnTo>
                  <a:lnTo>
                    <a:pt x="89" y="343"/>
                  </a:lnTo>
                  <a:lnTo>
                    <a:pt x="107" y="381"/>
                  </a:lnTo>
                  <a:lnTo>
                    <a:pt x="119" y="409"/>
                  </a:lnTo>
                  <a:lnTo>
                    <a:pt x="126" y="426"/>
                  </a:lnTo>
                  <a:lnTo>
                    <a:pt x="124" y="431"/>
                  </a:lnTo>
                  <a:lnTo>
                    <a:pt x="120" y="441"/>
                  </a:lnTo>
                  <a:lnTo>
                    <a:pt x="114" y="455"/>
                  </a:lnTo>
                  <a:lnTo>
                    <a:pt x="107" y="472"/>
                  </a:lnTo>
                  <a:lnTo>
                    <a:pt x="101" y="491"/>
                  </a:lnTo>
                  <a:lnTo>
                    <a:pt x="94" y="510"/>
                  </a:lnTo>
                  <a:lnTo>
                    <a:pt x="89" y="531"/>
                  </a:lnTo>
                  <a:lnTo>
                    <a:pt x="87" y="552"/>
                  </a:lnTo>
                  <a:lnTo>
                    <a:pt x="85" y="565"/>
                  </a:lnTo>
                  <a:lnTo>
                    <a:pt x="85" y="578"/>
                  </a:lnTo>
                  <a:lnTo>
                    <a:pt x="87" y="592"/>
                  </a:lnTo>
                  <a:lnTo>
                    <a:pt x="89" y="608"/>
                  </a:lnTo>
                  <a:lnTo>
                    <a:pt x="93" y="636"/>
                  </a:lnTo>
                  <a:lnTo>
                    <a:pt x="100" y="679"/>
                  </a:lnTo>
                  <a:lnTo>
                    <a:pt x="104" y="720"/>
                  </a:lnTo>
                  <a:lnTo>
                    <a:pt x="104" y="745"/>
                  </a:lnTo>
                  <a:lnTo>
                    <a:pt x="100" y="766"/>
                  </a:lnTo>
                  <a:lnTo>
                    <a:pt x="100" y="787"/>
                  </a:lnTo>
                  <a:lnTo>
                    <a:pt x="101" y="803"/>
                  </a:lnTo>
                  <a:lnTo>
                    <a:pt x="104" y="814"/>
                  </a:lnTo>
                  <a:lnTo>
                    <a:pt x="110" y="820"/>
                  </a:lnTo>
                  <a:lnTo>
                    <a:pt x="119" y="825"/>
                  </a:lnTo>
                  <a:lnTo>
                    <a:pt x="129" y="828"/>
                  </a:lnTo>
                  <a:lnTo>
                    <a:pt x="136" y="829"/>
                  </a:lnTo>
                  <a:lnTo>
                    <a:pt x="140" y="824"/>
                  </a:lnTo>
                  <a:lnTo>
                    <a:pt x="142" y="811"/>
                  </a:lnTo>
                  <a:lnTo>
                    <a:pt x="142" y="796"/>
                  </a:lnTo>
                  <a:lnTo>
                    <a:pt x="142" y="779"/>
                  </a:lnTo>
                  <a:lnTo>
                    <a:pt x="144" y="743"/>
                  </a:lnTo>
                  <a:lnTo>
                    <a:pt x="146" y="698"/>
                  </a:lnTo>
                  <a:lnTo>
                    <a:pt x="151" y="652"/>
                  </a:lnTo>
                  <a:lnTo>
                    <a:pt x="158" y="605"/>
                  </a:lnTo>
                  <a:lnTo>
                    <a:pt x="166" y="561"/>
                  </a:lnTo>
                  <a:lnTo>
                    <a:pt x="172" y="522"/>
                  </a:lnTo>
                  <a:lnTo>
                    <a:pt x="177" y="492"/>
                  </a:lnTo>
                  <a:lnTo>
                    <a:pt x="181" y="473"/>
                  </a:lnTo>
                  <a:lnTo>
                    <a:pt x="190" y="459"/>
                  </a:lnTo>
                  <a:lnTo>
                    <a:pt x="198" y="443"/>
                  </a:lnTo>
                  <a:lnTo>
                    <a:pt x="202" y="429"/>
                  </a:lnTo>
                  <a:lnTo>
                    <a:pt x="202" y="415"/>
                  </a:lnTo>
                  <a:lnTo>
                    <a:pt x="199" y="402"/>
                  </a:lnTo>
                  <a:lnTo>
                    <a:pt x="197" y="387"/>
                  </a:lnTo>
                  <a:lnTo>
                    <a:pt x="193" y="371"/>
                  </a:lnTo>
                  <a:lnTo>
                    <a:pt x="190" y="352"/>
                  </a:lnTo>
                  <a:lnTo>
                    <a:pt x="188" y="321"/>
                  </a:lnTo>
                  <a:lnTo>
                    <a:pt x="184" y="275"/>
                  </a:lnTo>
                  <a:lnTo>
                    <a:pt x="179" y="223"/>
                  </a:lnTo>
                  <a:lnTo>
                    <a:pt x="171" y="176"/>
                  </a:lnTo>
                  <a:lnTo>
                    <a:pt x="155" y="116"/>
                  </a:lnTo>
                  <a:lnTo>
                    <a:pt x="138" y="72"/>
                  </a:lnTo>
                  <a:lnTo>
                    <a:pt x="122" y="40"/>
                  </a:lnTo>
                  <a:lnTo>
                    <a:pt x="105" y="19"/>
                  </a:lnTo>
                  <a:lnTo>
                    <a:pt x="88" y="6"/>
                  </a:lnTo>
                  <a:lnTo>
                    <a:pt x="72" y="1"/>
                  </a:lnTo>
                  <a:lnTo>
                    <a:pt x="58" y="0"/>
                  </a:lnTo>
                  <a:lnTo>
                    <a:pt x="45" y="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5" name="Freeform 43"/>
            <p:cNvSpPr>
              <a:spLocks/>
            </p:cNvSpPr>
            <p:nvPr/>
          </p:nvSpPr>
          <p:spPr bwMode="auto">
            <a:xfrm>
              <a:off x="4259" y="2722"/>
              <a:ext cx="20" cy="21"/>
            </a:xfrm>
            <a:custGeom>
              <a:avLst/>
              <a:gdLst>
                <a:gd name="T0" fmla="*/ 12 w 20"/>
                <a:gd name="T1" fmla="*/ 21 h 21"/>
                <a:gd name="T2" fmla="*/ 16 w 20"/>
                <a:gd name="T3" fmla="*/ 19 h 21"/>
                <a:gd name="T4" fmla="*/ 19 w 20"/>
                <a:gd name="T5" fmla="*/ 17 h 21"/>
                <a:gd name="T6" fmla="*/ 20 w 20"/>
                <a:gd name="T7" fmla="*/ 13 h 21"/>
                <a:gd name="T8" fmla="*/ 20 w 20"/>
                <a:gd name="T9" fmla="*/ 8 h 21"/>
                <a:gd name="T10" fmla="*/ 19 w 20"/>
                <a:gd name="T11" fmla="*/ 4 h 21"/>
                <a:gd name="T12" fmla="*/ 16 w 20"/>
                <a:gd name="T13" fmla="*/ 1 h 21"/>
                <a:gd name="T14" fmla="*/ 12 w 20"/>
                <a:gd name="T15" fmla="*/ 0 h 21"/>
                <a:gd name="T16" fmla="*/ 7 w 20"/>
                <a:gd name="T17" fmla="*/ 0 h 21"/>
                <a:gd name="T18" fmla="*/ 3 w 20"/>
                <a:gd name="T19" fmla="*/ 1 h 21"/>
                <a:gd name="T20" fmla="*/ 1 w 20"/>
                <a:gd name="T21" fmla="*/ 5 h 21"/>
                <a:gd name="T22" fmla="*/ 0 w 20"/>
                <a:gd name="T23" fmla="*/ 9 h 21"/>
                <a:gd name="T24" fmla="*/ 0 w 20"/>
                <a:gd name="T25" fmla="*/ 13 h 21"/>
                <a:gd name="T26" fmla="*/ 1 w 20"/>
                <a:gd name="T27" fmla="*/ 17 h 21"/>
                <a:gd name="T28" fmla="*/ 5 w 20"/>
                <a:gd name="T29" fmla="*/ 19 h 21"/>
                <a:gd name="T30" fmla="*/ 7 w 20"/>
                <a:gd name="T31" fmla="*/ 21 h 21"/>
                <a:gd name="T32" fmla="*/ 12 w 20"/>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1"/>
                <a:gd name="T53" fmla="*/ 20 w 2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1">
                  <a:moveTo>
                    <a:pt x="12" y="21"/>
                  </a:moveTo>
                  <a:lnTo>
                    <a:pt x="16" y="19"/>
                  </a:lnTo>
                  <a:lnTo>
                    <a:pt x="19" y="17"/>
                  </a:lnTo>
                  <a:lnTo>
                    <a:pt x="20" y="13"/>
                  </a:lnTo>
                  <a:lnTo>
                    <a:pt x="20" y="8"/>
                  </a:lnTo>
                  <a:lnTo>
                    <a:pt x="19" y="4"/>
                  </a:lnTo>
                  <a:lnTo>
                    <a:pt x="16" y="1"/>
                  </a:lnTo>
                  <a:lnTo>
                    <a:pt x="12" y="0"/>
                  </a:lnTo>
                  <a:lnTo>
                    <a:pt x="7" y="0"/>
                  </a:lnTo>
                  <a:lnTo>
                    <a:pt x="3" y="1"/>
                  </a:lnTo>
                  <a:lnTo>
                    <a:pt x="1" y="5"/>
                  </a:lnTo>
                  <a:lnTo>
                    <a:pt x="0" y="9"/>
                  </a:lnTo>
                  <a:lnTo>
                    <a:pt x="0" y="13"/>
                  </a:lnTo>
                  <a:lnTo>
                    <a:pt x="1" y="17"/>
                  </a:lnTo>
                  <a:lnTo>
                    <a:pt x="5" y="19"/>
                  </a:lnTo>
                  <a:lnTo>
                    <a:pt x="7" y="21"/>
                  </a:lnTo>
                  <a:lnTo>
                    <a:pt x="12"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6" name="Freeform 44"/>
            <p:cNvSpPr>
              <a:spLocks/>
            </p:cNvSpPr>
            <p:nvPr/>
          </p:nvSpPr>
          <p:spPr bwMode="auto">
            <a:xfrm>
              <a:off x="4322" y="3445"/>
              <a:ext cx="22" cy="22"/>
            </a:xfrm>
            <a:custGeom>
              <a:avLst/>
              <a:gdLst>
                <a:gd name="T0" fmla="*/ 13 w 22"/>
                <a:gd name="T1" fmla="*/ 22 h 22"/>
                <a:gd name="T2" fmla="*/ 17 w 22"/>
                <a:gd name="T3" fmla="*/ 21 h 22"/>
                <a:gd name="T4" fmla="*/ 21 w 22"/>
                <a:gd name="T5" fmla="*/ 17 h 22"/>
                <a:gd name="T6" fmla="*/ 22 w 22"/>
                <a:gd name="T7" fmla="*/ 13 h 22"/>
                <a:gd name="T8" fmla="*/ 22 w 22"/>
                <a:gd name="T9" fmla="*/ 9 h 22"/>
                <a:gd name="T10" fmla="*/ 21 w 22"/>
                <a:gd name="T11" fmla="*/ 5 h 22"/>
                <a:gd name="T12" fmla="*/ 17 w 22"/>
                <a:gd name="T13" fmla="*/ 2 h 22"/>
                <a:gd name="T14" fmla="*/ 13 w 22"/>
                <a:gd name="T15" fmla="*/ 0 h 22"/>
                <a:gd name="T16" fmla="*/ 9 w 22"/>
                <a:gd name="T17" fmla="*/ 0 h 22"/>
                <a:gd name="T18" fmla="*/ 5 w 22"/>
                <a:gd name="T19" fmla="*/ 2 h 22"/>
                <a:gd name="T20" fmla="*/ 1 w 22"/>
                <a:gd name="T21" fmla="*/ 5 h 22"/>
                <a:gd name="T22" fmla="*/ 0 w 22"/>
                <a:gd name="T23" fmla="*/ 9 h 22"/>
                <a:gd name="T24" fmla="*/ 0 w 22"/>
                <a:gd name="T25" fmla="*/ 13 h 22"/>
                <a:gd name="T26" fmla="*/ 1 w 22"/>
                <a:gd name="T27" fmla="*/ 17 h 22"/>
                <a:gd name="T28" fmla="*/ 5 w 22"/>
                <a:gd name="T29" fmla="*/ 21 h 22"/>
                <a:gd name="T30" fmla="*/ 9 w 22"/>
                <a:gd name="T31" fmla="*/ 22 h 22"/>
                <a:gd name="T32" fmla="*/ 13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3" y="22"/>
                  </a:moveTo>
                  <a:lnTo>
                    <a:pt x="17" y="21"/>
                  </a:lnTo>
                  <a:lnTo>
                    <a:pt x="21" y="17"/>
                  </a:lnTo>
                  <a:lnTo>
                    <a:pt x="22" y="13"/>
                  </a:lnTo>
                  <a:lnTo>
                    <a:pt x="22" y="9"/>
                  </a:lnTo>
                  <a:lnTo>
                    <a:pt x="21" y="5"/>
                  </a:lnTo>
                  <a:lnTo>
                    <a:pt x="17" y="2"/>
                  </a:lnTo>
                  <a:lnTo>
                    <a:pt x="13" y="0"/>
                  </a:lnTo>
                  <a:lnTo>
                    <a:pt x="9" y="0"/>
                  </a:lnTo>
                  <a:lnTo>
                    <a:pt x="5" y="2"/>
                  </a:lnTo>
                  <a:lnTo>
                    <a:pt x="1" y="5"/>
                  </a:lnTo>
                  <a:lnTo>
                    <a:pt x="0" y="9"/>
                  </a:lnTo>
                  <a:lnTo>
                    <a:pt x="0" y="13"/>
                  </a:lnTo>
                  <a:lnTo>
                    <a:pt x="1" y="17"/>
                  </a:lnTo>
                  <a:lnTo>
                    <a:pt x="5" y="21"/>
                  </a:lnTo>
                  <a:lnTo>
                    <a:pt x="9" y="22"/>
                  </a:lnTo>
                  <a:lnTo>
                    <a:pt x="13"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7" name="Freeform 45"/>
            <p:cNvSpPr>
              <a:spLocks/>
            </p:cNvSpPr>
            <p:nvPr/>
          </p:nvSpPr>
          <p:spPr bwMode="auto">
            <a:xfrm>
              <a:off x="4301" y="3438"/>
              <a:ext cx="174" cy="76"/>
            </a:xfrm>
            <a:custGeom>
              <a:avLst/>
              <a:gdLst>
                <a:gd name="T0" fmla="*/ 24 w 174"/>
                <a:gd name="T1" fmla="*/ 0 h 76"/>
                <a:gd name="T2" fmla="*/ 15 w 174"/>
                <a:gd name="T3" fmla="*/ 7 h 76"/>
                <a:gd name="T4" fmla="*/ 7 w 174"/>
                <a:gd name="T5" fmla="*/ 23 h 76"/>
                <a:gd name="T6" fmla="*/ 2 w 174"/>
                <a:gd name="T7" fmla="*/ 41 h 76"/>
                <a:gd name="T8" fmla="*/ 0 w 174"/>
                <a:gd name="T9" fmla="*/ 54 h 76"/>
                <a:gd name="T10" fmla="*/ 2 w 174"/>
                <a:gd name="T11" fmla="*/ 58 h 76"/>
                <a:gd name="T12" fmla="*/ 3 w 174"/>
                <a:gd name="T13" fmla="*/ 63 h 76"/>
                <a:gd name="T14" fmla="*/ 5 w 174"/>
                <a:gd name="T15" fmla="*/ 66 h 76"/>
                <a:gd name="T16" fmla="*/ 9 w 174"/>
                <a:gd name="T17" fmla="*/ 70 h 76"/>
                <a:gd name="T18" fmla="*/ 15 w 174"/>
                <a:gd name="T19" fmla="*/ 72 h 76"/>
                <a:gd name="T20" fmla="*/ 21 w 174"/>
                <a:gd name="T21" fmla="*/ 73 h 76"/>
                <a:gd name="T22" fmla="*/ 29 w 174"/>
                <a:gd name="T23" fmla="*/ 75 h 76"/>
                <a:gd name="T24" fmla="*/ 39 w 174"/>
                <a:gd name="T25" fmla="*/ 73 h 76"/>
                <a:gd name="T26" fmla="*/ 52 w 174"/>
                <a:gd name="T27" fmla="*/ 72 h 76"/>
                <a:gd name="T28" fmla="*/ 66 w 174"/>
                <a:gd name="T29" fmla="*/ 72 h 76"/>
                <a:gd name="T30" fmla="*/ 81 w 174"/>
                <a:gd name="T31" fmla="*/ 72 h 76"/>
                <a:gd name="T32" fmla="*/ 95 w 174"/>
                <a:gd name="T33" fmla="*/ 73 h 76"/>
                <a:gd name="T34" fmla="*/ 109 w 174"/>
                <a:gd name="T35" fmla="*/ 75 h 76"/>
                <a:gd name="T36" fmla="*/ 122 w 174"/>
                <a:gd name="T37" fmla="*/ 76 h 76"/>
                <a:gd name="T38" fmla="*/ 134 w 174"/>
                <a:gd name="T39" fmla="*/ 76 h 76"/>
                <a:gd name="T40" fmla="*/ 143 w 174"/>
                <a:gd name="T41" fmla="*/ 76 h 76"/>
                <a:gd name="T42" fmla="*/ 154 w 174"/>
                <a:gd name="T43" fmla="*/ 73 h 76"/>
                <a:gd name="T44" fmla="*/ 165 w 174"/>
                <a:gd name="T45" fmla="*/ 70 h 76"/>
                <a:gd name="T46" fmla="*/ 173 w 174"/>
                <a:gd name="T47" fmla="*/ 66 h 76"/>
                <a:gd name="T48" fmla="*/ 174 w 174"/>
                <a:gd name="T49" fmla="*/ 62 h 76"/>
                <a:gd name="T50" fmla="*/ 170 w 174"/>
                <a:gd name="T51" fmla="*/ 58 h 76"/>
                <a:gd name="T52" fmla="*/ 162 w 174"/>
                <a:gd name="T53" fmla="*/ 55 h 76"/>
                <a:gd name="T54" fmla="*/ 152 w 174"/>
                <a:gd name="T55" fmla="*/ 54 h 76"/>
                <a:gd name="T56" fmla="*/ 143 w 174"/>
                <a:gd name="T57" fmla="*/ 53 h 76"/>
                <a:gd name="T58" fmla="*/ 138 w 174"/>
                <a:gd name="T59" fmla="*/ 51 h 76"/>
                <a:gd name="T60" fmla="*/ 131 w 174"/>
                <a:gd name="T61" fmla="*/ 49 h 76"/>
                <a:gd name="T62" fmla="*/ 122 w 174"/>
                <a:gd name="T63" fmla="*/ 45 h 76"/>
                <a:gd name="T64" fmla="*/ 113 w 174"/>
                <a:gd name="T65" fmla="*/ 40 h 76"/>
                <a:gd name="T66" fmla="*/ 104 w 174"/>
                <a:gd name="T67" fmla="*/ 35 h 76"/>
                <a:gd name="T68" fmla="*/ 95 w 174"/>
                <a:gd name="T69" fmla="*/ 31 h 76"/>
                <a:gd name="T70" fmla="*/ 87 w 174"/>
                <a:gd name="T71" fmla="*/ 27 h 76"/>
                <a:gd name="T72" fmla="*/ 82 w 174"/>
                <a:gd name="T73" fmla="*/ 24 h 76"/>
                <a:gd name="T74" fmla="*/ 77 w 174"/>
                <a:gd name="T75" fmla="*/ 22 h 76"/>
                <a:gd name="T76" fmla="*/ 70 w 174"/>
                <a:gd name="T77" fmla="*/ 16 h 76"/>
                <a:gd name="T78" fmla="*/ 62 w 174"/>
                <a:gd name="T79" fmla="*/ 12 h 76"/>
                <a:gd name="T80" fmla="*/ 55 w 174"/>
                <a:gd name="T81" fmla="*/ 7 h 76"/>
                <a:gd name="T82" fmla="*/ 47 w 174"/>
                <a:gd name="T83" fmla="*/ 3 h 76"/>
                <a:gd name="T84" fmla="*/ 39 w 174"/>
                <a:gd name="T85" fmla="*/ 1 h 76"/>
                <a:gd name="T86" fmla="*/ 31 w 174"/>
                <a:gd name="T87" fmla="*/ 0 h 76"/>
                <a:gd name="T88" fmla="*/ 24 w 174"/>
                <a:gd name="T89" fmla="*/ 0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4"/>
                <a:gd name="T136" fmla="*/ 0 h 76"/>
                <a:gd name="T137" fmla="*/ 174 w 174"/>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4" h="76">
                  <a:moveTo>
                    <a:pt x="24" y="0"/>
                  </a:moveTo>
                  <a:lnTo>
                    <a:pt x="15" y="7"/>
                  </a:lnTo>
                  <a:lnTo>
                    <a:pt x="7" y="23"/>
                  </a:lnTo>
                  <a:lnTo>
                    <a:pt x="2" y="41"/>
                  </a:lnTo>
                  <a:lnTo>
                    <a:pt x="0" y="54"/>
                  </a:lnTo>
                  <a:lnTo>
                    <a:pt x="2" y="58"/>
                  </a:lnTo>
                  <a:lnTo>
                    <a:pt x="3" y="63"/>
                  </a:lnTo>
                  <a:lnTo>
                    <a:pt x="5" y="66"/>
                  </a:lnTo>
                  <a:lnTo>
                    <a:pt x="9" y="70"/>
                  </a:lnTo>
                  <a:lnTo>
                    <a:pt x="15" y="72"/>
                  </a:lnTo>
                  <a:lnTo>
                    <a:pt x="21" y="73"/>
                  </a:lnTo>
                  <a:lnTo>
                    <a:pt x="29" y="75"/>
                  </a:lnTo>
                  <a:lnTo>
                    <a:pt x="39" y="73"/>
                  </a:lnTo>
                  <a:lnTo>
                    <a:pt x="52" y="72"/>
                  </a:lnTo>
                  <a:lnTo>
                    <a:pt x="66" y="72"/>
                  </a:lnTo>
                  <a:lnTo>
                    <a:pt x="81" y="72"/>
                  </a:lnTo>
                  <a:lnTo>
                    <a:pt x="95" y="73"/>
                  </a:lnTo>
                  <a:lnTo>
                    <a:pt x="109" y="75"/>
                  </a:lnTo>
                  <a:lnTo>
                    <a:pt x="122" y="76"/>
                  </a:lnTo>
                  <a:lnTo>
                    <a:pt x="134" y="76"/>
                  </a:lnTo>
                  <a:lnTo>
                    <a:pt x="143" y="76"/>
                  </a:lnTo>
                  <a:lnTo>
                    <a:pt x="154" y="73"/>
                  </a:lnTo>
                  <a:lnTo>
                    <a:pt x="165" y="70"/>
                  </a:lnTo>
                  <a:lnTo>
                    <a:pt x="173" y="66"/>
                  </a:lnTo>
                  <a:lnTo>
                    <a:pt x="174" y="62"/>
                  </a:lnTo>
                  <a:lnTo>
                    <a:pt x="170" y="58"/>
                  </a:lnTo>
                  <a:lnTo>
                    <a:pt x="162" y="55"/>
                  </a:lnTo>
                  <a:lnTo>
                    <a:pt x="152" y="54"/>
                  </a:lnTo>
                  <a:lnTo>
                    <a:pt x="143" y="53"/>
                  </a:lnTo>
                  <a:lnTo>
                    <a:pt x="138" y="51"/>
                  </a:lnTo>
                  <a:lnTo>
                    <a:pt x="131" y="49"/>
                  </a:lnTo>
                  <a:lnTo>
                    <a:pt x="122" y="45"/>
                  </a:lnTo>
                  <a:lnTo>
                    <a:pt x="113" y="40"/>
                  </a:lnTo>
                  <a:lnTo>
                    <a:pt x="104" y="35"/>
                  </a:lnTo>
                  <a:lnTo>
                    <a:pt x="95" y="31"/>
                  </a:lnTo>
                  <a:lnTo>
                    <a:pt x="87" y="27"/>
                  </a:lnTo>
                  <a:lnTo>
                    <a:pt x="82" y="24"/>
                  </a:lnTo>
                  <a:lnTo>
                    <a:pt x="77" y="22"/>
                  </a:lnTo>
                  <a:lnTo>
                    <a:pt x="70" y="16"/>
                  </a:lnTo>
                  <a:lnTo>
                    <a:pt x="62" y="12"/>
                  </a:lnTo>
                  <a:lnTo>
                    <a:pt x="55" y="7"/>
                  </a:lnTo>
                  <a:lnTo>
                    <a:pt x="47" y="3"/>
                  </a:lnTo>
                  <a:lnTo>
                    <a:pt x="39" y="1"/>
                  </a:lnTo>
                  <a:lnTo>
                    <a:pt x="31" y="0"/>
                  </a:lnTo>
                  <a:lnTo>
                    <a:pt x="24"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8" name="Freeform 46"/>
            <p:cNvSpPr>
              <a:spLocks/>
            </p:cNvSpPr>
            <p:nvPr/>
          </p:nvSpPr>
          <p:spPr bwMode="auto">
            <a:xfrm>
              <a:off x="4322" y="3445"/>
              <a:ext cx="22" cy="22"/>
            </a:xfrm>
            <a:custGeom>
              <a:avLst/>
              <a:gdLst>
                <a:gd name="T0" fmla="*/ 12 w 22"/>
                <a:gd name="T1" fmla="*/ 22 h 22"/>
                <a:gd name="T2" fmla="*/ 16 w 22"/>
                <a:gd name="T3" fmla="*/ 21 h 22"/>
                <a:gd name="T4" fmla="*/ 19 w 22"/>
                <a:gd name="T5" fmla="*/ 18 h 22"/>
                <a:gd name="T6" fmla="*/ 21 w 22"/>
                <a:gd name="T7" fmla="*/ 15 h 22"/>
                <a:gd name="T8" fmla="*/ 22 w 22"/>
                <a:gd name="T9" fmla="*/ 11 h 22"/>
                <a:gd name="T10" fmla="*/ 21 w 22"/>
                <a:gd name="T11" fmla="*/ 7 h 22"/>
                <a:gd name="T12" fmla="*/ 18 w 22"/>
                <a:gd name="T13" fmla="*/ 3 h 22"/>
                <a:gd name="T14" fmla="*/ 14 w 22"/>
                <a:gd name="T15" fmla="*/ 2 h 22"/>
                <a:gd name="T16" fmla="*/ 10 w 22"/>
                <a:gd name="T17" fmla="*/ 0 h 22"/>
                <a:gd name="T18" fmla="*/ 6 w 22"/>
                <a:gd name="T19" fmla="*/ 2 h 22"/>
                <a:gd name="T20" fmla="*/ 3 w 22"/>
                <a:gd name="T21" fmla="*/ 4 h 22"/>
                <a:gd name="T22" fmla="*/ 1 w 22"/>
                <a:gd name="T23" fmla="*/ 8 h 22"/>
                <a:gd name="T24" fmla="*/ 0 w 22"/>
                <a:gd name="T25" fmla="*/ 13 h 22"/>
                <a:gd name="T26" fmla="*/ 1 w 22"/>
                <a:gd name="T27" fmla="*/ 17 h 22"/>
                <a:gd name="T28" fmla="*/ 4 w 22"/>
                <a:gd name="T29" fmla="*/ 20 h 22"/>
                <a:gd name="T30" fmla="*/ 8 w 22"/>
                <a:gd name="T31" fmla="*/ 22 h 22"/>
                <a:gd name="T32" fmla="*/ 12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2" y="22"/>
                  </a:moveTo>
                  <a:lnTo>
                    <a:pt x="16" y="21"/>
                  </a:lnTo>
                  <a:lnTo>
                    <a:pt x="19" y="18"/>
                  </a:lnTo>
                  <a:lnTo>
                    <a:pt x="21" y="15"/>
                  </a:lnTo>
                  <a:lnTo>
                    <a:pt x="22" y="11"/>
                  </a:lnTo>
                  <a:lnTo>
                    <a:pt x="21" y="7"/>
                  </a:lnTo>
                  <a:lnTo>
                    <a:pt x="18" y="3"/>
                  </a:lnTo>
                  <a:lnTo>
                    <a:pt x="14" y="2"/>
                  </a:lnTo>
                  <a:lnTo>
                    <a:pt x="10" y="0"/>
                  </a:lnTo>
                  <a:lnTo>
                    <a:pt x="6" y="2"/>
                  </a:lnTo>
                  <a:lnTo>
                    <a:pt x="3" y="4"/>
                  </a:lnTo>
                  <a:lnTo>
                    <a:pt x="1" y="8"/>
                  </a:lnTo>
                  <a:lnTo>
                    <a:pt x="0" y="13"/>
                  </a:lnTo>
                  <a:lnTo>
                    <a:pt x="1" y="17"/>
                  </a:lnTo>
                  <a:lnTo>
                    <a:pt x="4" y="20"/>
                  </a:lnTo>
                  <a:lnTo>
                    <a:pt x="8" y="22"/>
                  </a:lnTo>
                  <a:lnTo>
                    <a:pt x="12"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09" name="Freeform 47"/>
            <p:cNvSpPr>
              <a:spLocks/>
            </p:cNvSpPr>
            <p:nvPr/>
          </p:nvSpPr>
          <p:spPr bwMode="auto">
            <a:xfrm>
              <a:off x="4295" y="3456"/>
              <a:ext cx="184" cy="63"/>
            </a:xfrm>
            <a:custGeom>
              <a:avLst/>
              <a:gdLst>
                <a:gd name="T0" fmla="*/ 83 w 184"/>
                <a:gd name="T1" fmla="*/ 0 h 63"/>
                <a:gd name="T2" fmla="*/ 89 w 184"/>
                <a:gd name="T3" fmla="*/ 4 h 63"/>
                <a:gd name="T4" fmla="*/ 97 w 184"/>
                <a:gd name="T5" fmla="*/ 7 h 63"/>
                <a:gd name="T6" fmla="*/ 106 w 184"/>
                <a:gd name="T7" fmla="*/ 11 h 63"/>
                <a:gd name="T8" fmla="*/ 114 w 184"/>
                <a:gd name="T9" fmla="*/ 15 h 63"/>
                <a:gd name="T10" fmla="*/ 123 w 184"/>
                <a:gd name="T11" fmla="*/ 20 h 63"/>
                <a:gd name="T12" fmla="*/ 131 w 184"/>
                <a:gd name="T13" fmla="*/ 23 h 63"/>
                <a:gd name="T14" fmla="*/ 138 w 184"/>
                <a:gd name="T15" fmla="*/ 26 h 63"/>
                <a:gd name="T16" fmla="*/ 145 w 184"/>
                <a:gd name="T17" fmla="*/ 28 h 63"/>
                <a:gd name="T18" fmla="*/ 151 w 184"/>
                <a:gd name="T19" fmla="*/ 29 h 63"/>
                <a:gd name="T20" fmla="*/ 158 w 184"/>
                <a:gd name="T21" fmla="*/ 31 h 63"/>
                <a:gd name="T22" fmla="*/ 164 w 184"/>
                <a:gd name="T23" fmla="*/ 32 h 63"/>
                <a:gd name="T24" fmla="*/ 171 w 184"/>
                <a:gd name="T25" fmla="*/ 35 h 63"/>
                <a:gd name="T26" fmla="*/ 176 w 184"/>
                <a:gd name="T27" fmla="*/ 37 h 63"/>
                <a:gd name="T28" fmla="*/ 180 w 184"/>
                <a:gd name="T29" fmla="*/ 40 h 63"/>
                <a:gd name="T30" fmla="*/ 182 w 184"/>
                <a:gd name="T31" fmla="*/ 44 h 63"/>
                <a:gd name="T32" fmla="*/ 184 w 184"/>
                <a:gd name="T33" fmla="*/ 49 h 63"/>
                <a:gd name="T34" fmla="*/ 182 w 184"/>
                <a:gd name="T35" fmla="*/ 54 h 63"/>
                <a:gd name="T36" fmla="*/ 180 w 184"/>
                <a:gd name="T37" fmla="*/ 57 h 63"/>
                <a:gd name="T38" fmla="*/ 176 w 184"/>
                <a:gd name="T39" fmla="*/ 59 h 63"/>
                <a:gd name="T40" fmla="*/ 171 w 184"/>
                <a:gd name="T41" fmla="*/ 62 h 63"/>
                <a:gd name="T42" fmla="*/ 164 w 184"/>
                <a:gd name="T43" fmla="*/ 62 h 63"/>
                <a:gd name="T44" fmla="*/ 157 w 184"/>
                <a:gd name="T45" fmla="*/ 63 h 63"/>
                <a:gd name="T46" fmla="*/ 150 w 184"/>
                <a:gd name="T47" fmla="*/ 63 h 63"/>
                <a:gd name="T48" fmla="*/ 142 w 184"/>
                <a:gd name="T49" fmla="*/ 63 h 63"/>
                <a:gd name="T50" fmla="*/ 135 w 184"/>
                <a:gd name="T51" fmla="*/ 63 h 63"/>
                <a:gd name="T52" fmla="*/ 124 w 184"/>
                <a:gd name="T53" fmla="*/ 62 h 63"/>
                <a:gd name="T54" fmla="*/ 114 w 184"/>
                <a:gd name="T55" fmla="*/ 62 h 63"/>
                <a:gd name="T56" fmla="*/ 102 w 184"/>
                <a:gd name="T57" fmla="*/ 61 h 63"/>
                <a:gd name="T58" fmla="*/ 90 w 184"/>
                <a:gd name="T59" fmla="*/ 59 h 63"/>
                <a:gd name="T60" fmla="*/ 78 w 184"/>
                <a:gd name="T61" fmla="*/ 59 h 63"/>
                <a:gd name="T62" fmla="*/ 67 w 184"/>
                <a:gd name="T63" fmla="*/ 58 h 63"/>
                <a:gd name="T64" fmla="*/ 57 w 184"/>
                <a:gd name="T65" fmla="*/ 58 h 63"/>
                <a:gd name="T66" fmla="*/ 48 w 184"/>
                <a:gd name="T67" fmla="*/ 58 h 63"/>
                <a:gd name="T68" fmla="*/ 40 w 184"/>
                <a:gd name="T69" fmla="*/ 58 h 63"/>
                <a:gd name="T70" fmla="*/ 31 w 184"/>
                <a:gd name="T71" fmla="*/ 58 h 63"/>
                <a:gd name="T72" fmla="*/ 24 w 184"/>
                <a:gd name="T73" fmla="*/ 58 h 63"/>
                <a:gd name="T74" fmla="*/ 17 w 184"/>
                <a:gd name="T75" fmla="*/ 57 h 63"/>
                <a:gd name="T76" fmla="*/ 11 w 184"/>
                <a:gd name="T77" fmla="*/ 55 h 63"/>
                <a:gd name="T78" fmla="*/ 6 w 184"/>
                <a:gd name="T79" fmla="*/ 53 h 63"/>
                <a:gd name="T80" fmla="*/ 2 w 184"/>
                <a:gd name="T81" fmla="*/ 50 h 63"/>
                <a:gd name="T82" fmla="*/ 0 w 184"/>
                <a:gd name="T83" fmla="*/ 40 h 63"/>
                <a:gd name="T84" fmla="*/ 1 w 184"/>
                <a:gd name="T85" fmla="*/ 24 h 63"/>
                <a:gd name="T86" fmla="*/ 4 w 184"/>
                <a:gd name="T87" fmla="*/ 11 h 63"/>
                <a:gd name="T88" fmla="*/ 6 w 184"/>
                <a:gd name="T89" fmla="*/ 4 h 63"/>
                <a:gd name="T90" fmla="*/ 15 w 184"/>
                <a:gd name="T91" fmla="*/ 6 h 63"/>
                <a:gd name="T92" fmla="*/ 24 w 184"/>
                <a:gd name="T93" fmla="*/ 9 h 63"/>
                <a:gd name="T94" fmla="*/ 32 w 184"/>
                <a:gd name="T95" fmla="*/ 13 h 63"/>
                <a:gd name="T96" fmla="*/ 41 w 184"/>
                <a:gd name="T97" fmla="*/ 15 h 63"/>
                <a:gd name="T98" fmla="*/ 49 w 184"/>
                <a:gd name="T99" fmla="*/ 18 h 63"/>
                <a:gd name="T100" fmla="*/ 58 w 184"/>
                <a:gd name="T101" fmla="*/ 19 h 63"/>
                <a:gd name="T102" fmla="*/ 66 w 184"/>
                <a:gd name="T103" fmla="*/ 22 h 63"/>
                <a:gd name="T104" fmla="*/ 72 w 184"/>
                <a:gd name="T105" fmla="*/ 23 h 63"/>
                <a:gd name="T106" fmla="*/ 76 w 184"/>
                <a:gd name="T107" fmla="*/ 14 h 63"/>
                <a:gd name="T108" fmla="*/ 79 w 184"/>
                <a:gd name="T109" fmla="*/ 6 h 63"/>
                <a:gd name="T110" fmla="*/ 81 w 184"/>
                <a:gd name="T111" fmla="*/ 1 h 63"/>
                <a:gd name="T112" fmla="*/ 83 w 184"/>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63"/>
                <a:gd name="T173" fmla="*/ 184 w 184"/>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63">
                  <a:moveTo>
                    <a:pt x="83" y="0"/>
                  </a:moveTo>
                  <a:lnTo>
                    <a:pt x="89" y="4"/>
                  </a:lnTo>
                  <a:lnTo>
                    <a:pt x="97" y="7"/>
                  </a:lnTo>
                  <a:lnTo>
                    <a:pt x="106" y="11"/>
                  </a:lnTo>
                  <a:lnTo>
                    <a:pt x="114" y="15"/>
                  </a:lnTo>
                  <a:lnTo>
                    <a:pt x="123" y="20"/>
                  </a:lnTo>
                  <a:lnTo>
                    <a:pt x="131" y="23"/>
                  </a:lnTo>
                  <a:lnTo>
                    <a:pt x="138" y="26"/>
                  </a:lnTo>
                  <a:lnTo>
                    <a:pt x="145" y="28"/>
                  </a:lnTo>
                  <a:lnTo>
                    <a:pt x="151" y="29"/>
                  </a:lnTo>
                  <a:lnTo>
                    <a:pt x="158" y="31"/>
                  </a:lnTo>
                  <a:lnTo>
                    <a:pt x="164" y="32"/>
                  </a:lnTo>
                  <a:lnTo>
                    <a:pt x="171" y="35"/>
                  </a:lnTo>
                  <a:lnTo>
                    <a:pt x="176" y="37"/>
                  </a:lnTo>
                  <a:lnTo>
                    <a:pt x="180" y="40"/>
                  </a:lnTo>
                  <a:lnTo>
                    <a:pt x="182" y="44"/>
                  </a:lnTo>
                  <a:lnTo>
                    <a:pt x="184" y="49"/>
                  </a:lnTo>
                  <a:lnTo>
                    <a:pt x="182" y="54"/>
                  </a:lnTo>
                  <a:lnTo>
                    <a:pt x="180" y="57"/>
                  </a:lnTo>
                  <a:lnTo>
                    <a:pt x="176" y="59"/>
                  </a:lnTo>
                  <a:lnTo>
                    <a:pt x="171" y="62"/>
                  </a:lnTo>
                  <a:lnTo>
                    <a:pt x="164" y="62"/>
                  </a:lnTo>
                  <a:lnTo>
                    <a:pt x="157" y="63"/>
                  </a:lnTo>
                  <a:lnTo>
                    <a:pt x="150" y="63"/>
                  </a:lnTo>
                  <a:lnTo>
                    <a:pt x="142" y="63"/>
                  </a:lnTo>
                  <a:lnTo>
                    <a:pt x="135" y="63"/>
                  </a:lnTo>
                  <a:lnTo>
                    <a:pt x="124" y="62"/>
                  </a:lnTo>
                  <a:lnTo>
                    <a:pt x="114" y="62"/>
                  </a:lnTo>
                  <a:lnTo>
                    <a:pt x="102" y="61"/>
                  </a:lnTo>
                  <a:lnTo>
                    <a:pt x="90" y="59"/>
                  </a:lnTo>
                  <a:lnTo>
                    <a:pt x="78" y="59"/>
                  </a:lnTo>
                  <a:lnTo>
                    <a:pt x="67" y="58"/>
                  </a:lnTo>
                  <a:lnTo>
                    <a:pt x="57" y="58"/>
                  </a:lnTo>
                  <a:lnTo>
                    <a:pt x="48" y="58"/>
                  </a:lnTo>
                  <a:lnTo>
                    <a:pt x="40" y="58"/>
                  </a:lnTo>
                  <a:lnTo>
                    <a:pt x="31" y="58"/>
                  </a:lnTo>
                  <a:lnTo>
                    <a:pt x="24" y="58"/>
                  </a:lnTo>
                  <a:lnTo>
                    <a:pt x="17" y="57"/>
                  </a:lnTo>
                  <a:lnTo>
                    <a:pt x="11" y="55"/>
                  </a:lnTo>
                  <a:lnTo>
                    <a:pt x="6" y="53"/>
                  </a:lnTo>
                  <a:lnTo>
                    <a:pt x="2" y="50"/>
                  </a:lnTo>
                  <a:lnTo>
                    <a:pt x="0" y="40"/>
                  </a:lnTo>
                  <a:lnTo>
                    <a:pt x="1" y="24"/>
                  </a:lnTo>
                  <a:lnTo>
                    <a:pt x="4" y="11"/>
                  </a:lnTo>
                  <a:lnTo>
                    <a:pt x="6" y="4"/>
                  </a:lnTo>
                  <a:lnTo>
                    <a:pt x="15" y="6"/>
                  </a:lnTo>
                  <a:lnTo>
                    <a:pt x="24" y="9"/>
                  </a:lnTo>
                  <a:lnTo>
                    <a:pt x="32" y="13"/>
                  </a:lnTo>
                  <a:lnTo>
                    <a:pt x="41" y="15"/>
                  </a:lnTo>
                  <a:lnTo>
                    <a:pt x="49" y="18"/>
                  </a:lnTo>
                  <a:lnTo>
                    <a:pt x="58" y="19"/>
                  </a:lnTo>
                  <a:lnTo>
                    <a:pt x="66" y="22"/>
                  </a:lnTo>
                  <a:lnTo>
                    <a:pt x="72" y="23"/>
                  </a:lnTo>
                  <a:lnTo>
                    <a:pt x="76" y="14"/>
                  </a:lnTo>
                  <a:lnTo>
                    <a:pt x="79" y="6"/>
                  </a:lnTo>
                  <a:lnTo>
                    <a:pt x="81" y="1"/>
                  </a:lnTo>
                  <a:lnTo>
                    <a:pt x="83" y="0"/>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0" name="Freeform 48"/>
            <p:cNvSpPr>
              <a:spLocks/>
            </p:cNvSpPr>
            <p:nvPr/>
          </p:nvSpPr>
          <p:spPr bwMode="auto">
            <a:xfrm>
              <a:off x="4297" y="3506"/>
              <a:ext cx="177" cy="20"/>
            </a:xfrm>
            <a:custGeom>
              <a:avLst/>
              <a:gdLst>
                <a:gd name="T0" fmla="*/ 175 w 177"/>
                <a:gd name="T1" fmla="*/ 9 h 20"/>
                <a:gd name="T2" fmla="*/ 169 w 177"/>
                <a:gd name="T3" fmla="*/ 12 h 20"/>
                <a:gd name="T4" fmla="*/ 160 w 177"/>
                <a:gd name="T5" fmla="*/ 13 h 20"/>
                <a:gd name="T6" fmla="*/ 151 w 177"/>
                <a:gd name="T7" fmla="*/ 13 h 20"/>
                <a:gd name="T8" fmla="*/ 140 w 177"/>
                <a:gd name="T9" fmla="*/ 13 h 20"/>
                <a:gd name="T10" fmla="*/ 133 w 177"/>
                <a:gd name="T11" fmla="*/ 13 h 20"/>
                <a:gd name="T12" fmla="*/ 122 w 177"/>
                <a:gd name="T13" fmla="*/ 12 h 20"/>
                <a:gd name="T14" fmla="*/ 112 w 177"/>
                <a:gd name="T15" fmla="*/ 12 h 20"/>
                <a:gd name="T16" fmla="*/ 100 w 177"/>
                <a:gd name="T17" fmla="*/ 11 h 20"/>
                <a:gd name="T18" fmla="*/ 88 w 177"/>
                <a:gd name="T19" fmla="*/ 9 h 20"/>
                <a:gd name="T20" fmla="*/ 76 w 177"/>
                <a:gd name="T21" fmla="*/ 9 h 20"/>
                <a:gd name="T22" fmla="*/ 65 w 177"/>
                <a:gd name="T23" fmla="*/ 8 h 20"/>
                <a:gd name="T24" fmla="*/ 55 w 177"/>
                <a:gd name="T25" fmla="*/ 8 h 20"/>
                <a:gd name="T26" fmla="*/ 46 w 177"/>
                <a:gd name="T27" fmla="*/ 8 h 20"/>
                <a:gd name="T28" fmla="*/ 38 w 177"/>
                <a:gd name="T29" fmla="*/ 8 h 20"/>
                <a:gd name="T30" fmla="*/ 29 w 177"/>
                <a:gd name="T31" fmla="*/ 8 h 20"/>
                <a:gd name="T32" fmla="*/ 22 w 177"/>
                <a:gd name="T33" fmla="*/ 8 h 20"/>
                <a:gd name="T34" fmla="*/ 15 w 177"/>
                <a:gd name="T35" fmla="*/ 7 h 20"/>
                <a:gd name="T36" fmla="*/ 9 w 177"/>
                <a:gd name="T37" fmla="*/ 5 h 20"/>
                <a:gd name="T38" fmla="*/ 4 w 177"/>
                <a:gd name="T39" fmla="*/ 3 h 20"/>
                <a:gd name="T40" fmla="*/ 0 w 177"/>
                <a:gd name="T41" fmla="*/ 0 h 20"/>
                <a:gd name="T42" fmla="*/ 0 w 177"/>
                <a:gd name="T43" fmla="*/ 5 h 20"/>
                <a:gd name="T44" fmla="*/ 2 w 177"/>
                <a:gd name="T45" fmla="*/ 11 h 20"/>
                <a:gd name="T46" fmla="*/ 2 w 177"/>
                <a:gd name="T47" fmla="*/ 14 h 20"/>
                <a:gd name="T48" fmla="*/ 2 w 177"/>
                <a:gd name="T49" fmla="*/ 16 h 20"/>
                <a:gd name="T50" fmla="*/ 3 w 177"/>
                <a:gd name="T51" fmla="*/ 17 h 20"/>
                <a:gd name="T52" fmla="*/ 8 w 177"/>
                <a:gd name="T53" fmla="*/ 17 h 20"/>
                <a:gd name="T54" fmla="*/ 15 w 177"/>
                <a:gd name="T55" fmla="*/ 18 h 20"/>
                <a:gd name="T56" fmla="*/ 22 w 177"/>
                <a:gd name="T57" fmla="*/ 18 h 20"/>
                <a:gd name="T58" fmla="*/ 30 w 177"/>
                <a:gd name="T59" fmla="*/ 20 h 20"/>
                <a:gd name="T60" fmla="*/ 38 w 177"/>
                <a:gd name="T61" fmla="*/ 20 h 20"/>
                <a:gd name="T62" fmla="*/ 47 w 177"/>
                <a:gd name="T63" fmla="*/ 20 h 20"/>
                <a:gd name="T64" fmla="*/ 53 w 177"/>
                <a:gd name="T65" fmla="*/ 20 h 20"/>
                <a:gd name="T66" fmla="*/ 55 w 177"/>
                <a:gd name="T67" fmla="*/ 16 h 20"/>
                <a:gd name="T68" fmla="*/ 55 w 177"/>
                <a:gd name="T69" fmla="*/ 13 h 20"/>
                <a:gd name="T70" fmla="*/ 56 w 177"/>
                <a:gd name="T71" fmla="*/ 12 h 20"/>
                <a:gd name="T72" fmla="*/ 56 w 177"/>
                <a:gd name="T73" fmla="*/ 12 h 20"/>
                <a:gd name="T74" fmla="*/ 63 w 177"/>
                <a:gd name="T75" fmla="*/ 13 h 20"/>
                <a:gd name="T76" fmla="*/ 72 w 177"/>
                <a:gd name="T77" fmla="*/ 13 h 20"/>
                <a:gd name="T78" fmla="*/ 83 w 177"/>
                <a:gd name="T79" fmla="*/ 14 h 20"/>
                <a:gd name="T80" fmla="*/ 95 w 177"/>
                <a:gd name="T81" fmla="*/ 16 h 20"/>
                <a:gd name="T82" fmla="*/ 108 w 177"/>
                <a:gd name="T83" fmla="*/ 16 h 20"/>
                <a:gd name="T84" fmla="*/ 120 w 177"/>
                <a:gd name="T85" fmla="*/ 17 h 20"/>
                <a:gd name="T86" fmla="*/ 131 w 177"/>
                <a:gd name="T87" fmla="*/ 17 h 20"/>
                <a:gd name="T88" fmla="*/ 140 w 177"/>
                <a:gd name="T89" fmla="*/ 17 h 20"/>
                <a:gd name="T90" fmla="*/ 153 w 177"/>
                <a:gd name="T91" fmla="*/ 17 h 20"/>
                <a:gd name="T92" fmla="*/ 162 w 177"/>
                <a:gd name="T93" fmla="*/ 17 h 20"/>
                <a:gd name="T94" fmla="*/ 169 w 177"/>
                <a:gd name="T95" fmla="*/ 16 h 20"/>
                <a:gd name="T96" fmla="*/ 174 w 177"/>
                <a:gd name="T97" fmla="*/ 14 h 20"/>
                <a:gd name="T98" fmla="*/ 175 w 177"/>
                <a:gd name="T99" fmla="*/ 14 h 20"/>
                <a:gd name="T100" fmla="*/ 177 w 177"/>
                <a:gd name="T101" fmla="*/ 13 h 20"/>
                <a:gd name="T102" fmla="*/ 177 w 177"/>
                <a:gd name="T103" fmla="*/ 11 h 20"/>
                <a:gd name="T104" fmla="*/ 175 w 177"/>
                <a:gd name="T105" fmla="*/ 9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7"/>
                <a:gd name="T160" fmla="*/ 0 h 20"/>
                <a:gd name="T161" fmla="*/ 177 w 177"/>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7" h="20">
                  <a:moveTo>
                    <a:pt x="175" y="9"/>
                  </a:moveTo>
                  <a:lnTo>
                    <a:pt x="169" y="12"/>
                  </a:lnTo>
                  <a:lnTo>
                    <a:pt x="160" y="13"/>
                  </a:lnTo>
                  <a:lnTo>
                    <a:pt x="151" y="13"/>
                  </a:lnTo>
                  <a:lnTo>
                    <a:pt x="140" y="13"/>
                  </a:lnTo>
                  <a:lnTo>
                    <a:pt x="133" y="13"/>
                  </a:lnTo>
                  <a:lnTo>
                    <a:pt x="122" y="12"/>
                  </a:lnTo>
                  <a:lnTo>
                    <a:pt x="112" y="12"/>
                  </a:lnTo>
                  <a:lnTo>
                    <a:pt x="100" y="11"/>
                  </a:lnTo>
                  <a:lnTo>
                    <a:pt x="88" y="9"/>
                  </a:lnTo>
                  <a:lnTo>
                    <a:pt x="76" y="9"/>
                  </a:lnTo>
                  <a:lnTo>
                    <a:pt x="65" y="8"/>
                  </a:lnTo>
                  <a:lnTo>
                    <a:pt x="55" y="8"/>
                  </a:lnTo>
                  <a:lnTo>
                    <a:pt x="46" y="8"/>
                  </a:lnTo>
                  <a:lnTo>
                    <a:pt x="38" y="8"/>
                  </a:lnTo>
                  <a:lnTo>
                    <a:pt x="29" y="8"/>
                  </a:lnTo>
                  <a:lnTo>
                    <a:pt x="22" y="8"/>
                  </a:lnTo>
                  <a:lnTo>
                    <a:pt x="15" y="7"/>
                  </a:lnTo>
                  <a:lnTo>
                    <a:pt x="9" y="5"/>
                  </a:lnTo>
                  <a:lnTo>
                    <a:pt x="4" y="3"/>
                  </a:lnTo>
                  <a:lnTo>
                    <a:pt x="0" y="0"/>
                  </a:lnTo>
                  <a:lnTo>
                    <a:pt x="0" y="5"/>
                  </a:lnTo>
                  <a:lnTo>
                    <a:pt x="2" y="11"/>
                  </a:lnTo>
                  <a:lnTo>
                    <a:pt x="2" y="14"/>
                  </a:lnTo>
                  <a:lnTo>
                    <a:pt x="2" y="16"/>
                  </a:lnTo>
                  <a:lnTo>
                    <a:pt x="3" y="17"/>
                  </a:lnTo>
                  <a:lnTo>
                    <a:pt x="8" y="17"/>
                  </a:lnTo>
                  <a:lnTo>
                    <a:pt x="15" y="18"/>
                  </a:lnTo>
                  <a:lnTo>
                    <a:pt x="22" y="18"/>
                  </a:lnTo>
                  <a:lnTo>
                    <a:pt x="30" y="20"/>
                  </a:lnTo>
                  <a:lnTo>
                    <a:pt x="38" y="20"/>
                  </a:lnTo>
                  <a:lnTo>
                    <a:pt x="47" y="20"/>
                  </a:lnTo>
                  <a:lnTo>
                    <a:pt x="53" y="20"/>
                  </a:lnTo>
                  <a:lnTo>
                    <a:pt x="55" y="16"/>
                  </a:lnTo>
                  <a:lnTo>
                    <a:pt x="55" y="13"/>
                  </a:lnTo>
                  <a:lnTo>
                    <a:pt x="56" y="12"/>
                  </a:lnTo>
                  <a:lnTo>
                    <a:pt x="63" y="13"/>
                  </a:lnTo>
                  <a:lnTo>
                    <a:pt x="72" y="13"/>
                  </a:lnTo>
                  <a:lnTo>
                    <a:pt x="83" y="14"/>
                  </a:lnTo>
                  <a:lnTo>
                    <a:pt x="95" y="16"/>
                  </a:lnTo>
                  <a:lnTo>
                    <a:pt x="108" y="16"/>
                  </a:lnTo>
                  <a:lnTo>
                    <a:pt x="120" y="17"/>
                  </a:lnTo>
                  <a:lnTo>
                    <a:pt x="131" y="17"/>
                  </a:lnTo>
                  <a:lnTo>
                    <a:pt x="140" y="17"/>
                  </a:lnTo>
                  <a:lnTo>
                    <a:pt x="153" y="17"/>
                  </a:lnTo>
                  <a:lnTo>
                    <a:pt x="162" y="17"/>
                  </a:lnTo>
                  <a:lnTo>
                    <a:pt x="169" y="16"/>
                  </a:lnTo>
                  <a:lnTo>
                    <a:pt x="174" y="14"/>
                  </a:lnTo>
                  <a:lnTo>
                    <a:pt x="175" y="14"/>
                  </a:lnTo>
                  <a:lnTo>
                    <a:pt x="177" y="13"/>
                  </a:lnTo>
                  <a:lnTo>
                    <a:pt x="177" y="11"/>
                  </a:lnTo>
                  <a:lnTo>
                    <a:pt x="17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1" name="Freeform 49"/>
            <p:cNvSpPr>
              <a:spLocks/>
            </p:cNvSpPr>
            <p:nvPr/>
          </p:nvSpPr>
          <p:spPr bwMode="auto">
            <a:xfrm>
              <a:off x="4202" y="2655"/>
              <a:ext cx="216" cy="821"/>
            </a:xfrm>
            <a:custGeom>
              <a:avLst/>
              <a:gdLst>
                <a:gd name="T0" fmla="*/ 177 w 216"/>
                <a:gd name="T1" fmla="*/ 805 h 821"/>
                <a:gd name="T2" fmla="*/ 169 w 216"/>
                <a:gd name="T3" fmla="*/ 811 h 821"/>
                <a:gd name="T4" fmla="*/ 159 w 216"/>
                <a:gd name="T5" fmla="*/ 816 h 821"/>
                <a:gd name="T6" fmla="*/ 146 w 216"/>
                <a:gd name="T7" fmla="*/ 821 h 821"/>
                <a:gd name="T8" fmla="*/ 130 w 216"/>
                <a:gd name="T9" fmla="*/ 820 h 821"/>
                <a:gd name="T10" fmla="*/ 108 w 216"/>
                <a:gd name="T11" fmla="*/ 816 h 821"/>
                <a:gd name="T12" fmla="*/ 85 w 216"/>
                <a:gd name="T13" fmla="*/ 810 h 821"/>
                <a:gd name="T14" fmla="*/ 68 w 216"/>
                <a:gd name="T15" fmla="*/ 805 h 821"/>
                <a:gd name="T16" fmla="*/ 68 w 216"/>
                <a:gd name="T17" fmla="*/ 731 h 821"/>
                <a:gd name="T18" fmla="*/ 86 w 216"/>
                <a:gd name="T19" fmla="*/ 561 h 821"/>
                <a:gd name="T20" fmla="*/ 98 w 216"/>
                <a:gd name="T21" fmla="*/ 497 h 821"/>
                <a:gd name="T22" fmla="*/ 103 w 216"/>
                <a:gd name="T23" fmla="*/ 473 h 821"/>
                <a:gd name="T24" fmla="*/ 106 w 216"/>
                <a:gd name="T25" fmla="*/ 462 h 821"/>
                <a:gd name="T26" fmla="*/ 111 w 216"/>
                <a:gd name="T27" fmla="*/ 457 h 821"/>
                <a:gd name="T28" fmla="*/ 116 w 216"/>
                <a:gd name="T29" fmla="*/ 455 h 821"/>
                <a:gd name="T30" fmla="*/ 117 w 216"/>
                <a:gd name="T31" fmla="*/ 447 h 821"/>
                <a:gd name="T32" fmla="*/ 114 w 216"/>
                <a:gd name="T33" fmla="*/ 440 h 821"/>
                <a:gd name="T34" fmla="*/ 106 w 216"/>
                <a:gd name="T35" fmla="*/ 430 h 821"/>
                <a:gd name="T36" fmla="*/ 99 w 216"/>
                <a:gd name="T37" fmla="*/ 409 h 821"/>
                <a:gd name="T38" fmla="*/ 84 w 216"/>
                <a:gd name="T39" fmla="*/ 361 h 821"/>
                <a:gd name="T40" fmla="*/ 62 w 216"/>
                <a:gd name="T41" fmla="*/ 295 h 821"/>
                <a:gd name="T42" fmla="*/ 40 w 216"/>
                <a:gd name="T43" fmla="*/ 234 h 821"/>
                <a:gd name="T44" fmla="*/ 14 w 216"/>
                <a:gd name="T45" fmla="*/ 166 h 821"/>
                <a:gd name="T46" fmla="*/ 0 w 216"/>
                <a:gd name="T47" fmla="*/ 88 h 821"/>
                <a:gd name="T48" fmla="*/ 9 w 216"/>
                <a:gd name="T49" fmla="*/ 32 h 821"/>
                <a:gd name="T50" fmla="*/ 38 w 216"/>
                <a:gd name="T51" fmla="*/ 3 h 821"/>
                <a:gd name="T52" fmla="*/ 82 w 216"/>
                <a:gd name="T53" fmla="*/ 2 h 821"/>
                <a:gd name="T54" fmla="*/ 117 w 216"/>
                <a:gd name="T55" fmla="*/ 19 h 821"/>
                <a:gd name="T56" fmla="*/ 137 w 216"/>
                <a:gd name="T57" fmla="*/ 44 h 821"/>
                <a:gd name="T58" fmla="*/ 147 w 216"/>
                <a:gd name="T59" fmla="*/ 66 h 821"/>
                <a:gd name="T60" fmla="*/ 154 w 216"/>
                <a:gd name="T61" fmla="*/ 77 h 821"/>
                <a:gd name="T62" fmla="*/ 160 w 216"/>
                <a:gd name="T63" fmla="*/ 85 h 821"/>
                <a:gd name="T64" fmla="*/ 160 w 216"/>
                <a:gd name="T65" fmla="*/ 96 h 821"/>
                <a:gd name="T66" fmla="*/ 164 w 216"/>
                <a:gd name="T67" fmla="*/ 111 h 821"/>
                <a:gd name="T68" fmla="*/ 176 w 216"/>
                <a:gd name="T69" fmla="*/ 145 h 821"/>
                <a:gd name="T70" fmla="*/ 190 w 216"/>
                <a:gd name="T71" fmla="*/ 211 h 821"/>
                <a:gd name="T72" fmla="*/ 199 w 216"/>
                <a:gd name="T73" fmla="*/ 278 h 821"/>
                <a:gd name="T74" fmla="*/ 205 w 216"/>
                <a:gd name="T75" fmla="*/ 331 h 821"/>
                <a:gd name="T76" fmla="*/ 208 w 216"/>
                <a:gd name="T77" fmla="*/ 366 h 821"/>
                <a:gd name="T78" fmla="*/ 212 w 216"/>
                <a:gd name="T79" fmla="*/ 394 h 821"/>
                <a:gd name="T80" fmla="*/ 215 w 216"/>
                <a:gd name="T81" fmla="*/ 411 h 821"/>
                <a:gd name="T82" fmla="*/ 216 w 216"/>
                <a:gd name="T83" fmla="*/ 431 h 821"/>
                <a:gd name="T84" fmla="*/ 205 w 216"/>
                <a:gd name="T85" fmla="*/ 495 h 821"/>
                <a:gd name="T86" fmla="*/ 182 w 216"/>
                <a:gd name="T87" fmla="*/ 710 h 8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
                <a:gd name="T133" fmla="*/ 0 h 821"/>
                <a:gd name="T134" fmla="*/ 216 w 216"/>
                <a:gd name="T135" fmla="*/ 821 h 8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 h="821">
                  <a:moveTo>
                    <a:pt x="180" y="802"/>
                  </a:moveTo>
                  <a:lnTo>
                    <a:pt x="177" y="805"/>
                  </a:lnTo>
                  <a:lnTo>
                    <a:pt x="173" y="807"/>
                  </a:lnTo>
                  <a:lnTo>
                    <a:pt x="169" y="811"/>
                  </a:lnTo>
                  <a:lnTo>
                    <a:pt x="164" y="814"/>
                  </a:lnTo>
                  <a:lnTo>
                    <a:pt x="159" y="816"/>
                  </a:lnTo>
                  <a:lnTo>
                    <a:pt x="152" y="819"/>
                  </a:lnTo>
                  <a:lnTo>
                    <a:pt x="146" y="821"/>
                  </a:lnTo>
                  <a:lnTo>
                    <a:pt x="139" y="821"/>
                  </a:lnTo>
                  <a:lnTo>
                    <a:pt x="130" y="820"/>
                  </a:lnTo>
                  <a:lnTo>
                    <a:pt x="120" y="819"/>
                  </a:lnTo>
                  <a:lnTo>
                    <a:pt x="108" y="816"/>
                  </a:lnTo>
                  <a:lnTo>
                    <a:pt x="97" y="814"/>
                  </a:lnTo>
                  <a:lnTo>
                    <a:pt x="85" y="810"/>
                  </a:lnTo>
                  <a:lnTo>
                    <a:pt x="76" y="807"/>
                  </a:lnTo>
                  <a:lnTo>
                    <a:pt x="68" y="805"/>
                  </a:lnTo>
                  <a:lnTo>
                    <a:pt x="63" y="803"/>
                  </a:lnTo>
                  <a:lnTo>
                    <a:pt x="68" y="731"/>
                  </a:lnTo>
                  <a:lnTo>
                    <a:pt x="76" y="641"/>
                  </a:lnTo>
                  <a:lnTo>
                    <a:pt x="86" y="561"/>
                  </a:lnTo>
                  <a:lnTo>
                    <a:pt x="93" y="515"/>
                  </a:lnTo>
                  <a:lnTo>
                    <a:pt x="98" y="497"/>
                  </a:lnTo>
                  <a:lnTo>
                    <a:pt x="101" y="483"/>
                  </a:lnTo>
                  <a:lnTo>
                    <a:pt x="103" y="473"/>
                  </a:lnTo>
                  <a:lnTo>
                    <a:pt x="104" y="466"/>
                  </a:lnTo>
                  <a:lnTo>
                    <a:pt x="106" y="462"/>
                  </a:lnTo>
                  <a:lnTo>
                    <a:pt x="107" y="458"/>
                  </a:lnTo>
                  <a:lnTo>
                    <a:pt x="111" y="457"/>
                  </a:lnTo>
                  <a:lnTo>
                    <a:pt x="114" y="456"/>
                  </a:lnTo>
                  <a:lnTo>
                    <a:pt x="116" y="455"/>
                  </a:lnTo>
                  <a:lnTo>
                    <a:pt x="117" y="451"/>
                  </a:lnTo>
                  <a:lnTo>
                    <a:pt x="117" y="447"/>
                  </a:lnTo>
                  <a:lnTo>
                    <a:pt x="116" y="443"/>
                  </a:lnTo>
                  <a:lnTo>
                    <a:pt x="114" y="440"/>
                  </a:lnTo>
                  <a:lnTo>
                    <a:pt x="110" y="435"/>
                  </a:lnTo>
                  <a:lnTo>
                    <a:pt x="106" y="430"/>
                  </a:lnTo>
                  <a:lnTo>
                    <a:pt x="103" y="421"/>
                  </a:lnTo>
                  <a:lnTo>
                    <a:pt x="99" y="409"/>
                  </a:lnTo>
                  <a:lnTo>
                    <a:pt x="93" y="388"/>
                  </a:lnTo>
                  <a:lnTo>
                    <a:pt x="84" y="361"/>
                  </a:lnTo>
                  <a:lnTo>
                    <a:pt x="73" y="329"/>
                  </a:lnTo>
                  <a:lnTo>
                    <a:pt x="62" y="295"/>
                  </a:lnTo>
                  <a:lnTo>
                    <a:pt x="50" y="263"/>
                  </a:lnTo>
                  <a:lnTo>
                    <a:pt x="40" y="234"/>
                  </a:lnTo>
                  <a:lnTo>
                    <a:pt x="31" y="212"/>
                  </a:lnTo>
                  <a:lnTo>
                    <a:pt x="14" y="166"/>
                  </a:lnTo>
                  <a:lnTo>
                    <a:pt x="3" y="124"/>
                  </a:lnTo>
                  <a:lnTo>
                    <a:pt x="0" y="88"/>
                  </a:lnTo>
                  <a:lnTo>
                    <a:pt x="2" y="57"/>
                  </a:lnTo>
                  <a:lnTo>
                    <a:pt x="9" y="32"/>
                  </a:lnTo>
                  <a:lnTo>
                    <a:pt x="22" y="14"/>
                  </a:lnTo>
                  <a:lnTo>
                    <a:pt x="38" y="3"/>
                  </a:lnTo>
                  <a:lnTo>
                    <a:pt x="59" y="0"/>
                  </a:lnTo>
                  <a:lnTo>
                    <a:pt x="82" y="2"/>
                  </a:lnTo>
                  <a:lnTo>
                    <a:pt x="102" y="9"/>
                  </a:lnTo>
                  <a:lnTo>
                    <a:pt x="117" y="19"/>
                  </a:lnTo>
                  <a:lnTo>
                    <a:pt x="128" y="31"/>
                  </a:lnTo>
                  <a:lnTo>
                    <a:pt x="137" y="44"/>
                  </a:lnTo>
                  <a:lnTo>
                    <a:pt x="143" y="55"/>
                  </a:lnTo>
                  <a:lnTo>
                    <a:pt x="147" y="66"/>
                  </a:lnTo>
                  <a:lnTo>
                    <a:pt x="150" y="73"/>
                  </a:lnTo>
                  <a:lnTo>
                    <a:pt x="154" y="77"/>
                  </a:lnTo>
                  <a:lnTo>
                    <a:pt x="158" y="81"/>
                  </a:lnTo>
                  <a:lnTo>
                    <a:pt x="160" y="85"/>
                  </a:lnTo>
                  <a:lnTo>
                    <a:pt x="160" y="89"/>
                  </a:lnTo>
                  <a:lnTo>
                    <a:pt x="160" y="96"/>
                  </a:lnTo>
                  <a:lnTo>
                    <a:pt x="161" y="103"/>
                  </a:lnTo>
                  <a:lnTo>
                    <a:pt x="164" y="111"/>
                  </a:lnTo>
                  <a:lnTo>
                    <a:pt x="167" y="118"/>
                  </a:lnTo>
                  <a:lnTo>
                    <a:pt x="176" y="145"/>
                  </a:lnTo>
                  <a:lnTo>
                    <a:pt x="183" y="176"/>
                  </a:lnTo>
                  <a:lnTo>
                    <a:pt x="190" y="211"/>
                  </a:lnTo>
                  <a:lnTo>
                    <a:pt x="195" y="246"/>
                  </a:lnTo>
                  <a:lnTo>
                    <a:pt x="199" y="278"/>
                  </a:lnTo>
                  <a:lnTo>
                    <a:pt x="203" y="308"/>
                  </a:lnTo>
                  <a:lnTo>
                    <a:pt x="205" y="331"/>
                  </a:lnTo>
                  <a:lnTo>
                    <a:pt x="207" y="347"/>
                  </a:lnTo>
                  <a:lnTo>
                    <a:pt x="208" y="366"/>
                  </a:lnTo>
                  <a:lnTo>
                    <a:pt x="211" y="382"/>
                  </a:lnTo>
                  <a:lnTo>
                    <a:pt x="212" y="394"/>
                  </a:lnTo>
                  <a:lnTo>
                    <a:pt x="213" y="403"/>
                  </a:lnTo>
                  <a:lnTo>
                    <a:pt x="215" y="411"/>
                  </a:lnTo>
                  <a:lnTo>
                    <a:pt x="216" y="421"/>
                  </a:lnTo>
                  <a:lnTo>
                    <a:pt x="216" y="431"/>
                  </a:lnTo>
                  <a:lnTo>
                    <a:pt x="213" y="444"/>
                  </a:lnTo>
                  <a:lnTo>
                    <a:pt x="205" y="495"/>
                  </a:lnTo>
                  <a:lnTo>
                    <a:pt x="194" y="596"/>
                  </a:lnTo>
                  <a:lnTo>
                    <a:pt x="182" y="710"/>
                  </a:lnTo>
                  <a:lnTo>
                    <a:pt x="180" y="802"/>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2" name="Freeform 50"/>
            <p:cNvSpPr>
              <a:spLocks/>
            </p:cNvSpPr>
            <p:nvPr/>
          </p:nvSpPr>
          <p:spPr bwMode="auto">
            <a:xfrm>
              <a:off x="3922" y="2664"/>
              <a:ext cx="419" cy="755"/>
            </a:xfrm>
            <a:custGeom>
              <a:avLst/>
              <a:gdLst>
                <a:gd name="T0" fmla="*/ 357 w 419"/>
                <a:gd name="T1" fmla="*/ 0 h 755"/>
                <a:gd name="T2" fmla="*/ 325 w 419"/>
                <a:gd name="T3" fmla="*/ 13 h 755"/>
                <a:gd name="T4" fmla="*/ 296 w 419"/>
                <a:gd name="T5" fmla="*/ 42 h 755"/>
                <a:gd name="T6" fmla="*/ 276 w 419"/>
                <a:gd name="T7" fmla="*/ 79 h 755"/>
                <a:gd name="T8" fmla="*/ 260 w 419"/>
                <a:gd name="T9" fmla="*/ 131 h 755"/>
                <a:gd name="T10" fmla="*/ 245 w 419"/>
                <a:gd name="T11" fmla="*/ 221 h 755"/>
                <a:gd name="T12" fmla="*/ 233 w 419"/>
                <a:gd name="T13" fmla="*/ 317 h 755"/>
                <a:gd name="T14" fmla="*/ 224 w 419"/>
                <a:gd name="T15" fmla="*/ 389 h 755"/>
                <a:gd name="T16" fmla="*/ 217 w 419"/>
                <a:gd name="T17" fmla="*/ 411 h 755"/>
                <a:gd name="T18" fmla="*/ 197 w 419"/>
                <a:gd name="T19" fmla="*/ 425 h 755"/>
                <a:gd name="T20" fmla="*/ 166 w 419"/>
                <a:gd name="T21" fmla="*/ 448 h 755"/>
                <a:gd name="T22" fmla="*/ 134 w 419"/>
                <a:gd name="T23" fmla="*/ 477 h 755"/>
                <a:gd name="T24" fmla="*/ 114 w 419"/>
                <a:gd name="T25" fmla="*/ 503 h 755"/>
                <a:gd name="T26" fmla="*/ 99 w 419"/>
                <a:gd name="T27" fmla="*/ 527 h 755"/>
                <a:gd name="T28" fmla="*/ 90 w 419"/>
                <a:gd name="T29" fmla="*/ 552 h 755"/>
                <a:gd name="T30" fmla="*/ 76 w 419"/>
                <a:gd name="T31" fmla="*/ 587 h 755"/>
                <a:gd name="T32" fmla="*/ 57 w 419"/>
                <a:gd name="T33" fmla="*/ 627 h 755"/>
                <a:gd name="T34" fmla="*/ 41 w 419"/>
                <a:gd name="T35" fmla="*/ 659 h 755"/>
                <a:gd name="T36" fmla="*/ 22 w 419"/>
                <a:gd name="T37" fmla="*/ 683 h 755"/>
                <a:gd name="T38" fmla="*/ 2 w 419"/>
                <a:gd name="T39" fmla="*/ 715 h 755"/>
                <a:gd name="T40" fmla="*/ 2 w 419"/>
                <a:gd name="T41" fmla="*/ 733 h 755"/>
                <a:gd name="T42" fmla="*/ 14 w 419"/>
                <a:gd name="T43" fmla="*/ 751 h 755"/>
                <a:gd name="T44" fmla="*/ 26 w 419"/>
                <a:gd name="T45" fmla="*/ 753 h 755"/>
                <a:gd name="T46" fmla="*/ 42 w 419"/>
                <a:gd name="T47" fmla="*/ 731 h 755"/>
                <a:gd name="T48" fmla="*/ 71 w 419"/>
                <a:gd name="T49" fmla="*/ 685 h 755"/>
                <a:gd name="T50" fmla="*/ 125 w 419"/>
                <a:gd name="T51" fmla="*/ 613 h 755"/>
                <a:gd name="T52" fmla="*/ 185 w 419"/>
                <a:gd name="T53" fmla="*/ 541 h 755"/>
                <a:gd name="T54" fmla="*/ 232 w 419"/>
                <a:gd name="T55" fmla="*/ 490 h 755"/>
                <a:gd name="T56" fmla="*/ 252 w 419"/>
                <a:gd name="T57" fmla="*/ 472 h 755"/>
                <a:gd name="T58" fmla="*/ 267 w 419"/>
                <a:gd name="T59" fmla="*/ 464 h 755"/>
                <a:gd name="T60" fmla="*/ 280 w 419"/>
                <a:gd name="T61" fmla="*/ 453 h 755"/>
                <a:gd name="T62" fmla="*/ 290 w 419"/>
                <a:gd name="T63" fmla="*/ 443 h 755"/>
                <a:gd name="T64" fmla="*/ 296 w 419"/>
                <a:gd name="T65" fmla="*/ 424 h 755"/>
                <a:gd name="T66" fmla="*/ 307 w 419"/>
                <a:gd name="T67" fmla="*/ 394 h 755"/>
                <a:gd name="T68" fmla="*/ 321 w 419"/>
                <a:gd name="T69" fmla="*/ 365 h 755"/>
                <a:gd name="T70" fmla="*/ 339 w 419"/>
                <a:gd name="T71" fmla="*/ 329 h 755"/>
                <a:gd name="T72" fmla="*/ 362 w 419"/>
                <a:gd name="T73" fmla="*/ 284 h 755"/>
                <a:gd name="T74" fmla="*/ 383 w 419"/>
                <a:gd name="T75" fmla="*/ 237 h 755"/>
                <a:gd name="T76" fmla="*/ 409 w 419"/>
                <a:gd name="T77" fmla="*/ 158 h 755"/>
                <a:gd name="T78" fmla="*/ 419 w 419"/>
                <a:gd name="T79" fmla="*/ 75 h 755"/>
                <a:gd name="T80" fmla="*/ 408 w 419"/>
                <a:gd name="T81" fmla="*/ 28 h 755"/>
                <a:gd name="T82" fmla="*/ 386 w 419"/>
                <a:gd name="T83" fmla="*/ 7 h 7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9"/>
                <a:gd name="T127" fmla="*/ 0 h 755"/>
                <a:gd name="T128" fmla="*/ 419 w 419"/>
                <a:gd name="T129" fmla="*/ 755 h 7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9" h="755">
                  <a:moveTo>
                    <a:pt x="374" y="2"/>
                  </a:moveTo>
                  <a:lnTo>
                    <a:pt x="357" y="0"/>
                  </a:lnTo>
                  <a:lnTo>
                    <a:pt x="340" y="4"/>
                  </a:lnTo>
                  <a:lnTo>
                    <a:pt x="325" y="13"/>
                  </a:lnTo>
                  <a:lnTo>
                    <a:pt x="311" y="26"/>
                  </a:lnTo>
                  <a:lnTo>
                    <a:pt x="296" y="42"/>
                  </a:lnTo>
                  <a:lnTo>
                    <a:pt x="286" y="61"/>
                  </a:lnTo>
                  <a:lnTo>
                    <a:pt x="276" y="79"/>
                  </a:lnTo>
                  <a:lnTo>
                    <a:pt x="269" y="97"/>
                  </a:lnTo>
                  <a:lnTo>
                    <a:pt x="260" y="131"/>
                  </a:lnTo>
                  <a:lnTo>
                    <a:pt x="251" y="173"/>
                  </a:lnTo>
                  <a:lnTo>
                    <a:pt x="245" y="221"/>
                  </a:lnTo>
                  <a:lnTo>
                    <a:pt x="238" y="271"/>
                  </a:lnTo>
                  <a:lnTo>
                    <a:pt x="233" y="317"/>
                  </a:lnTo>
                  <a:lnTo>
                    <a:pt x="228" y="357"/>
                  </a:lnTo>
                  <a:lnTo>
                    <a:pt x="224" y="389"/>
                  </a:lnTo>
                  <a:lnTo>
                    <a:pt x="221" y="407"/>
                  </a:lnTo>
                  <a:lnTo>
                    <a:pt x="217" y="411"/>
                  </a:lnTo>
                  <a:lnTo>
                    <a:pt x="208" y="416"/>
                  </a:lnTo>
                  <a:lnTo>
                    <a:pt x="197" y="425"/>
                  </a:lnTo>
                  <a:lnTo>
                    <a:pt x="181" y="435"/>
                  </a:lnTo>
                  <a:lnTo>
                    <a:pt x="166" y="448"/>
                  </a:lnTo>
                  <a:lnTo>
                    <a:pt x="149" y="461"/>
                  </a:lnTo>
                  <a:lnTo>
                    <a:pt x="134" y="477"/>
                  </a:lnTo>
                  <a:lnTo>
                    <a:pt x="121" y="492"/>
                  </a:lnTo>
                  <a:lnTo>
                    <a:pt x="114" y="503"/>
                  </a:lnTo>
                  <a:lnTo>
                    <a:pt x="107" y="514"/>
                  </a:lnTo>
                  <a:lnTo>
                    <a:pt x="99" y="527"/>
                  </a:lnTo>
                  <a:lnTo>
                    <a:pt x="94" y="541"/>
                  </a:lnTo>
                  <a:lnTo>
                    <a:pt x="90" y="552"/>
                  </a:lnTo>
                  <a:lnTo>
                    <a:pt x="84" y="567"/>
                  </a:lnTo>
                  <a:lnTo>
                    <a:pt x="76" y="587"/>
                  </a:lnTo>
                  <a:lnTo>
                    <a:pt x="67" y="608"/>
                  </a:lnTo>
                  <a:lnTo>
                    <a:pt x="57" y="627"/>
                  </a:lnTo>
                  <a:lnTo>
                    <a:pt x="49" y="645"/>
                  </a:lnTo>
                  <a:lnTo>
                    <a:pt x="41" y="659"/>
                  </a:lnTo>
                  <a:lnTo>
                    <a:pt x="36" y="667"/>
                  </a:lnTo>
                  <a:lnTo>
                    <a:pt x="22" y="683"/>
                  </a:lnTo>
                  <a:lnTo>
                    <a:pt x="10" y="700"/>
                  </a:lnTo>
                  <a:lnTo>
                    <a:pt x="2" y="715"/>
                  </a:lnTo>
                  <a:lnTo>
                    <a:pt x="0" y="726"/>
                  </a:lnTo>
                  <a:lnTo>
                    <a:pt x="2" y="733"/>
                  </a:lnTo>
                  <a:lnTo>
                    <a:pt x="7" y="744"/>
                  </a:lnTo>
                  <a:lnTo>
                    <a:pt x="14" y="751"/>
                  </a:lnTo>
                  <a:lnTo>
                    <a:pt x="19" y="755"/>
                  </a:lnTo>
                  <a:lnTo>
                    <a:pt x="26" y="753"/>
                  </a:lnTo>
                  <a:lnTo>
                    <a:pt x="33" y="744"/>
                  </a:lnTo>
                  <a:lnTo>
                    <a:pt x="42" y="731"/>
                  </a:lnTo>
                  <a:lnTo>
                    <a:pt x="52" y="716"/>
                  </a:lnTo>
                  <a:lnTo>
                    <a:pt x="71" y="685"/>
                  </a:lnTo>
                  <a:lnTo>
                    <a:pt x="97" y="650"/>
                  </a:lnTo>
                  <a:lnTo>
                    <a:pt x="125" y="613"/>
                  </a:lnTo>
                  <a:lnTo>
                    <a:pt x="155" y="576"/>
                  </a:lnTo>
                  <a:lnTo>
                    <a:pt x="185" y="541"/>
                  </a:lnTo>
                  <a:lnTo>
                    <a:pt x="211" y="512"/>
                  </a:lnTo>
                  <a:lnTo>
                    <a:pt x="232" y="490"/>
                  </a:lnTo>
                  <a:lnTo>
                    <a:pt x="245" y="475"/>
                  </a:lnTo>
                  <a:lnTo>
                    <a:pt x="252" y="472"/>
                  </a:lnTo>
                  <a:lnTo>
                    <a:pt x="259" y="468"/>
                  </a:lnTo>
                  <a:lnTo>
                    <a:pt x="267" y="464"/>
                  </a:lnTo>
                  <a:lnTo>
                    <a:pt x="273" y="459"/>
                  </a:lnTo>
                  <a:lnTo>
                    <a:pt x="280" y="453"/>
                  </a:lnTo>
                  <a:lnTo>
                    <a:pt x="285" y="448"/>
                  </a:lnTo>
                  <a:lnTo>
                    <a:pt x="290" y="443"/>
                  </a:lnTo>
                  <a:lnTo>
                    <a:pt x="292" y="437"/>
                  </a:lnTo>
                  <a:lnTo>
                    <a:pt x="296" y="424"/>
                  </a:lnTo>
                  <a:lnTo>
                    <a:pt x="302" y="409"/>
                  </a:lnTo>
                  <a:lnTo>
                    <a:pt x="307" y="394"/>
                  </a:lnTo>
                  <a:lnTo>
                    <a:pt x="314" y="377"/>
                  </a:lnTo>
                  <a:lnTo>
                    <a:pt x="321" y="365"/>
                  </a:lnTo>
                  <a:lnTo>
                    <a:pt x="329" y="350"/>
                  </a:lnTo>
                  <a:lnTo>
                    <a:pt x="339" y="329"/>
                  </a:lnTo>
                  <a:lnTo>
                    <a:pt x="351" y="307"/>
                  </a:lnTo>
                  <a:lnTo>
                    <a:pt x="362" y="284"/>
                  </a:lnTo>
                  <a:lnTo>
                    <a:pt x="373" y="260"/>
                  </a:lnTo>
                  <a:lnTo>
                    <a:pt x="383" y="237"/>
                  </a:lnTo>
                  <a:lnTo>
                    <a:pt x="391" y="216"/>
                  </a:lnTo>
                  <a:lnTo>
                    <a:pt x="409" y="158"/>
                  </a:lnTo>
                  <a:lnTo>
                    <a:pt x="417" y="111"/>
                  </a:lnTo>
                  <a:lnTo>
                    <a:pt x="419" y="75"/>
                  </a:lnTo>
                  <a:lnTo>
                    <a:pt x="416" y="48"/>
                  </a:lnTo>
                  <a:lnTo>
                    <a:pt x="408" y="28"/>
                  </a:lnTo>
                  <a:lnTo>
                    <a:pt x="397" y="15"/>
                  </a:lnTo>
                  <a:lnTo>
                    <a:pt x="386" y="7"/>
                  </a:lnTo>
                  <a:lnTo>
                    <a:pt x="374" y="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3" name="Freeform 51"/>
            <p:cNvSpPr>
              <a:spLocks/>
            </p:cNvSpPr>
            <p:nvPr/>
          </p:nvSpPr>
          <p:spPr bwMode="auto">
            <a:xfrm>
              <a:off x="4257" y="2722"/>
              <a:ext cx="22" cy="22"/>
            </a:xfrm>
            <a:custGeom>
              <a:avLst/>
              <a:gdLst>
                <a:gd name="T0" fmla="*/ 8 w 22"/>
                <a:gd name="T1" fmla="*/ 21 h 22"/>
                <a:gd name="T2" fmla="*/ 12 w 22"/>
                <a:gd name="T3" fmla="*/ 22 h 22"/>
                <a:gd name="T4" fmla="*/ 16 w 22"/>
                <a:gd name="T5" fmla="*/ 21 h 22"/>
                <a:gd name="T6" fmla="*/ 20 w 22"/>
                <a:gd name="T7" fmla="*/ 18 h 22"/>
                <a:gd name="T8" fmla="*/ 22 w 22"/>
                <a:gd name="T9" fmla="*/ 14 h 22"/>
                <a:gd name="T10" fmla="*/ 22 w 22"/>
                <a:gd name="T11" fmla="*/ 10 h 22"/>
                <a:gd name="T12" fmla="*/ 21 w 22"/>
                <a:gd name="T13" fmla="*/ 6 h 22"/>
                <a:gd name="T14" fmla="*/ 20 w 22"/>
                <a:gd name="T15" fmla="*/ 3 h 22"/>
                <a:gd name="T16" fmla="*/ 16 w 22"/>
                <a:gd name="T17" fmla="*/ 0 h 22"/>
                <a:gd name="T18" fmla="*/ 11 w 22"/>
                <a:gd name="T19" fmla="*/ 0 h 22"/>
                <a:gd name="T20" fmla="*/ 7 w 22"/>
                <a:gd name="T21" fmla="*/ 1 h 22"/>
                <a:gd name="T22" fmla="*/ 3 w 22"/>
                <a:gd name="T23" fmla="*/ 4 h 22"/>
                <a:gd name="T24" fmla="*/ 2 w 22"/>
                <a:gd name="T25" fmla="*/ 8 h 22"/>
                <a:gd name="T26" fmla="*/ 0 w 22"/>
                <a:gd name="T27" fmla="*/ 12 h 22"/>
                <a:gd name="T28" fmla="*/ 2 w 22"/>
                <a:gd name="T29" fmla="*/ 16 h 22"/>
                <a:gd name="T30" fmla="*/ 4 w 22"/>
                <a:gd name="T31" fmla="*/ 19 h 22"/>
                <a:gd name="T32" fmla="*/ 8 w 22"/>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8" y="21"/>
                  </a:moveTo>
                  <a:lnTo>
                    <a:pt x="12" y="22"/>
                  </a:lnTo>
                  <a:lnTo>
                    <a:pt x="16" y="21"/>
                  </a:lnTo>
                  <a:lnTo>
                    <a:pt x="20" y="18"/>
                  </a:lnTo>
                  <a:lnTo>
                    <a:pt x="22" y="14"/>
                  </a:lnTo>
                  <a:lnTo>
                    <a:pt x="22" y="10"/>
                  </a:lnTo>
                  <a:lnTo>
                    <a:pt x="21" y="6"/>
                  </a:lnTo>
                  <a:lnTo>
                    <a:pt x="20" y="3"/>
                  </a:lnTo>
                  <a:lnTo>
                    <a:pt x="16" y="0"/>
                  </a:lnTo>
                  <a:lnTo>
                    <a:pt x="11" y="0"/>
                  </a:lnTo>
                  <a:lnTo>
                    <a:pt x="7" y="1"/>
                  </a:lnTo>
                  <a:lnTo>
                    <a:pt x="3" y="4"/>
                  </a:lnTo>
                  <a:lnTo>
                    <a:pt x="2" y="8"/>
                  </a:lnTo>
                  <a:lnTo>
                    <a:pt x="0" y="12"/>
                  </a:lnTo>
                  <a:lnTo>
                    <a:pt x="2" y="16"/>
                  </a:lnTo>
                  <a:lnTo>
                    <a:pt x="4" y="19"/>
                  </a:lnTo>
                  <a:lnTo>
                    <a:pt x="8"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4" name="Freeform 52"/>
            <p:cNvSpPr>
              <a:spLocks/>
            </p:cNvSpPr>
            <p:nvPr/>
          </p:nvSpPr>
          <p:spPr bwMode="auto">
            <a:xfrm>
              <a:off x="3935" y="3373"/>
              <a:ext cx="22" cy="22"/>
            </a:xfrm>
            <a:custGeom>
              <a:avLst/>
              <a:gdLst>
                <a:gd name="T0" fmla="*/ 7 w 22"/>
                <a:gd name="T1" fmla="*/ 20 h 22"/>
                <a:gd name="T2" fmla="*/ 11 w 22"/>
                <a:gd name="T3" fmla="*/ 22 h 22"/>
                <a:gd name="T4" fmla="*/ 15 w 22"/>
                <a:gd name="T5" fmla="*/ 20 h 22"/>
                <a:gd name="T6" fmla="*/ 19 w 22"/>
                <a:gd name="T7" fmla="*/ 18 h 22"/>
                <a:gd name="T8" fmla="*/ 22 w 22"/>
                <a:gd name="T9" fmla="*/ 14 h 22"/>
                <a:gd name="T10" fmla="*/ 22 w 22"/>
                <a:gd name="T11" fmla="*/ 10 h 22"/>
                <a:gd name="T12" fmla="*/ 20 w 22"/>
                <a:gd name="T13" fmla="*/ 6 h 22"/>
                <a:gd name="T14" fmla="*/ 18 w 22"/>
                <a:gd name="T15" fmla="*/ 2 h 22"/>
                <a:gd name="T16" fmla="*/ 14 w 22"/>
                <a:gd name="T17" fmla="*/ 1 h 22"/>
                <a:gd name="T18" fmla="*/ 10 w 22"/>
                <a:gd name="T19" fmla="*/ 0 h 22"/>
                <a:gd name="T20" fmla="*/ 6 w 22"/>
                <a:gd name="T21" fmla="*/ 1 h 22"/>
                <a:gd name="T22" fmla="*/ 2 w 22"/>
                <a:gd name="T23" fmla="*/ 4 h 22"/>
                <a:gd name="T24" fmla="*/ 1 w 22"/>
                <a:gd name="T25" fmla="*/ 7 h 22"/>
                <a:gd name="T26" fmla="*/ 0 w 22"/>
                <a:gd name="T27" fmla="*/ 11 h 22"/>
                <a:gd name="T28" fmla="*/ 1 w 22"/>
                <a:gd name="T29" fmla="*/ 15 h 22"/>
                <a:gd name="T30" fmla="*/ 4 w 22"/>
                <a:gd name="T31" fmla="*/ 19 h 22"/>
                <a:gd name="T32" fmla="*/ 7 w 22"/>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7" y="20"/>
                  </a:moveTo>
                  <a:lnTo>
                    <a:pt x="11" y="22"/>
                  </a:lnTo>
                  <a:lnTo>
                    <a:pt x="15" y="20"/>
                  </a:lnTo>
                  <a:lnTo>
                    <a:pt x="19" y="18"/>
                  </a:lnTo>
                  <a:lnTo>
                    <a:pt x="22" y="14"/>
                  </a:lnTo>
                  <a:lnTo>
                    <a:pt x="22" y="10"/>
                  </a:lnTo>
                  <a:lnTo>
                    <a:pt x="20" y="6"/>
                  </a:lnTo>
                  <a:lnTo>
                    <a:pt x="18" y="2"/>
                  </a:lnTo>
                  <a:lnTo>
                    <a:pt x="14" y="1"/>
                  </a:lnTo>
                  <a:lnTo>
                    <a:pt x="10" y="0"/>
                  </a:lnTo>
                  <a:lnTo>
                    <a:pt x="6" y="1"/>
                  </a:lnTo>
                  <a:lnTo>
                    <a:pt x="2" y="4"/>
                  </a:lnTo>
                  <a:lnTo>
                    <a:pt x="1" y="7"/>
                  </a:lnTo>
                  <a:lnTo>
                    <a:pt x="0" y="11"/>
                  </a:lnTo>
                  <a:lnTo>
                    <a:pt x="1" y="15"/>
                  </a:lnTo>
                  <a:lnTo>
                    <a:pt x="4" y="19"/>
                  </a:lnTo>
                  <a:lnTo>
                    <a:pt x="7"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5" name="Freeform 53"/>
            <p:cNvSpPr>
              <a:spLocks/>
            </p:cNvSpPr>
            <p:nvPr/>
          </p:nvSpPr>
          <p:spPr bwMode="auto">
            <a:xfrm>
              <a:off x="3898" y="3362"/>
              <a:ext cx="147" cy="135"/>
            </a:xfrm>
            <a:custGeom>
              <a:avLst/>
              <a:gdLst>
                <a:gd name="T0" fmla="*/ 50 w 147"/>
                <a:gd name="T1" fmla="*/ 0 h 135"/>
                <a:gd name="T2" fmla="*/ 44 w 147"/>
                <a:gd name="T3" fmla="*/ 0 h 135"/>
                <a:gd name="T4" fmla="*/ 38 w 147"/>
                <a:gd name="T5" fmla="*/ 3 h 135"/>
                <a:gd name="T6" fmla="*/ 30 w 147"/>
                <a:gd name="T7" fmla="*/ 8 h 135"/>
                <a:gd name="T8" fmla="*/ 24 w 147"/>
                <a:gd name="T9" fmla="*/ 13 h 135"/>
                <a:gd name="T10" fmla="*/ 16 w 147"/>
                <a:gd name="T11" fmla="*/ 18 h 135"/>
                <a:gd name="T12" fmla="*/ 11 w 147"/>
                <a:gd name="T13" fmla="*/ 25 h 135"/>
                <a:gd name="T14" fmla="*/ 6 w 147"/>
                <a:gd name="T15" fmla="*/ 30 h 135"/>
                <a:gd name="T16" fmla="*/ 3 w 147"/>
                <a:gd name="T17" fmla="*/ 35 h 135"/>
                <a:gd name="T18" fmla="*/ 0 w 147"/>
                <a:gd name="T19" fmla="*/ 44 h 135"/>
                <a:gd name="T20" fmla="*/ 3 w 147"/>
                <a:gd name="T21" fmla="*/ 53 h 135"/>
                <a:gd name="T22" fmla="*/ 9 w 147"/>
                <a:gd name="T23" fmla="*/ 63 h 135"/>
                <a:gd name="T24" fmla="*/ 25 w 147"/>
                <a:gd name="T25" fmla="*/ 72 h 135"/>
                <a:gd name="T26" fmla="*/ 37 w 147"/>
                <a:gd name="T27" fmla="*/ 77 h 135"/>
                <a:gd name="T28" fmla="*/ 50 w 147"/>
                <a:gd name="T29" fmla="*/ 85 h 135"/>
                <a:gd name="T30" fmla="*/ 61 w 147"/>
                <a:gd name="T31" fmla="*/ 92 h 135"/>
                <a:gd name="T32" fmla="*/ 73 w 147"/>
                <a:gd name="T33" fmla="*/ 101 h 135"/>
                <a:gd name="T34" fmla="*/ 85 w 147"/>
                <a:gd name="T35" fmla="*/ 111 h 135"/>
                <a:gd name="T36" fmla="*/ 95 w 147"/>
                <a:gd name="T37" fmla="*/ 118 h 135"/>
                <a:gd name="T38" fmla="*/ 105 w 147"/>
                <a:gd name="T39" fmla="*/ 125 h 135"/>
                <a:gd name="T40" fmla="*/ 113 w 147"/>
                <a:gd name="T41" fmla="*/ 129 h 135"/>
                <a:gd name="T42" fmla="*/ 123 w 147"/>
                <a:gd name="T43" fmla="*/ 133 h 135"/>
                <a:gd name="T44" fmla="*/ 134 w 147"/>
                <a:gd name="T45" fmla="*/ 135 h 135"/>
                <a:gd name="T46" fmla="*/ 143 w 147"/>
                <a:gd name="T47" fmla="*/ 135 h 135"/>
                <a:gd name="T48" fmla="*/ 147 w 147"/>
                <a:gd name="T49" fmla="*/ 133 h 135"/>
                <a:gd name="T50" fmla="*/ 145 w 147"/>
                <a:gd name="T51" fmla="*/ 127 h 135"/>
                <a:gd name="T52" fmla="*/ 139 w 147"/>
                <a:gd name="T53" fmla="*/ 121 h 135"/>
                <a:gd name="T54" fmla="*/ 131 w 147"/>
                <a:gd name="T55" fmla="*/ 114 h 135"/>
                <a:gd name="T56" fmla="*/ 125 w 147"/>
                <a:gd name="T57" fmla="*/ 109 h 135"/>
                <a:gd name="T58" fmla="*/ 117 w 147"/>
                <a:gd name="T59" fmla="*/ 100 h 135"/>
                <a:gd name="T60" fmla="*/ 105 w 147"/>
                <a:gd name="T61" fmla="*/ 82 h 135"/>
                <a:gd name="T62" fmla="*/ 95 w 147"/>
                <a:gd name="T63" fmla="*/ 65 h 135"/>
                <a:gd name="T64" fmla="*/ 87 w 147"/>
                <a:gd name="T65" fmla="*/ 52 h 135"/>
                <a:gd name="T66" fmla="*/ 81 w 147"/>
                <a:gd name="T67" fmla="*/ 41 h 135"/>
                <a:gd name="T68" fmla="*/ 73 w 147"/>
                <a:gd name="T69" fmla="*/ 24 h 135"/>
                <a:gd name="T70" fmla="*/ 63 w 147"/>
                <a:gd name="T71" fmla="*/ 9 h 135"/>
                <a:gd name="T72" fmla="*/ 50 w 147"/>
                <a:gd name="T73" fmla="*/ 0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7"/>
                <a:gd name="T112" fmla="*/ 0 h 135"/>
                <a:gd name="T113" fmla="*/ 147 w 147"/>
                <a:gd name="T114" fmla="*/ 135 h 1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7" h="135">
                  <a:moveTo>
                    <a:pt x="50" y="0"/>
                  </a:moveTo>
                  <a:lnTo>
                    <a:pt x="44" y="0"/>
                  </a:lnTo>
                  <a:lnTo>
                    <a:pt x="38" y="3"/>
                  </a:lnTo>
                  <a:lnTo>
                    <a:pt x="30" y="8"/>
                  </a:lnTo>
                  <a:lnTo>
                    <a:pt x="24" y="13"/>
                  </a:lnTo>
                  <a:lnTo>
                    <a:pt x="16" y="18"/>
                  </a:lnTo>
                  <a:lnTo>
                    <a:pt x="11" y="25"/>
                  </a:lnTo>
                  <a:lnTo>
                    <a:pt x="6" y="30"/>
                  </a:lnTo>
                  <a:lnTo>
                    <a:pt x="3" y="35"/>
                  </a:lnTo>
                  <a:lnTo>
                    <a:pt x="0" y="44"/>
                  </a:lnTo>
                  <a:lnTo>
                    <a:pt x="3" y="53"/>
                  </a:lnTo>
                  <a:lnTo>
                    <a:pt x="9" y="63"/>
                  </a:lnTo>
                  <a:lnTo>
                    <a:pt x="25" y="72"/>
                  </a:lnTo>
                  <a:lnTo>
                    <a:pt x="37" y="77"/>
                  </a:lnTo>
                  <a:lnTo>
                    <a:pt x="50" y="85"/>
                  </a:lnTo>
                  <a:lnTo>
                    <a:pt x="61" y="92"/>
                  </a:lnTo>
                  <a:lnTo>
                    <a:pt x="73" y="101"/>
                  </a:lnTo>
                  <a:lnTo>
                    <a:pt x="85" y="111"/>
                  </a:lnTo>
                  <a:lnTo>
                    <a:pt x="95" y="118"/>
                  </a:lnTo>
                  <a:lnTo>
                    <a:pt x="105" y="125"/>
                  </a:lnTo>
                  <a:lnTo>
                    <a:pt x="113" y="129"/>
                  </a:lnTo>
                  <a:lnTo>
                    <a:pt x="123" y="133"/>
                  </a:lnTo>
                  <a:lnTo>
                    <a:pt x="134" y="135"/>
                  </a:lnTo>
                  <a:lnTo>
                    <a:pt x="143" y="135"/>
                  </a:lnTo>
                  <a:lnTo>
                    <a:pt x="147" y="133"/>
                  </a:lnTo>
                  <a:lnTo>
                    <a:pt x="145" y="127"/>
                  </a:lnTo>
                  <a:lnTo>
                    <a:pt x="139" y="121"/>
                  </a:lnTo>
                  <a:lnTo>
                    <a:pt x="131" y="114"/>
                  </a:lnTo>
                  <a:lnTo>
                    <a:pt x="125" y="109"/>
                  </a:lnTo>
                  <a:lnTo>
                    <a:pt x="117" y="100"/>
                  </a:lnTo>
                  <a:lnTo>
                    <a:pt x="105" y="82"/>
                  </a:lnTo>
                  <a:lnTo>
                    <a:pt x="95" y="65"/>
                  </a:lnTo>
                  <a:lnTo>
                    <a:pt x="87" y="52"/>
                  </a:lnTo>
                  <a:lnTo>
                    <a:pt x="81" y="41"/>
                  </a:lnTo>
                  <a:lnTo>
                    <a:pt x="73" y="24"/>
                  </a:lnTo>
                  <a:lnTo>
                    <a:pt x="63" y="9"/>
                  </a:lnTo>
                  <a:lnTo>
                    <a:pt x="50"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6" name="Freeform 54"/>
            <p:cNvSpPr>
              <a:spLocks/>
            </p:cNvSpPr>
            <p:nvPr/>
          </p:nvSpPr>
          <p:spPr bwMode="auto">
            <a:xfrm>
              <a:off x="3935" y="3373"/>
              <a:ext cx="22" cy="22"/>
            </a:xfrm>
            <a:custGeom>
              <a:avLst/>
              <a:gdLst>
                <a:gd name="T0" fmla="*/ 6 w 22"/>
                <a:gd name="T1" fmla="*/ 20 h 22"/>
                <a:gd name="T2" fmla="*/ 10 w 22"/>
                <a:gd name="T3" fmla="*/ 22 h 22"/>
                <a:gd name="T4" fmla="*/ 14 w 22"/>
                <a:gd name="T5" fmla="*/ 20 h 22"/>
                <a:gd name="T6" fmla="*/ 18 w 22"/>
                <a:gd name="T7" fmla="*/ 19 h 22"/>
                <a:gd name="T8" fmla="*/ 20 w 22"/>
                <a:gd name="T9" fmla="*/ 15 h 22"/>
                <a:gd name="T10" fmla="*/ 22 w 22"/>
                <a:gd name="T11" fmla="*/ 11 h 22"/>
                <a:gd name="T12" fmla="*/ 20 w 22"/>
                <a:gd name="T13" fmla="*/ 7 h 22"/>
                <a:gd name="T14" fmla="*/ 19 w 22"/>
                <a:gd name="T15" fmla="*/ 4 h 22"/>
                <a:gd name="T16" fmla="*/ 15 w 22"/>
                <a:gd name="T17" fmla="*/ 1 h 22"/>
                <a:gd name="T18" fmla="*/ 11 w 22"/>
                <a:gd name="T19" fmla="*/ 0 h 22"/>
                <a:gd name="T20" fmla="*/ 7 w 22"/>
                <a:gd name="T21" fmla="*/ 1 h 22"/>
                <a:gd name="T22" fmla="*/ 4 w 22"/>
                <a:gd name="T23" fmla="*/ 2 h 22"/>
                <a:gd name="T24" fmla="*/ 1 w 22"/>
                <a:gd name="T25" fmla="*/ 6 h 22"/>
                <a:gd name="T26" fmla="*/ 0 w 22"/>
                <a:gd name="T27" fmla="*/ 10 h 22"/>
                <a:gd name="T28" fmla="*/ 1 w 22"/>
                <a:gd name="T29" fmla="*/ 14 h 22"/>
                <a:gd name="T30" fmla="*/ 2 w 22"/>
                <a:gd name="T31" fmla="*/ 18 h 22"/>
                <a:gd name="T32" fmla="*/ 6 w 22"/>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6" y="20"/>
                  </a:moveTo>
                  <a:lnTo>
                    <a:pt x="10" y="22"/>
                  </a:lnTo>
                  <a:lnTo>
                    <a:pt x="14" y="20"/>
                  </a:lnTo>
                  <a:lnTo>
                    <a:pt x="18" y="19"/>
                  </a:lnTo>
                  <a:lnTo>
                    <a:pt x="20" y="15"/>
                  </a:lnTo>
                  <a:lnTo>
                    <a:pt x="22" y="11"/>
                  </a:lnTo>
                  <a:lnTo>
                    <a:pt x="20" y="7"/>
                  </a:lnTo>
                  <a:lnTo>
                    <a:pt x="19" y="4"/>
                  </a:lnTo>
                  <a:lnTo>
                    <a:pt x="15" y="1"/>
                  </a:lnTo>
                  <a:lnTo>
                    <a:pt x="11" y="0"/>
                  </a:lnTo>
                  <a:lnTo>
                    <a:pt x="7" y="1"/>
                  </a:lnTo>
                  <a:lnTo>
                    <a:pt x="4" y="2"/>
                  </a:lnTo>
                  <a:lnTo>
                    <a:pt x="1" y="6"/>
                  </a:lnTo>
                  <a:lnTo>
                    <a:pt x="0" y="10"/>
                  </a:lnTo>
                  <a:lnTo>
                    <a:pt x="1" y="14"/>
                  </a:lnTo>
                  <a:lnTo>
                    <a:pt x="2" y="18"/>
                  </a:lnTo>
                  <a:lnTo>
                    <a:pt x="6" y="2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7" name="Freeform 55"/>
            <p:cNvSpPr>
              <a:spLocks/>
            </p:cNvSpPr>
            <p:nvPr/>
          </p:nvSpPr>
          <p:spPr bwMode="auto">
            <a:xfrm>
              <a:off x="3893" y="3374"/>
              <a:ext cx="161" cy="131"/>
            </a:xfrm>
            <a:custGeom>
              <a:avLst/>
              <a:gdLst>
                <a:gd name="T0" fmla="*/ 95 w 161"/>
                <a:gd name="T1" fmla="*/ 32 h 131"/>
                <a:gd name="T2" fmla="*/ 99 w 161"/>
                <a:gd name="T3" fmla="*/ 39 h 131"/>
                <a:gd name="T4" fmla="*/ 104 w 161"/>
                <a:gd name="T5" fmla="*/ 47 h 131"/>
                <a:gd name="T6" fmla="*/ 109 w 161"/>
                <a:gd name="T7" fmla="*/ 54 h 131"/>
                <a:gd name="T8" fmla="*/ 115 w 161"/>
                <a:gd name="T9" fmla="*/ 62 h 131"/>
                <a:gd name="T10" fmla="*/ 121 w 161"/>
                <a:gd name="T11" fmla="*/ 70 h 131"/>
                <a:gd name="T12" fmla="*/ 126 w 161"/>
                <a:gd name="T13" fmla="*/ 78 h 131"/>
                <a:gd name="T14" fmla="*/ 131 w 161"/>
                <a:gd name="T15" fmla="*/ 83 h 131"/>
                <a:gd name="T16" fmla="*/ 136 w 161"/>
                <a:gd name="T17" fmla="*/ 88 h 131"/>
                <a:gd name="T18" fmla="*/ 145 w 161"/>
                <a:gd name="T19" fmla="*/ 97 h 131"/>
                <a:gd name="T20" fmla="*/ 156 w 161"/>
                <a:gd name="T21" fmla="*/ 106 h 131"/>
                <a:gd name="T22" fmla="*/ 161 w 161"/>
                <a:gd name="T23" fmla="*/ 117 h 131"/>
                <a:gd name="T24" fmla="*/ 161 w 161"/>
                <a:gd name="T25" fmla="*/ 126 h 131"/>
                <a:gd name="T26" fmla="*/ 158 w 161"/>
                <a:gd name="T27" fmla="*/ 130 h 131"/>
                <a:gd name="T28" fmla="*/ 153 w 161"/>
                <a:gd name="T29" fmla="*/ 131 h 131"/>
                <a:gd name="T30" fmla="*/ 148 w 161"/>
                <a:gd name="T31" fmla="*/ 131 h 131"/>
                <a:gd name="T32" fmla="*/ 143 w 161"/>
                <a:gd name="T33" fmla="*/ 130 h 131"/>
                <a:gd name="T34" fmla="*/ 136 w 161"/>
                <a:gd name="T35" fmla="*/ 127 h 131"/>
                <a:gd name="T36" fmla="*/ 130 w 161"/>
                <a:gd name="T37" fmla="*/ 124 h 131"/>
                <a:gd name="T38" fmla="*/ 123 w 161"/>
                <a:gd name="T39" fmla="*/ 122 h 131"/>
                <a:gd name="T40" fmla="*/ 117 w 161"/>
                <a:gd name="T41" fmla="*/ 118 h 131"/>
                <a:gd name="T42" fmla="*/ 110 w 161"/>
                <a:gd name="T43" fmla="*/ 114 h 131"/>
                <a:gd name="T44" fmla="*/ 103 w 161"/>
                <a:gd name="T45" fmla="*/ 109 h 131"/>
                <a:gd name="T46" fmla="*/ 93 w 161"/>
                <a:gd name="T47" fmla="*/ 102 h 131"/>
                <a:gd name="T48" fmla="*/ 83 w 161"/>
                <a:gd name="T49" fmla="*/ 96 h 131"/>
                <a:gd name="T50" fmla="*/ 73 w 161"/>
                <a:gd name="T51" fmla="*/ 89 h 131"/>
                <a:gd name="T52" fmla="*/ 64 w 161"/>
                <a:gd name="T53" fmla="*/ 83 h 131"/>
                <a:gd name="T54" fmla="*/ 53 w 161"/>
                <a:gd name="T55" fmla="*/ 78 h 131"/>
                <a:gd name="T56" fmla="*/ 46 w 161"/>
                <a:gd name="T57" fmla="*/ 73 h 131"/>
                <a:gd name="T58" fmla="*/ 38 w 161"/>
                <a:gd name="T59" fmla="*/ 69 h 131"/>
                <a:gd name="T60" fmla="*/ 30 w 161"/>
                <a:gd name="T61" fmla="*/ 64 h 131"/>
                <a:gd name="T62" fmla="*/ 22 w 161"/>
                <a:gd name="T63" fmla="*/ 60 h 131"/>
                <a:gd name="T64" fmla="*/ 16 w 161"/>
                <a:gd name="T65" fmla="*/ 56 h 131"/>
                <a:gd name="T66" fmla="*/ 11 w 161"/>
                <a:gd name="T67" fmla="*/ 52 h 131"/>
                <a:gd name="T68" fmla="*/ 5 w 161"/>
                <a:gd name="T69" fmla="*/ 48 h 131"/>
                <a:gd name="T70" fmla="*/ 1 w 161"/>
                <a:gd name="T71" fmla="*/ 43 h 131"/>
                <a:gd name="T72" fmla="*/ 0 w 161"/>
                <a:gd name="T73" fmla="*/ 39 h 131"/>
                <a:gd name="T74" fmla="*/ 3 w 161"/>
                <a:gd name="T75" fmla="*/ 27 h 131"/>
                <a:gd name="T76" fmla="*/ 12 w 161"/>
                <a:gd name="T77" fmla="*/ 16 h 131"/>
                <a:gd name="T78" fmla="*/ 21 w 161"/>
                <a:gd name="T79" fmla="*/ 5 h 131"/>
                <a:gd name="T80" fmla="*/ 27 w 161"/>
                <a:gd name="T81" fmla="*/ 0 h 131"/>
                <a:gd name="T82" fmla="*/ 34 w 161"/>
                <a:gd name="T83" fmla="*/ 6 h 131"/>
                <a:gd name="T84" fmla="*/ 39 w 161"/>
                <a:gd name="T85" fmla="*/ 14 h 131"/>
                <a:gd name="T86" fmla="*/ 46 w 161"/>
                <a:gd name="T87" fmla="*/ 21 h 131"/>
                <a:gd name="T88" fmla="*/ 52 w 161"/>
                <a:gd name="T89" fmla="*/ 27 h 131"/>
                <a:gd name="T90" fmla="*/ 58 w 161"/>
                <a:gd name="T91" fmla="*/ 32 h 131"/>
                <a:gd name="T92" fmla="*/ 64 w 161"/>
                <a:gd name="T93" fmla="*/ 39 h 131"/>
                <a:gd name="T94" fmla="*/ 70 w 161"/>
                <a:gd name="T95" fmla="*/ 44 h 131"/>
                <a:gd name="T96" fmla="*/ 75 w 161"/>
                <a:gd name="T97" fmla="*/ 48 h 131"/>
                <a:gd name="T98" fmla="*/ 83 w 161"/>
                <a:gd name="T99" fmla="*/ 41 h 131"/>
                <a:gd name="T100" fmla="*/ 90 w 161"/>
                <a:gd name="T101" fmla="*/ 36 h 131"/>
                <a:gd name="T102" fmla="*/ 93 w 161"/>
                <a:gd name="T103" fmla="*/ 34 h 131"/>
                <a:gd name="T104" fmla="*/ 95 w 161"/>
                <a:gd name="T105" fmla="*/ 32 h 1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131"/>
                <a:gd name="T161" fmla="*/ 161 w 161"/>
                <a:gd name="T162" fmla="*/ 131 h 1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131">
                  <a:moveTo>
                    <a:pt x="95" y="32"/>
                  </a:moveTo>
                  <a:lnTo>
                    <a:pt x="99" y="39"/>
                  </a:lnTo>
                  <a:lnTo>
                    <a:pt x="104" y="47"/>
                  </a:lnTo>
                  <a:lnTo>
                    <a:pt x="109" y="54"/>
                  </a:lnTo>
                  <a:lnTo>
                    <a:pt x="115" y="62"/>
                  </a:lnTo>
                  <a:lnTo>
                    <a:pt x="121" y="70"/>
                  </a:lnTo>
                  <a:lnTo>
                    <a:pt x="126" y="78"/>
                  </a:lnTo>
                  <a:lnTo>
                    <a:pt x="131" y="83"/>
                  </a:lnTo>
                  <a:lnTo>
                    <a:pt x="136" y="88"/>
                  </a:lnTo>
                  <a:lnTo>
                    <a:pt x="145" y="97"/>
                  </a:lnTo>
                  <a:lnTo>
                    <a:pt x="156" y="106"/>
                  </a:lnTo>
                  <a:lnTo>
                    <a:pt x="161" y="117"/>
                  </a:lnTo>
                  <a:lnTo>
                    <a:pt x="161" y="126"/>
                  </a:lnTo>
                  <a:lnTo>
                    <a:pt x="158" y="130"/>
                  </a:lnTo>
                  <a:lnTo>
                    <a:pt x="153" y="131"/>
                  </a:lnTo>
                  <a:lnTo>
                    <a:pt x="148" y="131"/>
                  </a:lnTo>
                  <a:lnTo>
                    <a:pt x="143" y="130"/>
                  </a:lnTo>
                  <a:lnTo>
                    <a:pt x="136" y="127"/>
                  </a:lnTo>
                  <a:lnTo>
                    <a:pt x="130" y="124"/>
                  </a:lnTo>
                  <a:lnTo>
                    <a:pt x="123" y="122"/>
                  </a:lnTo>
                  <a:lnTo>
                    <a:pt x="117" y="118"/>
                  </a:lnTo>
                  <a:lnTo>
                    <a:pt x="110" y="114"/>
                  </a:lnTo>
                  <a:lnTo>
                    <a:pt x="103" y="109"/>
                  </a:lnTo>
                  <a:lnTo>
                    <a:pt x="93" y="102"/>
                  </a:lnTo>
                  <a:lnTo>
                    <a:pt x="83" y="96"/>
                  </a:lnTo>
                  <a:lnTo>
                    <a:pt x="73" y="89"/>
                  </a:lnTo>
                  <a:lnTo>
                    <a:pt x="64" y="83"/>
                  </a:lnTo>
                  <a:lnTo>
                    <a:pt x="53" y="78"/>
                  </a:lnTo>
                  <a:lnTo>
                    <a:pt x="46" y="73"/>
                  </a:lnTo>
                  <a:lnTo>
                    <a:pt x="38" y="69"/>
                  </a:lnTo>
                  <a:lnTo>
                    <a:pt x="30" y="64"/>
                  </a:lnTo>
                  <a:lnTo>
                    <a:pt x="22" y="60"/>
                  </a:lnTo>
                  <a:lnTo>
                    <a:pt x="16" y="56"/>
                  </a:lnTo>
                  <a:lnTo>
                    <a:pt x="11" y="52"/>
                  </a:lnTo>
                  <a:lnTo>
                    <a:pt x="5" y="48"/>
                  </a:lnTo>
                  <a:lnTo>
                    <a:pt x="1" y="43"/>
                  </a:lnTo>
                  <a:lnTo>
                    <a:pt x="0" y="39"/>
                  </a:lnTo>
                  <a:lnTo>
                    <a:pt x="3" y="27"/>
                  </a:lnTo>
                  <a:lnTo>
                    <a:pt x="12" y="16"/>
                  </a:lnTo>
                  <a:lnTo>
                    <a:pt x="21" y="5"/>
                  </a:lnTo>
                  <a:lnTo>
                    <a:pt x="27" y="0"/>
                  </a:lnTo>
                  <a:lnTo>
                    <a:pt x="34" y="6"/>
                  </a:lnTo>
                  <a:lnTo>
                    <a:pt x="39" y="14"/>
                  </a:lnTo>
                  <a:lnTo>
                    <a:pt x="46" y="21"/>
                  </a:lnTo>
                  <a:lnTo>
                    <a:pt x="52" y="27"/>
                  </a:lnTo>
                  <a:lnTo>
                    <a:pt x="58" y="32"/>
                  </a:lnTo>
                  <a:lnTo>
                    <a:pt x="64" y="39"/>
                  </a:lnTo>
                  <a:lnTo>
                    <a:pt x="70" y="44"/>
                  </a:lnTo>
                  <a:lnTo>
                    <a:pt x="75" y="48"/>
                  </a:lnTo>
                  <a:lnTo>
                    <a:pt x="83" y="41"/>
                  </a:lnTo>
                  <a:lnTo>
                    <a:pt x="90" y="36"/>
                  </a:lnTo>
                  <a:lnTo>
                    <a:pt x="93" y="34"/>
                  </a:lnTo>
                  <a:lnTo>
                    <a:pt x="95" y="32"/>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8" name="Freeform 56"/>
            <p:cNvSpPr>
              <a:spLocks/>
            </p:cNvSpPr>
            <p:nvPr/>
          </p:nvSpPr>
          <p:spPr bwMode="auto">
            <a:xfrm>
              <a:off x="3888" y="3413"/>
              <a:ext cx="155" cy="97"/>
            </a:xfrm>
            <a:custGeom>
              <a:avLst/>
              <a:gdLst>
                <a:gd name="T0" fmla="*/ 155 w 155"/>
                <a:gd name="T1" fmla="*/ 92 h 97"/>
                <a:gd name="T2" fmla="*/ 148 w 155"/>
                <a:gd name="T3" fmla="*/ 91 h 97"/>
                <a:gd name="T4" fmla="*/ 140 w 155"/>
                <a:gd name="T5" fmla="*/ 88 h 97"/>
                <a:gd name="T6" fmla="*/ 131 w 155"/>
                <a:gd name="T7" fmla="*/ 84 h 97"/>
                <a:gd name="T8" fmla="*/ 122 w 155"/>
                <a:gd name="T9" fmla="*/ 79 h 97"/>
                <a:gd name="T10" fmla="*/ 115 w 155"/>
                <a:gd name="T11" fmla="*/ 75 h 97"/>
                <a:gd name="T12" fmla="*/ 108 w 155"/>
                <a:gd name="T13" fmla="*/ 70 h 97"/>
                <a:gd name="T14" fmla="*/ 98 w 155"/>
                <a:gd name="T15" fmla="*/ 63 h 97"/>
                <a:gd name="T16" fmla="*/ 88 w 155"/>
                <a:gd name="T17" fmla="*/ 57 h 97"/>
                <a:gd name="T18" fmla="*/ 78 w 155"/>
                <a:gd name="T19" fmla="*/ 50 h 97"/>
                <a:gd name="T20" fmla="*/ 69 w 155"/>
                <a:gd name="T21" fmla="*/ 44 h 97"/>
                <a:gd name="T22" fmla="*/ 58 w 155"/>
                <a:gd name="T23" fmla="*/ 39 h 97"/>
                <a:gd name="T24" fmla="*/ 51 w 155"/>
                <a:gd name="T25" fmla="*/ 34 h 97"/>
                <a:gd name="T26" fmla="*/ 43 w 155"/>
                <a:gd name="T27" fmla="*/ 30 h 97"/>
                <a:gd name="T28" fmla="*/ 35 w 155"/>
                <a:gd name="T29" fmla="*/ 25 h 97"/>
                <a:gd name="T30" fmla="*/ 27 w 155"/>
                <a:gd name="T31" fmla="*/ 21 h 97"/>
                <a:gd name="T32" fmla="*/ 21 w 155"/>
                <a:gd name="T33" fmla="*/ 17 h 97"/>
                <a:gd name="T34" fmla="*/ 16 w 155"/>
                <a:gd name="T35" fmla="*/ 13 h 97"/>
                <a:gd name="T36" fmla="*/ 10 w 155"/>
                <a:gd name="T37" fmla="*/ 9 h 97"/>
                <a:gd name="T38" fmla="*/ 6 w 155"/>
                <a:gd name="T39" fmla="*/ 4 h 97"/>
                <a:gd name="T40" fmla="*/ 5 w 155"/>
                <a:gd name="T41" fmla="*/ 0 h 97"/>
                <a:gd name="T42" fmla="*/ 4 w 155"/>
                <a:gd name="T43" fmla="*/ 5 h 97"/>
                <a:gd name="T44" fmla="*/ 1 w 155"/>
                <a:gd name="T45" fmla="*/ 9 h 97"/>
                <a:gd name="T46" fmla="*/ 0 w 155"/>
                <a:gd name="T47" fmla="*/ 13 h 97"/>
                <a:gd name="T48" fmla="*/ 0 w 155"/>
                <a:gd name="T49" fmla="*/ 14 h 97"/>
                <a:gd name="T50" fmla="*/ 1 w 155"/>
                <a:gd name="T51" fmla="*/ 15 h 97"/>
                <a:gd name="T52" fmla="*/ 4 w 155"/>
                <a:gd name="T53" fmla="*/ 18 h 97"/>
                <a:gd name="T54" fmla="*/ 9 w 155"/>
                <a:gd name="T55" fmla="*/ 22 h 97"/>
                <a:gd name="T56" fmla="*/ 16 w 155"/>
                <a:gd name="T57" fmla="*/ 26 h 97"/>
                <a:gd name="T58" fmla="*/ 22 w 155"/>
                <a:gd name="T59" fmla="*/ 30 h 97"/>
                <a:gd name="T60" fmla="*/ 30 w 155"/>
                <a:gd name="T61" fmla="*/ 35 h 97"/>
                <a:gd name="T62" fmla="*/ 36 w 155"/>
                <a:gd name="T63" fmla="*/ 39 h 97"/>
                <a:gd name="T64" fmla="*/ 43 w 155"/>
                <a:gd name="T65" fmla="*/ 43 h 97"/>
                <a:gd name="T66" fmla="*/ 45 w 155"/>
                <a:gd name="T67" fmla="*/ 40 h 97"/>
                <a:gd name="T68" fmla="*/ 48 w 155"/>
                <a:gd name="T69" fmla="*/ 37 h 97"/>
                <a:gd name="T70" fmla="*/ 49 w 155"/>
                <a:gd name="T71" fmla="*/ 36 h 97"/>
                <a:gd name="T72" fmla="*/ 49 w 155"/>
                <a:gd name="T73" fmla="*/ 36 h 97"/>
                <a:gd name="T74" fmla="*/ 54 w 155"/>
                <a:gd name="T75" fmla="*/ 40 h 97"/>
                <a:gd name="T76" fmla="*/ 62 w 155"/>
                <a:gd name="T77" fmla="*/ 47 h 97"/>
                <a:gd name="T78" fmla="*/ 71 w 155"/>
                <a:gd name="T79" fmla="*/ 53 h 97"/>
                <a:gd name="T80" fmla="*/ 82 w 155"/>
                <a:gd name="T81" fmla="*/ 60 h 97"/>
                <a:gd name="T82" fmla="*/ 92 w 155"/>
                <a:gd name="T83" fmla="*/ 66 h 97"/>
                <a:gd name="T84" fmla="*/ 102 w 155"/>
                <a:gd name="T85" fmla="*/ 72 h 97"/>
                <a:gd name="T86" fmla="*/ 113 w 155"/>
                <a:gd name="T87" fmla="*/ 78 h 97"/>
                <a:gd name="T88" fmla="*/ 120 w 155"/>
                <a:gd name="T89" fmla="*/ 83 h 97"/>
                <a:gd name="T90" fmla="*/ 140 w 155"/>
                <a:gd name="T91" fmla="*/ 93 h 97"/>
                <a:gd name="T92" fmla="*/ 150 w 155"/>
                <a:gd name="T93" fmla="*/ 97 h 97"/>
                <a:gd name="T94" fmla="*/ 154 w 155"/>
                <a:gd name="T95" fmla="*/ 96 h 97"/>
                <a:gd name="T96" fmla="*/ 155 w 155"/>
                <a:gd name="T97" fmla="*/ 92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97"/>
                <a:gd name="T149" fmla="*/ 155 w 155"/>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97">
                  <a:moveTo>
                    <a:pt x="155" y="92"/>
                  </a:moveTo>
                  <a:lnTo>
                    <a:pt x="148" y="91"/>
                  </a:lnTo>
                  <a:lnTo>
                    <a:pt x="140" y="88"/>
                  </a:lnTo>
                  <a:lnTo>
                    <a:pt x="131" y="84"/>
                  </a:lnTo>
                  <a:lnTo>
                    <a:pt x="122" y="79"/>
                  </a:lnTo>
                  <a:lnTo>
                    <a:pt x="115" y="75"/>
                  </a:lnTo>
                  <a:lnTo>
                    <a:pt x="108" y="70"/>
                  </a:lnTo>
                  <a:lnTo>
                    <a:pt x="98" y="63"/>
                  </a:lnTo>
                  <a:lnTo>
                    <a:pt x="88" y="57"/>
                  </a:lnTo>
                  <a:lnTo>
                    <a:pt x="78" y="50"/>
                  </a:lnTo>
                  <a:lnTo>
                    <a:pt x="69" y="44"/>
                  </a:lnTo>
                  <a:lnTo>
                    <a:pt x="58" y="39"/>
                  </a:lnTo>
                  <a:lnTo>
                    <a:pt x="51" y="34"/>
                  </a:lnTo>
                  <a:lnTo>
                    <a:pt x="43" y="30"/>
                  </a:lnTo>
                  <a:lnTo>
                    <a:pt x="35" y="25"/>
                  </a:lnTo>
                  <a:lnTo>
                    <a:pt x="27" y="21"/>
                  </a:lnTo>
                  <a:lnTo>
                    <a:pt x="21" y="17"/>
                  </a:lnTo>
                  <a:lnTo>
                    <a:pt x="16" y="13"/>
                  </a:lnTo>
                  <a:lnTo>
                    <a:pt x="10" y="9"/>
                  </a:lnTo>
                  <a:lnTo>
                    <a:pt x="6" y="4"/>
                  </a:lnTo>
                  <a:lnTo>
                    <a:pt x="5" y="0"/>
                  </a:lnTo>
                  <a:lnTo>
                    <a:pt x="4" y="5"/>
                  </a:lnTo>
                  <a:lnTo>
                    <a:pt x="1" y="9"/>
                  </a:lnTo>
                  <a:lnTo>
                    <a:pt x="0" y="13"/>
                  </a:lnTo>
                  <a:lnTo>
                    <a:pt x="0" y="14"/>
                  </a:lnTo>
                  <a:lnTo>
                    <a:pt x="1" y="15"/>
                  </a:lnTo>
                  <a:lnTo>
                    <a:pt x="4" y="18"/>
                  </a:lnTo>
                  <a:lnTo>
                    <a:pt x="9" y="22"/>
                  </a:lnTo>
                  <a:lnTo>
                    <a:pt x="16" y="26"/>
                  </a:lnTo>
                  <a:lnTo>
                    <a:pt x="22" y="30"/>
                  </a:lnTo>
                  <a:lnTo>
                    <a:pt x="30" y="35"/>
                  </a:lnTo>
                  <a:lnTo>
                    <a:pt x="36" y="39"/>
                  </a:lnTo>
                  <a:lnTo>
                    <a:pt x="43" y="43"/>
                  </a:lnTo>
                  <a:lnTo>
                    <a:pt x="45" y="40"/>
                  </a:lnTo>
                  <a:lnTo>
                    <a:pt x="48" y="37"/>
                  </a:lnTo>
                  <a:lnTo>
                    <a:pt x="49" y="36"/>
                  </a:lnTo>
                  <a:lnTo>
                    <a:pt x="54" y="40"/>
                  </a:lnTo>
                  <a:lnTo>
                    <a:pt x="62" y="47"/>
                  </a:lnTo>
                  <a:lnTo>
                    <a:pt x="71" y="53"/>
                  </a:lnTo>
                  <a:lnTo>
                    <a:pt x="82" y="60"/>
                  </a:lnTo>
                  <a:lnTo>
                    <a:pt x="92" y="66"/>
                  </a:lnTo>
                  <a:lnTo>
                    <a:pt x="102" y="72"/>
                  </a:lnTo>
                  <a:lnTo>
                    <a:pt x="113" y="78"/>
                  </a:lnTo>
                  <a:lnTo>
                    <a:pt x="120" y="83"/>
                  </a:lnTo>
                  <a:lnTo>
                    <a:pt x="140" y="93"/>
                  </a:lnTo>
                  <a:lnTo>
                    <a:pt x="150" y="97"/>
                  </a:lnTo>
                  <a:lnTo>
                    <a:pt x="154" y="96"/>
                  </a:lnTo>
                  <a:lnTo>
                    <a:pt x="155"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19" name="Freeform 57"/>
            <p:cNvSpPr>
              <a:spLocks/>
            </p:cNvSpPr>
            <p:nvPr/>
          </p:nvSpPr>
          <p:spPr bwMode="auto">
            <a:xfrm>
              <a:off x="3918" y="2658"/>
              <a:ext cx="431" cy="768"/>
            </a:xfrm>
            <a:custGeom>
              <a:avLst/>
              <a:gdLst>
                <a:gd name="T0" fmla="*/ 76 w 431"/>
                <a:gd name="T1" fmla="*/ 768 h 768"/>
                <a:gd name="T2" fmla="*/ 50 w 431"/>
                <a:gd name="T3" fmla="*/ 759 h 768"/>
                <a:gd name="T4" fmla="*/ 22 w 431"/>
                <a:gd name="T5" fmla="*/ 743 h 768"/>
                <a:gd name="T6" fmla="*/ 2 w 431"/>
                <a:gd name="T7" fmla="*/ 725 h 768"/>
                <a:gd name="T8" fmla="*/ 8 w 431"/>
                <a:gd name="T9" fmla="*/ 704 h 768"/>
                <a:gd name="T10" fmla="*/ 26 w 431"/>
                <a:gd name="T11" fmla="*/ 677 h 768"/>
                <a:gd name="T12" fmla="*/ 44 w 431"/>
                <a:gd name="T13" fmla="*/ 649 h 768"/>
                <a:gd name="T14" fmla="*/ 59 w 431"/>
                <a:gd name="T15" fmla="*/ 620 h 768"/>
                <a:gd name="T16" fmla="*/ 72 w 431"/>
                <a:gd name="T17" fmla="*/ 590 h 768"/>
                <a:gd name="T18" fmla="*/ 89 w 431"/>
                <a:gd name="T19" fmla="*/ 555 h 768"/>
                <a:gd name="T20" fmla="*/ 107 w 431"/>
                <a:gd name="T21" fmla="*/ 519 h 768"/>
                <a:gd name="T22" fmla="*/ 124 w 431"/>
                <a:gd name="T23" fmla="*/ 492 h 768"/>
                <a:gd name="T24" fmla="*/ 137 w 431"/>
                <a:gd name="T25" fmla="*/ 476 h 768"/>
                <a:gd name="T26" fmla="*/ 157 w 431"/>
                <a:gd name="T27" fmla="*/ 459 h 768"/>
                <a:gd name="T28" fmla="*/ 177 w 431"/>
                <a:gd name="T29" fmla="*/ 444 h 768"/>
                <a:gd name="T30" fmla="*/ 193 w 431"/>
                <a:gd name="T31" fmla="*/ 431 h 768"/>
                <a:gd name="T32" fmla="*/ 198 w 431"/>
                <a:gd name="T33" fmla="*/ 422 h 768"/>
                <a:gd name="T34" fmla="*/ 203 w 431"/>
                <a:gd name="T35" fmla="*/ 417 h 768"/>
                <a:gd name="T36" fmla="*/ 210 w 431"/>
                <a:gd name="T37" fmla="*/ 419 h 768"/>
                <a:gd name="T38" fmla="*/ 212 w 431"/>
                <a:gd name="T39" fmla="*/ 414 h 768"/>
                <a:gd name="T40" fmla="*/ 212 w 431"/>
                <a:gd name="T41" fmla="*/ 402 h 768"/>
                <a:gd name="T42" fmla="*/ 215 w 431"/>
                <a:gd name="T43" fmla="*/ 393 h 768"/>
                <a:gd name="T44" fmla="*/ 221 w 431"/>
                <a:gd name="T45" fmla="*/ 380 h 768"/>
                <a:gd name="T46" fmla="*/ 225 w 431"/>
                <a:gd name="T47" fmla="*/ 352 h 768"/>
                <a:gd name="T48" fmla="*/ 229 w 431"/>
                <a:gd name="T49" fmla="*/ 296 h 768"/>
                <a:gd name="T50" fmla="*/ 250 w 431"/>
                <a:gd name="T51" fmla="*/ 153 h 768"/>
                <a:gd name="T52" fmla="*/ 268 w 431"/>
                <a:gd name="T53" fmla="*/ 93 h 768"/>
                <a:gd name="T54" fmla="*/ 287 w 431"/>
                <a:gd name="T55" fmla="*/ 56 h 768"/>
                <a:gd name="T56" fmla="*/ 315 w 431"/>
                <a:gd name="T57" fmla="*/ 19 h 768"/>
                <a:gd name="T58" fmla="*/ 352 w 431"/>
                <a:gd name="T59" fmla="*/ 0 h 768"/>
                <a:gd name="T60" fmla="*/ 392 w 431"/>
                <a:gd name="T61" fmla="*/ 10 h 768"/>
                <a:gd name="T62" fmla="*/ 418 w 431"/>
                <a:gd name="T63" fmla="*/ 33 h 768"/>
                <a:gd name="T64" fmla="*/ 429 w 431"/>
                <a:gd name="T65" fmla="*/ 60 h 768"/>
                <a:gd name="T66" fmla="*/ 431 w 431"/>
                <a:gd name="T67" fmla="*/ 87 h 768"/>
                <a:gd name="T68" fmla="*/ 429 w 431"/>
                <a:gd name="T69" fmla="*/ 115 h 768"/>
                <a:gd name="T70" fmla="*/ 422 w 431"/>
                <a:gd name="T71" fmla="*/ 159 h 768"/>
                <a:gd name="T72" fmla="*/ 407 w 431"/>
                <a:gd name="T73" fmla="*/ 222 h 768"/>
                <a:gd name="T74" fmla="*/ 375 w 431"/>
                <a:gd name="T75" fmla="*/ 308 h 768"/>
                <a:gd name="T76" fmla="*/ 347 w 431"/>
                <a:gd name="T77" fmla="*/ 369 h 768"/>
                <a:gd name="T78" fmla="*/ 334 w 431"/>
                <a:gd name="T79" fmla="*/ 400 h 768"/>
                <a:gd name="T80" fmla="*/ 318 w 431"/>
                <a:gd name="T81" fmla="*/ 435 h 768"/>
                <a:gd name="T82" fmla="*/ 306 w 431"/>
                <a:gd name="T83" fmla="*/ 462 h 768"/>
                <a:gd name="T84" fmla="*/ 291 w 431"/>
                <a:gd name="T85" fmla="*/ 480 h 768"/>
                <a:gd name="T86" fmla="*/ 243 w 431"/>
                <a:gd name="T87" fmla="*/ 540 h 768"/>
                <a:gd name="T88" fmla="*/ 181 w 431"/>
                <a:gd name="T89" fmla="*/ 616 h 768"/>
                <a:gd name="T90" fmla="*/ 136 w 431"/>
                <a:gd name="T91" fmla="*/ 676 h 768"/>
                <a:gd name="T92" fmla="*/ 125 w 431"/>
                <a:gd name="T93" fmla="*/ 695 h 768"/>
                <a:gd name="T94" fmla="*/ 115 w 431"/>
                <a:gd name="T95" fmla="*/ 717 h 768"/>
                <a:gd name="T96" fmla="*/ 101 w 431"/>
                <a:gd name="T97" fmla="*/ 742 h 768"/>
                <a:gd name="T98" fmla="*/ 89 w 431"/>
                <a:gd name="T99" fmla="*/ 761 h 7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1"/>
                <a:gd name="T151" fmla="*/ 0 h 768"/>
                <a:gd name="T152" fmla="*/ 431 w 431"/>
                <a:gd name="T153" fmla="*/ 768 h 7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1" h="768">
                  <a:moveTo>
                    <a:pt x="84" y="768"/>
                  </a:moveTo>
                  <a:lnTo>
                    <a:pt x="76" y="768"/>
                  </a:lnTo>
                  <a:lnTo>
                    <a:pt x="65" y="764"/>
                  </a:lnTo>
                  <a:lnTo>
                    <a:pt x="50" y="759"/>
                  </a:lnTo>
                  <a:lnTo>
                    <a:pt x="36" y="751"/>
                  </a:lnTo>
                  <a:lnTo>
                    <a:pt x="22" y="743"/>
                  </a:lnTo>
                  <a:lnTo>
                    <a:pt x="10" y="734"/>
                  </a:lnTo>
                  <a:lnTo>
                    <a:pt x="2" y="725"/>
                  </a:lnTo>
                  <a:lnTo>
                    <a:pt x="0" y="716"/>
                  </a:lnTo>
                  <a:lnTo>
                    <a:pt x="8" y="704"/>
                  </a:lnTo>
                  <a:lnTo>
                    <a:pt x="17" y="691"/>
                  </a:lnTo>
                  <a:lnTo>
                    <a:pt x="26" y="677"/>
                  </a:lnTo>
                  <a:lnTo>
                    <a:pt x="35" y="663"/>
                  </a:lnTo>
                  <a:lnTo>
                    <a:pt x="44" y="649"/>
                  </a:lnTo>
                  <a:lnTo>
                    <a:pt x="53" y="634"/>
                  </a:lnTo>
                  <a:lnTo>
                    <a:pt x="59" y="620"/>
                  </a:lnTo>
                  <a:lnTo>
                    <a:pt x="66" y="606"/>
                  </a:lnTo>
                  <a:lnTo>
                    <a:pt x="72" y="590"/>
                  </a:lnTo>
                  <a:lnTo>
                    <a:pt x="80" y="573"/>
                  </a:lnTo>
                  <a:lnTo>
                    <a:pt x="89" y="555"/>
                  </a:lnTo>
                  <a:lnTo>
                    <a:pt x="98" y="537"/>
                  </a:lnTo>
                  <a:lnTo>
                    <a:pt x="107" y="519"/>
                  </a:lnTo>
                  <a:lnTo>
                    <a:pt x="116" y="503"/>
                  </a:lnTo>
                  <a:lnTo>
                    <a:pt x="124" y="492"/>
                  </a:lnTo>
                  <a:lnTo>
                    <a:pt x="131" y="483"/>
                  </a:lnTo>
                  <a:lnTo>
                    <a:pt x="137" y="476"/>
                  </a:lnTo>
                  <a:lnTo>
                    <a:pt x="146" y="468"/>
                  </a:lnTo>
                  <a:lnTo>
                    <a:pt x="157" y="459"/>
                  </a:lnTo>
                  <a:lnTo>
                    <a:pt x="167" y="452"/>
                  </a:lnTo>
                  <a:lnTo>
                    <a:pt x="177" y="444"/>
                  </a:lnTo>
                  <a:lnTo>
                    <a:pt x="186" y="436"/>
                  </a:lnTo>
                  <a:lnTo>
                    <a:pt x="193" y="431"/>
                  </a:lnTo>
                  <a:lnTo>
                    <a:pt x="195" y="427"/>
                  </a:lnTo>
                  <a:lnTo>
                    <a:pt x="198" y="422"/>
                  </a:lnTo>
                  <a:lnTo>
                    <a:pt x="201" y="418"/>
                  </a:lnTo>
                  <a:lnTo>
                    <a:pt x="203" y="417"/>
                  </a:lnTo>
                  <a:lnTo>
                    <a:pt x="207" y="418"/>
                  </a:lnTo>
                  <a:lnTo>
                    <a:pt x="210" y="419"/>
                  </a:lnTo>
                  <a:lnTo>
                    <a:pt x="212" y="418"/>
                  </a:lnTo>
                  <a:lnTo>
                    <a:pt x="212" y="414"/>
                  </a:lnTo>
                  <a:lnTo>
                    <a:pt x="212" y="408"/>
                  </a:lnTo>
                  <a:lnTo>
                    <a:pt x="212" y="402"/>
                  </a:lnTo>
                  <a:lnTo>
                    <a:pt x="214" y="397"/>
                  </a:lnTo>
                  <a:lnTo>
                    <a:pt x="215" y="393"/>
                  </a:lnTo>
                  <a:lnTo>
                    <a:pt x="217" y="388"/>
                  </a:lnTo>
                  <a:lnTo>
                    <a:pt x="221" y="380"/>
                  </a:lnTo>
                  <a:lnTo>
                    <a:pt x="224" y="367"/>
                  </a:lnTo>
                  <a:lnTo>
                    <a:pt x="225" y="352"/>
                  </a:lnTo>
                  <a:lnTo>
                    <a:pt x="225" y="336"/>
                  </a:lnTo>
                  <a:lnTo>
                    <a:pt x="229" y="296"/>
                  </a:lnTo>
                  <a:lnTo>
                    <a:pt x="238" y="225"/>
                  </a:lnTo>
                  <a:lnTo>
                    <a:pt x="250" y="153"/>
                  </a:lnTo>
                  <a:lnTo>
                    <a:pt x="261" y="107"/>
                  </a:lnTo>
                  <a:lnTo>
                    <a:pt x="268" y="93"/>
                  </a:lnTo>
                  <a:lnTo>
                    <a:pt x="277" y="76"/>
                  </a:lnTo>
                  <a:lnTo>
                    <a:pt x="287" y="56"/>
                  </a:lnTo>
                  <a:lnTo>
                    <a:pt x="300" y="37"/>
                  </a:lnTo>
                  <a:lnTo>
                    <a:pt x="315" y="19"/>
                  </a:lnTo>
                  <a:lnTo>
                    <a:pt x="333" y="7"/>
                  </a:lnTo>
                  <a:lnTo>
                    <a:pt x="352" y="0"/>
                  </a:lnTo>
                  <a:lnTo>
                    <a:pt x="373" y="2"/>
                  </a:lnTo>
                  <a:lnTo>
                    <a:pt x="392" y="10"/>
                  </a:lnTo>
                  <a:lnTo>
                    <a:pt x="408" y="20"/>
                  </a:lnTo>
                  <a:lnTo>
                    <a:pt x="418" y="33"/>
                  </a:lnTo>
                  <a:lnTo>
                    <a:pt x="425" y="46"/>
                  </a:lnTo>
                  <a:lnTo>
                    <a:pt x="429" y="60"/>
                  </a:lnTo>
                  <a:lnTo>
                    <a:pt x="430" y="74"/>
                  </a:lnTo>
                  <a:lnTo>
                    <a:pt x="431" y="87"/>
                  </a:lnTo>
                  <a:lnTo>
                    <a:pt x="430" y="100"/>
                  </a:lnTo>
                  <a:lnTo>
                    <a:pt x="429" y="115"/>
                  </a:lnTo>
                  <a:lnTo>
                    <a:pt x="426" y="134"/>
                  </a:lnTo>
                  <a:lnTo>
                    <a:pt x="422" y="159"/>
                  </a:lnTo>
                  <a:lnTo>
                    <a:pt x="417" y="188"/>
                  </a:lnTo>
                  <a:lnTo>
                    <a:pt x="407" y="222"/>
                  </a:lnTo>
                  <a:lnTo>
                    <a:pt x="394" y="262"/>
                  </a:lnTo>
                  <a:lnTo>
                    <a:pt x="375" y="308"/>
                  </a:lnTo>
                  <a:lnTo>
                    <a:pt x="352" y="357"/>
                  </a:lnTo>
                  <a:lnTo>
                    <a:pt x="347" y="369"/>
                  </a:lnTo>
                  <a:lnTo>
                    <a:pt x="341" y="383"/>
                  </a:lnTo>
                  <a:lnTo>
                    <a:pt x="334" y="400"/>
                  </a:lnTo>
                  <a:lnTo>
                    <a:pt x="326" y="418"/>
                  </a:lnTo>
                  <a:lnTo>
                    <a:pt x="318" y="435"/>
                  </a:lnTo>
                  <a:lnTo>
                    <a:pt x="312" y="450"/>
                  </a:lnTo>
                  <a:lnTo>
                    <a:pt x="306" y="462"/>
                  </a:lnTo>
                  <a:lnTo>
                    <a:pt x="302" y="468"/>
                  </a:lnTo>
                  <a:lnTo>
                    <a:pt x="291" y="480"/>
                  </a:lnTo>
                  <a:lnTo>
                    <a:pt x="271" y="506"/>
                  </a:lnTo>
                  <a:lnTo>
                    <a:pt x="243" y="540"/>
                  </a:lnTo>
                  <a:lnTo>
                    <a:pt x="212" y="577"/>
                  </a:lnTo>
                  <a:lnTo>
                    <a:pt x="181" y="616"/>
                  </a:lnTo>
                  <a:lnTo>
                    <a:pt x="155" y="650"/>
                  </a:lnTo>
                  <a:lnTo>
                    <a:pt x="136" y="676"/>
                  </a:lnTo>
                  <a:lnTo>
                    <a:pt x="128" y="689"/>
                  </a:lnTo>
                  <a:lnTo>
                    <a:pt x="125" y="695"/>
                  </a:lnTo>
                  <a:lnTo>
                    <a:pt x="122" y="706"/>
                  </a:lnTo>
                  <a:lnTo>
                    <a:pt x="115" y="717"/>
                  </a:lnTo>
                  <a:lnTo>
                    <a:pt x="109" y="729"/>
                  </a:lnTo>
                  <a:lnTo>
                    <a:pt x="101" y="742"/>
                  </a:lnTo>
                  <a:lnTo>
                    <a:pt x="94" y="752"/>
                  </a:lnTo>
                  <a:lnTo>
                    <a:pt x="89" y="761"/>
                  </a:lnTo>
                  <a:lnTo>
                    <a:pt x="84" y="768"/>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0" name="Freeform 58"/>
            <p:cNvSpPr>
              <a:spLocks/>
            </p:cNvSpPr>
            <p:nvPr/>
          </p:nvSpPr>
          <p:spPr bwMode="auto">
            <a:xfrm>
              <a:off x="4178" y="2198"/>
              <a:ext cx="263" cy="591"/>
            </a:xfrm>
            <a:custGeom>
              <a:avLst/>
              <a:gdLst>
                <a:gd name="T0" fmla="*/ 167 w 263"/>
                <a:gd name="T1" fmla="*/ 0 h 591"/>
                <a:gd name="T2" fmla="*/ 136 w 263"/>
                <a:gd name="T3" fmla="*/ 16 h 591"/>
                <a:gd name="T4" fmla="*/ 104 w 263"/>
                <a:gd name="T5" fmla="*/ 50 h 591"/>
                <a:gd name="T6" fmla="*/ 79 w 263"/>
                <a:gd name="T7" fmla="*/ 98 h 591"/>
                <a:gd name="T8" fmla="*/ 65 w 263"/>
                <a:gd name="T9" fmla="*/ 183 h 591"/>
                <a:gd name="T10" fmla="*/ 74 w 263"/>
                <a:gd name="T11" fmla="*/ 298 h 591"/>
                <a:gd name="T12" fmla="*/ 69 w 263"/>
                <a:gd name="T13" fmla="*/ 346 h 591"/>
                <a:gd name="T14" fmla="*/ 51 w 263"/>
                <a:gd name="T15" fmla="*/ 383 h 591"/>
                <a:gd name="T16" fmla="*/ 26 w 263"/>
                <a:gd name="T17" fmla="*/ 422 h 591"/>
                <a:gd name="T18" fmla="*/ 8 w 263"/>
                <a:gd name="T19" fmla="*/ 455 h 591"/>
                <a:gd name="T20" fmla="*/ 0 w 263"/>
                <a:gd name="T21" fmla="*/ 492 h 591"/>
                <a:gd name="T22" fmla="*/ 4 w 263"/>
                <a:gd name="T23" fmla="*/ 530 h 591"/>
                <a:gd name="T24" fmla="*/ 21 w 263"/>
                <a:gd name="T25" fmla="*/ 562 h 591"/>
                <a:gd name="T26" fmla="*/ 49 w 263"/>
                <a:gd name="T27" fmla="*/ 582 h 591"/>
                <a:gd name="T28" fmla="*/ 79 w 263"/>
                <a:gd name="T29" fmla="*/ 590 h 591"/>
                <a:gd name="T30" fmla="*/ 104 w 263"/>
                <a:gd name="T31" fmla="*/ 590 h 591"/>
                <a:gd name="T32" fmla="*/ 126 w 263"/>
                <a:gd name="T33" fmla="*/ 586 h 591"/>
                <a:gd name="T34" fmla="*/ 141 w 263"/>
                <a:gd name="T35" fmla="*/ 580 h 591"/>
                <a:gd name="T36" fmla="*/ 148 w 263"/>
                <a:gd name="T37" fmla="*/ 569 h 591"/>
                <a:gd name="T38" fmla="*/ 158 w 263"/>
                <a:gd name="T39" fmla="*/ 547 h 591"/>
                <a:gd name="T40" fmla="*/ 171 w 263"/>
                <a:gd name="T41" fmla="*/ 520 h 591"/>
                <a:gd name="T42" fmla="*/ 182 w 263"/>
                <a:gd name="T43" fmla="*/ 495 h 591"/>
                <a:gd name="T44" fmla="*/ 191 w 263"/>
                <a:gd name="T45" fmla="*/ 471 h 591"/>
                <a:gd name="T46" fmla="*/ 204 w 263"/>
                <a:gd name="T47" fmla="*/ 422 h 591"/>
                <a:gd name="T48" fmla="*/ 209 w 263"/>
                <a:gd name="T49" fmla="*/ 368 h 591"/>
                <a:gd name="T50" fmla="*/ 219 w 263"/>
                <a:gd name="T51" fmla="*/ 306 h 591"/>
                <a:gd name="T52" fmla="*/ 229 w 263"/>
                <a:gd name="T53" fmla="*/ 267 h 591"/>
                <a:gd name="T54" fmla="*/ 231 w 263"/>
                <a:gd name="T55" fmla="*/ 250 h 591"/>
                <a:gd name="T56" fmla="*/ 242 w 263"/>
                <a:gd name="T57" fmla="*/ 239 h 591"/>
                <a:gd name="T58" fmla="*/ 261 w 263"/>
                <a:gd name="T59" fmla="*/ 215 h 591"/>
                <a:gd name="T60" fmla="*/ 259 w 263"/>
                <a:gd name="T61" fmla="*/ 195 h 591"/>
                <a:gd name="T62" fmla="*/ 241 w 263"/>
                <a:gd name="T63" fmla="*/ 162 h 591"/>
                <a:gd name="T64" fmla="*/ 229 w 263"/>
                <a:gd name="T65" fmla="*/ 122 h 591"/>
                <a:gd name="T66" fmla="*/ 223 w 263"/>
                <a:gd name="T67" fmla="*/ 81 h 591"/>
                <a:gd name="T68" fmla="*/ 214 w 263"/>
                <a:gd name="T69" fmla="*/ 38 h 591"/>
                <a:gd name="T70" fmla="*/ 196 w 263"/>
                <a:gd name="T71" fmla="*/ 7 h 5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3"/>
                <a:gd name="T109" fmla="*/ 0 h 591"/>
                <a:gd name="T110" fmla="*/ 263 w 263"/>
                <a:gd name="T111" fmla="*/ 591 h 5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3" h="591">
                  <a:moveTo>
                    <a:pt x="182" y="0"/>
                  </a:moveTo>
                  <a:lnTo>
                    <a:pt x="167" y="0"/>
                  </a:lnTo>
                  <a:lnTo>
                    <a:pt x="152" y="6"/>
                  </a:lnTo>
                  <a:lnTo>
                    <a:pt x="136" y="16"/>
                  </a:lnTo>
                  <a:lnTo>
                    <a:pt x="119" y="30"/>
                  </a:lnTo>
                  <a:lnTo>
                    <a:pt x="104" y="50"/>
                  </a:lnTo>
                  <a:lnTo>
                    <a:pt x="91" y="72"/>
                  </a:lnTo>
                  <a:lnTo>
                    <a:pt x="79" y="98"/>
                  </a:lnTo>
                  <a:lnTo>
                    <a:pt x="70" y="127"/>
                  </a:lnTo>
                  <a:lnTo>
                    <a:pt x="65" y="183"/>
                  </a:lnTo>
                  <a:lnTo>
                    <a:pt x="69" y="244"/>
                  </a:lnTo>
                  <a:lnTo>
                    <a:pt x="74" y="298"/>
                  </a:lnTo>
                  <a:lnTo>
                    <a:pt x="74" y="331"/>
                  </a:lnTo>
                  <a:lnTo>
                    <a:pt x="69" y="346"/>
                  </a:lnTo>
                  <a:lnTo>
                    <a:pt x="61" y="363"/>
                  </a:lnTo>
                  <a:lnTo>
                    <a:pt x="51" y="383"/>
                  </a:lnTo>
                  <a:lnTo>
                    <a:pt x="39" y="402"/>
                  </a:lnTo>
                  <a:lnTo>
                    <a:pt x="26" y="422"/>
                  </a:lnTo>
                  <a:lnTo>
                    <a:pt x="16" y="440"/>
                  </a:lnTo>
                  <a:lnTo>
                    <a:pt x="8" y="455"/>
                  </a:lnTo>
                  <a:lnTo>
                    <a:pt x="3" y="470"/>
                  </a:lnTo>
                  <a:lnTo>
                    <a:pt x="0" y="492"/>
                  </a:lnTo>
                  <a:lnTo>
                    <a:pt x="0" y="512"/>
                  </a:lnTo>
                  <a:lnTo>
                    <a:pt x="4" y="530"/>
                  </a:lnTo>
                  <a:lnTo>
                    <a:pt x="11" y="547"/>
                  </a:lnTo>
                  <a:lnTo>
                    <a:pt x="21" y="562"/>
                  </a:lnTo>
                  <a:lnTo>
                    <a:pt x="34" y="573"/>
                  </a:lnTo>
                  <a:lnTo>
                    <a:pt x="49" y="582"/>
                  </a:lnTo>
                  <a:lnTo>
                    <a:pt x="69" y="589"/>
                  </a:lnTo>
                  <a:lnTo>
                    <a:pt x="79" y="590"/>
                  </a:lnTo>
                  <a:lnTo>
                    <a:pt x="91" y="591"/>
                  </a:lnTo>
                  <a:lnTo>
                    <a:pt x="104" y="590"/>
                  </a:lnTo>
                  <a:lnTo>
                    <a:pt x="115" y="589"/>
                  </a:lnTo>
                  <a:lnTo>
                    <a:pt x="126" y="586"/>
                  </a:lnTo>
                  <a:lnTo>
                    <a:pt x="135" y="584"/>
                  </a:lnTo>
                  <a:lnTo>
                    <a:pt x="141" y="580"/>
                  </a:lnTo>
                  <a:lnTo>
                    <a:pt x="145" y="576"/>
                  </a:lnTo>
                  <a:lnTo>
                    <a:pt x="148" y="569"/>
                  </a:lnTo>
                  <a:lnTo>
                    <a:pt x="153" y="559"/>
                  </a:lnTo>
                  <a:lnTo>
                    <a:pt x="158" y="547"/>
                  </a:lnTo>
                  <a:lnTo>
                    <a:pt x="165" y="533"/>
                  </a:lnTo>
                  <a:lnTo>
                    <a:pt x="171" y="520"/>
                  </a:lnTo>
                  <a:lnTo>
                    <a:pt x="178" y="507"/>
                  </a:lnTo>
                  <a:lnTo>
                    <a:pt x="182" y="495"/>
                  </a:lnTo>
                  <a:lnTo>
                    <a:pt x="185" y="488"/>
                  </a:lnTo>
                  <a:lnTo>
                    <a:pt x="191" y="471"/>
                  </a:lnTo>
                  <a:lnTo>
                    <a:pt x="198" y="448"/>
                  </a:lnTo>
                  <a:lnTo>
                    <a:pt x="204" y="422"/>
                  </a:lnTo>
                  <a:lnTo>
                    <a:pt x="207" y="397"/>
                  </a:lnTo>
                  <a:lnTo>
                    <a:pt x="209" y="368"/>
                  </a:lnTo>
                  <a:lnTo>
                    <a:pt x="214" y="337"/>
                  </a:lnTo>
                  <a:lnTo>
                    <a:pt x="219" y="306"/>
                  </a:lnTo>
                  <a:lnTo>
                    <a:pt x="227" y="278"/>
                  </a:lnTo>
                  <a:lnTo>
                    <a:pt x="229" y="267"/>
                  </a:lnTo>
                  <a:lnTo>
                    <a:pt x="231" y="258"/>
                  </a:lnTo>
                  <a:lnTo>
                    <a:pt x="231" y="250"/>
                  </a:lnTo>
                  <a:lnTo>
                    <a:pt x="232" y="248"/>
                  </a:lnTo>
                  <a:lnTo>
                    <a:pt x="242" y="239"/>
                  </a:lnTo>
                  <a:lnTo>
                    <a:pt x="253" y="227"/>
                  </a:lnTo>
                  <a:lnTo>
                    <a:pt x="261" y="215"/>
                  </a:lnTo>
                  <a:lnTo>
                    <a:pt x="263" y="206"/>
                  </a:lnTo>
                  <a:lnTo>
                    <a:pt x="259" y="195"/>
                  </a:lnTo>
                  <a:lnTo>
                    <a:pt x="252" y="180"/>
                  </a:lnTo>
                  <a:lnTo>
                    <a:pt x="241" y="162"/>
                  </a:lnTo>
                  <a:lnTo>
                    <a:pt x="232" y="138"/>
                  </a:lnTo>
                  <a:lnTo>
                    <a:pt x="229" y="122"/>
                  </a:lnTo>
                  <a:lnTo>
                    <a:pt x="226" y="103"/>
                  </a:lnTo>
                  <a:lnTo>
                    <a:pt x="223" y="81"/>
                  </a:lnTo>
                  <a:lnTo>
                    <a:pt x="219" y="59"/>
                  </a:lnTo>
                  <a:lnTo>
                    <a:pt x="214" y="38"/>
                  </a:lnTo>
                  <a:lnTo>
                    <a:pt x="206" y="21"/>
                  </a:lnTo>
                  <a:lnTo>
                    <a:pt x="196" y="7"/>
                  </a:lnTo>
                  <a:lnTo>
                    <a:pt x="182" y="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1" name="Freeform 59"/>
            <p:cNvSpPr>
              <a:spLocks/>
            </p:cNvSpPr>
            <p:nvPr/>
          </p:nvSpPr>
          <p:spPr bwMode="auto">
            <a:xfrm>
              <a:off x="4328" y="2285"/>
              <a:ext cx="21" cy="22"/>
            </a:xfrm>
            <a:custGeom>
              <a:avLst/>
              <a:gdLst>
                <a:gd name="T0" fmla="*/ 8 w 21"/>
                <a:gd name="T1" fmla="*/ 22 h 22"/>
                <a:gd name="T2" fmla="*/ 13 w 21"/>
                <a:gd name="T3" fmla="*/ 22 h 22"/>
                <a:gd name="T4" fmla="*/ 17 w 21"/>
                <a:gd name="T5" fmla="*/ 21 h 22"/>
                <a:gd name="T6" fmla="*/ 20 w 21"/>
                <a:gd name="T7" fmla="*/ 17 h 22"/>
                <a:gd name="T8" fmla="*/ 21 w 21"/>
                <a:gd name="T9" fmla="*/ 13 h 22"/>
                <a:gd name="T10" fmla="*/ 21 w 21"/>
                <a:gd name="T11" fmla="*/ 9 h 22"/>
                <a:gd name="T12" fmla="*/ 20 w 21"/>
                <a:gd name="T13" fmla="*/ 5 h 22"/>
                <a:gd name="T14" fmla="*/ 17 w 21"/>
                <a:gd name="T15" fmla="*/ 1 h 22"/>
                <a:gd name="T16" fmla="*/ 13 w 21"/>
                <a:gd name="T17" fmla="*/ 0 h 22"/>
                <a:gd name="T18" fmla="*/ 8 w 21"/>
                <a:gd name="T19" fmla="*/ 0 h 22"/>
                <a:gd name="T20" fmla="*/ 6 w 21"/>
                <a:gd name="T21" fmla="*/ 1 h 22"/>
                <a:gd name="T22" fmla="*/ 2 w 21"/>
                <a:gd name="T23" fmla="*/ 4 h 22"/>
                <a:gd name="T24" fmla="*/ 0 w 21"/>
                <a:gd name="T25" fmla="*/ 8 h 22"/>
                <a:gd name="T26" fmla="*/ 0 w 21"/>
                <a:gd name="T27" fmla="*/ 13 h 22"/>
                <a:gd name="T28" fmla="*/ 2 w 21"/>
                <a:gd name="T29" fmla="*/ 17 h 22"/>
                <a:gd name="T30" fmla="*/ 4 w 21"/>
                <a:gd name="T31" fmla="*/ 21 h 22"/>
                <a:gd name="T32" fmla="*/ 8 w 21"/>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8" y="22"/>
                  </a:moveTo>
                  <a:lnTo>
                    <a:pt x="13" y="22"/>
                  </a:lnTo>
                  <a:lnTo>
                    <a:pt x="17" y="21"/>
                  </a:lnTo>
                  <a:lnTo>
                    <a:pt x="20" y="17"/>
                  </a:lnTo>
                  <a:lnTo>
                    <a:pt x="21" y="13"/>
                  </a:lnTo>
                  <a:lnTo>
                    <a:pt x="21" y="9"/>
                  </a:lnTo>
                  <a:lnTo>
                    <a:pt x="20" y="5"/>
                  </a:lnTo>
                  <a:lnTo>
                    <a:pt x="17" y="1"/>
                  </a:lnTo>
                  <a:lnTo>
                    <a:pt x="13" y="0"/>
                  </a:lnTo>
                  <a:lnTo>
                    <a:pt x="8" y="0"/>
                  </a:lnTo>
                  <a:lnTo>
                    <a:pt x="6" y="1"/>
                  </a:lnTo>
                  <a:lnTo>
                    <a:pt x="2" y="4"/>
                  </a:lnTo>
                  <a:lnTo>
                    <a:pt x="0" y="8"/>
                  </a:lnTo>
                  <a:lnTo>
                    <a:pt x="0" y="13"/>
                  </a:lnTo>
                  <a:lnTo>
                    <a:pt x="2" y="17"/>
                  </a:lnTo>
                  <a:lnTo>
                    <a:pt x="4" y="21"/>
                  </a:lnTo>
                  <a:lnTo>
                    <a:pt x="8"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2" name="Freeform 60"/>
            <p:cNvSpPr>
              <a:spLocks/>
            </p:cNvSpPr>
            <p:nvPr/>
          </p:nvSpPr>
          <p:spPr bwMode="auto">
            <a:xfrm>
              <a:off x="4343" y="2214"/>
              <a:ext cx="20" cy="22"/>
            </a:xfrm>
            <a:custGeom>
              <a:avLst/>
              <a:gdLst>
                <a:gd name="T0" fmla="*/ 7 w 20"/>
                <a:gd name="T1" fmla="*/ 22 h 22"/>
                <a:gd name="T2" fmla="*/ 11 w 20"/>
                <a:gd name="T3" fmla="*/ 22 h 22"/>
                <a:gd name="T4" fmla="*/ 15 w 20"/>
                <a:gd name="T5" fmla="*/ 21 h 22"/>
                <a:gd name="T6" fmla="*/ 19 w 20"/>
                <a:gd name="T7" fmla="*/ 17 h 22"/>
                <a:gd name="T8" fmla="*/ 20 w 20"/>
                <a:gd name="T9" fmla="*/ 13 h 22"/>
                <a:gd name="T10" fmla="*/ 20 w 20"/>
                <a:gd name="T11" fmla="*/ 9 h 22"/>
                <a:gd name="T12" fmla="*/ 19 w 20"/>
                <a:gd name="T13" fmla="*/ 5 h 22"/>
                <a:gd name="T14" fmla="*/ 17 w 20"/>
                <a:gd name="T15" fmla="*/ 1 h 22"/>
                <a:gd name="T16" fmla="*/ 13 w 20"/>
                <a:gd name="T17" fmla="*/ 0 h 22"/>
                <a:gd name="T18" fmla="*/ 7 w 20"/>
                <a:gd name="T19" fmla="*/ 0 h 22"/>
                <a:gd name="T20" fmla="*/ 5 w 20"/>
                <a:gd name="T21" fmla="*/ 1 h 22"/>
                <a:gd name="T22" fmla="*/ 1 w 20"/>
                <a:gd name="T23" fmla="*/ 5 h 22"/>
                <a:gd name="T24" fmla="*/ 0 w 20"/>
                <a:gd name="T25" fmla="*/ 9 h 22"/>
                <a:gd name="T26" fmla="*/ 0 w 20"/>
                <a:gd name="T27" fmla="*/ 13 h 22"/>
                <a:gd name="T28" fmla="*/ 1 w 20"/>
                <a:gd name="T29" fmla="*/ 17 h 22"/>
                <a:gd name="T30" fmla="*/ 4 w 20"/>
                <a:gd name="T31" fmla="*/ 21 h 22"/>
                <a:gd name="T32" fmla="*/ 7 w 20"/>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7" y="22"/>
                  </a:moveTo>
                  <a:lnTo>
                    <a:pt x="11" y="22"/>
                  </a:lnTo>
                  <a:lnTo>
                    <a:pt x="15" y="21"/>
                  </a:lnTo>
                  <a:lnTo>
                    <a:pt x="19" y="17"/>
                  </a:lnTo>
                  <a:lnTo>
                    <a:pt x="20" y="13"/>
                  </a:lnTo>
                  <a:lnTo>
                    <a:pt x="20" y="9"/>
                  </a:lnTo>
                  <a:lnTo>
                    <a:pt x="19" y="5"/>
                  </a:lnTo>
                  <a:lnTo>
                    <a:pt x="17" y="1"/>
                  </a:lnTo>
                  <a:lnTo>
                    <a:pt x="13" y="0"/>
                  </a:lnTo>
                  <a:lnTo>
                    <a:pt x="7" y="0"/>
                  </a:lnTo>
                  <a:lnTo>
                    <a:pt x="5" y="1"/>
                  </a:lnTo>
                  <a:lnTo>
                    <a:pt x="1" y="5"/>
                  </a:lnTo>
                  <a:lnTo>
                    <a:pt x="0" y="9"/>
                  </a:lnTo>
                  <a:lnTo>
                    <a:pt x="0" y="13"/>
                  </a:lnTo>
                  <a:lnTo>
                    <a:pt x="1" y="17"/>
                  </a:lnTo>
                  <a:lnTo>
                    <a:pt x="4" y="21"/>
                  </a:lnTo>
                  <a:lnTo>
                    <a:pt x="7"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3" name="Freeform 61"/>
            <p:cNvSpPr>
              <a:spLocks/>
            </p:cNvSpPr>
            <p:nvPr/>
          </p:nvSpPr>
          <p:spPr bwMode="auto">
            <a:xfrm>
              <a:off x="4259" y="2722"/>
              <a:ext cx="20" cy="22"/>
            </a:xfrm>
            <a:custGeom>
              <a:avLst/>
              <a:gdLst>
                <a:gd name="T0" fmla="*/ 7 w 20"/>
                <a:gd name="T1" fmla="*/ 21 h 22"/>
                <a:gd name="T2" fmla="*/ 11 w 20"/>
                <a:gd name="T3" fmla="*/ 22 h 22"/>
                <a:gd name="T4" fmla="*/ 15 w 20"/>
                <a:gd name="T5" fmla="*/ 21 h 22"/>
                <a:gd name="T6" fmla="*/ 19 w 20"/>
                <a:gd name="T7" fmla="*/ 17 h 22"/>
                <a:gd name="T8" fmla="*/ 20 w 20"/>
                <a:gd name="T9" fmla="*/ 13 h 22"/>
                <a:gd name="T10" fmla="*/ 20 w 20"/>
                <a:gd name="T11" fmla="*/ 9 h 22"/>
                <a:gd name="T12" fmla="*/ 19 w 20"/>
                <a:gd name="T13" fmla="*/ 5 h 22"/>
                <a:gd name="T14" fmla="*/ 16 w 20"/>
                <a:gd name="T15" fmla="*/ 1 h 22"/>
                <a:gd name="T16" fmla="*/ 12 w 20"/>
                <a:gd name="T17" fmla="*/ 0 h 22"/>
                <a:gd name="T18" fmla="*/ 7 w 20"/>
                <a:gd name="T19" fmla="*/ 0 h 22"/>
                <a:gd name="T20" fmla="*/ 5 w 20"/>
                <a:gd name="T21" fmla="*/ 1 h 22"/>
                <a:gd name="T22" fmla="*/ 1 w 20"/>
                <a:gd name="T23" fmla="*/ 4 h 22"/>
                <a:gd name="T24" fmla="*/ 0 w 20"/>
                <a:gd name="T25" fmla="*/ 8 h 22"/>
                <a:gd name="T26" fmla="*/ 0 w 20"/>
                <a:gd name="T27" fmla="*/ 13 h 22"/>
                <a:gd name="T28" fmla="*/ 1 w 20"/>
                <a:gd name="T29" fmla="*/ 16 h 22"/>
                <a:gd name="T30" fmla="*/ 3 w 20"/>
                <a:gd name="T31" fmla="*/ 19 h 22"/>
                <a:gd name="T32" fmla="*/ 7 w 20"/>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7" y="21"/>
                  </a:moveTo>
                  <a:lnTo>
                    <a:pt x="11" y="22"/>
                  </a:lnTo>
                  <a:lnTo>
                    <a:pt x="15" y="21"/>
                  </a:lnTo>
                  <a:lnTo>
                    <a:pt x="19" y="17"/>
                  </a:lnTo>
                  <a:lnTo>
                    <a:pt x="20" y="13"/>
                  </a:lnTo>
                  <a:lnTo>
                    <a:pt x="20" y="9"/>
                  </a:lnTo>
                  <a:lnTo>
                    <a:pt x="19" y="5"/>
                  </a:lnTo>
                  <a:lnTo>
                    <a:pt x="16" y="1"/>
                  </a:lnTo>
                  <a:lnTo>
                    <a:pt x="12" y="0"/>
                  </a:lnTo>
                  <a:lnTo>
                    <a:pt x="7" y="0"/>
                  </a:lnTo>
                  <a:lnTo>
                    <a:pt x="5" y="1"/>
                  </a:lnTo>
                  <a:lnTo>
                    <a:pt x="1" y="4"/>
                  </a:lnTo>
                  <a:lnTo>
                    <a:pt x="0" y="8"/>
                  </a:lnTo>
                  <a:lnTo>
                    <a:pt x="0" y="13"/>
                  </a:lnTo>
                  <a:lnTo>
                    <a:pt x="1" y="16"/>
                  </a:lnTo>
                  <a:lnTo>
                    <a:pt x="3" y="19"/>
                  </a:lnTo>
                  <a:lnTo>
                    <a:pt x="7"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4" name="Freeform 62"/>
            <p:cNvSpPr>
              <a:spLocks/>
            </p:cNvSpPr>
            <p:nvPr/>
          </p:nvSpPr>
          <p:spPr bwMode="auto">
            <a:xfrm>
              <a:off x="4163" y="2550"/>
              <a:ext cx="226" cy="245"/>
            </a:xfrm>
            <a:custGeom>
              <a:avLst/>
              <a:gdLst>
                <a:gd name="T0" fmla="*/ 221 w 226"/>
                <a:gd name="T1" fmla="*/ 80 h 245"/>
                <a:gd name="T2" fmla="*/ 208 w 226"/>
                <a:gd name="T3" fmla="*/ 131 h 245"/>
                <a:gd name="T4" fmla="*/ 200 w 226"/>
                <a:gd name="T5" fmla="*/ 153 h 245"/>
                <a:gd name="T6" fmla="*/ 198 w 226"/>
                <a:gd name="T7" fmla="*/ 166 h 245"/>
                <a:gd name="T8" fmla="*/ 191 w 226"/>
                <a:gd name="T9" fmla="*/ 180 h 245"/>
                <a:gd name="T10" fmla="*/ 173 w 226"/>
                <a:gd name="T11" fmla="*/ 220 h 245"/>
                <a:gd name="T12" fmla="*/ 149 w 226"/>
                <a:gd name="T13" fmla="*/ 237 h 245"/>
                <a:gd name="T14" fmla="*/ 120 w 226"/>
                <a:gd name="T15" fmla="*/ 243 h 245"/>
                <a:gd name="T16" fmla="*/ 86 w 226"/>
                <a:gd name="T17" fmla="*/ 245 h 245"/>
                <a:gd name="T18" fmla="*/ 53 w 226"/>
                <a:gd name="T19" fmla="*/ 237 h 245"/>
                <a:gd name="T20" fmla="*/ 27 w 226"/>
                <a:gd name="T21" fmla="*/ 216 h 245"/>
                <a:gd name="T22" fmla="*/ 11 w 226"/>
                <a:gd name="T23" fmla="*/ 193 h 245"/>
                <a:gd name="T24" fmla="*/ 2 w 226"/>
                <a:gd name="T25" fmla="*/ 173 h 245"/>
                <a:gd name="T26" fmla="*/ 0 w 226"/>
                <a:gd name="T27" fmla="*/ 156 h 245"/>
                <a:gd name="T28" fmla="*/ 1 w 226"/>
                <a:gd name="T29" fmla="*/ 137 h 245"/>
                <a:gd name="T30" fmla="*/ 4 w 226"/>
                <a:gd name="T31" fmla="*/ 121 h 245"/>
                <a:gd name="T32" fmla="*/ 6 w 226"/>
                <a:gd name="T33" fmla="*/ 110 h 245"/>
                <a:gd name="T34" fmla="*/ 16 w 226"/>
                <a:gd name="T35" fmla="*/ 96 h 245"/>
                <a:gd name="T36" fmla="*/ 31 w 226"/>
                <a:gd name="T37" fmla="*/ 75 h 245"/>
                <a:gd name="T38" fmla="*/ 46 w 226"/>
                <a:gd name="T39" fmla="*/ 45 h 245"/>
                <a:gd name="T40" fmla="*/ 51 w 226"/>
                <a:gd name="T41" fmla="*/ 27 h 245"/>
                <a:gd name="T42" fmla="*/ 58 w 226"/>
                <a:gd name="T43" fmla="*/ 15 h 245"/>
                <a:gd name="T44" fmla="*/ 68 w 226"/>
                <a:gd name="T45" fmla="*/ 11 h 245"/>
                <a:gd name="T46" fmla="*/ 73 w 226"/>
                <a:gd name="T47" fmla="*/ 3 h 245"/>
                <a:gd name="T48" fmla="*/ 81 w 226"/>
                <a:gd name="T49" fmla="*/ 0 h 245"/>
                <a:gd name="T50" fmla="*/ 93 w 226"/>
                <a:gd name="T51" fmla="*/ 2 h 245"/>
                <a:gd name="T52" fmla="*/ 105 w 226"/>
                <a:gd name="T53" fmla="*/ 5 h 245"/>
                <a:gd name="T54" fmla="*/ 114 w 226"/>
                <a:gd name="T55" fmla="*/ 10 h 245"/>
                <a:gd name="T56" fmla="*/ 124 w 226"/>
                <a:gd name="T57" fmla="*/ 16 h 245"/>
                <a:gd name="T58" fmla="*/ 137 w 226"/>
                <a:gd name="T59" fmla="*/ 23 h 245"/>
                <a:gd name="T60" fmla="*/ 153 w 226"/>
                <a:gd name="T61" fmla="*/ 31 h 245"/>
                <a:gd name="T62" fmla="*/ 167 w 226"/>
                <a:gd name="T63" fmla="*/ 36 h 245"/>
                <a:gd name="T64" fmla="*/ 177 w 226"/>
                <a:gd name="T65" fmla="*/ 38 h 245"/>
                <a:gd name="T66" fmla="*/ 189 w 226"/>
                <a:gd name="T67" fmla="*/ 41 h 245"/>
                <a:gd name="T68" fmla="*/ 202 w 226"/>
                <a:gd name="T69" fmla="*/ 42 h 245"/>
                <a:gd name="T70" fmla="*/ 213 w 226"/>
                <a:gd name="T71" fmla="*/ 45 h 245"/>
                <a:gd name="T72" fmla="*/ 221 w 226"/>
                <a:gd name="T73" fmla="*/ 48 h 245"/>
                <a:gd name="T74" fmla="*/ 226 w 226"/>
                <a:gd name="T75" fmla="*/ 51 h 245"/>
                <a:gd name="T76" fmla="*/ 225 w 226"/>
                <a:gd name="T77" fmla="*/ 57 h 245"/>
                <a:gd name="T78" fmla="*/ 222 w 226"/>
                <a:gd name="T79" fmla="*/ 64 h 2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6"/>
                <a:gd name="T121" fmla="*/ 0 h 245"/>
                <a:gd name="T122" fmla="*/ 226 w 226"/>
                <a:gd name="T123" fmla="*/ 245 h 2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6" h="245">
                  <a:moveTo>
                    <a:pt x="222" y="66"/>
                  </a:moveTo>
                  <a:lnTo>
                    <a:pt x="221" y="80"/>
                  </a:lnTo>
                  <a:lnTo>
                    <a:pt x="216" y="105"/>
                  </a:lnTo>
                  <a:lnTo>
                    <a:pt x="208" y="131"/>
                  </a:lnTo>
                  <a:lnTo>
                    <a:pt x="202" y="147"/>
                  </a:lnTo>
                  <a:lnTo>
                    <a:pt x="200" y="153"/>
                  </a:lnTo>
                  <a:lnTo>
                    <a:pt x="199" y="159"/>
                  </a:lnTo>
                  <a:lnTo>
                    <a:pt x="198" y="166"/>
                  </a:lnTo>
                  <a:lnTo>
                    <a:pt x="195" y="169"/>
                  </a:lnTo>
                  <a:lnTo>
                    <a:pt x="191" y="180"/>
                  </a:lnTo>
                  <a:lnTo>
                    <a:pt x="184" y="199"/>
                  </a:lnTo>
                  <a:lnTo>
                    <a:pt x="173" y="220"/>
                  </a:lnTo>
                  <a:lnTo>
                    <a:pt x="159" y="233"/>
                  </a:lnTo>
                  <a:lnTo>
                    <a:pt x="149" y="237"/>
                  </a:lnTo>
                  <a:lnTo>
                    <a:pt x="136" y="239"/>
                  </a:lnTo>
                  <a:lnTo>
                    <a:pt x="120" y="243"/>
                  </a:lnTo>
                  <a:lnTo>
                    <a:pt x="103" y="245"/>
                  </a:lnTo>
                  <a:lnTo>
                    <a:pt x="86" y="245"/>
                  </a:lnTo>
                  <a:lnTo>
                    <a:pt x="68" y="243"/>
                  </a:lnTo>
                  <a:lnTo>
                    <a:pt x="53" y="237"/>
                  </a:lnTo>
                  <a:lnTo>
                    <a:pt x="39" y="228"/>
                  </a:lnTo>
                  <a:lnTo>
                    <a:pt x="27" y="216"/>
                  </a:lnTo>
                  <a:lnTo>
                    <a:pt x="18" y="204"/>
                  </a:lnTo>
                  <a:lnTo>
                    <a:pt x="11" y="193"/>
                  </a:lnTo>
                  <a:lnTo>
                    <a:pt x="6" y="182"/>
                  </a:lnTo>
                  <a:lnTo>
                    <a:pt x="2" y="173"/>
                  </a:lnTo>
                  <a:lnTo>
                    <a:pt x="0" y="164"/>
                  </a:lnTo>
                  <a:lnTo>
                    <a:pt x="0" y="156"/>
                  </a:lnTo>
                  <a:lnTo>
                    <a:pt x="0" y="149"/>
                  </a:lnTo>
                  <a:lnTo>
                    <a:pt x="1" y="137"/>
                  </a:lnTo>
                  <a:lnTo>
                    <a:pt x="2" y="128"/>
                  </a:lnTo>
                  <a:lnTo>
                    <a:pt x="4" y="121"/>
                  </a:lnTo>
                  <a:lnTo>
                    <a:pt x="5" y="115"/>
                  </a:lnTo>
                  <a:lnTo>
                    <a:pt x="6" y="110"/>
                  </a:lnTo>
                  <a:lnTo>
                    <a:pt x="10" y="102"/>
                  </a:lnTo>
                  <a:lnTo>
                    <a:pt x="16" y="96"/>
                  </a:lnTo>
                  <a:lnTo>
                    <a:pt x="23" y="86"/>
                  </a:lnTo>
                  <a:lnTo>
                    <a:pt x="31" y="75"/>
                  </a:lnTo>
                  <a:lnTo>
                    <a:pt x="39" y="61"/>
                  </a:lnTo>
                  <a:lnTo>
                    <a:pt x="46" y="45"/>
                  </a:lnTo>
                  <a:lnTo>
                    <a:pt x="50" y="35"/>
                  </a:lnTo>
                  <a:lnTo>
                    <a:pt x="51" y="27"/>
                  </a:lnTo>
                  <a:lnTo>
                    <a:pt x="53" y="20"/>
                  </a:lnTo>
                  <a:lnTo>
                    <a:pt x="58" y="15"/>
                  </a:lnTo>
                  <a:lnTo>
                    <a:pt x="66" y="14"/>
                  </a:lnTo>
                  <a:lnTo>
                    <a:pt x="68" y="11"/>
                  </a:lnTo>
                  <a:lnTo>
                    <a:pt x="71" y="7"/>
                  </a:lnTo>
                  <a:lnTo>
                    <a:pt x="73" y="3"/>
                  </a:lnTo>
                  <a:lnTo>
                    <a:pt x="75" y="0"/>
                  </a:lnTo>
                  <a:lnTo>
                    <a:pt x="81" y="0"/>
                  </a:lnTo>
                  <a:lnTo>
                    <a:pt x="88" y="1"/>
                  </a:lnTo>
                  <a:lnTo>
                    <a:pt x="93" y="2"/>
                  </a:lnTo>
                  <a:lnTo>
                    <a:pt x="99" y="3"/>
                  </a:lnTo>
                  <a:lnTo>
                    <a:pt x="105" y="5"/>
                  </a:lnTo>
                  <a:lnTo>
                    <a:pt x="110" y="7"/>
                  </a:lnTo>
                  <a:lnTo>
                    <a:pt x="114" y="10"/>
                  </a:lnTo>
                  <a:lnTo>
                    <a:pt x="119" y="13"/>
                  </a:lnTo>
                  <a:lnTo>
                    <a:pt x="124" y="16"/>
                  </a:lnTo>
                  <a:lnTo>
                    <a:pt x="130" y="19"/>
                  </a:lnTo>
                  <a:lnTo>
                    <a:pt x="137" y="23"/>
                  </a:lnTo>
                  <a:lnTo>
                    <a:pt x="145" y="27"/>
                  </a:lnTo>
                  <a:lnTo>
                    <a:pt x="153" y="31"/>
                  </a:lnTo>
                  <a:lnTo>
                    <a:pt x="160" y="33"/>
                  </a:lnTo>
                  <a:lnTo>
                    <a:pt x="167" y="36"/>
                  </a:lnTo>
                  <a:lnTo>
                    <a:pt x="172" y="37"/>
                  </a:lnTo>
                  <a:lnTo>
                    <a:pt x="177" y="38"/>
                  </a:lnTo>
                  <a:lnTo>
                    <a:pt x="182" y="40"/>
                  </a:lnTo>
                  <a:lnTo>
                    <a:pt x="189" y="41"/>
                  </a:lnTo>
                  <a:lnTo>
                    <a:pt x="195" y="41"/>
                  </a:lnTo>
                  <a:lnTo>
                    <a:pt x="202" y="42"/>
                  </a:lnTo>
                  <a:lnTo>
                    <a:pt x="208" y="44"/>
                  </a:lnTo>
                  <a:lnTo>
                    <a:pt x="213" y="45"/>
                  </a:lnTo>
                  <a:lnTo>
                    <a:pt x="219" y="46"/>
                  </a:lnTo>
                  <a:lnTo>
                    <a:pt x="221" y="48"/>
                  </a:lnTo>
                  <a:lnTo>
                    <a:pt x="225" y="50"/>
                  </a:lnTo>
                  <a:lnTo>
                    <a:pt x="226" y="51"/>
                  </a:lnTo>
                  <a:lnTo>
                    <a:pt x="226" y="54"/>
                  </a:lnTo>
                  <a:lnTo>
                    <a:pt x="225" y="57"/>
                  </a:lnTo>
                  <a:lnTo>
                    <a:pt x="224" y="61"/>
                  </a:lnTo>
                  <a:lnTo>
                    <a:pt x="222" y="64"/>
                  </a:lnTo>
                  <a:lnTo>
                    <a:pt x="222" y="66"/>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5" name="Freeform 63"/>
            <p:cNvSpPr>
              <a:spLocks/>
            </p:cNvSpPr>
            <p:nvPr/>
          </p:nvSpPr>
          <p:spPr bwMode="auto">
            <a:xfrm>
              <a:off x="4229" y="2550"/>
              <a:ext cx="40" cy="23"/>
            </a:xfrm>
            <a:custGeom>
              <a:avLst/>
              <a:gdLst>
                <a:gd name="T0" fmla="*/ 0 w 40"/>
                <a:gd name="T1" fmla="*/ 14 h 23"/>
                <a:gd name="T2" fmla="*/ 2 w 40"/>
                <a:gd name="T3" fmla="*/ 11 h 23"/>
                <a:gd name="T4" fmla="*/ 5 w 40"/>
                <a:gd name="T5" fmla="*/ 7 h 23"/>
                <a:gd name="T6" fmla="*/ 7 w 40"/>
                <a:gd name="T7" fmla="*/ 3 h 23"/>
                <a:gd name="T8" fmla="*/ 9 w 40"/>
                <a:gd name="T9" fmla="*/ 0 h 23"/>
                <a:gd name="T10" fmla="*/ 17 w 40"/>
                <a:gd name="T11" fmla="*/ 0 h 23"/>
                <a:gd name="T12" fmla="*/ 24 w 40"/>
                <a:gd name="T13" fmla="*/ 1 h 23"/>
                <a:gd name="T14" fmla="*/ 32 w 40"/>
                <a:gd name="T15" fmla="*/ 3 h 23"/>
                <a:gd name="T16" fmla="*/ 40 w 40"/>
                <a:gd name="T17" fmla="*/ 6 h 23"/>
                <a:gd name="T18" fmla="*/ 37 w 40"/>
                <a:gd name="T19" fmla="*/ 11 h 23"/>
                <a:gd name="T20" fmla="*/ 35 w 40"/>
                <a:gd name="T21" fmla="*/ 16 h 23"/>
                <a:gd name="T22" fmla="*/ 33 w 40"/>
                <a:gd name="T23" fmla="*/ 22 h 23"/>
                <a:gd name="T24" fmla="*/ 32 w 40"/>
                <a:gd name="T25" fmla="*/ 23 h 23"/>
                <a:gd name="T26" fmla="*/ 23 w 40"/>
                <a:gd name="T27" fmla="*/ 19 h 23"/>
                <a:gd name="T28" fmla="*/ 14 w 40"/>
                <a:gd name="T29" fmla="*/ 16 h 23"/>
                <a:gd name="T30" fmla="*/ 6 w 40"/>
                <a:gd name="T31" fmla="*/ 15 h 23"/>
                <a:gd name="T32" fmla="*/ 0 w 40"/>
                <a:gd name="T33" fmla="*/ 1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3"/>
                <a:gd name="T53" fmla="*/ 40 w 4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3">
                  <a:moveTo>
                    <a:pt x="0" y="14"/>
                  </a:moveTo>
                  <a:lnTo>
                    <a:pt x="2" y="11"/>
                  </a:lnTo>
                  <a:lnTo>
                    <a:pt x="5" y="7"/>
                  </a:lnTo>
                  <a:lnTo>
                    <a:pt x="7" y="3"/>
                  </a:lnTo>
                  <a:lnTo>
                    <a:pt x="9" y="0"/>
                  </a:lnTo>
                  <a:lnTo>
                    <a:pt x="17" y="0"/>
                  </a:lnTo>
                  <a:lnTo>
                    <a:pt x="24" y="1"/>
                  </a:lnTo>
                  <a:lnTo>
                    <a:pt x="32" y="3"/>
                  </a:lnTo>
                  <a:lnTo>
                    <a:pt x="40" y="6"/>
                  </a:lnTo>
                  <a:lnTo>
                    <a:pt x="37" y="11"/>
                  </a:lnTo>
                  <a:lnTo>
                    <a:pt x="35" y="16"/>
                  </a:lnTo>
                  <a:lnTo>
                    <a:pt x="33" y="22"/>
                  </a:lnTo>
                  <a:lnTo>
                    <a:pt x="32" y="23"/>
                  </a:lnTo>
                  <a:lnTo>
                    <a:pt x="23" y="19"/>
                  </a:lnTo>
                  <a:lnTo>
                    <a:pt x="14" y="16"/>
                  </a:lnTo>
                  <a:lnTo>
                    <a:pt x="6" y="15"/>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6" name="Freeform 64"/>
            <p:cNvSpPr>
              <a:spLocks/>
            </p:cNvSpPr>
            <p:nvPr/>
          </p:nvSpPr>
          <p:spPr bwMode="auto">
            <a:xfrm>
              <a:off x="4274" y="2563"/>
              <a:ext cx="78" cy="40"/>
            </a:xfrm>
            <a:custGeom>
              <a:avLst/>
              <a:gdLst>
                <a:gd name="T0" fmla="*/ 8 w 78"/>
                <a:gd name="T1" fmla="*/ 0 h 40"/>
                <a:gd name="T2" fmla="*/ 13 w 78"/>
                <a:gd name="T3" fmla="*/ 3 h 40"/>
                <a:gd name="T4" fmla="*/ 19 w 78"/>
                <a:gd name="T5" fmla="*/ 6 h 40"/>
                <a:gd name="T6" fmla="*/ 26 w 78"/>
                <a:gd name="T7" fmla="*/ 10 h 40"/>
                <a:gd name="T8" fmla="*/ 34 w 78"/>
                <a:gd name="T9" fmla="*/ 14 h 40"/>
                <a:gd name="T10" fmla="*/ 42 w 78"/>
                <a:gd name="T11" fmla="*/ 18 h 40"/>
                <a:gd name="T12" fmla="*/ 49 w 78"/>
                <a:gd name="T13" fmla="*/ 20 h 40"/>
                <a:gd name="T14" fmla="*/ 56 w 78"/>
                <a:gd name="T15" fmla="*/ 23 h 40"/>
                <a:gd name="T16" fmla="*/ 61 w 78"/>
                <a:gd name="T17" fmla="*/ 24 h 40"/>
                <a:gd name="T18" fmla="*/ 65 w 78"/>
                <a:gd name="T19" fmla="*/ 25 h 40"/>
                <a:gd name="T20" fmla="*/ 69 w 78"/>
                <a:gd name="T21" fmla="*/ 25 h 40"/>
                <a:gd name="T22" fmla="*/ 73 w 78"/>
                <a:gd name="T23" fmla="*/ 27 h 40"/>
                <a:gd name="T24" fmla="*/ 78 w 78"/>
                <a:gd name="T25" fmla="*/ 28 h 40"/>
                <a:gd name="T26" fmla="*/ 75 w 78"/>
                <a:gd name="T27" fmla="*/ 40 h 40"/>
                <a:gd name="T28" fmla="*/ 65 w 78"/>
                <a:gd name="T29" fmla="*/ 38 h 40"/>
                <a:gd name="T30" fmla="*/ 54 w 78"/>
                <a:gd name="T31" fmla="*/ 36 h 40"/>
                <a:gd name="T32" fmla="*/ 44 w 78"/>
                <a:gd name="T33" fmla="*/ 33 h 40"/>
                <a:gd name="T34" fmla="*/ 34 w 78"/>
                <a:gd name="T35" fmla="*/ 29 h 40"/>
                <a:gd name="T36" fmla="*/ 23 w 78"/>
                <a:gd name="T37" fmla="*/ 25 h 40"/>
                <a:gd name="T38" fmla="*/ 14 w 78"/>
                <a:gd name="T39" fmla="*/ 22 h 40"/>
                <a:gd name="T40" fmla="*/ 7 w 78"/>
                <a:gd name="T41" fmla="*/ 18 h 40"/>
                <a:gd name="T42" fmla="*/ 0 w 78"/>
                <a:gd name="T43" fmla="*/ 15 h 40"/>
                <a:gd name="T44" fmla="*/ 1 w 78"/>
                <a:gd name="T45" fmla="*/ 13 h 40"/>
                <a:gd name="T46" fmla="*/ 3 w 78"/>
                <a:gd name="T47" fmla="*/ 9 h 40"/>
                <a:gd name="T48" fmla="*/ 5 w 78"/>
                <a:gd name="T49" fmla="*/ 3 h 40"/>
                <a:gd name="T50" fmla="*/ 8 w 78"/>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40"/>
                <a:gd name="T80" fmla="*/ 78 w 78"/>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40">
                  <a:moveTo>
                    <a:pt x="8" y="0"/>
                  </a:moveTo>
                  <a:lnTo>
                    <a:pt x="13" y="3"/>
                  </a:lnTo>
                  <a:lnTo>
                    <a:pt x="19" y="6"/>
                  </a:lnTo>
                  <a:lnTo>
                    <a:pt x="26" y="10"/>
                  </a:lnTo>
                  <a:lnTo>
                    <a:pt x="34" y="14"/>
                  </a:lnTo>
                  <a:lnTo>
                    <a:pt x="42" y="18"/>
                  </a:lnTo>
                  <a:lnTo>
                    <a:pt x="49" y="20"/>
                  </a:lnTo>
                  <a:lnTo>
                    <a:pt x="56" y="23"/>
                  </a:lnTo>
                  <a:lnTo>
                    <a:pt x="61" y="24"/>
                  </a:lnTo>
                  <a:lnTo>
                    <a:pt x="65" y="25"/>
                  </a:lnTo>
                  <a:lnTo>
                    <a:pt x="69" y="25"/>
                  </a:lnTo>
                  <a:lnTo>
                    <a:pt x="73" y="27"/>
                  </a:lnTo>
                  <a:lnTo>
                    <a:pt x="78" y="28"/>
                  </a:lnTo>
                  <a:lnTo>
                    <a:pt x="75" y="40"/>
                  </a:lnTo>
                  <a:lnTo>
                    <a:pt x="65" y="38"/>
                  </a:lnTo>
                  <a:lnTo>
                    <a:pt x="54" y="36"/>
                  </a:lnTo>
                  <a:lnTo>
                    <a:pt x="44" y="33"/>
                  </a:lnTo>
                  <a:lnTo>
                    <a:pt x="34" y="29"/>
                  </a:lnTo>
                  <a:lnTo>
                    <a:pt x="23" y="25"/>
                  </a:lnTo>
                  <a:lnTo>
                    <a:pt x="14" y="22"/>
                  </a:lnTo>
                  <a:lnTo>
                    <a:pt x="7" y="18"/>
                  </a:lnTo>
                  <a:lnTo>
                    <a:pt x="0" y="15"/>
                  </a:lnTo>
                  <a:lnTo>
                    <a:pt x="1" y="13"/>
                  </a:lnTo>
                  <a:lnTo>
                    <a:pt x="3" y="9"/>
                  </a:lnTo>
                  <a:lnTo>
                    <a:pt x="5"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7" name="Freeform 65"/>
            <p:cNvSpPr>
              <a:spLocks/>
            </p:cNvSpPr>
            <p:nvPr/>
          </p:nvSpPr>
          <p:spPr bwMode="auto">
            <a:xfrm>
              <a:off x="4361" y="2592"/>
              <a:ext cx="28" cy="24"/>
            </a:xfrm>
            <a:custGeom>
              <a:avLst/>
              <a:gdLst>
                <a:gd name="T0" fmla="*/ 24 w 28"/>
                <a:gd name="T1" fmla="*/ 24 h 24"/>
                <a:gd name="T2" fmla="*/ 24 w 28"/>
                <a:gd name="T3" fmla="*/ 22 h 24"/>
                <a:gd name="T4" fmla="*/ 26 w 28"/>
                <a:gd name="T5" fmla="*/ 19 h 24"/>
                <a:gd name="T6" fmla="*/ 27 w 28"/>
                <a:gd name="T7" fmla="*/ 15 h 24"/>
                <a:gd name="T8" fmla="*/ 28 w 28"/>
                <a:gd name="T9" fmla="*/ 12 h 24"/>
                <a:gd name="T10" fmla="*/ 28 w 28"/>
                <a:gd name="T11" fmla="*/ 9 h 24"/>
                <a:gd name="T12" fmla="*/ 27 w 28"/>
                <a:gd name="T13" fmla="*/ 8 h 24"/>
                <a:gd name="T14" fmla="*/ 23 w 28"/>
                <a:gd name="T15" fmla="*/ 6 h 24"/>
                <a:gd name="T16" fmla="*/ 21 w 28"/>
                <a:gd name="T17" fmla="*/ 4 h 24"/>
                <a:gd name="T18" fmla="*/ 17 w 28"/>
                <a:gd name="T19" fmla="*/ 3 h 24"/>
                <a:gd name="T20" fmla="*/ 12 w 28"/>
                <a:gd name="T21" fmla="*/ 2 h 24"/>
                <a:gd name="T22" fmla="*/ 8 w 28"/>
                <a:gd name="T23" fmla="*/ 2 h 24"/>
                <a:gd name="T24" fmla="*/ 2 w 28"/>
                <a:gd name="T25" fmla="*/ 0 h 24"/>
                <a:gd name="T26" fmla="*/ 1 w 28"/>
                <a:gd name="T27" fmla="*/ 4 h 24"/>
                <a:gd name="T28" fmla="*/ 1 w 28"/>
                <a:gd name="T29" fmla="*/ 7 h 24"/>
                <a:gd name="T30" fmla="*/ 1 w 28"/>
                <a:gd name="T31" fmla="*/ 11 h 24"/>
                <a:gd name="T32" fmla="*/ 0 w 28"/>
                <a:gd name="T33" fmla="*/ 15 h 24"/>
                <a:gd name="T34" fmla="*/ 8 w 28"/>
                <a:gd name="T35" fmla="*/ 16 h 24"/>
                <a:gd name="T36" fmla="*/ 14 w 28"/>
                <a:gd name="T37" fmla="*/ 19 h 24"/>
                <a:gd name="T38" fmla="*/ 21 w 28"/>
                <a:gd name="T39" fmla="*/ 21 h 24"/>
                <a:gd name="T40" fmla="*/ 24 w 28"/>
                <a:gd name="T41" fmla="*/ 24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4"/>
                <a:gd name="T65" fmla="*/ 28 w 28"/>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4">
                  <a:moveTo>
                    <a:pt x="24" y="24"/>
                  </a:moveTo>
                  <a:lnTo>
                    <a:pt x="24" y="22"/>
                  </a:lnTo>
                  <a:lnTo>
                    <a:pt x="26" y="19"/>
                  </a:lnTo>
                  <a:lnTo>
                    <a:pt x="27" y="15"/>
                  </a:lnTo>
                  <a:lnTo>
                    <a:pt x="28" y="12"/>
                  </a:lnTo>
                  <a:lnTo>
                    <a:pt x="28" y="9"/>
                  </a:lnTo>
                  <a:lnTo>
                    <a:pt x="27" y="8"/>
                  </a:lnTo>
                  <a:lnTo>
                    <a:pt x="23" y="6"/>
                  </a:lnTo>
                  <a:lnTo>
                    <a:pt x="21" y="4"/>
                  </a:lnTo>
                  <a:lnTo>
                    <a:pt x="17" y="3"/>
                  </a:lnTo>
                  <a:lnTo>
                    <a:pt x="12" y="2"/>
                  </a:lnTo>
                  <a:lnTo>
                    <a:pt x="8" y="2"/>
                  </a:lnTo>
                  <a:lnTo>
                    <a:pt x="2" y="0"/>
                  </a:lnTo>
                  <a:lnTo>
                    <a:pt x="1" y="4"/>
                  </a:lnTo>
                  <a:lnTo>
                    <a:pt x="1" y="7"/>
                  </a:lnTo>
                  <a:lnTo>
                    <a:pt x="1" y="11"/>
                  </a:lnTo>
                  <a:lnTo>
                    <a:pt x="0" y="15"/>
                  </a:lnTo>
                  <a:lnTo>
                    <a:pt x="8" y="16"/>
                  </a:lnTo>
                  <a:lnTo>
                    <a:pt x="14" y="19"/>
                  </a:lnTo>
                  <a:lnTo>
                    <a:pt x="21" y="21"/>
                  </a:lnTo>
                  <a:lnTo>
                    <a:pt x="2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8" name="Freeform 66"/>
            <p:cNvSpPr>
              <a:spLocks/>
            </p:cNvSpPr>
            <p:nvPr/>
          </p:nvSpPr>
          <p:spPr bwMode="auto">
            <a:xfrm>
              <a:off x="4214" y="2181"/>
              <a:ext cx="236" cy="423"/>
            </a:xfrm>
            <a:custGeom>
              <a:avLst/>
              <a:gdLst>
                <a:gd name="T0" fmla="*/ 175 w 236"/>
                <a:gd name="T1" fmla="*/ 420 h 423"/>
                <a:gd name="T2" fmla="*/ 170 w 236"/>
                <a:gd name="T3" fmla="*/ 417 h 423"/>
                <a:gd name="T4" fmla="*/ 162 w 236"/>
                <a:gd name="T5" fmla="*/ 414 h 423"/>
                <a:gd name="T6" fmla="*/ 151 w 236"/>
                <a:gd name="T7" fmla="*/ 411 h 423"/>
                <a:gd name="T8" fmla="*/ 138 w 236"/>
                <a:gd name="T9" fmla="*/ 410 h 423"/>
                <a:gd name="T10" fmla="*/ 126 w 236"/>
                <a:gd name="T11" fmla="*/ 407 h 423"/>
                <a:gd name="T12" fmla="*/ 116 w 236"/>
                <a:gd name="T13" fmla="*/ 405 h 423"/>
                <a:gd name="T14" fmla="*/ 102 w 236"/>
                <a:gd name="T15" fmla="*/ 400 h 423"/>
                <a:gd name="T16" fmla="*/ 86 w 236"/>
                <a:gd name="T17" fmla="*/ 392 h 423"/>
                <a:gd name="T18" fmla="*/ 73 w 236"/>
                <a:gd name="T19" fmla="*/ 385 h 423"/>
                <a:gd name="T20" fmla="*/ 63 w 236"/>
                <a:gd name="T21" fmla="*/ 379 h 423"/>
                <a:gd name="T22" fmla="*/ 54 w 236"/>
                <a:gd name="T23" fmla="*/ 374 h 423"/>
                <a:gd name="T24" fmla="*/ 42 w 236"/>
                <a:gd name="T25" fmla="*/ 371 h 423"/>
                <a:gd name="T26" fmla="*/ 30 w 236"/>
                <a:gd name="T27" fmla="*/ 369 h 423"/>
                <a:gd name="T28" fmla="*/ 20 w 236"/>
                <a:gd name="T29" fmla="*/ 367 h 423"/>
                <a:gd name="T30" fmla="*/ 12 w 236"/>
                <a:gd name="T31" fmla="*/ 358 h 423"/>
                <a:gd name="T32" fmla="*/ 7 w 236"/>
                <a:gd name="T33" fmla="*/ 350 h 423"/>
                <a:gd name="T34" fmla="*/ 0 w 236"/>
                <a:gd name="T35" fmla="*/ 341 h 423"/>
                <a:gd name="T36" fmla="*/ 3 w 236"/>
                <a:gd name="T37" fmla="*/ 328 h 423"/>
                <a:gd name="T38" fmla="*/ 11 w 236"/>
                <a:gd name="T39" fmla="*/ 304 h 423"/>
                <a:gd name="T40" fmla="*/ 13 w 236"/>
                <a:gd name="T41" fmla="*/ 267 h 423"/>
                <a:gd name="T42" fmla="*/ 13 w 236"/>
                <a:gd name="T43" fmla="*/ 185 h 423"/>
                <a:gd name="T44" fmla="*/ 21 w 236"/>
                <a:gd name="T45" fmla="*/ 151 h 423"/>
                <a:gd name="T46" fmla="*/ 41 w 236"/>
                <a:gd name="T47" fmla="*/ 107 h 423"/>
                <a:gd name="T48" fmla="*/ 48 w 236"/>
                <a:gd name="T49" fmla="*/ 83 h 423"/>
                <a:gd name="T50" fmla="*/ 59 w 236"/>
                <a:gd name="T51" fmla="*/ 63 h 423"/>
                <a:gd name="T52" fmla="*/ 77 w 236"/>
                <a:gd name="T53" fmla="*/ 50 h 423"/>
                <a:gd name="T54" fmla="*/ 87 w 236"/>
                <a:gd name="T55" fmla="*/ 38 h 423"/>
                <a:gd name="T56" fmla="*/ 91 w 236"/>
                <a:gd name="T57" fmla="*/ 29 h 423"/>
                <a:gd name="T58" fmla="*/ 96 w 236"/>
                <a:gd name="T59" fmla="*/ 25 h 423"/>
                <a:gd name="T60" fmla="*/ 99 w 236"/>
                <a:gd name="T61" fmla="*/ 17 h 423"/>
                <a:gd name="T62" fmla="*/ 100 w 236"/>
                <a:gd name="T63" fmla="*/ 3 h 423"/>
                <a:gd name="T64" fmla="*/ 108 w 236"/>
                <a:gd name="T65" fmla="*/ 0 h 423"/>
                <a:gd name="T66" fmla="*/ 120 w 236"/>
                <a:gd name="T67" fmla="*/ 3 h 423"/>
                <a:gd name="T68" fmla="*/ 136 w 236"/>
                <a:gd name="T69" fmla="*/ 8 h 423"/>
                <a:gd name="T70" fmla="*/ 153 w 236"/>
                <a:gd name="T71" fmla="*/ 15 h 423"/>
                <a:gd name="T72" fmla="*/ 166 w 236"/>
                <a:gd name="T73" fmla="*/ 25 h 423"/>
                <a:gd name="T74" fmla="*/ 181 w 236"/>
                <a:gd name="T75" fmla="*/ 38 h 423"/>
                <a:gd name="T76" fmla="*/ 195 w 236"/>
                <a:gd name="T77" fmla="*/ 50 h 423"/>
                <a:gd name="T78" fmla="*/ 203 w 236"/>
                <a:gd name="T79" fmla="*/ 58 h 423"/>
                <a:gd name="T80" fmla="*/ 200 w 236"/>
                <a:gd name="T81" fmla="*/ 65 h 423"/>
                <a:gd name="T82" fmla="*/ 195 w 236"/>
                <a:gd name="T83" fmla="*/ 74 h 423"/>
                <a:gd name="T84" fmla="*/ 200 w 236"/>
                <a:gd name="T85" fmla="*/ 80 h 423"/>
                <a:gd name="T86" fmla="*/ 205 w 236"/>
                <a:gd name="T87" fmla="*/ 90 h 423"/>
                <a:gd name="T88" fmla="*/ 201 w 236"/>
                <a:gd name="T89" fmla="*/ 113 h 423"/>
                <a:gd name="T90" fmla="*/ 213 w 236"/>
                <a:gd name="T91" fmla="*/ 179 h 423"/>
                <a:gd name="T92" fmla="*/ 234 w 236"/>
                <a:gd name="T93" fmla="*/ 225 h 423"/>
                <a:gd name="T94" fmla="*/ 235 w 236"/>
                <a:gd name="T95" fmla="*/ 251 h 423"/>
                <a:gd name="T96" fmla="*/ 222 w 236"/>
                <a:gd name="T97" fmla="*/ 278 h 423"/>
                <a:gd name="T98" fmla="*/ 205 w 236"/>
                <a:gd name="T99" fmla="*/ 318 h 423"/>
                <a:gd name="T100" fmla="*/ 195 w 236"/>
                <a:gd name="T101" fmla="*/ 334 h 423"/>
                <a:gd name="T102" fmla="*/ 192 w 236"/>
                <a:gd name="T103" fmla="*/ 349 h 423"/>
                <a:gd name="T104" fmla="*/ 192 w 236"/>
                <a:gd name="T105" fmla="*/ 372 h 423"/>
                <a:gd name="T106" fmla="*/ 184 w 236"/>
                <a:gd name="T107" fmla="*/ 415 h 4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6"/>
                <a:gd name="T163" fmla="*/ 0 h 423"/>
                <a:gd name="T164" fmla="*/ 236 w 236"/>
                <a:gd name="T165" fmla="*/ 423 h 4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6" h="423">
                  <a:moveTo>
                    <a:pt x="175" y="423"/>
                  </a:moveTo>
                  <a:lnTo>
                    <a:pt x="175" y="420"/>
                  </a:lnTo>
                  <a:lnTo>
                    <a:pt x="174" y="419"/>
                  </a:lnTo>
                  <a:lnTo>
                    <a:pt x="170" y="417"/>
                  </a:lnTo>
                  <a:lnTo>
                    <a:pt x="168" y="415"/>
                  </a:lnTo>
                  <a:lnTo>
                    <a:pt x="162" y="414"/>
                  </a:lnTo>
                  <a:lnTo>
                    <a:pt x="157" y="413"/>
                  </a:lnTo>
                  <a:lnTo>
                    <a:pt x="151" y="411"/>
                  </a:lnTo>
                  <a:lnTo>
                    <a:pt x="144" y="410"/>
                  </a:lnTo>
                  <a:lnTo>
                    <a:pt x="138" y="410"/>
                  </a:lnTo>
                  <a:lnTo>
                    <a:pt x="131" y="409"/>
                  </a:lnTo>
                  <a:lnTo>
                    <a:pt x="126" y="407"/>
                  </a:lnTo>
                  <a:lnTo>
                    <a:pt x="121" y="406"/>
                  </a:lnTo>
                  <a:lnTo>
                    <a:pt x="116" y="405"/>
                  </a:lnTo>
                  <a:lnTo>
                    <a:pt x="109" y="402"/>
                  </a:lnTo>
                  <a:lnTo>
                    <a:pt x="102" y="400"/>
                  </a:lnTo>
                  <a:lnTo>
                    <a:pt x="94" y="396"/>
                  </a:lnTo>
                  <a:lnTo>
                    <a:pt x="86" y="392"/>
                  </a:lnTo>
                  <a:lnTo>
                    <a:pt x="79" y="388"/>
                  </a:lnTo>
                  <a:lnTo>
                    <a:pt x="73" y="385"/>
                  </a:lnTo>
                  <a:lnTo>
                    <a:pt x="68" y="382"/>
                  </a:lnTo>
                  <a:lnTo>
                    <a:pt x="63" y="379"/>
                  </a:lnTo>
                  <a:lnTo>
                    <a:pt x="59" y="376"/>
                  </a:lnTo>
                  <a:lnTo>
                    <a:pt x="54" y="374"/>
                  </a:lnTo>
                  <a:lnTo>
                    <a:pt x="48" y="372"/>
                  </a:lnTo>
                  <a:lnTo>
                    <a:pt x="42" y="371"/>
                  </a:lnTo>
                  <a:lnTo>
                    <a:pt x="37" y="370"/>
                  </a:lnTo>
                  <a:lnTo>
                    <a:pt x="30" y="369"/>
                  </a:lnTo>
                  <a:lnTo>
                    <a:pt x="24" y="369"/>
                  </a:lnTo>
                  <a:lnTo>
                    <a:pt x="20" y="367"/>
                  </a:lnTo>
                  <a:lnTo>
                    <a:pt x="16" y="363"/>
                  </a:lnTo>
                  <a:lnTo>
                    <a:pt x="12" y="358"/>
                  </a:lnTo>
                  <a:lnTo>
                    <a:pt x="10" y="354"/>
                  </a:lnTo>
                  <a:lnTo>
                    <a:pt x="7" y="350"/>
                  </a:lnTo>
                  <a:lnTo>
                    <a:pt x="3" y="345"/>
                  </a:lnTo>
                  <a:lnTo>
                    <a:pt x="0" y="341"/>
                  </a:lnTo>
                  <a:lnTo>
                    <a:pt x="0" y="337"/>
                  </a:lnTo>
                  <a:lnTo>
                    <a:pt x="3" y="328"/>
                  </a:lnTo>
                  <a:lnTo>
                    <a:pt x="7" y="317"/>
                  </a:lnTo>
                  <a:lnTo>
                    <a:pt x="11" y="304"/>
                  </a:lnTo>
                  <a:lnTo>
                    <a:pt x="13" y="292"/>
                  </a:lnTo>
                  <a:lnTo>
                    <a:pt x="13" y="267"/>
                  </a:lnTo>
                  <a:lnTo>
                    <a:pt x="13" y="225"/>
                  </a:lnTo>
                  <a:lnTo>
                    <a:pt x="13" y="185"/>
                  </a:lnTo>
                  <a:lnTo>
                    <a:pt x="15" y="164"/>
                  </a:lnTo>
                  <a:lnTo>
                    <a:pt x="21" y="151"/>
                  </a:lnTo>
                  <a:lnTo>
                    <a:pt x="32" y="129"/>
                  </a:lnTo>
                  <a:lnTo>
                    <a:pt x="41" y="107"/>
                  </a:lnTo>
                  <a:lnTo>
                    <a:pt x="46" y="93"/>
                  </a:lnTo>
                  <a:lnTo>
                    <a:pt x="48" y="83"/>
                  </a:lnTo>
                  <a:lnTo>
                    <a:pt x="52" y="73"/>
                  </a:lnTo>
                  <a:lnTo>
                    <a:pt x="59" y="63"/>
                  </a:lnTo>
                  <a:lnTo>
                    <a:pt x="68" y="55"/>
                  </a:lnTo>
                  <a:lnTo>
                    <a:pt x="77" y="50"/>
                  </a:lnTo>
                  <a:lnTo>
                    <a:pt x="83" y="43"/>
                  </a:lnTo>
                  <a:lnTo>
                    <a:pt x="87" y="38"/>
                  </a:lnTo>
                  <a:lnTo>
                    <a:pt x="90" y="33"/>
                  </a:lnTo>
                  <a:lnTo>
                    <a:pt x="91" y="29"/>
                  </a:lnTo>
                  <a:lnTo>
                    <a:pt x="94" y="26"/>
                  </a:lnTo>
                  <a:lnTo>
                    <a:pt x="96" y="25"/>
                  </a:lnTo>
                  <a:lnTo>
                    <a:pt x="98" y="25"/>
                  </a:lnTo>
                  <a:lnTo>
                    <a:pt x="99" y="17"/>
                  </a:lnTo>
                  <a:lnTo>
                    <a:pt x="99" y="10"/>
                  </a:lnTo>
                  <a:lnTo>
                    <a:pt x="100" y="3"/>
                  </a:lnTo>
                  <a:lnTo>
                    <a:pt x="104" y="0"/>
                  </a:lnTo>
                  <a:lnTo>
                    <a:pt x="108" y="0"/>
                  </a:lnTo>
                  <a:lnTo>
                    <a:pt x="113" y="2"/>
                  </a:lnTo>
                  <a:lnTo>
                    <a:pt x="120" y="3"/>
                  </a:lnTo>
                  <a:lnTo>
                    <a:pt x="129" y="6"/>
                  </a:lnTo>
                  <a:lnTo>
                    <a:pt x="136" y="8"/>
                  </a:lnTo>
                  <a:lnTo>
                    <a:pt x="146" y="11"/>
                  </a:lnTo>
                  <a:lnTo>
                    <a:pt x="153" y="15"/>
                  </a:lnTo>
                  <a:lnTo>
                    <a:pt x="160" y="20"/>
                  </a:lnTo>
                  <a:lnTo>
                    <a:pt x="166" y="25"/>
                  </a:lnTo>
                  <a:lnTo>
                    <a:pt x="174" y="32"/>
                  </a:lnTo>
                  <a:lnTo>
                    <a:pt x="181" y="38"/>
                  </a:lnTo>
                  <a:lnTo>
                    <a:pt x="188" y="45"/>
                  </a:lnTo>
                  <a:lnTo>
                    <a:pt x="195" y="50"/>
                  </a:lnTo>
                  <a:lnTo>
                    <a:pt x="200" y="55"/>
                  </a:lnTo>
                  <a:lnTo>
                    <a:pt x="203" y="58"/>
                  </a:lnTo>
                  <a:lnTo>
                    <a:pt x="204" y="59"/>
                  </a:lnTo>
                  <a:lnTo>
                    <a:pt x="200" y="65"/>
                  </a:lnTo>
                  <a:lnTo>
                    <a:pt x="197" y="70"/>
                  </a:lnTo>
                  <a:lnTo>
                    <a:pt x="195" y="74"/>
                  </a:lnTo>
                  <a:lnTo>
                    <a:pt x="195" y="76"/>
                  </a:lnTo>
                  <a:lnTo>
                    <a:pt x="200" y="80"/>
                  </a:lnTo>
                  <a:lnTo>
                    <a:pt x="204" y="85"/>
                  </a:lnTo>
                  <a:lnTo>
                    <a:pt x="205" y="90"/>
                  </a:lnTo>
                  <a:lnTo>
                    <a:pt x="204" y="94"/>
                  </a:lnTo>
                  <a:lnTo>
                    <a:pt x="201" y="113"/>
                  </a:lnTo>
                  <a:lnTo>
                    <a:pt x="204" y="143"/>
                  </a:lnTo>
                  <a:lnTo>
                    <a:pt x="213" y="179"/>
                  </a:lnTo>
                  <a:lnTo>
                    <a:pt x="230" y="216"/>
                  </a:lnTo>
                  <a:lnTo>
                    <a:pt x="234" y="225"/>
                  </a:lnTo>
                  <a:lnTo>
                    <a:pt x="236" y="236"/>
                  </a:lnTo>
                  <a:lnTo>
                    <a:pt x="235" y="251"/>
                  </a:lnTo>
                  <a:lnTo>
                    <a:pt x="228" y="265"/>
                  </a:lnTo>
                  <a:lnTo>
                    <a:pt x="222" y="278"/>
                  </a:lnTo>
                  <a:lnTo>
                    <a:pt x="214" y="299"/>
                  </a:lnTo>
                  <a:lnTo>
                    <a:pt x="205" y="318"/>
                  </a:lnTo>
                  <a:lnTo>
                    <a:pt x="199" y="330"/>
                  </a:lnTo>
                  <a:lnTo>
                    <a:pt x="195" y="334"/>
                  </a:lnTo>
                  <a:lnTo>
                    <a:pt x="192" y="341"/>
                  </a:lnTo>
                  <a:lnTo>
                    <a:pt x="192" y="349"/>
                  </a:lnTo>
                  <a:lnTo>
                    <a:pt x="192" y="357"/>
                  </a:lnTo>
                  <a:lnTo>
                    <a:pt x="192" y="372"/>
                  </a:lnTo>
                  <a:lnTo>
                    <a:pt x="190" y="396"/>
                  </a:lnTo>
                  <a:lnTo>
                    <a:pt x="184" y="415"/>
                  </a:lnTo>
                  <a:lnTo>
                    <a:pt x="175" y="423"/>
                  </a:lnTo>
                  <a:close/>
                </a:path>
              </a:pathLst>
            </a:custGeom>
            <a:solidFill>
              <a:srgbClr val="3893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29" name="Freeform 67"/>
            <p:cNvSpPr>
              <a:spLocks/>
            </p:cNvSpPr>
            <p:nvPr/>
          </p:nvSpPr>
          <p:spPr bwMode="auto">
            <a:xfrm>
              <a:off x="4455" y="2662"/>
              <a:ext cx="92" cy="81"/>
            </a:xfrm>
            <a:custGeom>
              <a:avLst/>
              <a:gdLst>
                <a:gd name="T0" fmla="*/ 6 w 92"/>
                <a:gd name="T1" fmla="*/ 22 h 81"/>
                <a:gd name="T2" fmla="*/ 4 w 92"/>
                <a:gd name="T3" fmla="*/ 21 h 81"/>
                <a:gd name="T4" fmla="*/ 3 w 92"/>
                <a:gd name="T5" fmla="*/ 19 h 81"/>
                <a:gd name="T6" fmla="*/ 2 w 92"/>
                <a:gd name="T7" fmla="*/ 17 h 81"/>
                <a:gd name="T8" fmla="*/ 0 w 92"/>
                <a:gd name="T9" fmla="*/ 15 h 81"/>
                <a:gd name="T10" fmla="*/ 0 w 92"/>
                <a:gd name="T11" fmla="*/ 11 h 81"/>
                <a:gd name="T12" fmla="*/ 2 w 92"/>
                <a:gd name="T13" fmla="*/ 7 h 81"/>
                <a:gd name="T14" fmla="*/ 3 w 92"/>
                <a:gd name="T15" fmla="*/ 3 h 81"/>
                <a:gd name="T16" fmla="*/ 7 w 92"/>
                <a:gd name="T17" fmla="*/ 0 h 81"/>
                <a:gd name="T18" fmla="*/ 9 w 92"/>
                <a:gd name="T19" fmla="*/ 0 h 81"/>
                <a:gd name="T20" fmla="*/ 12 w 92"/>
                <a:gd name="T21" fmla="*/ 0 h 81"/>
                <a:gd name="T22" fmla="*/ 15 w 92"/>
                <a:gd name="T23" fmla="*/ 2 h 81"/>
                <a:gd name="T24" fmla="*/ 17 w 92"/>
                <a:gd name="T25" fmla="*/ 2 h 81"/>
                <a:gd name="T26" fmla="*/ 22 w 92"/>
                <a:gd name="T27" fmla="*/ 3 h 81"/>
                <a:gd name="T28" fmla="*/ 32 w 92"/>
                <a:gd name="T29" fmla="*/ 6 h 81"/>
                <a:gd name="T30" fmla="*/ 41 w 92"/>
                <a:gd name="T31" fmla="*/ 9 h 81"/>
                <a:gd name="T32" fmla="*/ 50 w 92"/>
                <a:gd name="T33" fmla="*/ 13 h 81"/>
                <a:gd name="T34" fmla="*/ 55 w 92"/>
                <a:gd name="T35" fmla="*/ 16 h 81"/>
                <a:gd name="T36" fmla="*/ 61 w 92"/>
                <a:gd name="T37" fmla="*/ 19 h 81"/>
                <a:gd name="T38" fmla="*/ 68 w 92"/>
                <a:gd name="T39" fmla="*/ 21 h 81"/>
                <a:gd name="T40" fmla="*/ 74 w 92"/>
                <a:gd name="T41" fmla="*/ 24 h 81"/>
                <a:gd name="T42" fmla="*/ 81 w 92"/>
                <a:gd name="T43" fmla="*/ 26 h 81"/>
                <a:gd name="T44" fmla="*/ 86 w 92"/>
                <a:gd name="T45" fmla="*/ 28 h 81"/>
                <a:gd name="T46" fmla="*/ 90 w 92"/>
                <a:gd name="T47" fmla="*/ 30 h 81"/>
                <a:gd name="T48" fmla="*/ 91 w 92"/>
                <a:gd name="T49" fmla="*/ 31 h 81"/>
                <a:gd name="T50" fmla="*/ 92 w 92"/>
                <a:gd name="T51" fmla="*/ 35 h 81"/>
                <a:gd name="T52" fmla="*/ 92 w 92"/>
                <a:gd name="T53" fmla="*/ 38 h 81"/>
                <a:gd name="T54" fmla="*/ 92 w 92"/>
                <a:gd name="T55" fmla="*/ 41 h 81"/>
                <a:gd name="T56" fmla="*/ 90 w 92"/>
                <a:gd name="T57" fmla="*/ 44 h 81"/>
                <a:gd name="T58" fmla="*/ 86 w 92"/>
                <a:gd name="T59" fmla="*/ 50 h 81"/>
                <a:gd name="T60" fmla="*/ 81 w 92"/>
                <a:gd name="T61" fmla="*/ 57 h 81"/>
                <a:gd name="T62" fmla="*/ 74 w 92"/>
                <a:gd name="T63" fmla="*/ 65 h 81"/>
                <a:gd name="T64" fmla="*/ 70 w 92"/>
                <a:gd name="T65" fmla="*/ 72 h 81"/>
                <a:gd name="T66" fmla="*/ 66 w 92"/>
                <a:gd name="T67" fmla="*/ 77 h 81"/>
                <a:gd name="T68" fmla="*/ 63 w 92"/>
                <a:gd name="T69" fmla="*/ 79 h 81"/>
                <a:gd name="T70" fmla="*/ 57 w 92"/>
                <a:gd name="T71" fmla="*/ 81 h 81"/>
                <a:gd name="T72" fmla="*/ 52 w 92"/>
                <a:gd name="T73" fmla="*/ 79 h 81"/>
                <a:gd name="T74" fmla="*/ 44 w 92"/>
                <a:gd name="T75" fmla="*/ 74 h 81"/>
                <a:gd name="T76" fmla="*/ 34 w 92"/>
                <a:gd name="T77" fmla="*/ 69 h 81"/>
                <a:gd name="T78" fmla="*/ 25 w 92"/>
                <a:gd name="T79" fmla="*/ 64 h 81"/>
                <a:gd name="T80" fmla="*/ 19 w 92"/>
                <a:gd name="T81" fmla="*/ 61 h 81"/>
                <a:gd name="T82" fmla="*/ 17 w 92"/>
                <a:gd name="T83" fmla="*/ 59 h 81"/>
                <a:gd name="T84" fmla="*/ 20 w 92"/>
                <a:gd name="T85" fmla="*/ 55 h 81"/>
                <a:gd name="T86" fmla="*/ 26 w 92"/>
                <a:gd name="T87" fmla="*/ 52 h 81"/>
                <a:gd name="T88" fmla="*/ 34 w 92"/>
                <a:gd name="T89" fmla="*/ 54 h 81"/>
                <a:gd name="T90" fmla="*/ 22 w 92"/>
                <a:gd name="T91" fmla="*/ 43 h 81"/>
                <a:gd name="T92" fmla="*/ 15 w 92"/>
                <a:gd name="T93" fmla="*/ 35 h 81"/>
                <a:gd name="T94" fmla="*/ 9 w 92"/>
                <a:gd name="T95" fmla="*/ 28 h 81"/>
                <a:gd name="T96" fmla="*/ 6 w 92"/>
                <a:gd name="T97" fmla="*/ 22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
                <a:gd name="T148" fmla="*/ 0 h 81"/>
                <a:gd name="T149" fmla="*/ 92 w 92"/>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 h="81">
                  <a:moveTo>
                    <a:pt x="6" y="22"/>
                  </a:moveTo>
                  <a:lnTo>
                    <a:pt x="4" y="21"/>
                  </a:lnTo>
                  <a:lnTo>
                    <a:pt x="3" y="19"/>
                  </a:lnTo>
                  <a:lnTo>
                    <a:pt x="2" y="17"/>
                  </a:lnTo>
                  <a:lnTo>
                    <a:pt x="0" y="15"/>
                  </a:lnTo>
                  <a:lnTo>
                    <a:pt x="0" y="11"/>
                  </a:lnTo>
                  <a:lnTo>
                    <a:pt x="2" y="7"/>
                  </a:lnTo>
                  <a:lnTo>
                    <a:pt x="3" y="3"/>
                  </a:lnTo>
                  <a:lnTo>
                    <a:pt x="7" y="0"/>
                  </a:lnTo>
                  <a:lnTo>
                    <a:pt x="9" y="0"/>
                  </a:lnTo>
                  <a:lnTo>
                    <a:pt x="12" y="0"/>
                  </a:lnTo>
                  <a:lnTo>
                    <a:pt x="15" y="2"/>
                  </a:lnTo>
                  <a:lnTo>
                    <a:pt x="17" y="2"/>
                  </a:lnTo>
                  <a:lnTo>
                    <a:pt x="22" y="3"/>
                  </a:lnTo>
                  <a:lnTo>
                    <a:pt x="32" y="6"/>
                  </a:lnTo>
                  <a:lnTo>
                    <a:pt x="41" y="9"/>
                  </a:lnTo>
                  <a:lnTo>
                    <a:pt x="50" y="13"/>
                  </a:lnTo>
                  <a:lnTo>
                    <a:pt x="55" y="16"/>
                  </a:lnTo>
                  <a:lnTo>
                    <a:pt x="61" y="19"/>
                  </a:lnTo>
                  <a:lnTo>
                    <a:pt x="68" y="21"/>
                  </a:lnTo>
                  <a:lnTo>
                    <a:pt x="74" y="24"/>
                  </a:lnTo>
                  <a:lnTo>
                    <a:pt x="81" y="26"/>
                  </a:lnTo>
                  <a:lnTo>
                    <a:pt x="86" y="28"/>
                  </a:lnTo>
                  <a:lnTo>
                    <a:pt x="90" y="30"/>
                  </a:lnTo>
                  <a:lnTo>
                    <a:pt x="91" y="31"/>
                  </a:lnTo>
                  <a:lnTo>
                    <a:pt x="92" y="35"/>
                  </a:lnTo>
                  <a:lnTo>
                    <a:pt x="92" y="38"/>
                  </a:lnTo>
                  <a:lnTo>
                    <a:pt x="92" y="41"/>
                  </a:lnTo>
                  <a:lnTo>
                    <a:pt x="90" y="44"/>
                  </a:lnTo>
                  <a:lnTo>
                    <a:pt x="86" y="50"/>
                  </a:lnTo>
                  <a:lnTo>
                    <a:pt x="81" y="57"/>
                  </a:lnTo>
                  <a:lnTo>
                    <a:pt x="74" y="65"/>
                  </a:lnTo>
                  <a:lnTo>
                    <a:pt x="70" y="72"/>
                  </a:lnTo>
                  <a:lnTo>
                    <a:pt x="66" y="77"/>
                  </a:lnTo>
                  <a:lnTo>
                    <a:pt x="63" y="79"/>
                  </a:lnTo>
                  <a:lnTo>
                    <a:pt x="57" y="81"/>
                  </a:lnTo>
                  <a:lnTo>
                    <a:pt x="52" y="79"/>
                  </a:lnTo>
                  <a:lnTo>
                    <a:pt x="44" y="74"/>
                  </a:lnTo>
                  <a:lnTo>
                    <a:pt x="34" y="69"/>
                  </a:lnTo>
                  <a:lnTo>
                    <a:pt x="25" y="64"/>
                  </a:lnTo>
                  <a:lnTo>
                    <a:pt x="19" y="61"/>
                  </a:lnTo>
                  <a:lnTo>
                    <a:pt x="17" y="59"/>
                  </a:lnTo>
                  <a:lnTo>
                    <a:pt x="20" y="55"/>
                  </a:lnTo>
                  <a:lnTo>
                    <a:pt x="26" y="52"/>
                  </a:lnTo>
                  <a:lnTo>
                    <a:pt x="34" y="54"/>
                  </a:lnTo>
                  <a:lnTo>
                    <a:pt x="22" y="43"/>
                  </a:lnTo>
                  <a:lnTo>
                    <a:pt x="15" y="35"/>
                  </a:lnTo>
                  <a:lnTo>
                    <a:pt x="9" y="28"/>
                  </a:lnTo>
                  <a:lnTo>
                    <a:pt x="6"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30" name="Freeform 68"/>
            <p:cNvSpPr>
              <a:spLocks/>
            </p:cNvSpPr>
            <p:nvPr/>
          </p:nvSpPr>
          <p:spPr bwMode="auto">
            <a:xfrm>
              <a:off x="4455" y="2661"/>
              <a:ext cx="22" cy="22"/>
            </a:xfrm>
            <a:custGeom>
              <a:avLst/>
              <a:gdLst>
                <a:gd name="T0" fmla="*/ 16 w 22"/>
                <a:gd name="T1" fmla="*/ 21 h 22"/>
                <a:gd name="T2" fmla="*/ 20 w 22"/>
                <a:gd name="T3" fmla="*/ 20 h 22"/>
                <a:gd name="T4" fmla="*/ 21 w 22"/>
                <a:gd name="T5" fmla="*/ 16 h 22"/>
                <a:gd name="T6" fmla="*/ 22 w 22"/>
                <a:gd name="T7" fmla="*/ 12 h 22"/>
                <a:gd name="T8" fmla="*/ 21 w 22"/>
                <a:gd name="T9" fmla="*/ 7 h 22"/>
                <a:gd name="T10" fmla="*/ 19 w 22"/>
                <a:gd name="T11" fmla="*/ 3 h 22"/>
                <a:gd name="T12" fmla="*/ 15 w 22"/>
                <a:gd name="T13" fmla="*/ 1 h 22"/>
                <a:gd name="T14" fmla="*/ 11 w 22"/>
                <a:gd name="T15" fmla="*/ 0 h 22"/>
                <a:gd name="T16" fmla="*/ 7 w 22"/>
                <a:gd name="T17" fmla="*/ 1 h 22"/>
                <a:gd name="T18" fmla="*/ 3 w 22"/>
                <a:gd name="T19" fmla="*/ 4 h 22"/>
                <a:gd name="T20" fmla="*/ 2 w 22"/>
                <a:gd name="T21" fmla="*/ 8 h 22"/>
                <a:gd name="T22" fmla="*/ 0 w 22"/>
                <a:gd name="T23" fmla="*/ 12 h 22"/>
                <a:gd name="T24" fmla="*/ 0 w 22"/>
                <a:gd name="T25" fmla="*/ 16 h 22"/>
                <a:gd name="T26" fmla="*/ 3 w 22"/>
                <a:gd name="T27" fmla="*/ 20 h 22"/>
                <a:gd name="T28" fmla="*/ 7 w 22"/>
                <a:gd name="T29" fmla="*/ 21 h 22"/>
                <a:gd name="T30" fmla="*/ 11 w 22"/>
                <a:gd name="T31" fmla="*/ 22 h 22"/>
                <a:gd name="T32" fmla="*/ 16 w 22"/>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6" y="21"/>
                  </a:moveTo>
                  <a:lnTo>
                    <a:pt x="20" y="20"/>
                  </a:lnTo>
                  <a:lnTo>
                    <a:pt x="21" y="16"/>
                  </a:lnTo>
                  <a:lnTo>
                    <a:pt x="22" y="12"/>
                  </a:lnTo>
                  <a:lnTo>
                    <a:pt x="21" y="7"/>
                  </a:lnTo>
                  <a:lnTo>
                    <a:pt x="19" y="3"/>
                  </a:lnTo>
                  <a:lnTo>
                    <a:pt x="15" y="1"/>
                  </a:lnTo>
                  <a:lnTo>
                    <a:pt x="11" y="0"/>
                  </a:lnTo>
                  <a:lnTo>
                    <a:pt x="7" y="1"/>
                  </a:lnTo>
                  <a:lnTo>
                    <a:pt x="3" y="4"/>
                  </a:lnTo>
                  <a:lnTo>
                    <a:pt x="2" y="8"/>
                  </a:lnTo>
                  <a:lnTo>
                    <a:pt x="0" y="12"/>
                  </a:lnTo>
                  <a:lnTo>
                    <a:pt x="0" y="16"/>
                  </a:lnTo>
                  <a:lnTo>
                    <a:pt x="3" y="20"/>
                  </a:lnTo>
                  <a:lnTo>
                    <a:pt x="7" y="21"/>
                  </a:lnTo>
                  <a:lnTo>
                    <a:pt x="11" y="22"/>
                  </a:lnTo>
                  <a:lnTo>
                    <a:pt x="16" y="21"/>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31" name="Freeform 69"/>
            <p:cNvSpPr>
              <a:spLocks/>
            </p:cNvSpPr>
            <p:nvPr/>
          </p:nvSpPr>
          <p:spPr bwMode="auto">
            <a:xfrm>
              <a:off x="4292" y="2248"/>
              <a:ext cx="185" cy="436"/>
            </a:xfrm>
            <a:custGeom>
              <a:avLst/>
              <a:gdLst>
                <a:gd name="T0" fmla="*/ 52 w 185"/>
                <a:gd name="T1" fmla="*/ 334 h 436"/>
                <a:gd name="T2" fmla="*/ 39 w 185"/>
                <a:gd name="T3" fmla="*/ 316 h 436"/>
                <a:gd name="T4" fmla="*/ 25 w 185"/>
                <a:gd name="T5" fmla="*/ 295 h 436"/>
                <a:gd name="T6" fmla="*/ 14 w 185"/>
                <a:gd name="T7" fmla="*/ 280 h 436"/>
                <a:gd name="T8" fmla="*/ 5 w 185"/>
                <a:gd name="T9" fmla="*/ 270 h 436"/>
                <a:gd name="T10" fmla="*/ 0 w 185"/>
                <a:gd name="T11" fmla="*/ 260 h 436"/>
                <a:gd name="T12" fmla="*/ 0 w 185"/>
                <a:gd name="T13" fmla="*/ 239 h 436"/>
                <a:gd name="T14" fmla="*/ 0 w 185"/>
                <a:gd name="T15" fmla="*/ 191 h 436"/>
                <a:gd name="T16" fmla="*/ 1 w 185"/>
                <a:gd name="T17" fmla="*/ 147 h 436"/>
                <a:gd name="T18" fmla="*/ 11 w 185"/>
                <a:gd name="T19" fmla="*/ 64 h 436"/>
                <a:gd name="T20" fmla="*/ 16 w 185"/>
                <a:gd name="T21" fmla="*/ 23 h 436"/>
                <a:gd name="T22" fmla="*/ 39 w 185"/>
                <a:gd name="T23" fmla="*/ 1 h 436"/>
                <a:gd name="T24" fmla="*/ 69 w 185"/>
                <a:gd name="T25" fmla="*/ 3 h 436"/>
                <a:gd name="T26" fmla="*/ 91 w 185"/>
                <a:gd name="T27" fmla="*/ 27 h 436"/>
                <a:gd name="T28" fmla="*/ 92 w 185"/>
                <a:gd name="T29" fmla="*/ 66 h 436"/>
                <a:gd name="T30" fmla="*/ 83 w 185"/>
                <a:gd name="T31" fmla="*/ 107 h 436"/>
                <a:gd name="T32" fmla="*/ 75 w 185"/>
                <a:gd name="T33" fmla="*/ 163 h 436"/>
                <a:gd name="T34" fmla="*/ 65 w 185"/>
                <a:gd name="T35" fmla="*/ 221 h 436"/>
                <a:gd name="T36" fmla="*/ 61 w 185"/>
                <a:gd name="T37" fmla="*/ 241 h 436"/>
                <a:gd name="T38" fmla="*/ 64 w 185"/>
                <a:gd name="T39" fmla="*/ 250 h 436"/>
                <a:gd name="T40" fmla="*/ 71 w 185"/>
                <a:gd name="T41" fmla="*/ 258 h 436"/>
                <a:gd name="T42" fmla="*/ 91 w 185"/>
                <a:gd name="T43" fmla="*/ 282 h 436"/>
                <a:gd name="T44" fmla="*/ 109 w 185"/>
                <a:gd name="T45" fmla="*/ 312 h 436"/>
                <a:gd name="T46" fmla="*/ 123 w 185"/>
                <a:gd name="T47" fmla="*/ 337 h 436"/>
                <a:gd name="T48" fmla="*/ 141 w 185"/>
                <a:gd name="T49" fmla="*/ 360 h 436"/>
                <a:gd name="T50" fmla="*/ 157 w 185"/>
                <a:gd name="T51" fmla="*/ 383 h 436"/>
                <a:gd name="T52" fmla="*/ 170 w 185"/>
                <a:gd name="T53" fmla="*/ 399 h 436"/>
                <a:gd name="T54" fmla="*/ 180 w 185"/>
                <a:gd name="T55" fmla="*/ 412 h 436"/>
                <a:gd name="T56" fmla="*/ 185 w 185"/>
                <a:gd name="T57" fmla="*/ 418 h 436"/>
                <a:gd name="T58" fmla="*/ 185 w 185"/>
                <a:gd name="T59" fmla="*/ 422 h 436"/>
                <a:gd name="T60" fmla="*/ 184 w 185"/>
                <a:gd name="T61" fmla="*/ 430 h 436"/>
                <a:gd name="T62" fmla="*/ 179 w 185"/>
                <a:gd name="T63" fmla="*/ 435 h 436"/>
                <a:gd name="T64" fmla="*/ 174 w 185"/>
                <a:gd name="T65" fmla="*/ 436 h 436"/>
                <a:gd name="T66" fmla="*/ 170 w 185"/>
                <a:gd name="T67" fmla="*/ 434 h 436"/>
                <a:gd name="T68" fmla="*/ 163 w 185"/>
                <a:gd name="T69" fmla="*/ 430 h 436"/>
                <a:gd name="T70" fmla="*/ 143 w 185"/>
                <a:gd name="T71" fmla="*/ 416 h 436"/>
                <a:gd name="T72" fmla="*/ 112 w 185"/>
                <a:gd name="T73" fmla="*/ 392 h 436"/>
                <a:gd name="T74" fmla="*/ 75 w 185"/>
                <a:gd name="T75" fmla="*/ 360 h 4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436"/>
                <a:gd name="T116" fmla="*/ 185 w 185"/>
                <a:gd name="T117" fmla="*/ 436 h 4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436">
                  <a:moveTo>
                    <a:pt x="57" y="340"/>
                  </a:moveTo>
                  <a:lnTo>
                    <a:pt x="52" y="334"/>
                  </a:lnTo>
                  <a:lnTo>
                    <a:pt x="46" y="325"/>
                  </a:lnTo>
                  <a:lnTo>
                    <a:pt x="39" y="316"/>
                  </a:lnTo>
                  <a:lnTo>
                    <a:pt x="33" y="305"/>
                  </a:lnTo>
                  <a:lnTo>
                    <a:pt x="25" y="295"/>
                  </a:lnTo>
                  <a:lnTo>
                    <a:pt x="18" y="286"/>
                  </a:lnTo>
                  <a:lnTo>
                    <a:pt x="14" y="280"/>
                  </a:lnTo>
                  <a:lnTo>
                    <a:pt x="11" y="276"/>
                  </a:lnTo>
                  <a:lnTo>
                    <a:pt x="5" y="270"/>
                  </a:lnTo>
                  <a:lnTo>
                    <a:pt x="1" y="265"/>
                  </a:lnTo>
                  <a:lnTo>
                    <a:pt x="0" y="260"/>
                  </a:lnTo>
                  <a:lnTo>
                    <a:pt x="0" y="254"/>
                  </a:lnTo>
                  <a:lnTo>
                    <a:pt x="0" y="239"/>
                  </a:lnTo>
                  <a:lnTo>
                    <a:pt x="0" y="216"/>
                  </a:lnTo>
                  <a:lnTo>
                    <a:pt x="0" y="191"/>
                  </a:lnTo>
                  <a:lnTo>
                    <a:pt x="0" y="173"/>
                  </a:lnTo>
                  <a:lnTo>
                    <a:pt x="1" y="147"/>
                  </a:lnTo>
                  <a:lnTo>
                    <a:pt x="7" y="106"/>
                  </a:lnTo>
                  <a:lnTo>
                    <a:pt x="11" y="64"/>
                  </a:lnTo>
                  <a:lnTo>
                    <a:pt x="12" y="42"/>
                  </a:lnTo>
                  <a:lnTo>
                    <a:pt x="16" y="23"/>
                  </a:lnTo>
                  <a:lnTo>
                    <a:pt x="26" y="9"/>
                  </a:lnTo>
                  <a:lnTo>
                    <a:pt x="39" y="1"/>
                  </a:lnTo>
                  <a:lnTo>
                    <a:pt x="55" y="0"/>
                  </a:lnTo>
                  <a:lnTo>
                    <a:pt x="69" y="3"/>
                  </a:lnTo>
                  <a:lnTo>
                    <a:pt x="82" y="13"/>
                  </a:lnTo>
                  <a:lnTo>
                    <a:pt x="91" y="27"/>
                  </a:lnTo>
                  <a:lnTo>
                    <a:pt x="93" y="46"/>
                  </a:lnTo>
                  <a:lnTo>
                    <a:pt x="92" y="66"/>
                  </a:lnTo>
                  <a:lnTo>
                    <a:pt x="87" y="85"/>
                  </a:lnTo>
                  <a:lnTo>
                    <a:pt x="83" y="107"/>
                  </a:lnTo>
                  <a:lnTo>
                    <a:pt x="79" y="132"/>
                  </a:lnTo>
                  <a:lnTo>
                    <a:pt x="75" y="163"/>
                  </a:lnTo>
                  <a:lnTo>
                    <a:pt x="70" y="195"/>
                  </a:lnTo>
                  <a:lnTo>
                    <a:pt x="65" y="221"/>
                  </a:lnTo>
                  <a:lnTo>
                    <a:pt x="62" y="235"/>
                  </a:lnTo>
                  <a:lnTo>
                    <a:pt x="61" y="241"/>
                  </a:lnTo>
                  <a:lnTo>
                    <a:pt x="62" y="246"/>
                  </a:lnTo>
                  <a:lnTo>
                    <a:pt x="64" y="250"/>
                  </a:lnTo>
                  <a:lnTo>
                    <a:pt x="66" y="252"/>
                  </a:lnTo>
                  <a:lnTo>
                    <a:pt x="71" y="258"/>
                  </a:lnTo>
                  <a:lnTo>
                    <a:pt x="81" y="268"/>
                  </a:lnTo>
                  <a:lnTo>
                    <a:pt x="91" y="282"/>
                  </a:lnTo>
                  <a:lnTo>
                    <a:pt x="103" y="302"/>
                  </a:lnTo>
                  <a:lnTo>
                    <a:pt x="109" y="312"/>
                  </a:lnTo>
                  <a:lnTo>
                    <a:pt x="115" y="324"/>
                  </a:lnTo>
                  <a:lnTo>
                    <a:pt x="123" y="337"/>
                  </a:lnTo>
                  <a:lnTo>
                    <a:pt x="132" y="348"/>
                  </a:lnTo>
                  <a:lnTo>
                    <a:pt x="141" y="360"/>
                  </a:lnTo>
                  <a:lnTo>
                    <a:pt x="149" y="372"/>
                  </a:lnTo>
                  <a:lnTo>
                    <a:pt x="157" y="383"/>
                  </a:lnTo>
                  <a:lnTo>
                    <a:pt x="165" y="392"/>
                  </a:lnTo>
                  <a:lnTo>
                    <a:pt x="170" y="399"/>
                  </a:lnTo>
                  <a:lnTo>
                    <a:pt x="175" y="405"/>
                  </a:lnTo>
                  <a:lnTo>
                    <a:pt x="180" y="412"/>
                  </a:lnTo>
                  <a:lnTo>
                    <a:pt x="184" y="416"/>
                  </a:lnTo>
                  <a:lnTo>
                    <a:pt x="185" y="418"/>
                  </a:lnTo>
                  <a:lnTo>
                    <a:pt x="185" y="420"/>
                  </a:lnTo>
                  <a:lnTo>
                    <a:pt x="185" y="422"/>
                  </a:lnTo>
                  <a:lnTo>
                    <a:pt x="185" y="425"/>
                  </a:lnTo>
                  <a:lnTo>
                    <a:pt x="184" y="430"/>
                  </a:lnTo>
                  <a:lnTo>
                    <a:pt x="183" y="433"/>
                  </a:lnTo>
                  <a:lnTo>
                    <a:pt x="179" y="435"/>
                  </a:lnTo>
                  <a:lnTo>
                    <a:pt x="175" y="436"/>
                  </a:lnTo>
                  <a:lnTo>
                    <a:pt x="174" y="436"/>
                  </a:lnTo>
                  <a:lnTo>
                    <a:pt x="171" y="435"/>
                  </a:lnTo>
                  <a:lnTo>
                    <a:pt x="170" y="434"/>
                  </a:lnTo>
                  <a:lnTo>
                    <a:pt x="167" y="433"/>
                  </a:lnTo>
                  <a:lnTo>
                    <a:pt x="163" y="430"/>
                  </a:lnTo>
                  <a:lnTo>
                    <a:pt x="156" y="425"/>
                  </a:lnTo>
                  <a:lnTo>
                    <a:pt x="143" y="416"/>
                  </a:lnTo>
                  <a:lnTo>
                    <a:pt x="128" y="405"/>
                  </a:lnTo>
                  <a:lnTo>
                    <a:pt x="112" y="392"/>
                  </a:lnTo>
                  <a:lnTo>
                    <a:pt x="93" y="377"/>
                  </a:lnTo>
                  <a:lnTo>
                    <a:pt x="75" y="360"/>
                  </a:lnTo>
                  <a:lnTo>
                    <a:pt x="57" y="340"/>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32" name="Freeform 70"/>
            <p:cNvSpPr>
              <a:spLocks/>
            </p:cNvSpPr>
            <p:nvPr/>
          </p:nvSpPr>
          <p:spPr bwMode="auto">
            <a:xfrm>
              <a:off x="4455" y="2661"/>
              <a:ext cx="22" cy="22"/>
            </a:xfrm>
            <a:custGeom>
              <a:avLst/>
              <a:gdLst>
                <a:gd name="T0" fmla="*/ 11 w 22"/>
                <a:gd name="T1" fmla="*/ 22 h 22"/>
                <a:gd name="T2" fmla="*/ 16 w 22"/>
                <a:gd name="T3" fmla="*/ 21 h 22"/>
                <a:gd name="T4" fmla="*/ 19 w 22"/>
                <a:gd name="T5" fmla="*/ 18 h 22"/>
                <a:gd name="T6" fmla="*/ 21 w 22"/>
                <a:gd name="T7" fmla="*/ 16 h 22"/>
                <a:gd name="T8" fmla="*/ 22 w 22"/>
                <a:gd name="T9" fmla="*/ 12 h 22"/>
                <a:gd name="T10" fmla="*/ 21 w 22"/>
                <a:gd name="T11" fmla="*/ 7 h 22"/>
                <a:gd name="T12" fmla="*/ 20 w 22"/>
                <a:gd name="T13" fmla="*/ 4 h 22"/>
                <a:gd name="T14" fmla="*/ 16 w 22"/>
                <a:gd name="T15" fmla="*/ 1 h 22"/>
                <a:gd name="T16" fmla="*/ 12 w 22"/>
                <a:gd name="T17" fmla="*/ 0 h 22"/>
                <a:gd name="T18" fmla="*/ 7 w 22"/>
                <a:gd name="T19" fmla="*/ 1 h 22"/>
                <a:gd name="T20" fmla="*/ 4 w 22"/>
                <a:gd name="T21" fmla="*/ 3 h 22"/>
                <a:gd name="T22" fmla="*/ 2 w 22"/>
                <a:gd name="T23" fmla="*/ 7 h 22"/>
                <a:gd name="T24" fmla="*/ 0 w 22"/>
                <a:gd name="T25" fmla="*/ 10 h 22"/>
                <a:gd name="T26" fmla="*/ 2 w 22"/>
                <a:gd name="T27" fmla="*/ 16 h 22"/>
                <a:gd name="T28" fmla="*/ 4 w 22"/>
                <a:gd name="T29" fmla="*/ 18 h 22"/>
                <a:gd name="T30" fmla="*/ 7 w 22"/>
                <a:gd name="T31" fmla="*/ 21 h 22"/>
                <a:gd name="T32" fmla="*/ 11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1" y="22"/>
                  </a:moveTo>
                  <a:lnTo>
                    <a:pt x="16" y="21"/>
                  </a:lnTo>
                  <a:lnTo>
                    <a:pt x="19" y="18"/>
                  </a:lnTo>
                  <a:lnTo>
                    <a:pt x="21" y="16"/>
                  </a:lnTo>
                  <a:lnTo>
                    <a:pt x="22" y="12"/>
                  </a:lnTo>
                  <a:lnTo>
                    <a:pt x="21" y="7"/>
                  </a:lnTo>
                  <a:lnTo>
                    <a:pt x="20" y="4"/>
                  </a:lnTo>
                  <a:lnTo>
                    <a:pt x="16" y="1"/>
                  </a:lnTo>
                  <a:lnTo>
                    <a:pt x="12" y="0"/>
                  </a:lnTo>
                  <a:lnTo>
                    <a:pt x="7" y="1"/>
                  </a:lnTo>
                  <a:lnTo>
                    <a:pt x="4" y="3"/>
                  </a:lnTo>
                  <a:lnTo>
                    <a:pt x="2" y="7"/>
                  </a:lnTo>
                  <a:lnTo>
                    <a:pt x="0" y="10"/>
                  </a:lnTo>
                  <a:lnTo>
                    <a:pt x="2" y="16"/>
                  </a:lnTo>
                  <a:lnTo>
                    <a:pt x="4" y="18"/>
                  </a:lnTo>
                  <a:lnTo>
                    <a:pt x="7" y="21"/>
                  </a:lnTo>
                  <a:lnTo>
                    <a:pt x="11"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33" name="Freeform 71"/>
            <p:cNvSpPr>
              <a:spLocks/>
            </p:cNvSpPr>
            <p:nvPr/>
          </p:nvSpPr>
          <p:spPr bwMode="auto">
            <a:xfrm>
              <a:off x="4328" y="2285"/>
              <a:ext cx="21" cy="22"/>
            </a:xfrm>
            <a:custGeom>
              <a:avLst/>
              <a:gdLst>
                <a:gd name="T0" fmla="*/ 11 w 21"/>
                <a:gd name="T1" fmla="*/ 22 h 22"/>
                <a:gd name="T2" fmla="*/ 15 w 21"/>
                <a:gd name="T3" fmla="*/ 21 h 22"/>
                <a:gd name="T4" fmla="*/ 19 w 21"/>
                <a:gd name="T5" fmla="*/ 18 h 22"/>
                <a:gd name="T6" fmla="*/ 20 w 21"/>
                <a:gd name="T7" fmla="*/ 16 h 22"/>
                <a:gd name="T8" fmla="*/ 21 w 21"/>
                <a:gd name="T9" fmla="*/ 12 h 22"/>
                <a:gd name="T10" fmla="*/ 21 w 21"/>
                <a:gd name="T11" fmla="*/ 7 h 22"/>
                <a:gd name="T12" fmla="*/ 19 w 21"/>
                <a:gd name="T13" fmla="*/ 4 h 22"/>
                <a:gd name="T14" fmla="*/ 16 w 21"/>
                <a:gd name="T15" fmla="*/ 1 h 22"/>
                <a:gd name="T16" fmla="*/ 11 w 21"/>
                <a:gd name="T17" fmla="*/ 0 h 22"/>
                <a:gd name="T18" fmla="*/ 7 w 21"/>
                <a:gd name="T19" fmla="*/ 1 h 22"/>
                <a:gd name="T20" fmla="*/ 4 w 21"/>
                <a:gd name="T21" fmla="*/ 3 h 22"/>
                <a:gd name="T22" fmla="*/ 2 w 21"/>
                <a:gd name="T23" fmla="*/ 7 h 22"/>
                <a:gd name="T24" fmla="*/ 0 w 21"/>
                <a:gd name="T25" fmla="*/ 11 h 22"/>
                <a:gd name="T26" fmla="*/ 2 w 21"/>
                <a:gd name="T27" fmla="*/ 16 h 22"/>
                <a:gd name="T28" fmla="*/ 3 w 21"/>
                <a:gd name="T29" fmla="*/ 18 h 22"/>
                <a:gd name="T30" fmla="*/ 7 w 21"/>
                <a:gd name="T31" fmla="*/ 21 h 22"/>
                <a:gd name="T32" fmla="*/ 11 w 21"/>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11" y="22"/>
                  </a:moveTo>
                  <a:lnTo>
                    <a:pt x="15" y="21"/>
                  </a:lnTo>
                  <a:lnTo>
                    <a:pt x="19" y="18"/>
                  </a:lnTo>
                  <a:lnTo>
                    <a:pt x="20" y="16"/>
                  </a:lnTo>
                  <a:lnTo>
                    <a:pt x="21" y="12"/>
                  </a:lnTo>
                  <a:lnTo>
                    <a:pt x="21" y="7"/>
                  </a:lnTo>
                  <a:lnTo>
                    <a:pt x="19" y="4"/>
                  </a:lnTo>
                  <a:lnTo>
                    <a:pt x="16" y="1"/>
                  </a:lnTo>
                  <a:lnTo>
                    <a:pt x="11" y="0"/>
                  </a:lnTo>
                  <a:lnTo>
                    <a:pt x="7" y="1"/>
                  </a:lnTo>
                  <a:lnTo>
                    <a:pt x="4" y="3"/>
                  </a:lnTo>
                  <a:lnTo>
                    <a:pt x="2" y="7"/>
                  </a:lnTo>
                  <a:lnTo>
                    <a:pt x="0" y="11"/>
                  </a:lnTo>
                  <a:lnTo>
                    <a:pt x="2" y="16"/>
                  </a:lnTo>
                  <a:lnTo>
                    <a:pt x="3" y="18"/>
                  </a:lnTo>
                  <a:lnTo>
                    <a:pt x="7" y="21"/>
                  </a:lnTo>
                  <a:lnTo>
                    <a:pt x="11" y="22"/>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34" name="Freeform 72"/>
            <p:cNvSpPr>
              <a:spLocks/>
            </p:cNvSpPr>
            <p:nvPr/>
          </p:nvSpPr>
          <p:spPr bwMode="auto">
            <a:xfrm>
              <a:off x="4287" y="2245"/>
              <a:ext cx="104" cy="209"/>
            </a:xfrm>
            <a:custGeom>
              <a:avLst/>
              <a:gdLst>
                <a:gd name="T0" fmla="*/ 58 w 104"/>
                <a:gd name="T1" fmla="*/ 0 h 209"/>
                <a:gd name="T2" fmla="*/ 66 w 104"/>
                <a:gd name="T3" fmla="*/ 1 h 209"/>
                <a:gd name="T4" fmla="*/ 74 w 104"/>
                <a:gd name="T5" fmla="*/ 4 h 209"/>
                <a:gd name="T6" fmla="*/ 83 w 104"/>
                <a:gd name="T7" fmla="*/ 6 h 209"/>
                <a:gd name="T8" fmla="*/ 91 w 104"/>
                <a:gd name="T9" fmla="*/ 13 h 209"/>
                <a:gd name="T10" fmla="*/ 97 w 104"/>
                <a:gd name="T11" fmla="*/ 21 h 209"/>
                <a:gd name="T12" fmla="*/ 102 w 104"/>
                <a:gd name="T13" fmla="*/ 31 h 209"/>
                <a:gd name="T14" fmla="*/ 104 w 104"/>
                <a:gd name="T15" fmla="*/ 47 h 209"/>
                <a:gd name="T16" fmla="*/ 102 w 104"/>
                <a:gd name="T17" fmla="*/ 65 h 209"/>
                <a:gd name="T18" fmla="*/ 95 w 104"/>
                <a:gd name="T19" fmla="*/ 108 h 209"/>
                <a:gd name="T20" fmla="*/ 89 w 104"/>
                <a:gd name="T21" fmla="*/ 146 h 209"/>
                <a:gd name="T22" fmla="*/ 86 w 104"/>
                <a:gd name="T23" fmla="*/ 180 h 209"/>
                <a:gd name="T24" fmla="*/ 84 w 104"/>
                <a:gd name="T25" fmla="*/ 202 h 209"/>
                <a:gd name="T26" fmla="*/ 75 w 104"/>
                <a:gd name="T27" fmla="*/ 205 h 209"/>
                <a:gd name="T28" fmla="*/ 63 w 104"/>
                <a:gd name="T29" fmla="*/ 206 h 209"/>
                <a:gd name="T30" fmla="*/ 52 w 104"/>
                <a:gd name="T31" fmla="*/ 207 h 209"/>
                <a:gd name="T32" fmla="*/ 40 w 104"/>
                <a:gd name="T33" fmla="*/ 209 h 209"/>
                <a:gd name="T34" fmla="*/ 27 w 104"/>
                <a:gd name="T35" fmla="*/ 207 h 209"/>
                <a:gd name="T36" fmla="*/ 17 w 104"/>
                <a:gd name="T37" fmla="*/ 207 h 209"/>
                <a:gd name="T38" fmla="*/ 8 w 104"/>
                <a:gd name="T39" fmla="*/ 206 h 209"/>
                <a:gd name="T40" fmla="*/ 0 w 104"/>
                <a:gd name="T41" fmla="*/ 203 h 209"/>
                <a:gd name="T42" fmla="*/ 3 w 104"/>
                <a:gd name="T43" fmla="*/ 154 h 209"/>
                <a:gd name="T44" fmla="*/ 5 w 104"/>
                <a:gd name="T45" fmla="*/ 104 h 209"/>
                <a:gd name="T46" fmla="*/ 8 w 104"/>
                <a:gd name="T47" fmla="*/ 62 h 209"/>
                <a:gd name="T48" fmla="*/ 12 w 104"/>
                <a:gd name="T49" fmla="*/ 38 h 209"/>
                <a:gd name="T50" fmla="*/ 13 w 104"/>
                <a:gd name="T51" fmla="*/ 31 h 209"/>
                <a:gd name="T52" fmla="*/ 16 w 104"/>
                <a:gd name="T53" fmla="*/ 23 h 209"/>
                <a:gd name="T54" fmla="*/ 18 w 104"/>
                <a:gd name="T55" fmla="*/ 17 h 209"/>
                <a:gd name="T56" fmla="*/ 22 w 104"/>
                <a:gd name="T57" fmla="*/ 10 h 209"/>
                <a:gd name="T58" fmla="*/ 27 w 104"/>
                <a:gd name="T59" fmla="*/ 5 h 209"/>
                <a:gd name="T60" fmla="*/ 35 w 104"/>
                <a:gd name="T61" fmla="*/ 1 h 209"/>
                <a:gd name="T62" fmla="*/ 45 w 104"/>
                <a:gd name="T63" fmla="*/ 0 h 209"/>
                <a:gd name="T64" fmla="*/ 58 w 104"/>
                <a:gd name="T65" fmla="*/ 0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209"/>
                <a:gd name="T101" fmla="*/ 104 w 104"/>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209">
                  <a:moveTo>
                    <a:pt x="58" y="0"/>
                  </a:moveTo>
                  <a:lnTo>
                    <a:pt x="66" y="1"/>
                  </a:lnTo>
                  <a:lnTo>
                    <a:pt x="74" y="4"/>
                  </a:lnTo>
                  <a:lnTo>
                    <a:pt x="83" y="6"/>
                  </a:lnTo>
                  <a:lnTo>
                    <a:pt x="91" y="13"/>
                  </a:lnTo>
                  <a:lnTo>
                    <a:pt x="97" y="21"/>
                  </a:lnTo>
                  <a:lnTo>
                    <a:pt x="102" y="31"/>
                  </a:lnTo>
                  <a:lnTo>
                    <a:pt x="104" y="47"/>
                  </a:lnTo>
                  <a:lnTo>
                    <a:pt x="102" y="65"/>
                  </a:lnTo>
                  <a:lnTo>
                    <a:pt x="95" y="108"/>
                  </a:lnTo>
                  <a:lnTo>
                    <a:pt x="89" y="146"/>
                  </a:lnTo>
                  <a:lnTo>
                    <a:pt x="86" y="180"/>
                  </a:lnTo>
                  <a:lnTo>
                    <a:pt x="84" y="202"/>
                  </a:lnTo>
                  <a:lnTo>
                    <a:pt x="75" y="205"/>
                  </a:lnTo>
                  <a:lnTo>
                    <a:pt x="63" y="206"/>
                  </a:lnTo>
                  <a:lnTo>
                    <a:pt x="52" y="207"/>
                  </a:lnTo>
                  <a:lnTo>
                    <a:pt x="40" y="209"/>
                  </a:lnTo>
                  <a:lnTo>
                    <a:pt x="27" y="207"/>
                  </a:lnTo>
                  <a:lnTo>
                    <a:pt x="17" y="207"/>
                  </a:lnTo>
                  <a:lnTo>
                    <a:pt x="8" y="206"/>
                  </a:lnTo>
                  <a:lnTo>
                    <a:pt x="0" y="203"/>
                  </a:lnTo>
                  <a:lnTo>
                    <a:pt x="3" y="154"/>
                  </a:lnTo>
                  <a:lnTo>
                    <a:pt x="5" y="104"/>
                  </a:lnTo>
                  <a:lnTo>
                    <a:pt x="8" y="62"/>
                  </a:lnTo>
                  <a:lnTo>
                    <a:pt x="12" y="38"/>
                  </a:lnTo>
                  <a:lnTo>
                    <a:pt x="13" y="31"/>
                  </a:lnTo>
                  <a:lnTo>
                    <a:pt x="16" y="23"/>
                  </a:lnTo>
                  <a:lnTo>
                    <a:pt x="18" y="17"/>
                  </a:lnTo>
                  <a:lnTo>
                    <a:pt x="22" y="10"/>
                  </a:lnTo>
                  <a:lnTo>
                    <a:pt x="27" y="5"/>
                  </a:lnTo>
                  <a:lnTo>
                    <a:pt x="35" y="1"/>
                  </a:lnTo>
                  <a:lnTo>
                    <a:pt x="45" y="0"/>
                  </a:lnTo>
                  <a:lnTo>
                    <a:pt x="58" y="0"/>
                  </a:lnTo>
                  <a:close/>
                </a:path>
              </a:pathLst>
            </a:custGeom>
            <a:solidFill>
              <a:srgbClr val="3893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sp>
          <p:nvSpPr>
            <p:cNvPr id="2135" name="Freeform 73"/>
            <p:cNvSpPr>
              <a:spLocks/>
            </p:cNvSpPr>
            <p:nvPr/>
          </p:nvSpPr>
          <p:spPr bwMode="auto">
            <a:xfrm>
              <a:off x="4312" y="2316"/>
              <a:ext cx="55" cy="56"/>
            </a:xfrm>
            <a:custGeom>
              <a:avLst/>
              <a:gdLst>
                <a:gd name="T0" fmla="*/ 24 w 55"/>
                <a:gd name="T1" fmla="*/ 48 h 56"/>
                <a:gd name="T2" fmla="*/ 19 w 55"/>
                <a:gd name="T3" fmla="*/ 47 h 56"/>
                <a:gd name="T4" fmla="*/ 15 w 55"/>
                <a:gd name="T5" fmla="*/ 44 h 56"/>
                <a:gd name="T6" fmla="*/ 13 w 55"/>
                <a:gd name="T7" fmla="*/ 42 h 56"/>
                <a:gd name="T8" fmla="*/ 10 w 55"/>
                <a:gd name="T9" fmla="*/ 38 h 56"/>
                <a:gd name="T10" fmla="*/ 14 w 55"/>
                <a:gd name="T11" fmla="*/ 30 h 56"/>
                <a:gd name="T12" fmla="*/ 31 w 55"/>
                <a:gd name="T13" fmla="*/ 31 h 56"/>
                <a:gd name="T14" fmla="*/ 40 w 55"/>
                <a:gd name="T15" fmla="*/ 21 h 56"/>
                <a:gd name="T16" fmla="*/ 46 w 55"/>
                <a:gd name="T17" fmla="*/ 20 h 56"/>
                <a:gd name="T18" fmla="*/ 48 w 55"/>
                <a:gd name="T19" fmla="*/ 22 h 56"/>
                <a:gd name="T20" fmla="*/ 48 w 55"/>
                <a:gd name="T21" fmla="*/ 25 h 56"/>
                <a:gd name="T22" fmla="*/ 48 w 55"/>
                <a:gd name="T23" fmla="*/ 28 h 56"/>
                <a:gd name="T24" fmla="*/ 48 w 55"/>
                <a:gd name="T25" fmla="*/ 30 h 56"/>
                <a:gd name="T26" fmla="*/ 45 w 55"/>
                <a:gd name="T27" fmla="*/ 38 h 56"/>
                <a:gd name="T28" fmla="*/ 40 w 55"/>
                <a:gd name="T29" fmla="*/ 44 h 56"/>
                <a:gd name="T30" fmla="*/ 32 w 55"/>
                <a:gd name="T31" fmla="*/ 47 h 56"/>
                <a:gd name="T32" fmla="*/ 24 w 55"/>
                <a:gd name="T33" fmla="*/ 48 h 56"/>
                <a:gd name="T34" fmla="*/ 24 w 55"/>
                <a:gd name="T35" fmla="*/ 56 h 56"/>
                <a:gd name="T36" fmla="*/ 35 w 55"/>
                <a:gd name="T37" fmla="*/ 55 h 56"/>
                <a:gd name="T38" fmla="*/ 44 w 55"/>
                <a:gd name="T39" fmla="*/ 50 h 56"/>
                <a:gd name="T40" fmla="*/ 51 w 55"/>
                <a:gd name="T41" fmla="*/ 42 h 56"/>
                <a:gd name="T42" fmla="*/ 55 w 55"/>
                <a:gd name="T43" fmla="*/ 31 h 56"/>
                <a:gd name="T44" fmla="*/ 54 w 55"/>
                <a:gd name="T45" fmla="*/ 20 h 56"/>
                <a:gd name="T46" fmla="*/ 49 w 55"/>
                <a:gd name="T47" fmla="*/ 11 h 56"/>
                <a:gd name="T48" fmla="*/ 41 w 55"/>
                <a:gd name="T49" fmla="*/ 4 h 56"/>
                <a:gd name="T50" fmla="*/ 31 w 55"/>
                <a:gd name="T51" fmla="*/ 0 h 56"/>
                <a:gd name="T52" fmla="*/ 19 w 55"/>
                <a:gd name="T53" fmla="*/ 0 h 56"/>
                <a:gd name="T54" fmla="*/ 10 w 55"/>
                <a:gd name="T55" fmla="*/ 5 h 56"/>
                <a:gd name="T56" fmla="*/ 4 w 55"/>
                <a:gd name="T57" fmla="*/ 13 h 56"/>
                <a:gd name="T58" fmla="*/ 0 w 55"/>
                <a:gd name="T59" fmla="*/ 24 h 56"/>
                <a:gd name="T60" fmla="*/ 7 w 55"/>
                <a:gd name="T61" fmla="*/ 25 h 56"/>
                <a:gd name="T62" fmla="*/ 10 w 55"/>
                <a:gd name="T63" fmla="*/ 17 h 56"/>
                <a:gd name="T64" fmla="*/ 15 w 55"/>
                <a:gd name="T65" fmla="*/ 12 h 56"/>
                <a:gd name="T66" fmla="*/ 22 w 55"/>
                <a:gd name="T67" fmla="*/ 8 h 56"/>
                <a:gd name="T68" fmla="*/ 29 w 55"/>
                <a:gd name="T69" fmla="*/ 8 h 56"/>
                <a:gd name="T70" fmla="*/ 33 w 55"/>
                <a:gd name="T71" fmla="*/ 8 h 56"/>
                <a:gd name="T72" fmla="*/ 36 w 55"/>
                <a:gd name="T73" fmla="*/ 9 h 56"/>
                <a:gd name="T74" fmla="*/ 38 w 55"/>
                <a:gd name="T75" fmla="*/ 11 h 56"/>
                <a:gd name="T76" fmla="*/ 41 w 55"/>
                <a:gd name="T77" fmla="*/ 12 h 56"/>
                <a:gd name="T78" fmla="*/ 31 w 55"/>
                <a:gd name="T79" fmla="*/ 13 h 56"/>
                <a:gd name="T80" fmla="*/ 28 w 55"/>
                <a:gd name="T81" fmla="*/ 25 h 56"/>
                <a:gd name="T82" fmla="*/ 11 w 55"/>
                <a:gd name="T83" fmla="*/ 26 h 56"/>
                <a:gd name="T84" fmla="*/ 7 w 55"/>
                <a:gd name="T85" fmla="*/ 34 h 56"/>
                <a:gd name="T86" fmla="*/ 7 w 55"/>
                <a:gd name="T87" fmla="*/ 31 h 56"/>
                <a:gd name="T88" fmla="*/ 7 w 55"/>
                <a:gd name="T89" fmla="*/ 30 h 56"/>
                <a:gd name="T90" fmla="*/ 7 w 55"/>
                <a:gd name="T91" fmla="*/ 28 h 56"/>
                <a:gd name="T92" fmla="*/ 7 w 55"/>
                <a:gd name="T93" fmla="*/ 25 h 56"/>
                <a:gd name="T94" fmla="*/ 0 w 55"/>
                <a:gd name="T95" fmla="*/ 24 h 56"/>
                <a:gd name="T96" fmla="*/ 1 w 55"/>
                <a:gd name="T97" fmla="*/ 35 h 56"/>
                <a:gd name="T98" fmla="*/ 6 w 55"/>
                <a:gd name="T99" fmla="*/ 44 h 56"/>
                <a:gd name="T100" fmla="*/ 14 w 55"/>
                <a:gd name="T101" fmla="*/ 52 h 56"/>
                <a:gd name="T102" fmla="*/ 24 w 55"/>
                <a:gd name="T103" fmla="*/ 56 h 56"/>
                <a:gd name="T104" fmla="*/ 24 w 55"/>
                <a:gd name="T105" fmla="*/ 48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
                <a:gd name="T160" fmla="*/ 0 h 56"/>
                <a:gd name="T161" fmla="*/ 55 w 55"/>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 h="56">
                  <a:moveTo>
                    <a:pt x="24" y="48"/>
                  </a:moveTo>
                  <a:lnTo>
                    <a:pt x="19" y="47"/>
                  </a:lnTo>
                  <a:lnTo>
                    <a:pt x="15" y="44"/>
                  </a:lnTo>
                  <a:lnTo>
                    <a:pt x="13" y="42"/>
                  </a:lnTo>
                  <a:lnTo>
                    <a:pt x="10" y="38"/>
                  </a:lnTo>
                  <a:lnTo>
                    <a:pt x="14" y="30"/>
                  </a:lnTo>
                  <a:lnTo>
                    <a:pt x="31" y="31"/>
                  </a:lnTo>
                  <a:lnTo>
                    <a:pt x="40" y="21"/>
                  </a:lnTo>
                  <a:lnTo>
                    <a:pt x="46" y="20"/>
                  </a:lnTo>
                  <a:lnTo>
                    <a:pt x="48" y="22"/>
                  </a:lnTo>
                  <a:lnTo>
                    <a:pt x="48" y="25"/>
                  </a:lnTo>
                  <a:lnTo>
                    <a:pt x="48" y="28"/>
                  </a:lnTo>
                  <a:lnTo>
                    <a:pt x="48" y="30"/>
                  </a:lnTo>
                  <a:lnTo>
                    <a:pt x="45" y="38"/>
                  </a:lnTo>
                  <a:lnTo>
                    <a:pt x="40" y="44"/>
                  </a:lnTo>
                  <a:lnTo>
                    <a:pt x="32" y="47"/>
                  </a:lnTo>
                  <a:lnTo>
                    <a:pt x="24" y="48"/>
                  </a:lnTo>
                  <a:lnTo>
                    <a:pt x="24" y="56"/>
                  </a:lnTo>
                  <a:lnTo>
                    <a:pt x="35" y="55"/>
                  </a:lnTo>
                  <a:lnTo>
                    <a:pt x="44" y="50"/>
                  </a:lnTo>
                  <a:lnTo>
                    <a:pt x="51" y="42"/>
                  </a:lnTo>
                  <a:lnTo>
                    <a:pt x="55" y="31"/>
                  </a:lnTo>
                  <a:lnTo>
                    <a:pt x="54" y="20"/>
                  </a:lnTo>
                  <a:lnTo>
                    <a:pt x="49" y="11"/>
                  </a:lnTo>
                  <a:lnTo>
                    <a:pt x="41" y="4"/>
                  </a:lnTo>
                  <a:lnTo>
                    <a:pt x="31" y="0"/>
                  </a:lnTo>
                  <a:lnTo>
                    <a:pt x="19" y="0"/>
                  </a:lnTo>
                  <a:lnTo>
                    <a:pt x="10" y="5"/>
                  </a:lnTo>
                  <a:lnTo>
                    <a:pt x="4" y="13"/>
                  </a:lnTo>
                  <a:lnTo>
                    <a:pt x="0" y="24"/>
                  </a:lnTo>
                  <a:lnTo>
                    <a:pt x="7" y="25"/>
                  </a:lnTo>
                  <a:lnTo>
                    <a:pt x="10" y="17"/>
                  </a:lnTo>
                  <a:lnTo>
                    <a:pt x="15" y="12"/>
                  </a:lnTo>
                  <a:lnTo>
                    <a:pt x="22" y="8"/>
                  </a:lnTo>
                  <a:lnTo>
                    <a:pt x="29" y="8"/>
                  </a:lnTo>
                  <a:lnTo>
                    <a:pt x="33" y="8"/>
                  </a:lnTo>
                  <a:lnTo>
                    <a:pt x="36" y="9"/>
                  </a:lnTo>
                  <a:lnTo>
                    <a:pt x="38" y="11"/>
                  </a:lnTo>
                  <a:lnTo>
                    <a:pt x="41" y="12"/>
                  </a:lnTo>
                  <a:lnTo>
                    <a:pt x="31" y="13"/>
                  </a:lnTo>
                  <a:lnTo>
                    <a:pt x="28" y="25"/>
                  </a:lnTo>
                  <a:lnTo>
                    <a:pt x="11" y="26"/>
                  </a:lnTo>
                  <a:lnTo>
                    <a:pt x="7" y="34"/>
                  </a:lnTo>
                  <a:lnTo>
                    <a:pt x="7" y="31"/>
                  </a:lnTo>
                  <a:lnTo>
                    <a:pt x="7" y="30"/>
                  </a:lnTo>
                  <a:lnTo>
                    <a:pt x="7" y="28"/>
                  </a:lnTo>
                  <a:lnTo>
                    <a:pt x="7" y="25"/>
                  </a:lnTo>
                  <a:lnTo>
                    <a:pt x="0" y="24"/>
                  </a:lnTo>
                  <a:lnTo>
                    <a:pt x="1" y="35"/>
                  </a:lnTo>
                  <a:lnTo>
                    <a:pt x="6" y="44"/>
                  </a:lnTo>
                  <a:lnTo>
                    <a:pt x="14" y="52"/>
                  </a:lnTo>
                  <a:lnTo>
                    <a:pt x="24" y="56"/>
                  </a:lnTo>
                  <a:lnTo>
                    <a:pt x="2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grpSp>
      <p:grpSp>
        <p:nvGrpSpPr>
          <p:cNvPr id="4" name="Group 74"/>
          <p:cNvGrpSpPr>
            <a:grpSpLocks/>
          </p:cNvGrpSpPr>
          <p:nvPr/>
        </p:nvGrpSpPr>
        <p:grpSpPr bwMode="auto">
          <a:xfrm>
            <a:off x="4641850" y="5967413"/>
            <a:ext cx="1592263" cy="174625"/>
            <a:chOff x="3840" y="3456"/>
            <a:chExt cx="1104" cy="110"/>
          </a:xfrm>
        </p:grpSpPr>
        <p:grpSp>
          <p:nvGrpSpPr>
            <p:cNvPr id="2068" name="Group 75"/>
            <p:cNvGrpSpPr>
              <a:grpSpLocks/>
            </p:cNvGrpSpPr>
            <p:nvPr/>
          </p:nvGrpSpPr>
          <p:grpSpPr bwMode="auto">
            <a:xfrm>
              <a:off x="3840" y="3456"/>
              <a:ext cx="240" cy="81"/>
              <a:chOff x="4752" y="3648"/>
              <a:chExt cx="1152" cy="273"/>
            </a:xfrm>
          </p:grpSpPr>
          <p:sp>
            <p:nvSpPr>
              <p:cNvPr id="2071" name="Freeform 76"/>
              <p:cNvSpPr>
                <a:spLocks/>
              </p:cNvSpPr>
              <p:nvPr/>
            </p:nvSpPr>
            <p:spPr bwMode="auto">
              <a:xfrm>
                <a:off x="4752" y="3648"/>
                <a:ext cx="1152" cy="273"/>
              </a:xfrm>
              <a:custGeom>
                <a:avLst/>
                <a:gdLst>
                  <a:gd name="T0" fmla="*/ 49 w 1052"/>
                  <a:gd name="T1" fmla="*/ 255 h 452"/>
                  <a:gd name="T2" fmla="*/ 0 w 1052"/>
                  <a:gd name="T3" fmla="*/ 189 h 452"/>
                  <a:gd name="T4" fmla="*/ 16 w 1052"/>
                  <a:gd name="T5" fmla="*/ 123 h 452"/>
                  <a:gd name="T6" fmla="*/ 115 w 1052"/>
                  <a:gd name="T7" fmla="*/ 82 h 452"/>
                  <a:gd name="T8" fmla="*/ 205 w 1052"/>
                  <a:gd name="T9" fmla="*/ 33 h 452"/>
                  <a:gd name="T10" fmla="*/ 230 w 1052"/>
                  <a:gd name="T11" fmla="*/ 25 h 452"/>
                  <a:gd name="T12" fmla="*/ 386 w 1052"/>
                  <a:gd name="T13" fmla="*/ 25 h 452"/>
                  <a:gd name="T14" fmla="*/ 460 w 1052"/>
                  <a:gd name="T15" fmla="*/ 0 h 452"/>
                  <a:gd name="T16" fmla="*/ 608 w 1052"/>
                  <a:gd name="T17" fmla="*/ 33 h 452"/>
                  <a:gd name="T18" fmla="*/ 739 w 1052"/>
                  <a:gd name="T19" fmla="*/ 25 h 452"/>
                  <a:gd name="T20" fmla="*/ 821 w 1052"/>
                  <a:gd name="T21" fmla="*/ 58 h 452"/>
                  <a:gd name="T22" fmla="*/ 937 w 1052"/>
                  <a:gd name="T23" fmla="*/ 74 h 452"/>
                  <a:gd name="T24" fmla="*/ 1027 w 1052"/>
                  <a:gd name="T25" fmla="*/ 156 h 452"/>
                  <a:gd name="T26" fmla="*/ 1043 w 1052"/>
                  <a:gd name="T27" fmla="*/ 205 h 452"/>
                  <a:gd name="T28" fmla="*/ 1052 w 1052"/>
                  <a:gd name="T29" fmla="*/ 230 h 452"/>
                  <a:gd name="T30" fmla="*/ 1043 w 1052"/>
                  <a:gd name="T31" fmla="*/ 321 h 452"/>
                  <a:gd name="T32" fmla="*/ 1035 w 1052"/>
                  <a:gd name="T33" fmla="*/ 345 h 452"/>
                  <a:gd name="T34" fmla="*/ 986 w 1052"/>
                  <a:gd name="T35" fmla="*/ 362 h 452"/>
                  <a:gd name="T36" fmla="*/ 887 w 1052"/>
                  <a:gd name="T37" fmla="*/ 353 h 452"/>
                  <a:gd name="T38" fmla="*/ 821 w 1052"/>
                  <a:gd name="T39" fmla="*/ 419 h 452"/>
                  <a:gd name="T40" fmla="*/ 772 w 1052"/>
                  <a:gd name="T41" fmla="*/ 452 h 452"/>
                  <a:gd name="T42" fmla="*/ 674 w 1052"/>
                  <a:gd name="T43" fmla="*/ 436 h 452"/>
                  <a:gd name="T44" fmla="*/ 600 w 1052"/>
                  <a:gd name="T45" fmla="*/ 395 h 452"/>
                  <a:gd name="T46" fmla="*/ 567 w 1052"/>
                  <a:gd name="T47" fmla="*/ 353 h 452"/>
                  <a:gd name="T48" fmla="*/ 517 w 1052"/>
                  <a:gd name="T49" fmla="*/ 337 h 452"/>
                  <a:gd name="T50" fmla="*/ 435 w 1052"/>
                  <a:gd name="T51" fmla="*/ 403 h 452"/>
                  <a:gd name="T52" fmla="*/ 353 w 1052"/>
                  <a:gd name="T53" fmla="*/ 419 h 452"/>
                  <a:gd name="T54" fmla="*/ 287 w 1052"/>
                  <a:gd name="T55" fmla="*/ 411 h 452"/>
                  <a:gd name="T56" fmla="*/ 238 w 1052"/>
                  <a:gd name="T57" fmla="*/ 345 h 452"/>
                  <a:gd name="T58" fmla="*/ 172 w 1052"/>
                  <a:gd name="T59" fmla="*/ 304 h 452"/>
                  <a:gd name="T60" fmla="*/ 147 w 1052"/>
                  <a:gd name="T61" fmla="*/ 312 h 452"/>
                  <a:gd name="T62" fmla="*/ 49 w 1052"/>
                  <a:gd name="T63" fmla="*/ 255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2"/>
                  <a:gd name="T97" fmla="*/ 0 h 452"/>
                  <a:gd name="T98" fmla="*/ 1052 w 1052"/>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2" h="452">
                    <a:moveTo>
                      <a:pt x="49" y="255"/>
                    </a:moveTo>
                    <a:cubicBezTo>
                      <a:pt x="8" y="242"/>
                      <a:pt x="9" y="233"/>
                      <a:pt x="0" y="189"/>
                    </a:cubicBezTo>
                    <a:cubicBezTo>
                      <a:pt x="0" y="188"/>
                      <a:pt x="10" y="131"/>
                      <a:pt x="16" y="123"/>
                    </a:cubicBezTo>
                    <a:cubicBezTo>
                      <a:pt x="37" y="97"/>
                      <a:pt x="84" y="92"/>
                      <a:pt x="115" y="82"/>
                    </a:cubicBezTo>
                    <a:cubicBezTo>
                      <a:pt x="156" y="55"/>
                      <a:pt x="151" y="50"/>
                      <a:pt x="205" y="33"/>
                    </a:cubicBezTo>
                    <a:cubicBezTo>
                      <a:pt x="213" y="30"/>
                      <a:pt x="230" y="25"/>
                      <a:pt x="230" y="25"/>
                    </a:cubicBezTo>
                    <a:cubicBezTo>
                      <a:pt x="288" y="35"/>
                      <a:pt x="328" y="45"/>
                      <a:pt x="386" y="25"/>
                    </a:cubicBezTo>
                    <a:cubicBezTo>
                      <a:pt x="411" y="16"/>
                      <a:pt x="460" y="0"/>
                      <a:pt x="460" y="0"/>
                    </a:cubicBezTo>
                    <a:cubicBezTo>
                      <a:pt x="510" y="12"/>
                      <a:pt x="559" y="17"/>
                      <a:pt x="608" y="33"/>
                    </a:cubicBezTo>
                    <a:cubicBezTo>
                      <a:pt x="652" y="30"/>
                      <a:pt x="695" y="25"/>
                      <a:pt x="739" y="25"/>
                    </a:cubicBezTo>
                    <a:cubicBezTo>
                      <a:pt x="782" y="25"/>
                      <a:pt x="786" y="47"/>
                      <a:pt x="821" y="58"/>
                    </a:cubicBezTo>
                    <a:cubicBezTo>
                      <a:pt x="864" y="71"/>
                      <a:pt x="883" y="69"/>
                      <a:pt x="937" y="74"/>
                    </a:cubicBezTo>
                    <a:cubicBezTo>
                      <a:pt x="972" y="101"/>
                      <a:pt x="1002" y="119"/>
                      <a:pt x="1027" y="156"/>
                    </a:cubicBezTo>
                    <a:cubicBezTo>
                      <a:pt x="1032" y="172"/>
                      <a:pt x="1038" y="189"/>
                      <a:pt x="1043" y="205"/>
                    </a:cubicBezTo>
                    <a:cubicBezTo>
                      <a:pt x="1046" y="213"/>
                      <a:pt x="1052" y="230"/>
                      <a:pt x="1052" y="230"/>
                    </a:cubicBezTo>
                    <a:cubicBezTo>
                      <a:pt x="1049" y="260"/>
                      <a:pt x="1047" y="291"/>
                      <a:pt x="1043" y="321"/>
                    </a:cubicBezTo>
                    <a:cubicBezTo>
                      <a:pt x="1042" y="329"/>
                      <a:pt x="1042" y="340"/>
                      <a:pt x="1035" y="345"/>
                    </a:cubicBezTo>
                    <a:cubicBezTo>
                      <a:pt x="1021" y="355"/>
                      <a:pt x="986" y="362"/>
                      <a:pt x="986" y="362"/>
                    </a:cubicBezTo>
                    <a:cubicBezTo>
                      <a:pt x="921" y="339"/>
                      <a:pt x="954" y="342"/>
                      <a:pt x="887" y="353"/>
                    </a:cubicBezTo>
                    <a:cubicBezTo>
                      <a:pt x="867" y="375"/>
                      <a:pt x="845" y="401"/>
                      <a:pt x="821" y="419"/>
                    </a:cubicBezTo>
                    <a:cubicBezTo>
                      <a:pt x="805" y="431"/>
                      <a:pt x="772" y="452"/>
                      <a:pt x="772" y="452"/>
                    </a:cubicBezTo>
                    <a:cubicBezTo>
                      <a:pt x="759" y="451"/>
                      <a:pt x="698" y="449"/>
                      <a:pt x="674" y="436"/>
                    </a:cubicBezTo>
                    <a:cubicBezTo>
                      <a:pt x="590" y="389"/>
                      <a:pt x="655" y="413"/>
                      <a:pt x="600" y="395"/>
                    </a:cubicBezTo>
                    <a:cubicBezTo>
                      <a:pt x="587" y="382"/>
                      <a:pt x="582" y="362"/>
                      <a:pt x="567" y="353"/>
                    </a:cubicBezTo>
                    <a:cubicBezTo>
                      <a:pt x="552" y="344"/>
                      <a:pt x="517" y="337"/>
                      <a:pt x="517" y="337"/>
                    </a:cubicBezTo>
                    <a:cubicBezTo>
                      <a:pt x="481" y="349"/>
                      <a:pt x="461" y="377"/>
                      <a:pt x="435" y="403"/>
                    </a:cubicBezTo>
                    <a:cubicBezTo>
                      <a:pt x="415" y="423"/>
                      <a:pt x="381" y="415"/>
                      <a:pt x="353" y="419"/>
                    </a:cubicBezTo>
                    <a:cubicBezTo>
                      <a:pt x="331" y="416"/>
                      <a:pt x="308" y="419"/>
                      <a:pt x="287" y="411"/>
                    </a:cubicBezTo>
                    <a:cubicBezTo>
                      <a:pt x="263" y="402"/>
                      <a:pt x="255" y="363"/>
                      <a:pt x="238" y="345"/>
                    </a:cubicBezTo>
                    <a:cubicBezTo>
                      <a:pt x="225" y="306"/>
                      <a:pt x="211" y="313"/>
                      <a:pt x="172" y="304"/>
                    </a:cubicBezTo>
                    <a:cubicBezTo>
                      <a:pt x="164" y="307"/>
                      <a:pt x="156" y="313"/>
                      <a:pt x="147" y="312"/>
                    </a:cubicBezTo>
                    <a:cubicBezTo>
                      <a:pt x="112" y="306"/>
                      <a:pt x="99" y="255"/>
                      <a:pt x="49" y="255"/>
                    </a:cubicBezTo>
                    <a:close/>
                  </a:path>
                </a:pathLst>
              </a:custGeom>
              <a:solidFill>
                <a:srgbClr val="CCFFFF">
                  <a:alpha val="50195"/>
                </a:srgbClr>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graphicFrame>
            <p:nvGraphicFramePr>
              <p:cNvPr id="2056" name="Object 77"/>
              <p:cNvGraphicFramePr>
                <a:graphicFrameLocks noChangeAspect="1"/>
              </p:cNvGraphicFramePr>
              <p:nvPr/>
            </p:nvGraphicFramePr>
            <p:xfrm>
              <a:off x="4992" y="3648"/>
              <a:ext cx="123" cy="144"/>
            </p:xfrm>
            <a:graphic>
              <a:graphicData uri="http://schemas.openxmlformats.org/presentationml/2006/ole">
                <mc:AlternateContent xmlns:mc="http://schemas.openxmlformats.org/markup-compatibility/2006">
                  <mc:Choice xmlns:v="urn:schemas-microsoft-com:vml" Requires="v">
                    <p:oleObj spid="_x0000_s2377" name="Clip" r:id="rId8" imgW="3238200" imgH="3238200" progId="MS_ClipArt_Gallery.2">
                      <p:embed/>
                    </p:oleObj>
                  </mc:Choice>
                  <mc:Fallback>
                    <p:oleObj name="Clip" r:id="rId8"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3648"/>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7" name="Object 78"/>
              <p:cNvGraphicFramePr>
                <a:graphicFrameLocks noChangeAspect="1"/>
              </p:cNvGraphicFramePr>
              <p:nvPr/>
            </p:nvGraphicFramePr>
            <p:xfrm>
              <a:off x="5280" y="3696"/>
              <a:ext cx="123" cy="144"/>
            </p:xfrm>
            <a:graphic>
              <a:graphicData uri="http://schemas.openxmlformats.org/presentationml/2006/ole">
                <mc:AlternateContent xmlns:mc="http://schemas.openxmlformats.org/markup-compatibility/2006">
                  <mc:Choice xmlns:v="urn:schemas-microsoft-com:vml" Requires="v">
                    <p:oleObj spid="_x0000_s2378" name="Clip" r:id="rId9" imgW="3238200" imgH="3238200" progId="MS_ClipArt_Gallery.2">
                      <p:embed/>
                    </p:oleObj>
                  </mc:Choice>
                  <mc:Fallback>
                    <p:oleObj name="Clip" r:id="rId9"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 y="3696"/>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 name="Object 79"/>
              <p:cNvGraphicFramePr>
                <a:graphicFrameLocks noChangeAspect="1"/>
              </p:cNvGraphicFramePr>
              <p:nvPr/>
            </p:nvGraphicFramePr>
            <p:xfrm>
              <a:off x="5568" y="3696"/>
              <a:ext cx="123" cy="144"/>
            </p:xfrm>
            <a:graphic>
              <a:graphicData uri="http://schemas.openxmlformats.org/presentationml/2006/ole">
                <mc:AlternateContent xmlns:mc="http://schemas.openxmlformats.org/markup-compatibility/2006">
                  <mc:Choice xmlns:v="urn:schemas-microsoft-com:vml" Requires="v">
                    <p:oleObj spid="_x0000_s2379" name="Clip" r:id="rId10" imgW="3238200" imgH="3238200" progId="MS_ClipArt_Gallery.2">
                      <p:embed/>
                    </p:oleObj>
                  </mc:Choice>
                  <mc:Fallback>
                    <p:oleObj name="Clip" r:id="rId10"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 y="3696"/>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69" name="Group 80"/>
            <p:cNvGrpSpPr>
              <a:grpSpLocks/>
            </p:cNvGrpSpPr>
            <p:nvPr/>
          </p:nvGrpSpPr>
          <p:grpSpPr bwMode="auto">
            <a:xfrm>
              <a:off x="4320" y="3504"/>
              <a:ext cx="192" cy="62"/>
              <a:chOff x="4752" y="3648"/>
              <a:chExt cx="1152" cy="273"/>
            </a:xfrm>
          </p:grpSpPr>
          <p:sp>
            <p:nvSpPr>
              <p:cNvPr id="2070" name="Freeform 81"/>
              <p:cNvSpPr>
                <a:spLocks/>
              </p:cNvSpPr>
              <p:nvPr/>
            </p:nvSpPr>
            <p:spPr bwMode="auto">
              <a:xfrm>
                <a:off x="4752" y="3648"/>
                <a:ext cx="1152" cy="273"/>
              </a:xfrm>
              <a:custGeom>
                <a:avLst/>
                <a:gdLst>
                  <a:gd name="T0" fmla="*/ 49 w 1052"/>
                  <a:gd name="T1" fmla="*/ 255 h 452"/>
                  <a:gd name="T2" fmla="*/ 0 w 1052"/>
                  <a:gd name="T3" fmla="*/ 189 h 452"/>
                  <a:gd name="T4" fmla="*/ 16 w 1052"/>
                  <a:gd name="T5" fmla="*/ 123 h 452"/>
                  <a:gd name="T6" fmla="*/ 115 w 1052"/>
                  <a:gd name="T7" fmla="*/ 82 h 452"/>
                  <a:gd name="T8" fmla="*/ 205 w 1052"/>
                  <a:gd name="T9" fmla="*/ 33 h 452"/>
                  <a:gd name="T10" fmla="*/ 230 w 1052"/>
                  <a:gd name="T11" fmla="*/ 25 h 452"/>
                  <a:gd name="T12" fmla="*/ 386 w 1052"/>
                  <a:gd name="T13" fmla="*/ 25 h 452"/>
                  <a:gd name="T14" fmla="*/ 460 w 1052"/>
                  <a:gd name="T15" fmla="*/ 0 h 452"/>
                  <a:gd name="T16" fmla="*/ 608 w 1052"/>
                  <a:gd name="T17" fmla="*/ 33 h 452"/>
                  <a:gd name="T18" fmla="*/ 739 w 1052"/>
                  <a:gd name="T19" fmla="*/ 25 h 452"/>
                  <a:gd name="T20" fmla="*/ 821 w 1052"/>
                  <a:gd name="T21" fmla="*/ 58 h 452"/>
                  <a:gd name="T22" fmla="*/ 937 w 1052"/>
                  <a:gd name="T23" fmla="*/ 74 h 452"/>
                  <a:gd name="T24" fmla="*/ 1027 w 1052"/>
                  <a:gd name="T25" fmla="*/ 156 h 452"/>
                  <a:gd name="T26" fmla="*/ 1043 w 1052"/>
                  <a:gd name="T27" fmla="*/ 205 h 452"/>
                  <a:gd name="T28" fmla="*/ 1052 w 1052"/>
                  <a:gd name="T29" fmla="*/ 230 h 452"/>
                  <a:gd name="T30" fmla="*/ 1043 w 1052"/>
                  <a:gd name="T31" fmla="*/ 321 h 452"/>
                  <a:gd name="T32" fmla="*/ 1035 w 1052"/>
                  <a:gd name="T33" fmla="*/ 345 h 452"/>
                  <a:gd name="T34" fmla="*/ 986 w 1052"/>
                  <a:gd name="T35" fmla="*/ 362 h 452"/>
                  <a:gd name="T36" fmla="*/ 887 w 1052"/>
                  <a:gd name="T37" fmla="*/ 353 h 452"/>
                  <a:gd name="T38" fmla="*/ 821 w 1052"/>
                  <a:gd name="T39" fmla="*/ 419 h 452"/>
                  <a:gd name="T40" fmla="*/ 772 w 1052"/>
                  <a:gd name="T41" fmla="*/ 452 h 452"/>
                  <a:gd name="T42" fmla="*/ 674 w 1052"/>
                  <a:gd name="T43" fmla="*/ 436 h 452"/>
                  <a:gd name="T44" fmla="*/ 600 w 1052"/>
                  <a:gd name="T45" fmla="*/ 395 h 452"/>
                  <a:gd name="T46" fmla="*/ 567 w 1052"/>
                  <a:gd name="T47" fmla="*/ 353 h 452"/>
                  <a:gd name="T48" fmla="*/ 517 w 1052"/>
                  <a:gd name="T49" fmla="*/ 337 h 452"/>
                  <a:gd name="T50" fmla="*/ 435 w 1052"/>
                  <a:gd name="T51" fmla="*/ 403 h 452"/>
                  <a:gd name="T52" fmla="*/ 353 w 1052"/>
                  <a:gd name="T53" fmla="*/ 419 h 452"/>
                  <a:gd name="T54" fmla="*/ 287 w 1052"/>
                  <a:gd name="T55" fmla="*/ 411 h 452"/>
                  <a:gd name="T56" fmla="*/ 238 w 1052"/>
                  <a:gd name="T57" fmla="*/ 345 h 452"/>
                  <a:gd name="T58" fmla="*/ 172 w 1052"/>
                  <a:gd name="T59" fmla="*/ 304 h 452"/>
                  <a:gd name="T60" fmla="*/ 147 w 1052"/>
                  <a:gd name="T61" fmla="*/ 312 h 452"/>
                  <a:gd name="T62" fmla="*/ 49 w 1052"/>
                  <a:gd name="T63" fmla="*/ 255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2"/>
                  <a:gd name="T97" fmla="*/ 0 h 452"/>
                  <a:gd name="T98" fmla="*/ 1052 w 1052"/>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2" h="452">
                    <a:moveTo>
                      <a:pt x="49" y="255"/>
                    </a:moveTo>
                    <a:cubicBezTo>
                      <a:pt x="8" y="242"/>
                      <a:pt x="9" y="233"/>
                      <a:pt x="0" y="189"/>
                    </a:cubicBezTo>
                    <a:cubicBezTo>
                      <a:pt x="0" y="188"/>
                      <a:pt x="10" y="131"/>
                      <a:pt x="16" y="123"/>
                    </a:cubicBezTo>
                    <a:cubicBezTo>
                      <a:pt x="37" y="97"/>
                      <a:pt x="84" y="92"/>
                      <a:pt x="115" y="82"/>
                    </a:cubicBezTo>
                    <a:cubicBezTo>
                      <a:pt x="156" y="55"/>
                      <a:pt x="151" y="50"/>
                      <a:pt x="205" y="33"/>
                    </a:cubicBezTo>
                    <a:cubicBezTo>
                      <a:pt x="213" y="30"/>
                      <a:pt x="230" y="25"/>
                      <a:pt x="230" y="25"/>
                    </a:cubicBezTo>
                    <a:cubicBezTo>
                      <a:pt x="288" y="35"/>
                      <a:pt x="328" y="45"/>
                      <a:pt x="386" y="25"/>
                    </a:cubicBezTo>
                    <a:cubicBezTo>
                      <a:pt x="411" y="16"/>
                      <a:pt x="460" y="0"/>
                      <a:pt x="460" y="0"/>
                    </a:cubicBezTo>
                    <a:cubicBezTo>
                      <a:pt x="510" y="12"/>
                      <a:pt x="559" y="17"/>
                      <a:pt x="608" y="33"/>
                    </a:cubicBezTo>
                    <a:cubicBezTo>
                      <a:pt x="652" y="30"/>
                      <a:pt x="695" y="25"/>
                      <a:pt x="739" y="25"/>
                    </a:cubicBezTo>
                    <a:cubicBezTo>
                      <a:pt x="782" y="25"/>
                      <a:pt x="786" y="47"/>
                      <a:pt x="821" y="58"/>
                    </a:cubicBezTo>
                    <a:cubicBezTo>
                      <a:pt x="864" y="71"/>
                      <a:pt x="883" y="69"/>
                      <a:pt x="937" y="74"/>
                    </a:cubicBezTo>
                    <a:cubicBezTo>
                      <a:pt x="972" y="101"/>
                      <a:pt x="1002" y="119"/>
                      <a:pt x="1027" y="156"/>
                    </a:cubicBezTo>
                    <a:cubicBezTo>
                      <a:pt x="1032" y="172"/>
                      <a:pt x="1038" y="189"/>
                      <a:pt x="1043" y="205"/>
                    </a:cubicBezTo>
                    <a:cubicBezTo>
                      <a:pt x="1046" y="213"/>
                      <a:pt x="1052" y="230"/>
                      <a:pt x="1052" y="230"/>
                    </a:cubicBezTo>
                    <a:cubicBezTo>
                      <a:pt x="1049" y="260"/>
                      <a:pt x="1047" y="291"/>
                      <a:pt x="1043" y="321"/>
                    </a:cubicBezTo>
                    <a:cubicBezTo>
                      <a:pt x="1042" y="329"/>
                      <a:pt x="1042" y="340"/>
                      <a:pt x="1035" y="345"/>
                    </a:cubicBezTo>
                    <a:cubicBezTo>
                      <a:pt x="1021" y="355"/>
                      <a:pt x="986" y="362"/>
                      <a:pt x="986" y="362"/>
                    </a:cubicBezTo>
                    <a:cubicBezTo>
                      <a:pt x="921" y="339"/>
                      <a:pt x="954" y="342"/>
                      <a:pt x="887" y="353"/>
                    </a:cubicBezTo>
                    <a:cubicBezTo>
                      <a:pt x="867" y="375"/>
                      <a:pt x="845" y="401"/>
                      <a:pt x="821" y="419"/>
                    </a:cubicBezTo>
                    <a:cubicBezTo>
                      <a:pt x="805" y="431"/>
                      <a:pt x="772" y="452"/>
                      <a:pt x="772" y="452"/>
                    </a:cubicBezTo>
                    <a:cubicBezTo>
                      <a:pt x="759" y="451"/>
                      <a:pt x="698" y="449"/>
                      <a:pt x="674" y="436"/>
                    </a:cubicBezTo>
                    <a:cubicBezTo>
                      <a:pt x="590" y="389"/>
                      <a:pt x="655" y="413"/>
                      <a:pt x="600" y="395"/>
                    </a:cubicBezTo>
                    <a:cubicBezTo>
                      <a:pt x="587" y="382"/>
                      <a:pt x="582" y="362"/>
                      <a:pt x="567" y="353"/>
                    </a:cubicBezTo>
                    <a:cubicBezTo>
                      <a:pt x="552" y="344"/>
                      <a:pt x="517" y="337"/>
                      <a:pt x="517" y="337"/>
                    </a:cubicBezTo>
                    <a:cubicBezTo>
                      <a:pt x="481" y="349"/>
                      <a:pt x="461" y="377"/>
                      <a:pt x="435" y="403"/>
                    </a:cubicBezTo>
                    <a:cubicBezTo>
                      <a:pt x="415" y="423"/>
                      <a:pt x="381" y="415"/>
                      <a:pt x="353" y="419"/>
                    </a:cubicBezTo>
                    <a:cubicBezTo>
                      <a:pt x="331" y="416"/>
                      <a:pt x="308" y="419"/>
                      <a:pt x="287" y="411"/>
                    </a:cubicBezTo>
                    <a:cubicBezTo>
                      <a:pt x="263" y="402"/>
                      <a:pt x="255" y="363"/>
                      <a:pt x="238" y="345"/>
                    </a:cubicBezTo>
                    <a:cubicBezTo>
                      <a:pt x="225" y="306"/>
                      <a:pt x="211" y="313"/>
                      <a:pt x="172" y="304"/>
                    </a:cubicBezTo>
                    <a:cubicBezTo>
                      <a:pt x="164" y="307"/>
                      <a:pt x="156" y="313"/>
                      <a:pt x="147" y="312"/>
                    </a:cubicBezTo>
                    <a:cubicBezTo>
                      <a:pt x="112" y="306"/>
                      <a:pt x="99" y="255"/>
                      <a:pt x="49" y="255"/>
                    </a:cubicBezTo>
                    <a:close/>
                  </a:path>
                </a:pathLst>
              </a:custGeom>
              <a:solidFill>
                <a:srgbClr val="CCFFFF">
                  <a:alpha val="50195"/>
                </a:srgbClr>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a:p>
            </p:txBody>
          </p:sp>
          <p:graphicFrame>
            <p:nvGraphicFramePr>
              <p:cNvPr id="2053" name="Object 82"/>
              <p:cNvGraphicFramePr>
                <a:graphicFrameLocks noChangeAspect="1"/>
              </p:cNvGraphicFramePr>
              <p:nvPr/>
            </p:nvGraphicFramePr>
            <p:xfrm>
              <a:off x="4992" y="3648"/>
              <a:ext cx="123" cy="144"/>
            </p:xfrm>
            <a:graphic>
              <a:graphicData uri="http://schemas.openxmlformats.org/presentationml/2006/ole">
                <mc:AlternateContent xmlns:mc="http://schemas.openxmlformats.org/markup-compatibility/2006">
                  <mc:Choice xmlns:v="urn:schemas-microsoft-com:vml" Requires="v">
                    <p:oleObj spid="_x0000_s2380" name="Clip" r:id="rId11" imgW="3238200" imgH="3238200" progId="MS_ClipArt_Gallery.2">
                      <p:embed/>
                    </p:oleObj>
                  </mc:Choice>
                  <mc:Fallback>
                    <p:oleObj name="Clip" r:id="rId11"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 y="3648"/>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83"/>
              <p:cNvGraphicFramePr>
                <a:graphicFrameLocks noChangeAspect="1"/>
              </p:cNvGraphicFramePr>
              <p:nvPr/>
            </p:nvGraphicFramePr>
            <p:xfrm>
              <a:off x="5280" y="3696"/>
              <a:ext cx="123" cy="144"/>
            </p:xfrm>
            <a:graphic>
              <a:graphicData uri="http://schemas.openxmlformats.org/presentationml/2006/ole">
                <mc:AlternateContent xmlns:mc="http://schemas.openxmlformats.org/markup-compatibility/2006">
                  <mc:Choice xmlns:v="urn:schemas-microsoft-com:vml" Requires="v">
                    <p:oleObj spid="_x0000_s2381" name="Clip" r:id="rId12" imgW="3238200" imgH="3238200" progId="MS_ClipArt_Gallery.2">
                      <p:embed/>
                    </p:oleObj>
                  </mc:Choice>
                  <mc:Fallback>
                    <p:oleObj name="Clip" r:id="rId12"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 y="3696"/>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5" name="Object 84"/>
              <p:cNvGraphicFramePr>
                <a:graphicFrameLocks noChangeAspect="1"/>
              </p:cNvGraphicFramePr>
              <p:nvPr/>
            </p:nvGraphicFramePr>
            <p:xfrm>
              <a:off x="5568" y="3696"/>
              <a:ext cx="123" cy="144"/>
            </p:xfrm>
            <a:graphic>
              <a:graphicData uri="http://schemas.openxmlformats.org/presentationml/2006/ole">
                <mc:AlternateContent xmlns:mc="http://schemas.openxmlformats.org/markup-compatibility/2006">
                  <mc:Choice xmlns:v="urn:schemas-microsoft-com:vml" Requires="v">
                    <p:oleObj spid="_x0000_s2382" name="Clip" r:id="rId13" imgW="3238200" imgH="3238200" progId="MS_ClipArt_Gallery.2">
                      <p:embed/>
                    </p:oleObj>
                  </mc:Choice>
                  <mc:Fallback>
                    <p:oleObj name="Clip" r:id="rId13"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 y="3696"/>
                            <a:ext cx="12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50" name="Object 85"/>
            <p:cNvGraphicFramePr>
              <a:graphicFrameLocks noChangeAspect="1"/>
            </p:cNvGraphicFramePr>
            <p:nvPr/>
          </p:nvGraphicFramePr>
          <p:xfrm>
            <a:off x="4896" y="3504"/>
            <a:ext cx="48" cy="56"/>
          </p:xfrm>
          <a:graphic>
            <a:graphicData uri="http://schemas.openxmlformats.org/presentationml/2006/ole">
              <mc:AlternateContent xmlns:mc="http://schemas.openxmlformats.org/markup-compatibility/2006">
                <mc:Choice xmlns:v="urn:schemas-microsoft-com:vml" Requires="v">
                  <p:oleObj spid="_x0000_s2383" name="Clip" r:id="rId14" imgW="3238200" imgH="3238200" progId="MS_ClipArt_Gallery.2">
                    <p:embed/>
                  </p:oleObj>
                </mc:Choice>
                <mc:Fallback>
                  <p:oleObj name="Clip" r:id="rId14"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 y="3504"/>
                          <a:ext cx="48" cy="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86"/>
            <p:cNvGraphicFramePr>
              <a:graphicFrameLocks noChangeAspect="1"/>
            </p:cNvGraphicFramePr>
            <p:nvPr/>
          </p:nvGraphicFramePr>
          <p:xfrm>
            <a:off x="4848" y="3504"/>
            <a:ext cx="48" cy="56"/>
          </p:xfrm>
          <a:graphic>
            <a:graphicData uri="http://schemas.openxmlformats.org/presentationml/2006/ole">
              <mc:AlternateContent xmlns:mc="http://schemas.openxmlformats.org/markup-compatibility/2006">
                <mc:Choice xmlns:v="urn:schemas-microsoft-com:vml" Requires="v">
                  <p:oleObj spid="_x0000_s2384" name="Clip" r:id="rId15" imgW="3238200" imgH="3238200" progId="MS_ClipArt_Gallery.2">
                    <p:embed/>
                  </p:oleObj>
                </mc:Choice>
                <mc:Fallback>
                  <p:oleObj name="Clip" r:id="rId15"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3504"/>
                          <a:ext cx="48" cy="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87"/>
            <p:cNvGraphicFramePr>
              <a:graphicFrameLocks noChangeAspect="1"/>
            </p:cNvGraphicFramePr>
            <p:nvPr/>
          </p:nvGraphicFramePr>
          <p:xfrm>
            <a:off x="4800" y="3456"/>
            <a:ext cx="48" cy="56"/>
          </p:xfrm>
          <a:graphic>
            <a:graphicData uri="http://schemas.openxmlformats.org/presentationml/2006/ole">
              <mc:AlternateContent xmlns:mc="http://schemas.openxmlformats.org/markup-compatibility/2006">
                <mc:Choice xmlns:v="urn:schemas-microsoft-com:vml" Requires="v">
                  <p:oleObj spid="_x0000_s2385" name="Clip" r:id="rId16" imgW="3238200" imgH="3238200" progId="MS_ClipArt_Gallery.2">
                    <p:embed/>
                  </p:oleObj>
                </mc:Choice>
                <mc:Fallback>
                  <p:oleObj name="Clip" r:id="rId16" imgW="3238200" imgH="3238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 y="3456"/>
                          <a:ext cx="48" cy="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6952" name="AutoShape 88"/>
          <p:cNvSpPr>
            <a:spLocks noChangeArrowheads="1"/>
          </p:cNvSpPr>
          <p:nvPr/>
        </p:nvSpPr>
        <p:spPr bwMode="auto">
          <a:xfrm>
            <a:off x="5749925" y="3200400"/>
            <a:ext cx="1662113" cy="457200"/>
          </a:xfrm>
          <a:prstGeom prst="wedgeRoundRectCallout">
            <a:avLst>
              <a:gd name="adj1" fmla="val -64898"/>
              <a:gd name="adj2" fmla="val 36458"/>
              <a:gd name="adj3" fmla="val 16667"/>
            </a:avLst>
          </a:prstGeom>
          <a:solidFill>
            <a:schemeClr val="bg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ar-SA" sz="2400">
                <a:latin typeface="Times New Roman" panose="02020603050405020304" pitchFamily="18" charset="0"/>
              </a:rPr>
              <a:t>Yuck!</a:t>
            </a:r>
          </a:p>
        </p:txBody>
      </p:sp>
    </p:spTree>
    <p:extLst>
      <p:ext uri="{BB962C8B-B14F-4D97-AF65-F5344CB8AC3E}">
        <p14:creationId xmlns:p14="http://schemas.microsoft.com/office/powerpoint/2010/main" val="1007403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1" presetClass="entr" presetSubtype="0" fill="hold" nodeType="after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ntr" presetSubtype="0" fill="hold" grpId="0" nodeType="afterEffect">
                                  <p:stCondLst>
                                    <p:cond delay="1000"/>
                                  </p:stCondLst>
                                  <p:childTnLst>
                                    <p:set>
                                      <p:cBhvr>
                                        <p:cTn id="14" dur="1" fill="hold">
                                          <p:stCondLst>
                                            <p:cond delay="499"/>
                                          </p:stCondLst>
                                        </p:cTn>
                                        <p:tgtEl>
                                          <p:spTgt spid="36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2"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199" y="69490"/>
            <a:ext cx="8229600" cy="1068935"/>
          </a:xfrm>
        </p:spPr>
        <p:txBody>
          <a:bodyPr>
            <a:normAutofit/>
          </a:bodyPr>
          <a:lstStyle/>
          <a:p>
            <a:pPr algn="l">
              <a:defRPr/>
            </a:pPr>
            <a:r>
              <a:rPr lang="en-US" sz="3200" b="1" dirty="0" smtClean="0">
                <a:solidFill>
                  <a:srgbClr val="C00000"/>
                </a:solidFill>
              </a:rPr>
              <a:t>The radium dial painters</a:t>
            </a:r>
            <a:endParaRPr lang="en-US" sz="3200" dirty="0" smtClean="0">
              <a:solidFill>
                <a:srgbClr val="C00000"/>
              </a:solidFill>
            </a:endParaRPr>
          </a:p>
        </p:txBody>
      </p:sp>
      <p:sp>
        <p:nvSpPr>
          <p:cNvPr id="23556" name="Text Box 4"/>
          <p:cNvSpPr txBox="1">
            <a:spLocks noChangeArrowheads="1"/>
          </p:cNvSpPr>
          <p:nvPr/>
        </p:nvSpPr>
        <p:spPr bwMode="auto">
          <a:xfrm>
            <a:off x="76199" y="985720"/>
            <a:ext cx="9067801"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US" altLang="ar-SA" sz="2400" dirty="0" smtClean="0"/>
              <a:t>Watch-dial painters - </a:t>
            </a:r>
            <a:r>
              <a:rPr lang="en-US" sz="2400" dirty="0"/>
              <a:t>United States Radium factory in Orange, New Jersey, around 1917 </a:t>
            </a:r>
            <a:r>
              <a:rPr lang="en-US" altLang="ar-SA" sz="2400" dirty="0" smtClean="0"/>
              <a:t>.</a:t>
            </a:r>
          </a:p>
          <a:p>
            <a:pPr marL="342900" indent="-342900" eaLnBrk="1" hangingPunct="1">
              <a:buFont typeface="Arial" panose="020B0604020202020204" pitchFamily="34" charset="0"/>
              <a:buChar char="•"/>
            </a:pPr>
            <a:r>
              <a:rPr lang="en-US" sz="2400" dirty="0"/>
              <a:t>The </a:t>
            </a:r>
            <a:r>
              <a:rPr lang="en-US" sz="2400" b="1" dirty="0"/>
              <a:t>Radium Girls</a:t>
            </a:r>
            <a:r>
              <a:rPr lang="en-US" sz="2400" dirty="0"/>
              <a:t> </a:t>
            </a:r>
            <a:r>
              <a:rPr lang="en-US" sz="2400" dirty="0" smtClean="0"/>
              <a:t>(4000) were </a:t>
            </a:r>
            <a:r>
              <a:rPr lang="en-US" sz="2400" dirty="0"/>
              <a:t>female factory workers who contracted radiation poisoning from painting watch dials </a:t>
            </a:r>
            <a:r>
              <a:rPr lang="en-US" sz="2400" dirty="0" err="1"/>
              <a:t>withself</a:t>
            </a:r>
            <a:r>
              <a:rPr lang="en-US" sz="2400" dirty="0"/>
              <a:t>-luminous </a:t>
            </a:r>
            <a:r>
              <a:rPr lang="en-US" sz="2400" dirty="0" smtClean="0"/>
              <a:t>paint.</a:t>
            </a:r>
          </a:p>
          <a:p>
            <a:pPr marL="342900" indent="-342900" eaLnBrk="1" hangingPunct="1">
              <a:buFont typeface="Arial" panose="020B0604020202020204" pitchFamily="34" charset="0"/>
              <a:buChar char="•"/>
            </a:pPr>
            <a:r>
              <a:rPr lang="en-US" altLang="ar-SA" sz="2400" dirty="0" smtClean="0"/>
              <a:t>They were used </a:t>
            </a:r>
            <a:r>
              <a:rPr lang="en-US" altLang="ar-SA" sz="2400" dirty="0"/>
              <a:t>to tip (i.e., bring to the lips) their radium-laden brushes to achieve a fine point. </a:t>
            </a:r>
            <a:endParaRPr lang="en-US" altLang="ar-SA" sz="2400" dirty="0" smtClean="0"/>
          </a:p>
          <a:p>
            <a:pPr marL="342900" indent="-342900" eaLnBrk="1" hangingPunct="1">
              <a:buFont typeface="Arial" panose="020B0604020202020204" pitchFamily="34" charset="0"/>
              <a:buChar char="•"/>
            </a:pPr>
            <a:r>
              <a:rPr lang="en-US" altLang="ar-SA" sz="2400" dirty="0" smtClean="0"/>
              <a:t>Unfortunately </a:t>
            </a:r>
            <a:r>
              <a:rPr lang="en-US" altLang="ar-SA" sz="2400" dirty="0"/>
              <a:t>this practice led to ingested radium, and many of the women died of sicknesses related to radiation poisoning</a:t>
            </a:r>
            <a:r>
              <a:rPr lang="en-US" altLang="ar-SA" sz="2400" dirty="0" smtClean="0"/>
              <a:t>.</a:t>
            </a:r>
          </a:p>
          <a:p>
            <a:pPr marL="342900" indent="-342900" eaLnBrk="1" hangingPunct="1">
              <a:buFont typeface="Arial" panose="020B0604020202020204" pitchFamily="34" charset="0"/>
              <a:buChar char="•"/>
            </a:pPr>
            <a:r>
              <a:rPr lang="en-US" altLang="ar-SA" sz="2400" dirty="0" smtClean="0"/>
              <a:t>The </a:t>
            </a:r>
            <a:r>
              <a:rPr lang="en-US" altLang="ar-SA" sz="2400" dirty="0"/>
              <a:t>paint dust also collected on the workers, causing them to “glow in the dark.”   </a:t>
            </a:r>
            <a:endParaRPr lang="en-US" altLang="ar-SA" sz="2400" dirty="0" smtClean="0"/>
          </a:p>
          <a:p>
            <a:pPr marL="342900" indent="-342900" eaLnBrk="1" hangingPunct="1">
              <a:buFont typeface="Arial" panose="020B0604020202020204" pitchFamily="34" charset="0"/>
              <a:buChar char="•"/>
            </a:pPr>
            <a:r>
              <a:rPr lang="en-US" sz="2400" dirty="0" smtClean="0"/>
              <a:t>Some also painted their fingernails and teeth with the glowing substance.</a:t>
            </a:r>
            <a:r>
              <a:rPr lang="en-US" altLang="ar-SA" sz="2400" dirty="0" smtClean="0"/>
              <a:t>  </a:t>
            </a:r>
          </a:p>
          <a:p>
            <a:pPr algn="ctr">
              <a:spcBef>
                <a:spcPct val="50000"/>
              </a:spcBef>
            </a:pPr>
            <a:endParaRPr lang="en-US" altLang="ar-SA" sz="1200" dirty="0"/>
          </a:p>
        </p:txBody>
      </p:sp>
    </p:spTree>
    <p:extLst>
      <p:ext uri="{BB962C8B-B14F-4D97-AF65-F5344CB8AC3E}">
        <p14:creationId xmlns:p14="http://schemas.microsoft.com/office/powerpoint/2010/main" val="3323695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sz="half" idx="1"/>
          </p:nvPr>
        </p:nvSpPr>
        <p:spPr/>
        <p:txBody>
          <a:bodyPr/>
          <a:lstStyle/>
          <a:p>
            <a:endParaRPr lang="ar-SA"/>
          </a:p>
        </p:txBody>
      </p:sp>
      <p:sp>
        <p:nvSpPr>
          <p:cNvPr id="4" name="Content Placeholder 3"/>
          <p:cNvSpPr>
            <a:spLocks noGrp="1"/>
          </p:cNvSpPr>
          <p:nvPr>
            <p:ph sz="half" idx="2"/>
          </p:nvPr>
        </p:nvSpPr>
        <p:spPr/>
        <p:txBody>
          <a:bodyPr/>
          <a:lstStyle/>
          <a:p>
            <a:endParaRPr lang="ar-SA"/>
          </a:p>
        </p:txBody>
      </p:sp>
      <p:pic>
        <p:nvPicPr>
          <p:cNvPr id="17410" name="Picture 2" descr="http://www.dwgregory.com/img/radium-girls-paint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 y="222195"/>
            <a:ext cx="8876360" cy="580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60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sz="half" idx="1"/>
          </p:nvPr>
        </p:nvSpPr>
        <p:spPr/>
        <p:txBody>
          <a:bodyPr/>
          <a:lstStyle/>
          <a:p>
            <a:endParaRPr lang="ar-SA" dirty="0"/>
          </a:p>
        </p:txBody>
      </p:sp>
      <p:sp>
        <p:nvSpPr>
          <p:cNvPr id="4" name="Content Placeholder 3"/>
          <p:cNvSpPr>
            <a:spLocks noGrp="1"/>
          </p:cNvSpPr>
          <p:nvPr>
            <p:ph sz="half" idx="2"/>
          </p:nvPr>
        </p:nvSpPr>
        <p:spPr/>
        <p:txBody>
          <a:bodyPr/>
          <a:lstStyle/>
          <a:p>
            <a:endParaRPr lang="ar-SA"/>
          </a:p>
        </p:txBody>
      </p:sp>
      <p:pic>
        <p:nvPicPr>
          <p:cNvPr id="15362" name="Picture 2" descr="http://upload.wikimedia.org/wikipedia/commons/e/e3/USRadiumGirls-Argonne1%2Cca1922-23-15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85" y="69490"/>
            <a:ext cx="8721655" cy="674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24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sott.net/image/s6/135928/ful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8" y="1044609"/>
            <a:ext cx="9004252" cy="5641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ar-SA" dirty="0"/>
          </a:p>
        </p:txBody>
      </p:sp>
      <p:sp>
        <p:nvSpPr>
          <p:cNvPr id="3" name="Text Placeholder 2"/>
          <p:cNvSpPr>
            <a:spLocks noGrp="1"/>
          </p:cNvSpPr>
          <p:nvPr>
            <p:ph type="body" sz="half" idx="1"/>
          </p:nvPr>
        </p:nvSpPr>
        <p:spPr>
          <a:xfrm>
            <a:off x="1514115" y="3514608"/>
            <a:ext cx="4038600" cy="4530725"/>
          </a:xfrm>
        </p:spPr>
        <p:txBody>
          <a:bodyPr/>
          <a:lstStyle/>
          <a:p>
            <a:endParaRPr lang="ar-SA" dirty="0"/>
          </a:p>
        </p:txBody>
      </p:sp>
      <p:sp>
        <p:nvSpPr>
          <p:cNvPr id="4" name="Content Placeholder 3"/>
          <p:cNvSpPr>
            <a:spLocks noGrp="1"/>
          </p:cNvSpPr>
          <p:nvPr>
            <p:ph sz="half" idx="2"/>
          </p:nvPr>
        </p:nvSpPr>
        <p:spPr/>
        <p:txBody>
          <a:bodyPr/>
          <a:lstStyle/>
          <a:p>
            <a:endParaRPr lang="ar-SA"/>
          </a:p>
        </p:txBody>
      </p:sp>
      <p:pic>
        <p:nvPicPr>
          <p:cNvPr id="18434" name="Picture 2" descr="http://www.sott.net/image/s6/135926/fu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425" y="-71438"/>
            <a:ext cx="4136463" cy="288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7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dirty="0" smtClean="0"/>
              <a:t/>
            </a:r>
            <a:br>
              <a:rPr lang="en-US" dirty="0" smtClean="0"/>
            </a:br>
            <a:r>
              <a:rPr lang="en-US" dirty="0" smtClean="0"/>
              <a:t>Who’s the Famous “Madame” of Radiological Fame?</a:t>
            </a:r>
          </a:p>
        </p:txBody>
      </p:sp>
      <p:sp>
        <p:nvSpPr>
          <p:cNvPr id="22531" name="Rectangle 3"/>
          <p:cNvSpPr>
            <a:spLocks noGrp="1" noChangeArrowheads="1"/>
          </p:cNvSpPr>
          <p:nvPr>
            <p:ph type="body" sz="half" idx="1"/>
          </p:nvPr>
        </p:nvSpPr>
        <p:spPr>
          <a:xfrm>
            <a:off x="457200" y="1828800"/>
            <a:ext cx="4038600" cy="3657600"/>
          </a:xfrm>
        </p:spPr>
        <p:txBody>
          <a:bodyPr lIns="90488" tIns="44450" rIns="90488" bIns="44450">
            <a:normAutofit fontScale="92500"/>
          </a:bodyPr>
          <a:lstStyle/>
          <a:p>
            <a:pPr algn="ctr" eaLnBrk="1" hangingPunct="1">
              <a:buFont typeface="Wingdings" panose="05000000000000000000" pitchFamily="2" charset="2"/>
              <a:buNone/>
              <a:defRPr/>
            </a:pPr>
            <a:r>
              <a:rPr lang="en-US" u="sng" smtClean="0"/>
              <a:t>Marie Curie</a:t>
            </a:r>
          </a:p>
          <a:p>
            <a:pPr eaLnBrk="1" hangingPunct="1">
              <a:buSzTx/>
              <a:buFontTx/>
              <a:buChar char="•"/>
              <a:defRPr/>
            </a:pPr>
            <a:r>
              <a:rPr lang="en-US" smtClean="0"/>
              <a:t>With her husband Pierre, discovered radium and coined the term “radioactive”</a:t>
            </a:r>
          </a:p>
          <a:p>
            <a:pPr eaLnBrk="1" hangingPunct="1">
              <a:buSzTx/>
              <a:buFontTx/>
              <a:buChar char="•"/>
              <a:defRPr/>
            </a:pPr>
            <a:r>
              <a:rPr lang="en-US" smtClean="0"/>
              <a:t>First woman to win two Nobel Prizes</a:t>
            </a:r>
          </a:p>
        </p:txBody>
      </p:sp>
      <p:pic>
        <p:nvPicPr>
          <p:cNvPr id="15364"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209800"/>
            <a:ext cx="4038600" cy="35956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17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upload.wikimedia.org/wikipedia/commons/7/7d/Fukushima_I_by_Digital_Glob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35" y="1138425"/>
            <a:ext cx="9071765" cy="56643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43555" y="222195"/>
            <a:ext cx="8229600" cy="1143000"/>
          </a:xfrm>
        </p:spPr>
        <p:txBody>
          <a:bodyPr>
            <a:normAutofit fontScale="90000"/>
          </a:bodyPr>
          <a:lstStyle/>
          <a:p>
            <a:r>
              <a:rPr lang="en-US" dirty="0">
                <a:solidFill>
                  <a:srgbClr val="C00000"/>
                </a:solidFill>
              </a:rPr>
              <a:t>Japanese Fukushima nuclear disaster (2011 ),</a:t>
            </a:r>
            <a:endParaRPr lang="ar-SA" dirty="0"/>
          </a:p>
        </p:txBody>
      </p:sp>
    </p:spTree>
    <p:extLst>
      <p:ext uri="{BB962C8B-B14F-4D97-AF65-F5344CB8AC3E}">
        <p14:creationId xmlns:p14="http://schemas.microsoft.com/office/powerpoint/2010/main" val="9605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6"/>
          <p:cNvSpPr>
            <a:spLocks noGrp="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3BD256D-A492-4192-987F-00156FA84B10}" type="slidenum">
              <a:rPr lang="en-US" altLang="zh-CN">
                <a:solidFill>
                  <a:srgbClr val="000000"/>
                </a:solidFill>
                <a:latin typeface="Arial Black" panose="020B0A04020102020204" pitchFamily="34" charset="0"/>
              </a:rPr>
              <a:pPr eaLnBrk="1" hangingPunct="1"/>
              <a:t>40</a:t>
            </a:fld>
            <a:endParaRPr lang="en-US" altLang="zh-CN">
              <a:solidFill>
                <a:srgbClr val="000000"/>
              </a:solidFill>
              <a:latin typeface="Arial Black" panose="020B0A04020102020204" pitchFamily="34" charset="0"/>
            </a:endParaRPr>
          </a:p>
        </p:txBody>
      </p:sp>
      <p:sp>
        <p:nvSpPr>
          <p:cNvPr id="53251" name="Rectangle 2"/>
          <p:cNvSpPr>
            <a:spLocks noGrp="1" noChangeArrowheads="1"/>
          </p:cNvSpPr>
          <p:nvPr>
            <p:ph type="title"/>
          </p:nvPr>
        </p:nvSpPr>
        <p:spPr/>
        <p:txBody>
          <a:bodyPr/>
          <a:lstStyle/>
          <a:p>
            <a:pPr algn="l" eaLnBrk="1" hangingPunct="1"/>
            <a:r>
              <a:rPr lang="en-US" altLang="zh-CN" sz="3600" b="1" dirty="0" smtClean="0">
                <a:solidFill>
                  <a:srgbClr val="0070C0"/>
                </a:solidFill>
                <a:ea typeface="宋体" panose="02010600030101010101" pitchFamily="2" charset="-122"/>
              </a:rPr>
              <a:t>Medical Applications</a:t>
            </a:r>
          </a:p>
        </p:txBody>
      </p:sp>
      <p:sp>
        <p:nvSpPr>
          <p:cNvPr id="53252" name="Rectangle 3"/>
          <p:cNvSpPr>
            <a:spLocks noGrp="1" noChangeArrowheads="1"/>
          </p:cNvSpPr>
          <p:nvPr>
            <p:ph type="body" sz="half" idx="1"/>
          </p:nvPr>
        </p:nvSpPr>
        <p:spPr>
          <a:xfrm>
            <a:off x="59660" y="1417638"/>
            <a:ext cx="4970455" cy="4419600"/>
          </a:xfrm>
        </p:spPr>
        <p:txBody>
          <a:bodyPr>
            <a:normAutofit fontScale="92500" lnSpcReduction="10000"/>
          </a:bodyPr>
          <a:lstStyle/>
          <a:p>
            <a:pPr eaLnBrk="1" hangingPunct="1">
              <a:spcAft>
                <a:spcPct val="10000"/>
              </a:spcAft>
              <a:buClr>
                <a:schemeClr val="bg2"/>
              </a:buClr>
              <a:buSzTx/>
              <a:buFontTx/>
              <a:buNone/>
            </a:pPr>
            <a:r>
              <a:rPr lang="en-US" altLang="zh-CN" dirty="0" smtClean="0">
                <a:ea typeface="宋体" panose="02010600030101010101" pitchFamily="2" charset="-122"/>
              </a:rPr>
              <a:t>    Radioisotopes with short half-lives are used in nuclear medicine because they have the same chemistry in the body as the nonradioactive atoms.</a:t>
            </a:r>
          </a:p>
          <a:p>
            <a:pPr eaLnBrk="1" hangingPunct="1">
              <a:spcAft>
                <a:spcPct val="10000"/>
              </a:spcAft>
              <a:buClr>
                <a:schemeClr val="bg2"/>
              </a:buClr>
              <a:buSzTx/>
              <a:buFontTx/>
              <a:buChar char="•"/>
            </a:pPr>
            <a:r>
              <a:rPr lang="en-US" altLang="zh-CN" dirty="0" smtClean="0">
                <a:ea typeface="宋体" panose="02010600030101010101" pitchFamily="2" charset="-122"/>
              </a:rPr>
              <a:t>In the organs of the body, they give off radiation that exposes a scan giving an image of an organ.</a:t>
            </a:r>
          </a:p>
          <a:p>
            <a:pPr eaLnBrk="1" hangingPunct="1">
              <a:spcAft>
                <a:spcPct val="10000"/>
              </a:spcAft>
              <a:buClr>
                <a:schemeClr val="bg2"/>
              </a:buClr>
              <a:buSzTx/>
              <a:buFontTx/>
              <a:buNone/>
            </a:pPr>
            <a:endParaRPr lang="en-US" altLang="zh-CN" dirty="0" smtClean="0">
              <a:ea typeface="宋体" panose="02010600030101010101" pitchFamily="2" charset="-122"/>
            </a:endParaRPr>
          </a:p>
        </p:txBody>
      </p:sp>
      <p:pic>
        <p:nvPicPr>
          <p:cNvPr id="53253"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64918" y="1261144"/>
            <a:ext cx="4290859" cy="3694906"/>
          </a:xfrm>
          <a:noFill/>
        </p:spPr>
      </p:pic>
      <p:sp>
        <p:nvSpPr>
          <p:cNvPr id="53254" name="Text Box 6"/>
          <p:cNvSpPr txBox="1">
            <a:spLocks noChangeArrowheads="1"/>
          </p:cNvSpPr>
          <p:nvPr/>
        </p:nvSpPr>
        <p:spPr bwMode="auto">
          <a:xfrm>
            <a:off x="5638800" y="4800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a:solidFill>
                  <a:srgbClr val="000000"/>
                </a:solidFill>
              </a:rPr>
              <a:t>Thyroid scan </a:t>
            </a:r>
          </a:p>
        </p:txBody>
      </p:sp>
    </p:spTree>
    <p:extLst>
      <p:ext uri="{BB962C8B-B14F-4D97-AF65-F5344CB8AC3E}">
        <p14:creationId xmlns:p14="http://schemas.microsoft.com/office/powerpoint/2010/main" val="958080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81" y="1459036"/>
            <a:ext cx="8877964" cy="509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2"/>
          <p:cNvSpPr>
            <a:spLocks noChangeArrowheads="1"/>
          </p:cNvSpPr>
          <p:nvPr/>
        </p:nvSpPr>
        <p:spPr bwMode="auto">
          <a:xfrm>
            <a:off x="180181" y="222195"/>
            <a:ext cx="8351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t>To find the location of a leak in a shallowly buried</a:t>
            </a:r>
          </a:p>
          <a:p>
            <a:pPr eaLnBrk="1" hangingPunct="1"/>
            <a:r>
              <a:rPr lang="en-US" altLang="zh-CN" sz="2800" dirty="0"/>
              <a:t>pipe </a:t>
            </a:r>
            <a:r>
              <a:rPr lang="en-US" altLang="zh-CN" sz="2800" dirty="0">
                <a:solidFill>
                  <a:srgbClr val="0070C0"/>
                </a:solidFill>
              </a:rPr>
              <a:t>without excavation</a:t>
            </a:r>
            <a:endParaRPr lang="zh-CN" altLang="en-US" sz="2800" dirty="0">
              <a:solidFill>
                <a:srgbClr val="0070C0"/>
              </a:solidFill>
            </a:endParaRPr>
          </a:p>
        </p:txBody>
      </p:sp>
    </p:spTree>
    <p:extLst>
      <p:ext uri="{BB962C8B-B14F-4D97-AF65-F5344CB8AC3E}">
        <p14:creationId xmlns:p14="http://schemas.microsoft.com/office/powerpoint/2010/main" val="2352710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539750" y="404813"/>
            <a:ext cx="4894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smtClean="0">
                <a:solidFill>
                  <a:srgbClr val="0070C0"/>
                </a:solidFill>
              </a:rPr>
              <a:t>Leak </a:t>
            </a:r>
            <a:r>
              <a:rPr lang="en-US" altLang="zh-CN" sz="3200" dirty="0">
                <a:solidFill>
                  <a:srgbClr val="0070C0"/>
                </a:solidFill>
              </a:rPr>
              <a:t>Detection</a:t>
            </a:r>
            <a:endParaRPr lang="zh-CN" altLang="en-US" sz="3200" dirty="0">
              <a:solidFill>
                <a:srgbClr val="0070C0"/>
              </a:solidFill>
            </a:endParaRPr>
          </a:p>
        </p:txBody>
      </p:sp>
      <p:sp>
        <p:nvSpPr>
          <p:cNvPr id="4" name="矩形 3"/>
          <p:cNvSpPr/>
          <p:nvPr/>
        </p:nvSpPr>
        <p:spPr>
          <a:xfrm>
            <a:off x="296260" y="1291130"/>
            <a:ext cx="8640762" cy="3847207"/>
          </a:xfrm>
          <a:prstGeom prst="rect">
            <a:avLst/>
          </a:prstGeom>
        </p:spPr>
        <p:txBody>
          <a:bodyPr>
            <a:spAutoFit/>
          </a:bodyPr>
          <a:lstStyle/>
          <a:p>
            <a:pPr>
              <a:defRPr/>
            </a:pPr>
            <a:r>
              <a:rPr lang="en-US" altLang="zh-CN" sz="2800" dirty="0">
                <a:latin typeface="Arial" charset="0"/>
              </a:rPr>
              <a:t>This use of radionuclide tracers to find leaks or flow paths has wide applications</a:t>
            </a:r>
            <a:r>
              <a:rPr lang="en-US" altLang="zh-CN" sz="2000" dirty="0">
                <a:latin typeface="Arial" charset="0"/>
              </a:rPr>
              <a:t>:</a:t>
            </a:r>
          </a:p>
          <a:p>
            <a:pPr>
              <a:defRPr/>
            </a:pPr>
            <a:endParaRPr lang="en-US" altLang="zh-CN" sz="2000" dirty="0">
              <a:latin typeface="Arial" charset="0"/>
            </a:endParaRPr>
          </a:p>
          <a:p>
            <a:pPr marL="457200" indent="-457200">
              <a:buFont typeface="Wingdings" panose="05000000000000000000" pitchFamily="2" charset="2"/>
              <a:buChar char="q"/>
              <a:defRPr/>
            </a:pPr>
            <a:r>
              <a:rPr lang="en-US" altLang="zh-CN" sz="2800" dirty="0" smtClean="0">
                <a:latin typeface="Arial" charset="0"/>
              </a:rPr>
              <a:t>Finding </a:t>
            </a:r>
            <a:r>
              <a:rPr lang="en-US" altLang="zh-CN" sz="2800" dirty="0">
                <a:latin typeface="Arial" charset="0"/>
              </a:rPr>
              <a:t>the location of leaks in oil-well casings, </a:t>
            </a:r>
          </a:p>
          <a:p>
            <a:pPr marL="457200" indent="-457200">
              <a:buFont typeface="Wingdings" panose="05000000000000000000" pitchFamily="2" charset="2"/>
              <a:buChar char="q"/>
              <a:defRPr/>
            </a:pPr>
            <a:r>
              <a:rPr lang="en-US" altLang="zh-CN" sz="2800" dirty="0" smtClean="0">
                <a:latin typeface="Arial" charset="0"/>
              </a:rPr>
              <a:t>Determining </a:t>
            </a:r>
            <a:r>
              <a:rPr lang="en-US" altLang="zh-CN" sz="2800" dirty="0">
                <a:latin typeface="Arial" charset="0"/>
              </a:rPr>
              <a:t>the tightness of abandoned slate quarries for the temporary storage of oil, </a:t>
            </a:r>
          </a:p>
          <a:p>
            <a:pPr marL="457200" indent="-457200">
              <a:buFont typeface="Wingdings" panose="05000000000000000000" pitchFamily="2" charset="2"/>
              <a:buChar char="q"/>
              <a:defRPr/>
            </a:pPr>
            <a:r>
              <a:rPr lang="en-US" altLang="zh-CN" sz="2800" dirty="0">
                <a:latin typeface="Arial" charset="0"/>
              </a:rPr>
              <a:t>Locating the positions of </a:t>
            </a:r>
            <a:r>
              <a:rPr lang="en-US" altLang="zh-CN" sz="2800" dirty="0" smtClean="0">
                <a:latin typeface="Arial" charset="0"/>
              </a:rPr>
              <a:t>leaks </a:t>
            </a:r>
            <a:r>
              <a:rPr lang="en-US" altLang="zh-CN" sz="2800" dirty="0">
                <a:latin typeface="Arial" charset="0"/>
              </a:rPr>
              <a:t>in refrigeration coils, </a:t>
            </a:r>
          </a:p>
          <a:p>
            <a:pPr marL="457200" indent="-457200">
              <a:buFont typeface="Wingdings" panose="05000000000000000000" pitchFamily="2" charset="2"/>
              <a:buChar char="q"/>
              <a:defRPr/>
            </a:pPr>
            <a:r>
              <a:rPr lang="en-US" altLang="zh-CN" sz="2800" dirty="0" smtClean="0">
                <a:latin typeface="Arial" charset="0"/>
              </a:rPr>
              <a:t>Finding </a:t>
            </a:r>
            <a:r>
              <a:rPr lang="en-US" altLang="zh-CN" sz="2800" dirty="0">
                <a:latin typeface="Arial" charset="0"/>
              </a:rPr>
              <a:t>leaks in heat exchanger piping, </a:t>
            </a:r>
          </a:p>
          <a:p>
            <a:pPr marL="457200" indent="-457200">
              <a:buFont typeface="Wingdings" panose="05000000000000000000" pitchFamily="2" charset="2"/>
              <a:buChar char="q"/>
              <a:defRPr/>
            </a:pPr>
            <a:r>
              <a:rPr lang="en-US" altLang="zh-CN" sz="2800" dirty="0">
                <a:latin typeface="Arial" charset="0"/>
              </a:rPr>
              <a:t>L</a:t>
            </a:r>
            <a:r>
              <a:rPr lang="en-US" altLang="zh-CN" sz="2800" dirty="0" smtClean="0">
                <a:latin typeface="Arial" charset="0"/>
              </a:rPr>
              <a:t>ocating </a:t>
            </a:r>
            <a:r>
              <a:rPr lang="en-US" altLang="zh-CN" sz="2800" dirty="0">
                <a:latin typeface="Arial" charset="0"/>
              </a:rPr>
              <a:t>leaks in engine seals.</a:t>
            </a:r>
            <a:endParaRPr lang="zh-CN" altLang="en-US" sz="2800" dirty="0">
              <a:latin typeface="Arial" charset="0"/>
            </a:endParaRPr>
          </a:p>
        </p:txBody>
      </p:sp>
    </p:spTree>
    <p:extLst>
      <p:ext uri="{BB962C8B-B14F-4D97-AF65-F5344CB8AC3E}">
        <p14:creationId xmlns:p14="http://schemas.microsoft.com/office/powerpoint/2010/main" val="2361138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148012" y="-83215"/>
            <a:ext cx="8229600" cy="1143000"/>
          </a:xfrm>
        </p:spPr>
        <p:txBody>
          <a:bodyPr/>
          <a:lstStyle/>
          <a:p>
            <a:r>
              <a:rPr lang="en-US" altLang="zh-CN" dirty="0" smtClean="0"/>
              <a:t>Thickness control</a:t>
            </a:r>
            <a:endParaRPr lang="zh-CN" altLang="en-US" dirty="0" smtClean="0"/>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11" y="917332"/>
            <a:ext cx="8852433"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矩形 4"/>
          <p:cNvSpPr>
            <a:spLocks noChangeArrowheads="1"/>
          </p:cNvSpPr>
          <p:nvPr/>
        </p:nvSpPr>
        <p:spPr bwMode="auto">
          <a:xfrm>
            <a:off x="143555" y="4192525"/>
            <a:ext cx="90004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buFont typeface="Wingdings" panose="05000000000000000000" pitchFamily="2" charset="2"/>
              <a:buChar char="Ø"/>
            </a:pPr>
            <a:r>
              <a:rPr lang="en-US" altLang="zh-CN" sz="2000" dirty="0"/>
              <a:t>The manufacture of </a:t>
            </a:r>
            <a:r>
              <a:rPr lang="en-US" altLang="zh-CN" sz="2000" dirty="0" err="1"/>
              <a:t>aluminium</a:t>
            </a:r>
            <a:r>
              <a:rPr lang="en-US" altLang="zh-CN" sz="2000" dirty="0"/>
              <a:t> </a:t>
            </a:r>
            <a:r>
              <a:rPr lang="en-US" altLang="zh-CN" sz="2000" dirty="0" smtClean="0"/>
              <a:t>foil, β </a:t>
            </a:r>
            <a:r>
              <a:rPr lang="en-US" altLang="zh-CN" sz="2000" dirty="0"/>
              <a:t>emitter is placed above the foil and a detector below </a:t>
            </a:r>
            <a:r>
              <a:rPr lang="en-US" altLang="zh-CN" sz="2000" dirty="0" smtClean="0"/>
              <a:t>it. </a:t>
            </a:r>
          </a:p>
          <a:p>
            <a:pPr marL="342900" indent="-342900" eaLnBrk="1" hangingPunct="1">
              <a:buFont typeface="Wingdings" panose="05000000000000000000" pitchFamily="2" charset="2"/>
              <a:buChar char="Ø"/>
            </a:pPr>
            <a:r>
              <a:rPr lang="en-US" altLang="zh-CN" sz="2000" dirty="0" smtClean="0"/>
              <a:t>Some </a:t>
            </a:r>
            <a:r>
              <a:rPr lang="en-US" altLang="zh-CN" sz="2000" dirty="0"/>
              <a:t>β particle will penetrate the foil and the amount of radiation is monitored by the </a:t>
            </a:r>
            <a:r>
              <a:rPr lang="en-US" altLang="zh-CN" sz="2000" dirty="0" smtClean="0"/>
              <a:t>computer. </a:t>
            </a:r>
          </a:p>
          <a:p>
            <a:pPr marL="342900" indent="-342900" eaLnBrk="1" hangingPunct="1">
              <a:buFont typeface="Wingdings" panose="05000000000000000000" pitchFamily="2" charset="2"/>
              <a:buChar char="Ø"/>
            </a:pPr>
            <a:r>
              <a:rPr lang="en-US" altLang="zh-CN" sz="2000" dirty="0" smtClean="0"/>
              <a:t>The </a:t>
            </a:r>
            <a:r>
              <a:rPr lang="en-US" altLang="zh-CN" sz="2000" dirty="0"/>
              <a:t>computer will send a signal to the roller to make the gap smaller or bigger based on the count rate</a:t>
            </a:r>
            <a:endParaRPr lang="zh-CN" altLang="en-US" sz="2000" dirty="0"/>
          </a:p>
        </p:txBody>
      </p:sp>
    </p:spTree>
    <p:extLst>
      <p:ext uri="{BB962C8B-B14F-4D97-AF65-F5344CB8AC3E}">
        <p14:creationId xmlns:p14="http://schemas.microsoft.com/office/powerpoint/2010/main" val="3775731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5" name="Picture 7" descr="cycle"/>
          <p:cNvPicPr>
            <a:picLocks noChangeAspect="1" noChangeArrowheads="1"/>
          </p:cNvPicPr>
          <p:nvPr/>
        </p:nvPicPr>
        <p:blipFill>
          <a:blip r:embed="rId4">
            <a:lum contrast="6000"/>
          </a:blip>
          <a:srcRect/>
          <a:stretch>
            <a:fillRect/>
          </a:stretch>
        </p:blipFill>
        <p:spPr bwMode="auto">
          <a:xfrm>
            <a:off x="75660" y="69490"/>
            <a:ext cx="9000445" cy="5762211"/>
          </a:xfrm>
          <a:prstGeom prst="rect">
            <a:avLst/>
          </a:prstGeom>
          <a:noFill/>
          <a:effectLst>
            <a:outerShdw dist="107763" dir="2700000" algn="ctr" rotWithShape="0">
              <a:srgbClr val="808080">
                <a:alpha val="50000"/>
              </a:srgbClr>
            </a:outerShdw>
          </a:effectLst>
        </p:spPr>
      </p:pic>
      <p:sp>
        <p:nvSpPr>
          <p:cNvPr id="1032" name="矩形 8"/>
          <p:cNvSpPr>
            <a:spLocks noChangeArrowheads="1"/>
          </p:cNvSpPr>
          <p:nvPr/>
        </p:nvSpPr>
        <p:spPr bwMode="auto">
          <a:xfrm>
            <a:off x="296260" y="5878099"/>
            <a:ext cx="9144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90713" algn="l"/>
                <a:tab pos="3313113"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1890713" algn="l"/>
                <a:tab pos="3313113"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1890713" algn="l"/>
                <a:tab pos="3313113"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1890713" algn="l"/>
                <a:tab pos="3313113"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1890713" algn="l"/>
                <a:tab pos="3313113" algn="l"/>
              </a:tabLst>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tabLst>
                <a:tab pos="1890713" algn="l"/>
                <a:tab pos="3313113" algn="l"/>
              </a:tabLs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tabLst>
                <a:tab pos="1890713" algn="l"/>
                <a:tab pos="3313113" algn="l"/>
              </a:tabLs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tabLst>
                <a:tab pos="1890713" algn="l"/>
                <a:tab pos="3313113" algn="l"/>
              </a:tabLs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tabLst>
                <a:tab pos="1890713" algn="l"/>
                <a:tab pos="3313113" algn="l"/>
              </a:tabLs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dirty="0">
                <a:solidFill>
                  <a:srgbClr val="FFFF00"/>
                </a:solidFill>
                <a:sym typeface="Wingdings" panose="05000000000000000000" pitchFamily="2" charset="2"/>
              </a:rPr>
              <a:t>Living Tissue	</a:t>
            </a:r>
            <a:r>
              <a:rPr lang="en-US" altLang="zh-CN" sz="2000" baseline="30000" dirty="0">
                <a:solidFill>
                  <a:srgbClr val="FFFF00"/>
                </a:solidFill>
                <a:sym typeface="Wingdings" panose="05000000000000000000" pitchFamily="2" charset="2"/>
              </a:rPr>
              <a:t>14</a:t>
            </a:r>
            <a:r>
              <a:rPr lang="en-US" altLang="zh-CN" sz="2000" dirty="0">
                <a:solidFill>
                  <a:srgbClr val="FFFF00"/>
                </a:solidFill>
                <a:sym typeface="Wingdings" panose="05000000000000000000" pitchFamily="2" charset="2"/>
              </a:rPr>
              <a:t>C/</a:t>
            </a:r>
            <a:r>
              <a:rPr lang="en-US" altLang="zh-CN" sz="2000" baseline="30000" dirty="0">
                <a:solidFill>
                  <a:srgbClr val="FFFF00"/>
                </a:solidFill>
                <a:sym typeface="Wingdings" panose="05000000000000000000" pitchFamily="2" charset="2"/>
              </a:rPr>
              <a:t>12</a:t>
            </a:r>
            <a:r>
              <a:rPr lang="en-US" altLang="zh-CN" sz="2000" dirty="0">
                <a:solidFill>
                  <a:srgbClr val="FFFF00"/>
                </a:solidFill>
                <a:sym typeface="Wingdings" panose="05000000000000000000" pitchFamily="2" charset="2"/>
              </a:rPr>
              <a:t>C, Tissue ratio same as atmospheric ratio</a:t>
            </a:r>
          </a:p>
          <a:p>
            <a:pPr eaLnBrk="1" hangingPunct="1">
              <a:spcBef>
                <a:spcPct val="50000"/>
              </a:spcBef>
            </a:pPr>
            <a:r>
              <a:rPr lang="en-US" altLang="zh-CN" sz="2000" dirty="0">
                <a:solidFill>
                  <a:srgbClr val="FFFF00"/>
                </a:solidFill>
                <a:sym typeface="Wingdings" panose="05000000000000000000" pitchFamily="2" charset="2"/>
              </a:rPr>
              <a:t>Dead Tissue	</a:t>
            </a:r>
            <a:r>
              <a:rPr lang="en-US" altLang="zh-CN" sz="2000" baseline="30000" dirty="0" smtClean="0">
                <a:solidFill>
                  <a:srgbClr val="FFFF00"/>
                </a:solidFill>
                <a:sym typeface="Wingdings" panose="05000000000000000000" pitchFamily="2" charset="2"/>
              </a:rPr>
              <a:t>14</a:t>
            </a:r>
            <a:r>
              <a:rPr lang="en-US" altLang="zh-CN" sz="2000" dirty="0" smtClean="0">
                <a:solidFill>
                  <a:srgbClr val="FFFF00"/>
                </a:solidFill>
                <a:sym typeface="Wingdings" panose="05000000000000000000" pitchFamily="2" charset="2"/>
              </a:rPr>
              <a:t>C/</a:t>
            </a:r>
            <a:r>
              <a:rPr lang="en-US" altLang="zh-CN" sz="2000" baseline="30000" dirty="0" smtClean="0">
                <a:solidFill>
                  <a:srgbClr val="FFFF00"/>
                </a:solidFill>
                <a:sym typeface="Wingdings" panose="05000000000000000000" pitchFamily="2" charset="2"/>
              </a:rPr>
              <a:t>12</a:t>
            </a:r>
            <a:r>
              <a:rPr lang="en-US" altLang="zh-CN" sz="2000" dirty="0" smtClean="0">
                <a:solidFill>
                  <a:srgbClr val="FFFF00"/>
                </a:solidFill>
                <a:sym typeface="Wingdings" panose="05000000000000000000" pitchFamily="2" charset="2"/>
              </a:rPr>
              <a:t>C &lt; </a:t>
            </a:r>
            <a:r>
              <a:rPr lang="en-US" altLang="zh-CN" sz="2000" baseline="30000" dirty="0" smtClean="0">
                <a:solidFill>
                  <a:srgbClr val="FFFF00"/>
                </a:solidFill>
                <a:sym typeface="Wingdings" panose="05000000000000000000" pitchFamily="2" charset="2"/>
              </a:rPr>
              <a:t>14</a:t>
            </a:r>
            <a:r>
              <a:rPr lang="en-US" altLang="zh-CN" sz="2000" dirty="0" smtClean="0">
                <a:solidFill>
                  <a:srgbClr val="FFFF00"/>
                </a:solidFill>
                <a:sym typeface="Wingdings" panose="05000000000000000000" pitchFamily="2" charset="2"/>
              </a:rPr>
              <a:t>C/</a:t>
            </a:r>
            <a:r>
              <a:rPr lang="en-US" altLang="zh-CN" sz="2000" baseline="30000" dirty="0" smtClean="0">
                <a:solidFill>
                  <a:srgbClr val="FFFF00"/>
                </a:solidFill>
                <a:sym typeface="Wingdings" panose="05000000000000000000" pitchFamily="2" charset="2"/>
              </a:rPr>
              <a:t>12</a:t>
            </a:r>
            <a:r>
              <a:rPr lang="en-US" altLang="zh-CN" sz="2000" dirty="0" smtClean="0">
                <a:solidFill>
                  <a:srgbClr val="FFFF00"/>
                </a:solidFill>
                <a:sym typeface="Wingdings" panose="05000000000000000000" pitchFamily="2" charset="2"/>
              </a:rPr>
              <a:t>C, tissue ratio is less than atmosphere</a:t>
            </a:r>
            <a:endParaRPr lang="en-US" altLang="zh-CN" sz="2000" dirty="0">
              <a:solidFill>
                <a:srgbClr val="FFFF00"/>
              </a:solidFill>
              <a:sym typeface="Wingdings" panose="05000000000000000000" pitchFamily="2" charset="2"/>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2466720014"/>
              </p:ext>
            </p:extLst>
          </p:nvPr>
        </p:nvGraphicFramePr>
        <p:xfrm>
          <a:off x="2892245" y="1596540"/>
          <a:ext cx="3168650" cy="677862"/>
        </p:xfrm>
        <a:graphic>
          <a:graphicData uri="http://schemas.openxmlformats.org/presentationml/2006/ole">
            <mc:AlternateContent xmlns:mc="http://schemas.openxmlformats.org/markup-compatibility/2006">
              <mc:Choice xmlns:v="urn:schemas-microsoft-com:vml" Requires="v">
                <p:oleObj spid="_x0000_s9246" name="Equation" r:id="rId5" imgW="1066680" imgH="228600" progId="Equation.3">
                  <p:embed/>
                </p:oleObj>
              </mc:Choice>
              <mc:Fallback>
                <p:oleObj name="Equation" r:id="rId5" imgW="10666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2245" y="1596540"/>
                        <a:ext cx="316865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2" name="Text Box 4"/>
          <p:cNvSpPr txBox="1">
            <a:spLocks noChangeArrowheads="1"/>
          </p:cNvSpPr>
          <p:nvPr/>
        </p:nvSpPr>
        <p:spPr bwMode="auto">
          <a:xfrm>
            <a:off x="6878935" y="5290724"/>
            <a:ext cx="2016125" cy="522288"/>
          </a:xfrm>
          <a:prstGeom prst="rect">
            <a:avLst/>
          </a:prstGeom>
          <a:noFill/>
          <a:ln w="9525">
            <a:noFill/>
            <a:miter lim="800000"/>
            <a:headEnd/>
            <a:tailEnd/>
          </a:ln>
          <a:effectLst/>
        </p:spPr>
        <p:txBody>
          <a:bodyPr>
            <a:spAutoFit/>
          </a:bodyPr>
          <a:lstStyle/>
          <a:p>
            <a:pPr rtl="1">
              <a:defRPr/>
            </a:pPr>
            <a:r>
              <a:rPr lang="en-US" altLang="zh-CN" sz="2800" b="1" dirty="0">
                <a:latin typeface="Century Gothic" pitchFamily="48" charset="0"/>
              </a:rPr>
              <a:t>t</a:t>
            </a:r>
            <a:r>
              <a:rPr lang="en-US" altLang="zh-CN" sz="2400" b="1" dirty="0">
                <a:latin typeface="Century Gothic" pitchFamily="48" charset="0"/>
              </a:rPr>
              <a:t> </a:t>
            </a:r>
            <a:r>
              <a:rPr lang="en-US" altLang="zh-CN" b="1" dirty="0">
                <a:latin typeface="Century Gothic" pitchFamily="48" charset="0"/>
              </a:rPr>
              <a:t>½ </a:t>
            </a:r>
            <a:r>
              <a:rPr lang="en-US" altLang="zh-CN" sz="2400" b="1" dirty="0">
                <a:latin typeface="Century Gothic" pitchFamily="48" charset="0"/>
              </a:rPr>
              <a:t>= 5730 yr.</a:t>
            </a:r>
          </a:p>
        </p:txBody>
      </p:sp>
    </p:spTree>
    <p:extLst>
      <p:ext uri="{BB962C8B-B14F-4D97-AF65-F5344CB8AC3E}">
        <p14:creationId xmlns:p14="http://schemas.microsoft.com/office/powerpoint/2010/main" val="3033384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D4A8786-CD4F-4A27-985A-A88AA9160E17}" type="slidenum">
              <a:rPr lang="en-US" altLang="zh-CN">
                <a:solidFill>
                  <a:srgbClr val="898989"/>
                </a:solidFill>
                <a:latin typeface="Calibri" panose="020F0502020204030204" pitchFamily="34" charset="0"/>
              </a:rPr>
              <a:pPr eaLnBrk="1" hangingPunct="1"/>
              <a:t>45</a:t>
            </a:fld>
            <a:endParaRPr lang="en-US" altLang="zh-CN">
              <a:solidFill>
                <a:srgbClr val="898989"/>
              </a:solidFill>
              <a:latin typeface="Calibri" panose="020F0502020204030204" pitchFamily="34" charset="0"/>
            </a:endParaRPr>
          </a:p>
        </p:txBody>
      </p:sp>
      <p:sp>
        <p:nvSpPr>
          <p:cNvPr id="67587" name="Rectangle 4"/>
          <p:cNvSpPr>
            <a:spLocks noChangeArrowheads="1"/>
          </p:cNvSpPr>
          <p:nvPr/>
        </p:nvSpPr>
        <p:spPr bwMode="auto">
          <a:xfrm>
            <a:off x="167008" y="232569"/>
            <a:ext cx="88153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dirty="0">
                <a:solidFill>
                  <a:schemeClr val="tx2"/>
                </a:solidFill>
              </a:rPr>
              <a:t>Mummified remains found frozen in the Italian Alps</a:t>
            </a:r>
          </a:p>
        </p:txBody>
      </p:sp>
      <p:pic>
        <p:nvPicPr>
          <p:cNvPr id="67588" name="Picture 5" descr="p_06_18"/>
          <p:cNvPicPr>
            <a:picLocks noChangeAspect="1" noChangeArrowheads="1"/>
          </p:cNvPicPr>
          <p:nvPr/>
        </p:nvPicPr>
        <p:blipFill>
          <a:blip r:embed="rId2">
            <a:extLst>
              <a:ext uri="{28A0092B-C50C-407E-A947-70E740481C1C}">
                <a14:useLocalDpi xmlns:a14="http://schemas.microsoft.com/office/drawing/2010/main" val="0"/>
              </a:ext>
            </a:extLst>
          </a:blip>
          <a:srcRect l="2321" t="1485" r="2176" b="1781"/>
          <a:stretch>
            <a:fillRect/>
          </a:stretch>
        </p:blipFill>
        <p:spPr bwMode="auto">
          <a:xfrm>
            <a:off x="6265863" y="1196975"/>
            <a:ext cx="2878137" cy="41481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89" name="Text Box 7"/>
          <p:cNvSpPr txBox="1">
            <a:spLocks noChangeArrowheads="1"/>
          </p:cNvSpPr>
          <p:nvPr/>
        </p:nvSpPr>
        <p:spPr bwMode="auto">
          <a:xfrm>
            <a:off x="228733" y="4039820"/>
            <a:ext cx="600569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t>At least 5000 years </a:t>
            </a:r>
            <a:r>
              <a:rPr lang="en-US" altLang="zh-CN" sz="2800" dirty="0" smtClean="0"/>
              <a:t>old By </a:t>
            </a:r>
            <a:r>
              <a:rPr lang="en-US" altLang="zh-CN" sz="2800" dirty="0"/>
              <a:t>carbon-14 dating</a:t>
            </a:r>
          </a:p>
        </p:txBody>
      </p:sp>
      <p:sp>
        <p:nvSpPr>
          <p:cNvPr id="67590" name="矩形 6"/>
          <p:cNvSpPr>
            <a:spLocks noChangeArrowheads="1"/>
          </p:cNvSpPr>
          <p:nvPr/>
        </p:nvSpPr>
        <p:spPr bwMode="auto">
          <a:xfrm>
            <a:off x="254001" y="1774933"/>
            <a:ext cx="60118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231F20"/>
                </a:solidFill>
                <a:latin typeface="Times New Roman" panose="02020603050405020304" pitchFamily="18" charset="0"/>
                <a:cs typeface="Times New Roman" panose="02020603050405020304" pitchFamily="18" charset="0"/>
              </a:rPr>
              <a:t>In 1991</a:t>
            </a:r>
            <a:r>
              <a:rPr lang="en-US" altLang="zh-CN" sz="2800" dirty="0" smtClean="0">
                <a:solidFill>
                  <a:srgbClr val="231F20"/>
                </a:solidFill>
                <a:latin typeface="Times New Roman" panose="02020603050405020304" pitchFamily="18" charset="0"/>
                <a:cs typeface="Times New Roman" panose="02020603050405020304" pitchFamily="18" charset="0"/>
              </a:rPr>
              <a:t>, hikers </a:t>
            </a:r>
            <a:r>
              <a:rPr lang="en-US" altLang="zh-CN" sz="2800" dirty="0">
                <a:solidFill>
                  <a:srgbClr val="231F20"/>
                </a:solidFill>
                <a:latin typeface="Times New Roman" panose="02020603050405020304" pitchFamily="18" charset="0"/>
                <a:cs typeface="Times New Roman" panose="02020603050405020304" pitchFamily="18" charset="0"/>
              </a:rPr>
              <a:t>discovered the body of a prehistoric hunter that had been entombed in glacial ice until the ice recently moved and melted</a:t>
            </a:r>
            <a:r>
              <a:rPr lang="en-US" altLang="zh-CN" sz="2800" dirty="0" smtClean="0">
                <a:solidFill>
                  <a:srgbClr val="231F20"/>
                </a:solidFill>
                <a:latin typeface="Times New Roman" panose="02020603050405020304" pitchFamily="18" charset="0"/>
                <a:cs typeface="Times New Roman" panose="02020603050405020304" pitchFamily="18" charset="0"/>
              </a:rPr>
              <a:t>.</a:t>
            </a:r>
            <a:endParaRPr lang="en-US" altLang="zh-CN" sz="2800" dirty="0">
              <a:solidFill>
                <a:srgbClr val="231F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367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2"/>
          <p:cNvSpPr>
            <a:spLocks noChangeArrowheads="1"/>
          </p:cNvSpPr>
          <p:nvPr/>
        </p:nvSpPr>
        <p:spPr bwMode="auto">
          <a:xfrm>
            <a:off x="395288" y="222195"/>
            <a:ext cx="8748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smtClean="0">
                <a:solidFill>
                  <a:srgbClr val="0070C0"/>
                </a:solidFill>
              </a:rPr>
              <a:t>Space </a:t>
            </a:r>
            <a:r>
              <a:rPr lang="en-US" altLang="zh-CN" sz="3200" dirty="0">
                <a:solidFill>
                  <a:srgbClr val="0070C0"/>
                </a:solidFill>
              </a:rPr>
              <a:t>Exploration</a:t>
            </a:r>
            <a:endParaRPr lang="zh-CN" altLang="en-US" sz="3200" dirty="0">
              <a:solidFill>
                <a:srgbClr val="0070C0"/>
              </a:solidFill>
            </a:endParaRPr>
          </a:p>
        </p:txBody>
      </p:sp>
      <p:sp>
        <p:nvSpPr>
          <p:cNvPr id="73731" name="矩形 3"/>
          <p:cNvSpPr>
            <a:spLocks noChangeArrowheads="1"/>
          </p:cNvSpPr>
          <p:nvPr/>
        </p:nvSpPr>
        <p:spPr bwMode="auto">
          <a:xfrm>
            <a:off x="395288" y="1052513"/>
            <a:ext cx="84978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Wingdings" panose="05000000000000000000" pitchFamily="2" charset="2"/>
              <a:buChar char="q"/>
            </a:pPr>
            <a:r>
              <a:rPr lang="en-US" altLang="zh-CN" sz="2800" dirty="0"/>
              <a:t>Radioisotope Thermoelectric Generator (RTG)</a:t>
            </a:r>
          </a:p>
          <a:p>
            <a:pPr marL="457200" indent="-457200" eaLnBrk="1" hangingPunct="1">
              <a:buFont typeface="Wingdings" panose="05000000000000000000" pitchFamily="2" charset="2"/>
              <a:buChar char="q"/>
            </a:pPr>
            <a:endParaRPr lang="en-US" altLang="zh-CN" sz="2800" dirty="0"/>
          </a:p>
          <a:p>
            <a:pPr marL="457200" indent="-457200" eaLnBrk="1" hangingPunct="1">
              <a:buFont typeface="Wingdings" panose="05000000000000000000" pitchFamily="2" charset="2"/>
              <a:buChar char="q"/>
            </a:pPr>
            <a:r>
              <a:rPr lang="en-US" altLang="zh-CN" sz="2800" dirty="0" smtClean="0"/>
              <a:t>If </a:t>
            </a:r>
            <a:r>
              <a:rPr lang="en-US" altLang="zh-CN" sz="2800" dirty="0"/>
              <a:t>two dissimilar metals were joined at two locations that were maintained at different temperatures, an electric current would flow in a </a:t>
            </a:r>
            <a:r>
              <a:rPr lang="en-US" altLang="zh-CN" sz="2800" dirty="0" smtClean="0"/>
              <a:t>loop.</a:t>
            </a:r>
            <a:endParaRPr lang="en-US" altLang="zh-CN" sz="2800" dirty="0"/>
          </a:p>
          <a:p>
            <a:pPr marL="457200" indent="-457200" eaLnBrk="1" hangingPunct="1">
              <a:buFont typeface="Wingdings" panose="05000000000000000000" pitchFamily="2" charset="2"/>
              <a:buChar char="q"/>
            </a:pPr>
            <a:r>
              <a:rPr lang="en-US" altLang="zh-CN" sz="2800" dirty="0"/>
              <a:t>In an RTG, the decay of a radioisotope fuel provides heat to the “hot” junction, while the other junction uses radiation heat transfer to outer space to maintain itself as the “cold” </a:t>
            </a:r>
            <a:r>
              <a:rPr lang="en-US" altLang="zh-CN" sz="2800" dirty="0" smtClean="0"/>
              <a:t>junction.</a:t>
            </a:r>
            <a:endParaRPr lang="zh-CN" altLang="en-US" sz="2800" dirty="0"/>
          </a:p>
        </p:txBody>
      </p:sp>
    </p:spTree>
    <p:extLst>
      <p:ext uri="{BB962C8B-B14F-4D97-AF65-F5344CB8AC3E}">
        <p14:creationId xmlns:p14="http://schemas.microsoft.com/office/powerpoint/2010/main" val="160780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9017" y="277813"/>
            <a:ext cx="8229600" cy="569912"/>
          </a:xfrm>
        </p:spPr>
        <p:txBody>
          <a:bodyPr>
            <a:noAutofit/>
          </a:bodyPr>
          <a:lstStyle/>
          <a:p>
            <a:pPr algn="l" eaLnBrk="1" hangingPunct="1">
              <a:defRPr/>
            </a:pPr>
            <a:r>
              <a:rPr lang="en-US" sz="3600" dirty="0" smtClean="0">
                <a:solidFill>
                  <a:srgbClr val="FF0000"/>
                </a:solidFill>
              </a:rPr>
              <a:t>Space Exploration</a:t>
            </a:r>
          </a:p>
        </p:txBody>
      </p:sp>
      <p:sp>
        <p:nvSpPr>
          <p:cNvPr id="62467" name="Rectangle 3"/>
          <p:cNvSpPr>
            <a:spLocks noGrp="1" noChangeArrowheads="1"/>
          </p:cNvSpPr>
          <p:nvPr>
            <p:ph type="body" sz="half" idx="1"/>
          </p:nvPr>
        </p:nvSpPr>
        <p:spPr>
          <a:xfrm>
            <a:off x="399017" y="870744"/>
            <a:ext cx="3045865" cy="4530725"/>
          </a:xfrm>
        </p:spPr>
        <p:txBody>
          <a:bodyPr/>
          <a:lstStyle/>
          <a:p>
            <a:pPr eaLnBrk="1" hangingPunct="1">
              <a:defRPr/>
            </a:pPr>
            <a:endParaRPr lang="en-US" dirty="0" smtClean="0"/>
          </a:p>
          <a:p>
            <a:pPr eaLnBrk="1" hangingPunct="1">
              <a:buFont typeface="Wingdings" panose="05000000000000000000" pitchFamily="2" charset="2"/>
              <a:buNone/>
              <a:defRPr/>
            </a:pPr>
            <a:r>
              <a:rPr lang="en-US" dirty="0" smtClean="0"/>
              <a:t>  The fuel in:</a:t>
            </a:r>
          </a:p>
          <a:p>
            <a:pPr eaLnBrk="1" hangingPunct="1">
              <a:buSzTx/>
              <a:buFontTx/>
              <a:buChar char="•"/>
              <a:defRPr/>
            </a:pPr>
            <a:r>
              <a:rPr lang="en-US" dirty="0" smtClean="0"/>
              <a:t>Satellites</a:t>
            </a:r>
          </a:p>
          <a:p>
            <a:pPr eaLnBrk="1" hangingPunct="1">
              <a:buSzTx/>
              <a:buFontTx/>
              <a:buChar char="•"/>
              <a:defRPr/>
            </a:pPr>
            <a:r>
              <a:rPr lang="en-US" dirty="0" smtClean="0"/>
              <a:t>Jupiter Probe</a:t>
            </a:r>
          </a:p>
          <a:p>
            <a:pPr eaLnBrk="1" hangingPunct="1">
              <a:buSzTx/>
              <a:buFontTx/>
              <a:buChar char="•"/>
              <a:defRPr/>
            </a:pPr>
            <a:r>
              <a:rPr lang="en-US" dirty="0" smtClean="0"/>
              <a:t>Others</a:t>
            </a:r>
            <a:endParaRPr lang="en-US" sz="2800" dirty="0" smtClean="0"/>
          </a:p>
        </p:txBody>
      </p:sp>
      <p:pic>
        <p:nvPicPr>
          <p:cNvPr id="31748" name="Picture 5" descr="74567main_A82-05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545" y="847725"/>
            <a:ext cx="5552455" cy="564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7"/>
          <p:cNvSpPr txBox="1">
            <a:spLocks noChangeArrowheads="1"/>
          </p:cNvSpPr>
          <p:nvPr/>
        </p:nvSpPr>
        <p:spPr bwMode="auto">
          <a:xfrm>
            <a:off x="4724705" y="1138425"/>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ar-SA" sz="2800" dirty="0">
                <a:solidFill>
                  <a:srgbClr val="FFFF00"/>
                </a:solidFill>
              </a:rPr>
              <a:t>Jupiter Probe</a:t>
            </a:r>
          </a:p>
        </p:txBody>
      </p:sp>
    </p:spTree>
    <p:extLst>
      <p:ext uri="{BB962C8B-B14F-4D97-AF65-F5344CB8AC3E}">
        <p14:creationId xmlns:p14="http://schemas.microsoft.com/office/powerpoint/2010/main" val="104194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389624"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矩形 2"/>
          <p:cNvSpPr>
            <a:spLocks noChangeArrowheads="1"/>
          </p:cNvSpPr>
          <p:nvPr/>
        </p:nvSpPr>
        <p:spPr bwMode="auto">
          <a:xfrm>
            <a:off x="250825" y="3716338"/>
            <a:ext cx="871378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smtClean="0"/>
              <a:t>An </a:t>
            </a:r>
            <a:r>
              <a:rPr lang="en-US" altLang="zh-CN" sz="2400" dirty="0"/>
              <a:t>RTG loaded with </a:t>
            </a:r>
            <a:r>
              <a:rPr lang="en-US" altLang="zh-CN" sz="2400" dirty="0">
                <a:solidFill>
                  <a:srgbClr val="0070C0"/>
                </a:solidFill>
              </a:rPr>
              <a:t>1 kilogram </a:t>
            </a:r>
            <a:r>
              <a:rPr lang="en-US" altLang="zh-CN" sz="2400" dirty="0"/>
              <a:t>of plutonium (238) dioxide fuel would generate between </a:t>
            </a:r>
            <a:r>
              <a:rPr lang="en-US" altLang="zh-CN" sz="2400" dirty="0">
                <a:solidFill>
                  <a:srgbClr val="0070C0"/>
                </a:solidFill>
              </a:rPr>
              <a:t>21 and 29 watts </a:t>
            </a:r>
            <a:r>
              <a:rPr lang="en-US" altLang="zh-CN" sz="2400" dirty="0"/>
              <a:t>of electric power for the spacecraft. </a:t>
            </a:r>
            <a:endParaRPr lang="en-US" altLang="zh-CN" sz="2400" dirty="0" smtClean="0"/>
          </a:p>
          <a:p>
            <a:pPr eaLnBrk="1" hangingPunct="1"/>
            <a:r>
              <a:rPr lang="en-US" altLang="zh-CN" sz="2400" dirty="0" smtClean="0"/>
              <a:t>After </a:t>
            </a:r>
            <a:r>
              <a:rPr lang="en-US" altLang="zh-CN" sz="2800" dirty="0">
                <a:solidFill>
                  <a:srgbClr val="0070C0"/>
                </a:solidFill>
              </a:rPr>
              <a:t>five years </a:t>
            </a:r>
            <a:r>
              <a:rPr lang="en-US" altLang="zh-CN" sz="2400" dirty="0"/>
              <a:t>of travel through space, this plutonium-fueled RTG would still have approximately 96 percent of its original thermal power level available for the generation to electric power</a:t>
            </a:r>
            <a:endParaRPr lang="zh-CN" altLang="en-US" sz="2400" dirty="0"/>
          </a:p>
        </p:txBody>
      </p:sp>
    </p:spTree>
    <p:extLst>
      <p:ext uri="{BB962C8B-B14F-4D97-AF65-F5344CB8AC3E}">
        <p14:creationId xmlns:p14="http://schemas.microsoft.com/office/powerpoint/2010/main" val="2007616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90770" y="222195"/>
            <a:ext cx="8229600" cy="843205"/>
          </a:xfrm>
        </p:spPr>
        <p:txBody>
          <a:bodyPr>
            <a:normAutofit/>
          </a:bodyPr>
          <a:lstStyle/>
          <a:p>
            <a:pPr algn="l" eaLnBrk="1" hangingPunct="1">
              <a:defRPr/>
            </a:pPr>
            <a:r>
              <a:rPr lang="en-US" sz="3600" dirty="0" smtClean="0">
                <a:solidFill>
                  <a:srgbClr val="FF0000"/>
                </a:solidFill>
              </a:rPr>
              <a:t>Power Generation</a:t>
            </a:r>
          </a:p>
        </p:txBody>
      </p:sp>
      <p:sp>
        <p:nvSpPr>
          <p:cNvPr id="60419" name="Text Box 3"/>
          <p:cNvSpPr txBox="1">
            <a:spLocks noChangeArrowheads="1"/>
          </p:cNvSpPr>
          <p:nvPr/>
        </p:nvSpPr>
        <p:spPr bwMode="auto">
          <a:xfrm>
            <a:off x="296540" y="1000185"/>
            <a:ext cx="3733800" cy="4524315"/>
          </a:xfrm>
          <a:prstGeom prst="rect">
            <a:avLst/>
          </a:prstGeom>
          <a:noFill/>
          <a:ln w="12700">
            <a:noFill/>
            <a:miter lim="800000"/>
            <a:headEnd/>
            <a:tailEnd/>
          </a:ln>
          <a:effectLst/>
        </p:spPr>
        <p:txBody>
          <a:bodyPr>
            <a:spAutoFit/>
          </a:bodyPr>
          <a:lstStyle/>
          <a:p>
            <a:pPr eaLnBrk="0" hangingPunct="0">
              <a:spcBef>
                <a:spcPct val="50000"/>
              </a:spcBef>
              <a:defRPr/>
            </a:pPr>
            <a:r>
              <a:rPr lang="en-US" sz="3200" dirty="0">
                <a:cs typeface="+mj-cs"/>
              </a:rPr>
              <a:t>Nuclear power supplies </a:t>
            </a:r>
            <a:r>
              <a:rPr lang="en-US" sz="3200" dirty="0" smtClean="0">
                <a:cs typeface="+mj-cs"/>
              </a:rPr>
              <a:t>19.4 percent </a:t>
            </a:r>
            <a:r>
              <a:rPr lang="en-US" sz="3200" dirty="0">
                <a:cs typeface="+mj-cs"/>
              </a:rPr>
              <a:t>of energy in the United States. </a:t>
            </a:r>
            <a:endParaRPr lang="en-US" sz="3200" dirty="0" smtClean="0">
              <a:cs typeface="+mj-cs"/>
            </a:endParaRPr>
          </a:p>
          <a:p>
            <a:pPr eaLnBrk="0" hangingPunct="0">
              <a:spcBef>
                <a:spcPct val="50000"/>
              </a:spcBef>
              <a:defRPr/>
            </a:pPr>
            <a:r>
              <a:rPr lang="en-US" sz="3200" dirty="0" smtClean="0">
                <a:cs typeface="+mj-cs"/>
              </a:rPr>
              <a:t>There </a:t>
            </a:r>
            <a:r>
              <a:rPr lang="en-US" sz="3200" dirty="0">
                <a:cs typeface="+mj-cs"/>
              </a:rPr>
              <a:t>are 104 nuclear power plants in the United States.</a:t>
            </a:r>
          </a:p>
          <a:p>
            <a:pPr eaLnBrk="0" hangingPunct="0">
              <a:spcBef>
                <a:spcPct val="50000"/>
              </a:spcBef>
              <a:defRPr/>
            </a:pPr>
            <a:endParaRPr lang="en-US" sz="3200" dirty="0">
              <a:latin typeface="Times New Roman" charset="0"/>
            </a:endParaRPr>
          </a:p>
        </p:txBody>
      </p:sp>
      <p:sp>
        <p:nvSpPr>
          <p:cNvPr id="30724" name="Text Box 4"/>
          <p:cNvSpPr txBox="1">
            <a:spLocks noChangeArrowheads="1"/>
          </p:cNvSpPr>
          <p:nvPr/>
        </p:nvSpPr>
        <p:spPr bwMode="auto">
          <a:xfrm>
            <a:off x="6477000" y="5410200"/>
            <a:ext cx="2978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ar-SA" sz="900"/>
              <a:t>Photo by Karen Sheehan</a:t>
            </a:r>
          </a:p>
        </p:txBody>
      </p:sp>
      <p:pic>
        <p:nvPicPr>
          <p:cNvPr id="30725"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3157" y="69490"/>
            <a:ext cx="5119993" cy="66911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68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6386" name="Picture 2" descr="http://img.timeinc.net/time/photoessays/2009/10_nukes/fukushima_nucle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1204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464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pic>
        <p:nvPicPr>
          <p:cNvPr id="18434" name="Picture 2" descr="Image result for world nuclear energy production and consump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0350"/>
            <a:ext cx="8229600" cy="639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07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96260" y="-1"/>
            <a:ext cx="8704185" cy="6774785"/>
          </a:xfrm>
          <a:prstGeom prst="rect">
            <a:avLst/>
          </a:prstGeom>
        </p:spPr>
      </p:pic>
    </p:spTree>
    <p:extLst>
      <p:ext uri="{BB962C8B-B14F-4D97-AF65-F5344CB8AC3E}">
        <p14:creationId xmlns:p14="http://schemas.microsoft.com/office/powerpoint/2010/main" val="4185432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96260" y="277813"/>
            <a:ext cx="8229600" cy="658812"/>
          </a:xfrm>
        </p:spPr>
        <p:txBody>
          <a:bodyPr>
            <a:normAutofit/>
          </a:bodyPr>
          <a:lstStyle/>
          <a:p>
            <a:pPr algn="l" eaLnBrk="1" hangingPunct="1">
              <a:defRPr/>
            </a:pPr>
            <a:r>
              <a:rPr lang="en-US" sz="3600" dirty="0" smtClean="0">
                <a:solidFill>
                  <a:srgbClr val="FF0000"/>
                </a:solidFill>
              </a:rPr>
              <a:t>Nuclear Medicine</a:t>
            </a:r>
          </a:p>
        </p:txBody>
      </p:sp>
      <p:sp>
        <p:nvSpPr>
          <p:cNvPr id="74755" name="Rectangle 3"/>
          <p:cNvSpPr>
            <a:spLocks noGrp="1" noChangeArrowheads="1"/>
          </p:cNvSpPr>
          <p:nvPr>
            <p:ph type="body" sz="half" idx="1"/>
          </p:nvPr>
        </p:nvSpPr>
        <p:spPr>
          <a:xfrm>
            <a:off x="-10065" y="955675"/>
            <a:ext cx="4542440" cy="4530725"/>
          </a:xfrm>
        </p:spPr>
        <p:txBody>
          <a:bodyPr>
            <a:noAutofit/>
          </a:bodyPr>
          <a:lstStyle/>
          <a:p>
            <a:pPr algn="ctr" eaLnBrk="1" hangingPunct="1">
              <a:lnSpc>
                <a:spcPct val="80000"/>
              </a:lnSpc>
              <a:buFont typeface="Wingdings" panose="05000000000000000000" pitchFamily="2" charset="2"/>
              <a:buNone/>
              <a:defRPr/>
            </a:pPr>
            <a:r>
              <a:rPr lang="en-US" u="sng" dirty="0" smtClean="0"/>
              <a:t>Diagnostic Procedures</a:t>
            </a:r>
          </a:p>
          <a:p>
            <a:pPr>
              <a:lnSpc>
                <a:spcPct val="80000"/>
              </a:lnSpc>
              <a:buFontTx/>
              <a:buChar char="•"/>
              <a:defRPr/>
            </a:pPr>
            <a:r>
              <a:rPr lang="en-US" dirty="0"/>
              <a:t>Short half-life </a:t>
            </a:r>
            <a:r>
              <a:rPr lang="en-US" dirty="0" smtClean="0"/>
              <a:t>radioactive  injection</a:t>
            </a:r>
          </a:p>
          <a:p>
            <a:pPr eaLnBrk="1" hangingPunct="1">
              <a:lnSpc>
                <a:spcPct val="80000"/>
              </a:lnSpc>
              <a:buSzTx/>
              <a:buFontTx/>
              <a:buChar char="•"/>
              <a:defRPr/>
            </a:pPr>
            <a:r>
              <a:rPr lang="en-US" dirty="0" smtClean="0"/>
              <a:t>Pictures taken with special gamma camera</a:t>
            </a:r>
          </a:p>
          <a:p>
            <a:pPr eaLnBrk="1" hangingPunct="1">
              <a:lnSpc>
                <a:spcPct val="80000"/>
              </a:lnSpc>
              <a:buSzTx/>
              <a:buFontTx/>
              <a:buChar char="•"/>
              <a:defRPr/>
            </a:pPr>
            <a:r>
              <a:rPr lang="en-US" dirty="0" smtClean="0"/>
              <a:t>Many different studies:</a:t>
            </a:r>
          </a:p>
          <a:p>
            <a:pPr eaLnBrk="1" hangingPunct="1">
              <a:lnSpc>
                <a:spcPct val="80000"/>
              </a:lnSpc>
              <a:buFont typeface="Wingdings" panose="05000000000000000000" pitchFamily="2" charset="2"/>
              <a:buNone/>
              <a:defRPr/>
            </a:pPr>
            <a:r>
              <a:rPr lang="en-US" dirty="0" smtClean="0"/>
              <a:t>		Thyroid</a:t>
            </a:r>
          </a:p>
          <a:p>
            <a:pPr eaLnBrk="1" hangingPunct="1">
              <a:lnSpc>
                <a:spcPct val="80000"/>
              </a:lnSpc>
              <a:buFont typeface="Wingdings" panose="05000000000000000000" pitchFamily="2" charset="2"/>
              <a:buNone/>
              <a:defRPr/>
            </a:pPr>
            <a:r>
              <a:rPr lang="en-US" dirty="0" smtClean="0"/>
              <a:t>		Lung</a:t>
            </a:r>
          </a:p>
          <a:p>
            <a:pPr eaLnBrk="1" hangingPunct="1">
              <a:lnSpc>
                <a:spcPct val="80000"/>
              </a:lnSpc>
              <a:buFont typeface="Wingdings" panose="05000000000000000000" pitchFamily="2" charset="2"/>
              <a:buNone/>
              <a:defRPr/>
            </a:pPr>
            <a:r>
              <a:rPr lang="en-US" dirty="0" smtClean="0"/>
              <a:t>		Cardiac </a:t>
            </a:r>
          </a:p>
          <a:p>
            <a:pPr eaLnBrk="1" hangingPunct="1">
              <a:lnSpc>
                <a:spcPct val="80000"/>
              </a:lnSpc>
              <a:buFont typeface="Wingdings" panose="05000000000000000000" pitchFamily="2" charset="2"/>
              <a:buNone/>
              <a:defRPr/>
            </a:pPr>
            <a:r>
              <a:rPr lang="en-US" dirty="0" smtClean="0"/>
              <a:t>		White Blood Cell</a:t>
            </a:r>
          </a:p>
          <a:p>
            <a:pPr eaLnBrk="1" hangingPunct="1">
              <a:lnSpc>
                <a:spcPct val="80000"/>
              </a:lnSpc>
              <a:defRPr/>
            </a:pPr>
            <a:endParaRPr lang="en-US" sz="2800" dirty="0" smtClean="0"/>
          </a:p>
          <a:p>
            <a:pPr eaLnBrk="1" hangingPunct="1">
              <a:lnSpc>
                <a:spcPct val="80000"/>
              </a:lnSpc>
              <a:defRPr/>
            </a:pPr>
            <a:endParaRPr lang="en-US" dirty="0" smtClean="0"/>
          </a:p>
          <a:p>
            <a:pPr eaLnBrk="1" hangingPunct="1">
              <a:lnSpc>
                <a:spcPct val="80000"/>
              </a:lnSpc>
              <a:defRPr/>
            </a:pPr>
            <a:endParaRPr lang="en-US" sz="3600" dirty="0" smtClean="0"/>
          </a:p>
          <a:p>
            <a:pPr eaLnBrk="1" hangingPunct="1">
              <a:lnSpc>
                <a:spcPct val="80000"/>
              </a:lnSpc>
              <a:defRPr/>
            </a:pPr>
            <a:endParaRPr lang="en-US" sz="3600" dirty="0" smtClean="0"/>
          </a:p>
          <a:p>
            <a:pPr eaLnBrk="1" hangingPunct="1">
              <a:lnSpc>
                <a:spcPct val="80000"/>
              </a:lnSpc>
              <a:defRPr/>
            </a:pPr>
            <a:endParaRPr lang="en-US" sz="4000" dirty="0" smtClean="0"/>
          </a:p>
          <a:p>
            <a:pPr eaLnBrk="1" hangingPunct="1">
              <a:lnSpc>
                <a:spcPct val="80000"/>
              </a:lnSpc>
              <a:defRPr/>
            </a:pPr>
            <a:endParaRPr lang="en-US" sz="4000" dirty="0" smtClean="0"/>
          </a:p>
          <a:p>
            <a:pPr eaLnBrk="1" hangingPunct="1">
              <a:lnSpc>
                <a:spcPct val="80000"/>
              </a:lnSpc>
              <a:defRPr/>
            </a:pPr>
            <a:endParaRPr lang="en-US" sz="4000" dirty="0" smtClean="0"/>
          </a:p>
        </p:txBody>
      </p:sp>
      <p:sp>
        <p:nvSpPr>
          <p:cNvPr id="37892" name="Text Box 4"/>
          <p:cNvSpPr txBox="1">
            <a:spLocks noChangeArrowheads="1"/>
          </p:cNvSpPr>
          <p:nvPr/>
        </p:nvSpPr>
        <p:spPr bwMode="auto">
          <a:xfrm>
            <a:off x="4953000" y="5486400"/>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1400">
                <a:latin typeface="Times New Roman" panose="02020603050405020304" pitchFamily="18" charset="0"/>
              </a:rPr>
              <a:t>                                               </a:t>
            </a:r>
            <a:r>
              <a:rPr lang="en-US" altLang="ar-SA" sz="900"/>
              <a:t>Photo by Karen Sheehan</a:t>
            </a:r>
          </a:p>
        </p:txBody>
      </p:sp>
      <p:pic>
        <p:nvPicPr>
          <p:cNvPr id="3789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936624"/>
            <a:ext cx="4572000" cy="55464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394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96260" y="79375"/>
            <a:ext cx="8229600" cy="1139825"/>
          </a:xfrm>
        </p:spPr>
        <p:txBody>
          <a:bodyPr>
            <a:normAutofit/>
          </a:bodyPr>
          <a:lstStyle/>
          <a:p>
            <a:pPr algn="l" eaLnBrk="1" hangingPunct="1">
              <a:defRPr/>
            </a:pPr>
            <a:r>
              <a:rPr lang="en-US" sz="3600" dirty="0" smtClean="0">
                <a:solidFill>
                  <a:srgbClr val="FF0000"/>
                </a:solidFill>
              </a:rPr>
              <a:t>Bone Scans</a:t>
            </a:r>
          </a:p>
        </p:txBody>
      </p:sp>
      <p:sp>
        <p:nvSpPr>
          <p:cNvPr id="76803" name="Rectangle 3"/>
          <p:cNvSpPr>
            <a:spLocks noGrp="1" noChangeArrowheads="1"/>
          </p:cNvSpPr>
          <p:nvPr>
            <p:ph type="body" sz="half" idx="1"/>
          </p:nvPr>
        </p:nvSpPr>
        <p:spPr>
          <a:xfrm>
            <a:off x="3352800" y="6096000"/>
            <a:ext cx="4038600" cy="381000"/>
          </a:xfrm>
        </p:spPr>
        <p:txBody>
          <a:bodyPr/>
          <a:lstStyle/>
          <a:p>
            <a:pPr algn="ctr" eaLnBrk="1" hangingPunct="1">
              <a:buFont typeface="Wingdings" panose="05000000000000000000" pitchFamily="2" charset="2"/>
              <a:buNone/>
              <a:defRPr/>
            </a:pPr>
            <a:r>
              <a:rPr lang="en-US" sz="1000" smtClean="0"/>
              <a:t>        </a:t>
            </a:r>
            <a:r>
              <a:rPr lang="en-US" sz="1000" smtClean="0">
                <a:effectLst/>
              </a:rPr>
              <a:t>Image courtesy of</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019800"/>
            <a:ext cx="706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22090" y="985720"/>
            <a:ext cx="8551480" cy="587228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68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15900" y="188913"/>
            <a:ext cx="8229600" cy="1139825"/>
          </a:xfrm>
        </p:spPr>
        <p:txBody>
          <a:bodyPr>
            <a:normAutofit/>
          </a:bodyPr>
          <a:lstStyle/>
          <a:p>
            <a:pPr algn="l" eaLnBrk="1" hangingPunct="1">
              <a:defRPr/>
            </a:pPr>
            <a:r>
              <a:rPr lang="en-US" sz="3600" dirty="0" smtClean="0">
                <a:solidFill>
                  <a:srgbClr val="FF0000"/>
                </a:solidFill>
              </a:rPr>
              <a:t>Radiation Therapy</a:t>
            </a:r>
          </a:p>
        </p:txBody>
      </p:sp>
      <p:sp>
        <p:nvSpPr>
          <p:cNvPr id="78851" name="Rectangle 3"/>
          <p:cNvSpPr>
            <a:spLocks noGrp="1" noChangeArrowheads="1"/>
          </p:cNvSpPr>
          <p:nvPr>
            <p:ph type="body" sz="half" idx="1"/>
          </p:nvPr>
        </p:nvSpPr>
        <p:spPr>
          <a:xfrm>
            <a:off x="215900" y="1088231"/>
            <a:ext cx="7772400" cy="839788"/>
          </a:xfrm>
        </p:spPr>
        <p:txBody>
          <a:bodyPr/>
          <a:lstStyle/>
          <a:p>
            <a:pPr marL="0" indent="0" eaLnBrk="1" hangingPunct="1">
              <a:lnSpc>
                <a:spcPct val="90000"/>
              </a:lnSpc>
              <a:buFont typeface="Wingdings" panose="05000000000000000000" pitchFamily="2" charset="2"/>
              <a:buNone/>
              <a:defRPr/>
            </a:pPr>
            <a:r>
              <a:rPr lang="en-US" dirty="0" smtClean="0"/>
              <a:t>Used for treating cancer. </a:t>
            </a:r>
          </a:p>
          <a:p>
            <a:pPr marL="0" indent="0" eaLnBrk="1" hangingPunct="1">
              <a:lnSpc>
                <a:spcPct val="90000"/>
              </a:lnSpc>
              <a:defRPr/>
            </a:pPr>
            <a:endParaRPr lang="en-US" sz="2800" dirty="0" smtClean="0"/>
          </a:p>
          <a:p>
            <a:pPr marL="0" indent="0" eaLnBrk="1" hangingPunct="1">
              <a:lnSpc>
                <a:spcPct val="90000"/>
              </a:lnSpc>
              <a:defRPr/>
            </a:pPr>
            <a:endParaRPr lang="en-US" sz="2800" dirty="0" smtClean="0"/>
          </a:p>
          <a:p>
            <a:pPr marL="0" indent="0" eaLnBrk="1" hangingPunct="1">
              <a:lnSpc>
                <a:spcPct val="90000"/>
              </a:lnSpc>
              <a:defRPr/>
            </a:pPr>
            <a:endParaRPr lang="en-US" sz="2400" dirty="0" smtClean="0"/>
          </a:p>
          <a:p>
            <a:pPr marL="0" indent="0" eaLnBrk="1" hangingPunct="1">
              <a:lnSpc>
                <a:spcPct val="90000"/>
              </a:lnSpc>
              <a:defRPr/>
            </a:pPr>
            <a:endParaRPr lang="en-US" sz="2400" dirty="0" smtClean="0"/>
          </a:p>
          <a:p>
            <a:pPr marL="0" indent="0" eaLnBrk="1" hangingPunct="1">
              <a:lnSpc>
                <a:spcPct val="90000"/>
              </a:lnSpc>
              <a:defRPr/>
            </a:pPr>
            <a:endParaRPr lang="en-US" sz="2400" dirty="0" smtClean="0"/>
          </a:p>
        </p:txBody>
      </p:sp>
      <p:pic>
        <p:nvPicPr>
          <p:cNvPr id="39940"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620000" y="5715000"/>
            <a:ext cx="533400" cy="136525"/>
          </a:xfrm>
          <a:noFill/>
          <a:extLst>
            <a:ext uri="{909E8E84-426E-40DD-AFC4-6F175D3DCCD1}">
              <a14:hiddenFill xmlns:a14="http://schemas.microsoft.com/office/drawing/2010/main">
                <a:solidFill>
                  <a:srgbClr val="FFFFFF"/>
                </a:solidFill>
              </a14:hiddenFill>
            </a:ext>
          </a:extLst>
        </p:spPr>
      </p:pic>
      <p:sp>
        <p:nvSpPr>
          <p:cNvPr id="39941" name="Text Box 4"/>
          <p:cNvSpPr txBox="1">
            <a:spLocks noChangeArrowheads="1"/>
          </p:cNvSpPr>
          <p:nvPr/>
        </p:nvSpPr>
        <p:spPr bwMode="auto">
          <a:xfrm>
            <a:off x="192881" y="5972174"/>
            <a:ext cx="3255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ar-SA" sz="2400" b="1" dirty="0">
                <a:solidFill>
                  <a:srgbClr val="FFFF00"/>
                </a:solidFill>
              </a:rPr>
              <a:t>External Beam</a:t>
            </a:r>
          </a:p>
        </p:txBody>
      </p:sp>
      <p:sp>
        <p:nvSpPr>
          <p:cNvPr id="39942" name="Text Box 5"/>
          <p:cNvSpPr txBox="1">
            <a:spLocks noChangeArrowheads="1"/>
          </p:cNvSpPr>
          <p:nvPr/>
        </p:nvSpPr>
        <p:spPr bwMode="auto">
          <a:xfrm>
            <a:off x="4877410" y="5972174"/>
            <a:ext cx="4123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800" dirty="0">
                <a:solidFill>
                  <a:srgbClr val="FFFF00"/>
                </a:solidFill>
                <a:latin typeface="Times New Roman" panose="02020603050405020304" pitchFamily="18" charset="0"/>
              </a:rPr>
              <a:t>      </a:t>
            </a:r>
            <a:r>
              <a:rPr lang="en-US" altLang="ar-SA" sz="2000" b="1" dirty="0">
                <a:solidFill>
                  <a:srgbClr val="FFFF00"/>
                </a:solidFill>
              </a:rPr>
              <a:t>Brachytherapy (implants)</a:t>
            </a:r>
          </a:p>
        </p:txBody>
      </p:sp>
      <p:sp>
        <p:nvSpPr>
          <p:cNvPr id="39943" name="Text Box 8"/>
          <p:cNvSpPr txBox="1">
            <a:spLocks noChangeArrowheads="1"/>
          </p:cNvSpPr>
          <p:nvPr/>
        </p:nvSpPr>
        <p:spPr bwMode="auto">
          <a:xfrm>
            <a:off x="6477000" y="5470525"/>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1600">
                <a:latin typeface="Times New Roman" panose="02020603050405020304" pitchFamily="18" charset="0"/>
              </a:rPr>
              <a:t>                                                     </a:t>
            </a:r>
            <a:r>
              <a:rPr lang="en-US" altLang="ar-SA" sz="900"/>
              <a:t>Image courtesy of</a:t>
            </a:r>
            <a:r>
              <a:rPr lang="en-US" altLang="ar-SA" sz="900">
                <a:latin typeface="Times New Roman" panose="02020603050405020304" pitchFamily="18" charset="0"/>
              </a:rPr>
              <a:t> </a:t>
            </a:r>
          </a:p>
        </p:txBody>
      </p:sp>
      <p:sp>
        <p:nvSpPr>
          <p:cNvPr id="39944" name="Text Box 9"/>
          <p:cNvSpPr txBox="1">
            <a:spLocks noChangeArrowheads="1"/>
          </p:cNvSpPr>
          <p:nvPr/>
        </p:nvSpPr>
        <p:spPr bwMode="auto">
          <a:xfrm>
            <a:off x="2819400" y="5257800"/>
            <a:ext cx="1511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r>
              <a:rPr lang="en-US" altLang="ar-SA" sz="1600">
                <a:latin typeface="Times New Roman" panose="02020603050405020304" pitchFamily="18" charset="0"/>
              </a:rPr>
              <a:t>            </a:t>
            </a:r>
          </a:p>
          <a:p>
            <a:r>
              <a:rPr lang="en-US" altLang="ar-SA" sz="1600">
                <a:latin typeface="Times New Roman" panose="02020603050405020304" pitchFamily="18" charset="0"/>
              </a:rPr>
              <a:t> </a:t>
            </a:r>
            <a:r>
              <a:rPr lang="en-US" altLang="ar-SA" sz="900"/>
              <a:t>Photo by Karen Sheehan</a:t>
            </a:r>
          </a:p>
        </p:txBody>
      </p:sp>
      <p:pic>
        <p:nvPicPr>
          <p:cNvPr id="39945" name="Picture 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0" y="1627338"/>
            <a:ext cx="4495800" cy="4211487"/>
          </a:xfrm>
          <a:noFill/>
          <a:extLst>
            <a:ext uri="{909E8E84-426E-40DD-AFC4-6F175D3DCCD1}">
              <a14:hiddenFill xmlns:a14="http://schemas.microsoft.com/office/drawing/2010/main">
                <a:solidFill>
                  <a:srgbClr val="FFFFFF"/>
                </a:solidFill>
              </a14:hiddenFill>
            </a:ext>
          </a:extLst>
        </p:spPr>
      </p:pic>
      <p:pic>
        <p:nvPicPr>
          <p:cNvPr id="3994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27339"/>
            <a:ext cx="4648200" cy="424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082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6FDA6140-58BC-4CFF-8CB0-4CB92505A80A}" type="slidenum">
              <a:rPr lang="en-US" altLang="ar-SA">
                <a:latin typeface="Arial Black" panose="020B0A04020102020204" pitchFamily="34" charset="0"/>
              </a:rPr>
              <a:pPr/>
              <a:t>55</a:t>
            </a:fld>
            <a:endParaRPr lang="en-US" altLang="ar-SA">
              <a:latin typeface="Arial Black" panose="020B0A04020102020204" pitchFamily="34" charset="0"/>
            </a:endParaRPr>
          </a:p>
        </p:txBody>
      </p:sp>
      <p:sp>
        <p:nvSpPr>
          <p:cNvPr id="26627" name="Rectangle 2"/>
          <p:cNvSpPr>
            <a:spLocks noGrp="1" noChangeArrowheads="1"/>
          </p:cNvSpPr>
          <p:nvPr>
            <p:ph type="title"/>
          </p:nvPr>
        </p:nvSpPr>
        <p:spPr>
          <a:xfrm>
            <a:off x="296260" y="69490"/>
            <a:ext cx="8229600" cy="763525"/>
          </a:xfrm>
        </p:spPr>
        <p:txBody>
          <a:bodyPr>
            <a:normAutofit fontScale="90000"/>
          </a:bodyPr>
          <a:lstStyle/>
          <a:p>
            <a:pPr eaLnBrk="1" hangingPunct="1"/>
            <a:r>
              <a:rPr lang="en-US" altLang="ar-SA" sz="3600" b="1" dirty="0" smtClean="0"/>
              <a:t>Some Radioisotopes Used in Nuclear Medicine</a:t>
            </a:r>
          </a:p>
        </p:txBody>
      </p:sp>
      <p:pic>
        <p:nvPicPr>
          <p:cNvPr id="26628"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11241" r="1492"/>
          <a:stretch>
            <a:fillRect/>
          </a:stretch>
        </p:blipFill>
        <p:spPr>
          <a:xfrm>
            <a:off x="296260" y="858772"/>
            <a:ext cx="8543245" cy="5680140"/>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3609447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p:cNvGrpSpPr>
            <a:grpSpLocks/>
          </p:cNvGrpSpPr>
          <p:nvPr/>
        </p:nvGrpSpPr>
        <p:grpSpPr bwMode="auto">
          <a:xfrm>
            <a:off x="755650" y="1412875"/>
            <a:ext cx="863600" cy="719138"/>
            <a:chOff x="431" y="384"/>
            <a:chExt cx="727" cy="640"/>
          </a:xfrm>
        </p:grpSpPr>
        <p:sp>
          <p:nvSpPr>
            <p:cNvPr id="10369" name="Freeform 5"/>
            <p:cNvSpPr>
              <a:spLocks/>
            </p:cNvSpPr>
            <p:nvPr/>
          </p:nvSpPr>
          <p:spPr bwMode="auto">
            <a:xfrm>
              <a:off x="431" y="384"/>
              <a:ext cx="308" cy="298"/>
            </a:xfrm>
            <a:custGeom>
              <a:avLst/>
              <a:gdLst>
                <a:gd name="T0" fmla="*/ 181 w 308"/>
                <a:gd name="T1" fmla="*/ 0 h 298"/>
                <a:gd name="T2" fmla="*/ 193 w 308"/>
                <a:gd name="T3" fmla="*/ 21 h 298"/>
                <a:gd name="T4" fmla="*/ 303 w 308"/>
                <a:gd name="T5" fmla="*/ 195 h 298"/>
                <a:gd name="T6" fmla="*/ 307 w 308"/>
                <a:gd name="T7" fmla="*/ 200 h 298"/>
                <a:gd name="T8" fmla="*/ 294 w 308"/>
                <a:gd name="T9" fmla="*/ 208 h 298"/>
                <a:gd name="T10" fmla="*/ 282 w 308"/>
                <a:gd name="T11" fmla="*/ 217 h 298"/>
                <a:gd name="T12" fmla="*/ 272 w 308"/>
                <a:gd name="T13" fmla="*/ 228 h 298"/>
                <a:gd name="T14" fmla="*/ 263 w 308"/>
                <a:gd name="T15" fmla="*/ 239 h 298"/>
                <a:gd name="T16" fmla="*/ 256 w 308"/>
                <a:gd name="T17" fmla="*/ 252 h 298"/>
                <a:gd name="T18" fmla="*/ 253 w 308"/>
                <a:gd name="T19" fmla="*/ 259 h 298"/>
                <a:gd name="T20" fmla="*/ 251 w 308"/>
                <a:gd name="T21" fmla="*/ 266 h 298"/>
                <a:gd name="T22" fmla="*/ 248 w 308"/>
                <a:gd name="T23" fmla="*/ 281 h 298"/>
                <a:gd name="T24" fmla="*/ 247 w 308"/>
                <a:gd name="T25" fmla="*/ 296 h 298"/>
                <a:gd name="T26" fmla="*/ 235 w 308"/>
                <a:gd name="T27" fmla="*/ 297 h 298"/>
                <a:gd name="T28" fmla="*/ 18 w 308"/>
                <a:gd name="T29" fmla="*/ 297 h 298"/>
                <a:gd name="T30" fmla="*/ 0 w 308"/>
                <a:gd name="T31" fmla="*/ 296 h 298"/>
                <a:gd name="T32" fmla="*/ 0 w 308"/>
                <a:gd name="T33" fmla="*/ 272 h 298"/>
                <a:gd name="T34" fmla="*/ 3 w 308"/>
                <a:gd name="T35" fmla="*/ 249 h 298"/>
                <a:gd name="T36" fmla="*/ 7 w 308"/>
                <a:gd name="T37" fmla="*/ 226 h 298"/>
                <a:gd name="T38" fmla="*/ 12 w 308"/>
                <a:gd name="T39" fmla="*/ 204 h 298"/>
                <a:gd name="T40" fmla="*/ 20 w 308"/>
                <a:gd name="T41" fmla="*/ 183 h 298"/>
                <a:gd name="T42" fmla="*/ 28 w 308"/>
                <a:gd name="T43" fmla="*/ 162 h 298"/>
                <a:gd name="T44" fmla="*/ 38 w 308"/>
                <a:gd name="T45" fmla="*/ 142 h 298"/>
                <a:gd name="T46" fmla="*/ 50 w 308"/>
                <a:gd name="T47" fmla="*/ 122 h 298"/>
                <a:gd name="T48" fmla="*/ 62 w 308"/>
                <a:gd name="T49" fmla="*/ 104 h 298"/>
                <a:gd name="T50" fmla="*/ 76 w 308"/>
                <a:gd name="T51" fmla="*/ 86 h 298"/>
                <a:gd name="T52" fmla="*/ 91 w 308"/>
                <a:gd name="T53" fmla="*/ 69 h 298"/>
                <a:gd name="T54" fmla="*/ 107 w 308"/>
                <a:gd name="T55" fmla="*/ 53 h 298"/>
                <a:gd name="T56" fmla="*/ 124 w 308"/>
                <a:gd name="T57" fmla="*/ 38 h 298"/>
                <a:gd name="T58" fmla="*/ 142 w 308"/>
                <a:gd name="T59" fmla="*/ 24 h 298"/>
                <a:gd name="T60" fmla="*/ 161 w 308"/>
                <a:gd name="T61" fmla="*/ 11 h 298"/>
                <a:gd name="T62" fmla="*/ 181 w 308"/>
                <a:gd name="T63" fmla="*/ 0 h 2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8" h="298">
                  <a:moveTo>
                    <a:pt x="181" y="0"/>
                  </a:moveTo>
                  <a:lnTo>
                    <a:pt x="193" y="21"/>
                  </a:lnTo>
                  <a:lnTo>
                    <a:pt x="303" y="195"/>
                  </a:lnTo>
                  <a:lnTo>
                    <a:pt x="307" y="200"/>
                  </a:lnTo>
                  <a:lnTo>
                    <a:pt x="294" y="208"/>
                  </a:lnTo>
                  <a:lnTo>
                    <a:pt x="282" y="217"/>
                  </a:lnTo>
                  <a:lnTo>
                    <a:pt x="272" y="228"/>
                  </a:lnTo>
                  <a:lnTo>
                    <a:pt x="263" y="239"/>
                  </a:lnTo>
                  <a:lnTo>
                    <a:pt x="256" y="252"/>
                  </a:lnTo>
                  <a:lnTo>
                    <a:pt x="253" y="259"/>
                  </a:lnTo>
                  <a:lnTo>
                    <a:pt x="251" y="266"/>
                  </a:lnTo>
                  <a:lnTo>
                    <a:pt x="248" y="281"/>
                  </a:lnTo>
                  <a:lnTo>
                    <a:pt x="247" y="296"/>
                  </a:lnTo>
                  <a:lnTo>
                    <a:pt x="235" y="297"/>
                  </a:lnTo>
                  <a:lnTo>
                    <a:pt x="18" y="297"/>
                  </a:lnTo>
                  <a:lnTo>
                    <a:pt x="0" y="296"/>
                  </a:lnTo>
                  <a:lnTo>
                    <a:pt x="0" y="272"/>
                  </a:lnTo>
                  <a:lnTo>
                    <a:pt x="3" y="249"/>
                  </a:lnTo>
                  <a:lnTo>
                    <a:pt x="7" y="226"/>
                  </a:lnTo>
                  <a:lnTo>
                    <a:pt x="12" y="204"/>
                  </a:lnTo>
                  <a:lnTo>
                    <a:pt x="20" y="183"/>
                  </a:lnTo>
                  <a:lnTo>
                    <a:pt x="28" y="162"/>
                  </a:lnTo>
                  <a:lnTo>
                    <a:pt x="38" y="142"/>
                  </a:lnTo>
                  <a:lnTo>
                    <a:pt x="50" y="122"/>
                  </a:lnTo>
                  <a:lnTo>
                    <a:pt x="62" y="104"/>
                  </a:lnTo>
                  <a:lnTo>
                    <a:pt x="76" y="86"/>
                  </a:lnTo>
                  <a:lnTo>
                    <a:pt x="91" y="69"/>
                  </a:lnTo>
                  <a:lnTo>
                    <a:pt x="107" y="53"/>
                  </a:lnTo>
                  <a:lnTo>
                    <a:pt x="124" y="38"/>
                  </a:lnTo>
                  <a:lnTo>
                    <a:pt x="142" y="24"/>
                  </a:lnTo>
                  <a:lnTo>
                    <a:pt x="161" y="11"/>
                  </a:lnTo>
                  <a:lnTo>
                    <a:pt x="181" y="0"/>
                  </a:lnTo>
                </a:path>
              </a:pathLst>
            </a:custGeom>
            <a:solidFill>
              <a:srgbClr val="FFFF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70" name="Freeform 6"/>
            <p:cNvSpPr>
              <a:spLocks/>
            </p:cNvSpPr>
            <p:nvPr/>
          </p:nvSpPr>
          <p:spPr bwMode="auto">
            <a:xfrm>
              <a:off x="855" y="390"/>
              <a:ext cx="303" cy="290"/>
            </a:xfrm>
            <a:custGeom>
              <a:avLst/>
              <a:gdLst>
                <a:gd name="T0" fmla="*/ 0 w 303"/>
                <a:gd name="T1" fmla="*/ 197 h 290"/>
                <a:gd name="T2" fmla="*/ 11 w 303"/>
                <a:gd name="T3" fmla="*/ 205 h 290"/>
                <a:gd name="T4" fmla="*/ 22 w 303"/>
                <a:gd name="T5" fmla="*/ 214 h 290"/>
                <a:gd name="T6" fmla="*/ 31 w 303"/>
                <a:gd name="T7" fmla="*/ 224 h 290"/>
                <a:gd name="T8" fmla="*/ 39 w 303"/>
                <a:gd name="T9" fmla="*/ 235 h 290"/>
                <a:gd name="T10" fmla="*/ 46 w 303"/>
                <a:gd name="T11" fmla="*/ 247 h 290"/>
                <a:gd name="T12" fmla="*/ 50 w 303"/>
                <a:gd name="T13" fmla="*/ 260 h 290"/>
                <a:gd name="T14" fmla="*/ 53 w 303"/>
                <a:gd name="T15" fmla="*/ 273 h 290"/>
                <a:gd name="T16" fmla="*/ 54 w 303"/>
                <a:gd name="T17" fmla="*/ 288 h 290"/>
                <a:gd name="T18" fmla="*/ 59 w 303"/>
                <a:gd name="T19" fmla="*/ 289 h 290"/>
                <a:gd name="T20" fmla="*/ 271 w 303"/>
                <a:gd name="T21" fmla="*/ 289 h 290"/>
                <a:gd name="T22" fmla="*/ 302 w 303"/>
                <a:gd name="T23" fmla="*/ 285 h 290"/>
                <a:gd name="T24" fmla="*/ 301 w 303"/>
                <a:gd name="T25" fmla="*/ 262 h 290"/>
                <a:gd name="T26" fmla="*/ 299 w 303"/>
                <a:gd name="T27" fmla="*/ 240 h 290"/>
                <a:gd name="T28" fmla="*/ 295 w 303"/>
                <a:gd name="T29" fmla="*/ 218 h 290"/>
                <a:gd name="T30" fmla="*/ 290 w 303"/>
                <a:gd name="T31" fmla="*/ 197 h 290"/>
                <a:gd name="T32" fmla="*/ 283 w 303"/>
                <a:gd name="T33" fmla="*/ 177 h 290"/>
                <a:gd name="T34" fmla="*/ 275 w 303"/>
                <a:gd name="T35" fmla="*/ 157 h 290"/>
                <a:gd name="T36" fmla="*/ 265 w 303"/>
                <a:gd name="T37" fmla="*/ 138 h 290"/>
                <a:gd name="T38" fmla="*/ 255 w 303"/>
                <a:gd name="T39" fmla="*/ 119 h 290"/>
                <a:gd name="T40" fmla="*/ 243 w 303"/>
                <a:gd name="T41" fmla="*/ 101 h 290"/>
                <a:gd name="T42" fmla="*/ 230 w 303"/>
                <a:gd name="T43" fmla="*/ 84 h 290"/>
                <a:gd name="T44" fmla="*/ 216 w 303"/>
                <a:gd name="T45" fmla="*/ 68 h 290"/>
                <a:gd name="T46" fmla="*/ 201 w 303"/>
                <a:gd name="T47" fmla="*/ 52 h 290"/>
                <a:gd name="T48" fmla="*/ 185 w 303"/>
                <a:gd name="T49" fmla="*/ 38 h 290"/>
                <a:gd name="T50" fmla="*/ 168 w 303"/>
                <a:gd name="T51" fmla="*/ 24 h 290"/>
                <a:gd name="T52" fmla="*/ 150 w 303"/>
                <a:gd name="T53" fmla="*/ 11 h 290"/>
                <a:gd name="T54" fmla="*/ 131 w 303"/>
                <a:gd name="T55" fmla="*/ 0 h 290"/>
                <a:gd name="T56" fmla="*/ 120 w 303"/>
                <a:gd name="T57" fmla="*/ 21 h 290"/>
                <a:gd name="T58" fmla="*/ 2 w 303"/>
                <a:gd name="T59" fmla="*/ 194 h 290"/>
                <a:gd name="T60" fmla="*/ 0 w 303"/>
                <a:gd name="T61" fmla="*/ 197 h 2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3" h="290">
                  <a:moveTo>
                    <a:pt x="0" y="197"/>
                  </a:moveTo>
                  <a:lnTo>
                    <a:pt x="11" y="205"/>
                  </a:lnTo>
                  <a:lnTo>
                    <a:pt x="22" y="214"/>
                  </a:lnTo>
                  <a:lnTo>
                    <a:pt x="31" y="224"/>
                  </a:lnTo>
                  <a:lnTo>
                    <a:pt x="39" y="235"/>
                  </a:lnTo>
                  <a:lnTo>
                    <a:pt x="46" y="247"/>
                  </a:lnTo>
                  <a:lnTo>
                    <a:pt x="50" y="260"/>
                  </a:lnTo>
                  <a:lnTo>
                    <a:pt x="53" y="273"/>
                  </a:lnTo>
                  <a:lnTo>
                    <a:pt x="54" y="288"/>
                  </a:lnTo>
                  <a:lnTo>
                    <a:pt x="59" y="289"/>
                  </a:lnTo>
                  <a:lnTo>
                    <a:pt x="271" y="289"/>
                  </a:lnTo>
                  <a:lnTo>
                    <a:pt x="302" y="285"/>
                  </a:lnTo>
                  <a:lnTo>
                    <a:pt x="301" y="262"/>
                  </a:lnTo>
                  <a:lnTo>
                    <a:pt x="299" y="240"/>
                  </a:lnTo>
                  <a:lnTo>
                    <a:pt x="295" y="218"/>
                  </a:lnTo>
                  <a:lnTo>
                    <a:pt x="290" y="197"/>
                  </a:lnTo>
                  <a:lnTo>
                    <a:pt x="283" y="177"/>
                  </a:lnTo>
                  <a:lnTo>
                    <a:pt x="275" y="157"/>
                  </a:lnTo>
                  <a:lnTo>
                    <a:pt x="265" y="138"/>
                  </a:lnTo>
                  <a:lnTo>
                    <a:pt x="255" y="119"/>
                  </a:lnTo>
                  <a:lnTo>
                    <a:pt x="243" y="101"/>
                  </a:lnTo>
                  <a:lnTo>
                    <a:pt x="230" y="84"/>
                  </a:lnTo>
                  <a:lnTo>
                    <a:pt x="216" y="68"/>
                  </a:lnTo>
                  <a:lnTo>
                    <a:pt x="201" y="52"/>
                  </a:lnTo>
                  <a:lnTo>
                    <a:pt x="185" y="38"/>
                  </a:lnTo>
                  <a:lnTo>
                    <a:pt x="168" y="24"/>
                  </a:lnTo>
                  <a:lnTo>
                    <a:pt x="150" y="11"/>
                  </a:lnTo>
                  <a:lnTo>
                    <a:pt x="131" y="0"/>
                  </a:lnTo>
                  <a:lnTo>
                    <a:pt x="120" y="21"/>
                  </a:lnTo>
                  <a:lnTo>
                    <a:pt x="2" y="194"/>
                  </a:lnTo>
                  <a:lnTo>
                    <a:pt x="0" y="197"/>
                  </a:lnTo>
                </a:path>
              </a:pathLst>
            </a:custGeom>
            <a:solidFill>
              <a:srgbClr val="FFFF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71" name="Freeform 7"/>
            <p:cNvSpPr>
              <a:spLocks/>
            </p:cNvSpPr>
            <p:nvPr/>
          </p:nvSpPr>
          <p:spPr bwMode="auto">
            <a:xfrm>
              <a:off x="599" y="772"/>
              <a:ext cx="384" cy="252"/>
            </a:xfrm>
            <a:custGeom>
              <a:avLst/>
              <a:gdLst>
                <a:gd name="T0" fmla="*/ 254 w 384"/>
                <a:gd name="T1" fmla="*/ 2 h 252"/>
                <a:gd name="T2" fmla="*/ 241 w 384"/>
                <a:gd name="T3" fmla="*/ 9 h 252"/>
                <a:gd name="T4" fmla="*/ 234 w 384"/>
                <a:gd name="T5" fmla="*/ 11 h 252"/>
                <a:gd name="T6" fmla="*/ 226 w 384"/>
                <a:gd name="T7" fmla="*/ 14 h 252"/>
                <a:gd name="T8" fmla="*/ 211 w 384"/>
                <a:gd name="T9" fmla="*/ 17 h 252"/>
                <a:gd name="T10" fmla="*/ 195 w 384"/>
                <a:gd name="T11" fmla="*/ 18 h 252"/>
                <a:gd name="T12" fmla="*/ 186 w 384"/>
                <a:gd name="T13" fmla="*/ 17 h 252"/>
                <a:gd name="T14" fmla="*/ 177 w 384"/>
                <a:gd name="T15" fmla="*/ 16 h 252"/>
                <a:gd name="T16" fmla="*/ 161 w 384"/>
                <a:gd name="T17" fmla="*/ 13 h 252"/>
                <a:gd name="T18" fmla="*/ 153 w 384"/>
                <a:gd name="T19" fmla="*/ 10 h 252"/>
                <a:gd name="T20" fmla="*/ 145 w 384"/>
                <a:gd name="T21" fmla="*/ 7 h 252"/>
                <a:gd name="T22" fmla="*/ 138 w 384"/>
                <a:gd name="T23" fmla="*/ 4 h 252"/>
                <a:gd name="T24" fmla="*/ 131 w 384"/>
                <a:gd name="T25" fmla="*/ 0 h 252"/>
                <a:gd name="T26" fmla="*/ 129 w 384"/>
                <a:gd name="T27" fmla="*/ 5 h 252"/>
                <a:gd name="T28" fmla="*/ 10 w 384"/>
                <a:gd name="T29" fmla="*/ 181 h 252"/>
                <a:gd name="T30" fmla="*/ 0 w 384"/>
                <a:gd name="T31" fmla="*/ 197 h 252"/>
                <a:gd name="T32" fmla="*/ 21 w 384"/>
                <a:gd name="T33" fmla="*/ 209 h 252"/>
                <a:gd name="T34" fmla="*/ 44 w 384"/>
                <a:gd name="T35" fmla="*/ 220 h 252"/>
                <a:gd name="T36" fmla="*/ 67 w 384"/>
                <a:gd name="T37" fmla="*/ 229 h 252"/>
                <a:gd name="T38" fmla="*/ 92 w 384"/>
                <a:gd name="T39" fmla="*/ 237 h 252"/>
                <a:gd name="T40" fmla="*/ 116 w 384"/>
                <a:gd name="T41" fmla="*/ 243 h 252"/>
                <a:gd name="T42" fmla="*/ 142 w 384"/>
                <a:gd name="T43" fmla="*/ 247 h 252"/>
                <a:gd name="T44" fmla="*/ 168 w 384"/>
                <a:gd name="T45" fmla="*/ 250 h 252"/>
                <a:gd name="T46" fmla="*/ 195 w 384"/>
                <a:gd name="T47" fmla="*/ 251 h 252"/>
                <a:gd name="T48" fmla="*/ 220 w 384"/>
                <a:gd name="T49" fmla="*/ 250 h 252"/>
                <a:gd name="T50" fmla="*/ 245 w 384"/>
                <a:gd name="T51" fmla="*/ 247 h 252"/>
                <a:gd name="T52" fmla="*/ 270 w 384"/>
                <a:gd name="T53" fmla="*/ 243 h 252"/>
                <a:gd name="T54" fmla="*/ 294 w 384"/>
                <a:gd name="T55" fmla="*/ 238 h 252"/>
                <a:gd name="T56" fmla="*/ 317 w 384"/>
                <a:gd name="T57" fmla="*/ 231 h 252"/>
                <a:gd name="T58" fmla="*/ 340 w 384"/>
                <a:gd name="T59" fmla="*/ 222 h 252"/>
                <a:gd name="T60" fmla="*/ 361 w 384"/>
                <a:gd name="T61" fmla="*/ 213 h 252"/>
                <a:gd name="T62" fmla="*/ 383 w 384"/>
                <a:gd name="T63" fmla="*/ 201 h 252"/>
                <a:gd name="T64" fmla="*/ 362 w 384"/>
                <a:gd name="T65" fmla="*/ 174 h 252"/>
                <a:gd name="T66" fmla="*/ 258 w 384"/>
                <a:gd name="T67" fmla="*/ 6 h 252"/>
                <a:gd name="T68" fmla="*/ 254 w 384"/>
                <a:gd name="T69" fmla="*/ 2 h 2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4" h="252">
                  <a:moveTo>
                    <a:pt x="254" y="2"/>
                  </a:moveTo>
                  <a:lnTo>
                    <a:pt x="241" y="9"/>
                  </a:lnTo>
                  <a:lnTo>
                    <a:pt x="234" y="11"/>
                  </a:lnTo>
                  <a:lnTo>
                    <a:pt x="226" y="14"/>
                  </a:lnTo>
                  <a:lnTo>
                    <a:pt x="211" y="17"/>
                  </a:lnTo>
                  <a:lnTo>
                    <a:pt x="195" y="18"/>
                  </a:lnTo>
                  <a:lnTo>
                    <a:pt x="186" y="17"/>
                  </a:lnTo>
                  <a:lnTo>
                    <a:pt x="177" y="16"/>
                  </a:lnTo>
                  <a:lnTo>
                    <a:pt x="161" y="13"/>
                  </a:lnTo>
                  <a:lnTo>
                    <a:pt x="153" y="10"/>
                  </a:lnTo>
                  <a:lnTo>
                    <a:pt x="145" y="7"/>
                  </a:lnTo>
                  <a:lnTo>
                    <a:pt x="138" y="4"/>
                  </a:lnTo>
                  <a:lnTo>
                    <a:pt x="131" y="0"/>
                  </a:lnTo>
                  <a:lnTo>
                    <a:pt x="129" y="5"/>
                  </a:lnTo>
                  <a:lnTo>
                    <a:pt x="10" y="181"/>
                  </a:lnTo>
                  <a:lnTo>
                    <a:pt x="0" y="197"/>
                  </a:lnTo>
                  <a:lnTo>
                    <a:pt x="21" y="209"/>
                  </a:lnTo>
                  <a:lnTo>
                    <a:pt x="44" y="220"/>
                  </a:lnTo>
                  <a:lnTo>
                    <a:pt x="67" y="229"/>
                  </a:lnTo>
                  <a:lnTo>
                    <a:pt x="92" y="237"/>
                  </a:lnTo>
                  <a:lnTo>
                    <a:pt x="116" y="243"/>
                  </a:lnTo>
                  <a:lnTo>
                    <a:pt x="142" y="247"/>
                  </a:lnTo>
                  <a:lnTo>
                    <a:pt x="168" y="250"/>
                  </a:lnTo>
                  <a:lnTo>
                    <a:pt x="195" y="251"/>
                  </a:lnTo>
                  <a:lnTo>
                    <a:pt x="220" y="250"/>
                  </a:lnTo>
                  <a:lnTo>
                    <a:pt x="245" y="247"/>
                  </a:lnTo>
                  <a:lnTo>
                    <a:pt x="270" y="243"/>
                  </a:lnTo>
                  <a:lnTo>
                    <a:pt x="294" y="238"/>
                  </a:lnTo>
                  <a:lnTo>
                    <a:pt x="317" y="231"/>
                  </a:lnTo>
                  <a:lnTo>
                    <a:pt x="340" y="222"/>
                  </a:lnTo>
                  <a:lnTo>
                    <a:pt x="361" y="213"/>
                  </a:lnTo>
                  <a:lnTo>
                    <a:pt x="383" y="201"/>
                  </a:lnTo>
                  <a:lnTo>
                    <a:pt x="362" y="174"/>
                  </a:lnTo>
                  <a:lnTo>
                    <a:pt x="258" y="6"/>
                  </a:lnTo>
                  <a:lnTo>
                    <a:pt x="254" y="2"/>
                  </a:lnTo>
                </a:path>
              </a:pathLst>
            </a:custGeom>
            <a:solidFill>
              <a:srgbClr val="FFFF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72" name="Freeform 8"/>
            <p:cNvSpPr>
              <a:spLocks/>
            </p:cNvSpPr>
            <p:nvPr/>
          </p:nvSpPr>
          <p:spPr bwMode="auto">
            <a:xfrm>
              <a:off x="707" y="599"/>
              <a:ext cx="175" cy="164"/>
            </a:xfrm>
            <a:custGeom>
              <a:avLst/>
              <a:gdLst>
                <a:gd name="T0" fmla="*/ 95 w 175"/>
                <a:gd name="T1" fmla="*/ 162 h 164"/>
                <a:gd name="T2" fmla="*/ 112 w 175"/>
                <a:gd name="T3" fmla="*/ 159 h 164"/>
                <a:gd name="T4" fmla="*/ 128 w 175"/>
                <a:gd name="T5" fmla="*/ 153 h 164"/>
                <a:gd name="T6" fmla="*/ 142 w 175"/>
                <a:gd name="T7" fmla="*/ 144 h 164"/>
                <a:gd name="T8" fmla="*/ 154 w 175"/>
                <a:gd name="T9" fmla="*/ 133 h 164"/>
                <a:gd name="T10" fmla="*/ 163 w 175"/>
                <a:gd name="T11" fmla="*/ 120 h 164"/>
                <a:gd name="T12" fmla="*/ 169 w 175"/>
                <a:gd name="T13" fmla="*/ 105 h 164"/>
                <a:gd name="T14" fmla="*/ 173 w 175"/>
                <a:gd name="T15" fmla="*/ 89 h 164"/>
                <a:gd name="T16" fmla="*/ 173 w 175"/>
                <a:gd name="T17" fmla="*/ 73 h 164"/>
                <a:gd name="T18" fmla="*/ 169 w 175"/>
                <a:gd name="T19" fmla="*/ 57 h 164"/>
                <a:gd name="T20" fmla="*/ 163 w 175"/>
                <a:gd name="T21" fmla="*/ 42 h 164"/>
                <a:gd name="T22" fmla="*/ 154 w 175"/>
                <a:gd name="T23" fmla="*/ 29 h 164"/>
                <a:gd name="T24" fmla="*/ 142 w 175"/>
                <a:gd name="T25" fmla="*/ 18 h 164"/>
                <a:gd name="T26" fmla="*/ 128 w 175"/>
                <a:gd name="T27" fmla="*/ 9 h 164"/>
                <a:gd name="T28" fmla="*/ 112 w 175"/>
                <a:gd name="T29" fmla="*/ 3 h 164"/>
                <a:gd name="T30" fmla="*/ 95 w 175"/>
                <a:gd name="T31" fmla="*/ 0 h 164"/>
                <a:gd name="T32" fmla="*/ 78 w 175"/>
                <a:gd name="T33" fmla="*/ 0 h 164"/>
                <a:gd name="T34" fmla="*/ 61 w 175"/>
                <a:gd name="T35" fmla="*/ 3 h 164"/>
                <a:gd name="T36" fmla="*/ 45 w 175"/>
                <a:gd name="T37" fmla="*/ 9 h 164"/>
                <a:gd name="T38" fmla="*/ 31 w 175"/>
                <a:gd name="T39" fmla="*/ 18 h 164"/>
                <a:gd name="T40" fmla="*/ 19 w 175"/>
                <a:gd name="T41" fmla="*/ 29 h 164"/>
                <a:gd name="T42" fmla="*/ 10 w 175"/>
                <a:gd name="T43" fmla="*/ 42 h 164"/>
                <a:gd name="T44" fmla="*/ 4 w 175"/>
                <a:gd name="T45" fmla="*/ 57 h 164"/>
                <a:gd name="T46" fmla="*/ 0 w 175"/>
                <a:gd name="T47" fmla="*/ 73 h 164"/>
                <a:gd name="T48" fmla="*/ 0 w 175"/>
                <a:gd name="T49" fmla="*/ 89 h 164"/>
                <a:gd name="T50" fmla="*/ 4 w 175"/>
                <a:gd name="T51" fmla="*/ 105 h 164"/>
                <a:gd name="T52" fmla="*/ 10 w 175"/>
                <a:gd name="T53" fmla="*/ 120 h 164"/>
                <a:gd name="T54" fmla="*/ 19 w 175"/>
                <a:gd name="T55" fmla="*/ 133 h 164"/>
                <a:gd name="T56" fmla="*/ 31 w 175"/>
                <a:gd name="T57" fmla="*/ 144 h 164"/>
                <a:gd name="T58" fmla="*/ 45 w 175"/>
                <a:gd name="T59" fmla="*/ 153 h 164"/>
                <a:gd name="T60" fmla="*/ 61 w 175"/>
                <a:gd name="T61" fmla="*/ 159 h 164"/>
                <a:gd name="T62" fmla="*/ 78 w 175"/>
                <a:gd name="T63" fmla="*/ 162 h 1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5" h="164">
                  <a:moveTo>
                    <a:pt x="87" y="163"/>
                  </a:moveTo>
                  <a:lnTo>
                    <a:pt x="95" y="162"/>
                  </a:lnTo>
                  <a:lnTo>
                    <a:pt x="104" y="161"/>
                  </a:lnTo>
                  <a:lnTo>
                    <a:pt x="112" y="159"/>
                  </a:lnTo>
                  <a:lnTo>
                    <a:pt x="120" y="156"/>
                  </a:lnTo>
                  <a:lnTo>
                    <a:pt x="128" y="153"/>
                  </a:lnTo>
                  <a:lnTo>
                    <a:pt x="135" y="149"/>
                  </a:lnTo>
                  <a:lnTo>
                    <a:pt x="142" y="144"/>
                  </a:lnTo>
                  <a:lnTo>
                    <a:pt x="148" y="139"/>
                  </a:lnTo>
                  <a:lnTo>
                    <a:pt x="154" y="133"/>
                  </a:lnTo>
                  <a:lnTo>
                    <a:pt x="158" y="127"/>
                  </a:lnTo>
                  <a:lnTo>
                    <a:pt x="163" y="120"/>
                  </a:lnTo>
                  <a:lnTo>
                    <a:pt x="167" y="113"/>
                  </a:lnTo>
                  <a:lnTo>
                    <a:pt x="169" y="105"/>
                  </a:lnTo>
                  <a:lnTo>
                    <a:pt x="172" y="97"/>
                  </a:lnTo>
                  <a:lnTo>
                    <a:pt x="173" y="89"/>
                  </a:lnTo>
                  <a:lnTo>
                    <a:pt x="174" y="81"/>
                  </a:lnTo>
                  <a:lnTo>
                    <a:pt x="173" y="73"/>
                  </a:lnTo>
                  <a:lnTo>
                    <a:pt x="172" y="65"/>
                  </a:lnTo>
                  <a:lnTo>
                    <a:pt x="169" y="57"/>
                  </a:lnTo>
                  <a:lnTo>
                    <a:pt x="167" y="50"/>
                  </a:lnTo>
                  <a:lnTo>
                    <a:pt x="163" y="42"/>
                  </a:lnTo>
                  <a:lnTo>
                    <a:pt x="158" y="35"/>
                  </a:lnTo>
                  <a:lnTo>
                    <a:pt x="154" y="29"/>
                  </a:lnTo>
                  <a:lnTo>
                    <a:pt x="148" y="23"/>
                  </a:lnTo>
                  <a:lnTo>
                    <a:pt x="142" y="18"/>
                  </a:lnTo>
                  <a:lnTo>
                    <a:pt x="135" y="13"/>
                  </a:lnTo>
                  <a:lnTo>
                    <a:pt x="128" y="9"/>
                  </a:lnTo>
                  <a:lnTo>
                    <a:pt x="120" y="6"/>
                  </a:lnTo>
                  <a:lnTo>
                    <a:pt x="112" y="3"/>
                  </a:lnTo>
                  <a:lnTo>
                    <a:pt x="104" y="1"/>
                  </a:lnTo>
                  <a:lnTo>
                    <a:pt x="95" y="0"/>
                  </a:lnTo>
                  <a:lnTo>
                    <a:pt x="87" y="0"/>
                  </a:lnTo>
                  <a:lnTo>
                    <a:pt x="78" y="0"/>
                  </a:lnTo>
                  <a:lnTo>
                    <a:pt x="69" y="1"/>
                  </a:lnTo>
                  <a:lnTo>
                    <a:pt x="61" y="3"/>
                  </a:lnTo>
                  <a:lnTo>
                    <a:pt x="53" y="6"/>
                  </a:lnTo>
                  <a:lnTo>
                    <a:pt x="45" y="9"/>
                  </a:lnTo>
                  <a:lnTo>
                    <a:pt x="38" y="13"/>
                  </a:lnTo>
                  <a:lnTo>
                    <a:pt x="31" y="18"/>
                  </a:lnTo>
                  <a:lnTo>
                    <a:pt x="25" y="23"/>
                  </a:lnTo>
                  <a:lnTo>
                    <a:pt x="19" y="29"/>
                  </a:lnTo>
                  <a:lnTo>
                    <a:pt x="15" y="35"/>
                  </a:lnTo>
                  <a:lnTo>
                    <a:pt x="10" y="42"/>
                  </a:lnTo>
                  <a:lnTo>
                    <a:pt x="6" y="50"/>
                  </a:lnTo>
                  <a:lnTo>
                    <a:pt x="4" y="57"/>
                  </a:lnTo>
                  <a:lnTo>
                    <a:pt x="1" y="65"/>
                  </a:lnTo>
                  <a:lnTo>
                    <a:pt x="0" y="73"/>
                  </a:lnTo>
                  <a:lnTo>
                    <a:pt x="0" y="81"/>
                  </a:lnTo>
                  <a:lnTo>
                    <a:pt x="0" y="89"/>
                  </a:lnTo>
                  <a:lnTo>
                    <a:pt x="1" y="97"/>
                  </a:lnTo>
                  <a:lnTo>
                    <a:pt x="4" y="105"/>
                  </a:lnTo>
                  <a:lnTo>
                    <a:pt x="6" y="113"/>
                  </a:lnTo>
                  <a:lnTo>
                    <a:pt x="10" y="120"/>
                  </a:lnTo>
                  <a:lnTo>
                    <a:pt x="15" y="127"/>
                  </a:lnTo>
                  <a:lnTo>
                    <a:pt x="19" y="133"/>
                  </a:lnTo>
                  <a:lnTo>
                    <a:pt x="25" y="139"/>
                  </a:lnTo>
                  <a:lnTo>
                    <a:pt x="31" y="144"/>
                  </a:lnTo>
                  <a:lnTo>
                    <a:pt x="38" y="149"/>
                  </a:lnTo>
                  <a:lnTo>
                    <a:pt x="45" y="153"/>
                  </a:lnTo>
                  <a:lnTo>
                    <a:pt x="53" y="156"/>
                  </a:lnTo>
                  <a:lnTo>
                    <a:pt x="61" y="159"/>
                  </a:lnTo>
                  <a:lnTo>
                    <a:pt x="69" y="161"/>
                  </a:lnTo>
                  <a:lnTo>
                    <a:pt x="78" y="162"/>
                  </a:lnTo>
                  <a:lnTo>
                    <a:pt x="87" y="163"/>
                  </a:lnTo>
                </a:path>
              </a:pathLst>
            </a:custGeom>
            <a:solidFill>
              <a:srgbClr val="FFFF0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pSp>
      <p:sp>
        <p:nvSpPr>
          <p:cNvPr id="10243" name="Freeform 9"/>
          <p:cNvSpPr>
            <a:spLocks/>
          </p:cNvSpPr>
          <p:nvPr/>
        </p:nvSpPr>
        <p:spPr bwMode="auto">
          <a:xfrm>
            <a:off x="900113" y="2349500"/>
            <a:ext cx="469900" cy="738188"/>
          </a:xfrm>
          <a:custGeom>
            <a:avLst/>
            <a:gdLst>
              <a:gd name="T0" fmla="*/ 212771 w 625"/>
              <a:gd name="T1" fmla="*/ 0 h 577"/>
              <a:gd name="T2" fmla="*/ 469148 w 625"/>
              <a:gd name="T3" fmla="*/ 147126 h 577"/>
              <a:gd name="T4" fmla="*/ 84958 w 625"/>
              <a:gd name="T5" fmla="*/ 368454 h 577"/>
              <a:gd name="T6" fmla="*/ 340584 w 625"/>
              <a:gd name="T7" fmla="*/ 368454 h 577"/>
              <a:gd name="T8" fmla="*/ 0 w 625"/>
              <a:gd name="T9" fmla="*/ 515580 h 577"/>
              <a:gd name="T10" fmla="*/ 426293 w 625"/>
              <a:gd name="T11" fmla="*/ 736909 h 5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5" h="577">
                <a:moveTo>
                  <a:pt x="283" y="0"/>
                </a:moveTo>
                <a:lnTo>
                  <a:pt x="624" y="115"/>
                </a:lnTo>
                <a:lnTo>
                  <a:pt x="113" y="288"/>
                </a:lnTo>
                <a:lnTo>
                  <a:pt x="453" y="288"/>
                </a:lnTo>
                <a:lnTo>
                  <a:pt x="0" y="403"/>
                </a:lnTo>
                <a:lnTo>
                  <a:pt x="567" y="576"/>
                </a:lnTo>
              </a:path>
            </a:pathLst>
          </a:custGeom>
          <a:noFill/>
          <a:ln w="50800" cap="rnd" cmpd="sng">
            <a:solidFill>
              <a:srgbClr val="FFCC00"/>
            </a:solidFill>
            <a:prstDash val="solid"/>
            <a:round/>
            <a:headEnd type="none" w="sm" len="sm"/>
            <a:tailEnd type="stealth" w="med" len="lg"/>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aphicFrame>
        <p:nvGraphicFramePr>
          <p:cNvPr id="10244" name="Object 10"/>
          <p:cNvGraphicFramePr>
            <a:graphicFrameLocks noChangeAspect="1"/>
          </p:cNvGraphicFramePr>
          <p:nvPr/>
        </p:nvGraphicFramePr>
        <p:xfrm>
          <a:off x="828675" y="3213100"/>
          <a:ext cx="936625" cy="712788"/>
        </p:xfrm>
        <a:graphic>
          <a:graphicData uri="http://schemas.openxmlformats.org/presentationml/2006/ole">
            <mc:AlternateContent xmlns:mc="http://schemas.openxmlformats.org/markup-compatibility/2006">
              <mc:Choice xmlns:v="urn:schemas-microsoft-com:vml" Requires="v">
                <p:oleObj spid="_x0000_s11305" name="Image" r:id="rId3" imgW="2920635" imgH="3212698" progId="Photoshop.Image.7">
                  <p:embed/>
                </p:oleObj>
              </mc:Choice>
              <mc:Fallback>
                <p:oleObj name="Image" r:id="rId3" imgW="2920635" imgH="3212698"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3213100"/>
                        <a:ext cx="936625" cy="7127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45" name="Group 11"/>
          <p:cNvGrpSpPr>
            <a:grpSpLocks/>
          </p:cNvGrpSpPr>
          <p:nvPr/>
        </p:nvGrpSpPr>
        <p:grpSpPr bwMode="auto">
          <a:xfrm>
            <a:off x="828675" y="3789363"/>
            <a:ext cx="865188" cy="647700"/>
            <a:chOff x="483" y="1300"/>
            <a:chExt cx="1192" cy="1096"/>
          </a:xfrm>
        </p:grpSpPr>
        <p:sp>
          <p:nvSpPr>
            <p:cNvPr id="10358" name="Oval 12"/>
            <p:cNvSpPr>
              <a:spLocks noChangeArrowheads="1"/>
            </p:cNvSpPr>
            <p:nvPr/>
          </p:nvSpPr>
          <p:spPr bwMode="auto">
            <a:xfrm>
              <a:off x="483" y="1300"/>
              <a:ext cx="1192" cy="1096"/>
            </a:xfrm>
            <a:prstGeom prst="ellipse">
              <a:avLst/>
            </a:prstGeom>
            <a:solidFill>
              <a:srgbClr val="FFFFFF">
                <a:alpha val="50195"/>
              </a:srgbClr>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grpSp>
          <p:nvGrpSpPr>
            <p:cNvPr id="10359" name="Group 13"/>
            <p:cNvGrpSpPr>
              <a:grpSpLocks/>
            </p:cNvGrpSpPr>
            <p:nvPr/>
          </p:nvGrpSpPr>
          <p:grpSpPr bwMode="auto">
            <a:xfrm>
              <a:off x="640" y="1602"/>
              <a:ext cx="831" cy="205"/>
              <a:chOff x="640" y="1602"/>
              <a:chExt cx="831" cy="205"/>
            </a:xfrm>
          </p:grpSpPr>
          <p:sp>
            <p:nvSpPr>
              <p:cNvPr id="10365" name="Line 14"/>
              <p:cNvSpPr>
                <a:spLocks noChangeShapeType="1"/>
              </p:cNvSpPr>
              <p:nvPr/>
            </p:nvSpPr>
            <p:spPr bwMode="auto">
              <a:xfrm flipV="1">
                <a:off x="640" y="1668"/>
                <a:ext cx="156" cy="139"/>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66" name="Line 15"/>
              <p:cNvSpPr>
                <a:spLocks noChangeShapeType="1"/>
              </p:cNvSpPr>
              <p:nvPr/>
            </p:nvSpPr>
            <p:spPr bwMode="auto">
              <a:xfrm flipV="1">
                <a:off x="796" y="1602"/>
                <a:ext cx="216" cy="70"/>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67" name="Line 16"/>
              <p:cNvSpPr>
                <a:spLocks noChangeShapeType="1"/>
              </p:cNvSpPr>
              <p:nvPr/>
            </p:nvSpPr>
            <p:spPr bwMode="auto">
              <a:xfrm>
                <a:off x="1012" y="1602"/>
                <a:ext cx="244" cy="0"/>
              </a:xfrm>
              <a:prstGeom prst="line">
                <a:avLst/>
              </a:prstGeom>
              <a:noFill/>
              <a:ln w="762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68" name="Line 17"/>
              <p:cNvSpPr>
                <a:spLocks noChangeShapeType="1"/>
              </p:cNvSpPr>
              <p:nvPr/>
            </p:nvSpPr>
            <p:spPr bwMode="auto">
              <a:xfrm>
                <a:off x="1256" y="1602"/>
                <a:ext cx="215" cy="35"/>
              </a:xfrm>
              <a:prstGeom prst="line">
                <a:avLst/>
              </a:prstGeom>
              <a:noFill/>
              <a:ln w="762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pSp>
        <p:grpSp>
          <p:nvGrpSpPr>
            <p:cNvPr id="10360" name="Group 18"/>
            <p:cNvGrpSpPr>
              <a:grpSpLocks/>
            </p:cNvGrpSpPr>
            <p:nvPr/>
          </p:nvGrpSpPr>
          <p:grpSpPr bwMode="auto">
            <a:xfrm>
              <a:off x="681" y="1967"/>
              <a:ext cx="832" cy="208"/>
              <a:chOff x="681" y="1967"/>
              <a:chExt cx="832" cy="208"/>
            </a:xfrm>
          </p:grpSpPr>
          <p:sp>
            <p:nvSpPr>
              <p:cNvPr id="10361" name="Line 19"/>
              <p:cNvSpPr>
                <a:spLocks noChangeShapeType="1"/>
              </p:cNvSpPr>
              <p:nvPr/>
            </p:nvSpPr>
            <p:spPr bwMode="auto">
              <a:xfrm flipV="1">
                <a:off x="681" y="2036"/>
                <a:ext cx="156" cy="139"/>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62" name="Line 20"/>
              <p:cNvSpPr>
                <a:spLocks noChangeShapeType="1"/>
              </p:cNvSpPr>
              <p:nvPr/>
            </p:nvSpPr>
            <p:spPr bwMode="auto">
              <a:xfrm flipV="1">
                <a:off x="833" y="1967"/>
                <a:ext cx="215" cy="69"/>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63" name="Line 21"/>
              <p:cNvSpPr>
                <a:spLocks noChangeShapeType="1"/>
              </p:cNvSpPr>
              <p:nvPr/>
            </p:nvSpPr>
            <p:spPr bwMode="auto">
              <a:xfrm>
                <a:off x="1052" y="1971"/>
                <a:ext cx="245" cy="0"/>
              </a:xfrm>
              <a:prstGeom prst="line">
                <a:avLst/>
              </a:prstGeom>
              <a:noFill/>
              <a:ln w="762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64" name="Line 22"/>
              <p:cNvSpPr>
                <a:spLocks noChangeShapeType="1"/>
              </p:cNvSpPr>
              <p:nvPr/>
            </p:nvSpPr>
            <p:spPr bwMode="auto">
              <a:xfrm>
                <a:off x="1297" y="1971"/>
                <a:ext cx="216" cy="34"/>
              </a:xfrm>
              <a:prstGeom prst="line">
                <a:avLst/>
              </a:prstGeom>
              <a:noFill/>
              <a:ln w="762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pSp>
      </p:grpSp>
      <p:sp>
        <p:nvSpPr>
          <p:cNvPr id="10246" name="AutoShape 23"/>
          <p:cNvSpPr>
            <a:spLocks noChangeArrowheads="1"/>
          </p:cNvSpPr>
          <p:nvPr/>
        </p:nvSpPr>
        <p:spPr bwMode="auto">
          <a:xfrm rot="3480000">
            <a:off x="2248694" y="2801144"/>
            <a:ext cx="328613" cy="720725"/>
          </a:xfrm>
          <a:prstGeom prst="upArrow">
            <a:avLst>
              <a:gd name="adj1" fmla="val 50000"/>
              <a:gd name="adj2" fmla="val 109570"/>
            </a:avLst>
          </a:prstGeom>
          <a:solidFill>
            <a:srgbClr val="FF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10247" name="AutoShape 25"/>
          <p:cNvSpPr>
            <a:spLocks noChangeArrowheads="1"/>
          </p:cNvSpPr>
          <p:nvPr/>
        </p:nvSpPr>
        <p:spPr bwMode="auto">
          <a:xfrm rot="5400000">
            <a:off x="4465638" y="1952625"/>
            <a:ext cx="287338" cy="649287"/>
          </a:xfrm>
          <a:prstGeom prst="upArrow">
            <a:avLst>
              <a:gd name="adj1" fmla="val 50000"/>
              <a:gd name="adj2" fmla="val 112889"/>
            </a:avLst>
          </a:prstGeom>
          <a:solidFill>
            <a:srgbClr val="FF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graphicFrame>
        <p:nvGraphicFramePr>
          <p:cNvPr id="10248" name="Object 51"/>
          <p:cNvGraphicFramePr>
            <a:graphicFrameLocks/>
          </p:cNvGraphicFramePr>
          <p:nvPr/>
        </p:nvGraphicFramePr>
        <p:xfrm>
          <a:off x="5148263" y="1844675"/>
          <a:ext cx="431800" cy="720725"/>
        </p:xfrm>
        <a:graphic>
          <a:graphicData uri="http://schemas.openxmlformats.org/presentationml/2006/ole">
            <mc:AlternateContent xmlns:mc="http://schemas.openxmlformats.org/markup-compatibility/2006">
              <mc:Choice xmlns:v="urn:schemas-microsoft-com:vml" Requires="v">
                <p:oleObj spid="_x0000_s11306" r:id="rId5" imgW="1371600" imgH="3248025" progId="">
                  <p:embed/>
                </p:oleObj>
              </mc:Choice>
              <mc:Fallback>
                <p:oleObj r:id="rId5" imgW="1371600" imgH="3248025"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844675"/>
                        <a:ext cx="431800" cy="7207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52"/>
          <p:cNvGraphicFramePr>
            <a:graphicFrameLocks/>
          </p:cNvGraphicFramePr>
          <p:nvPr/>
        </p:nvGraphicFramePr>
        <p:xfrm>
          <a:off x="5076825" y="5013325"/>
          <a:ext cx="792163" cy="1152525"/>
        </p:xfrm>
        <a:graphic>
          <a:graphicData uri="http://schemas.openxmlformats.org/presentationml/2006/ole">
            <mc:AlternateContent xmlns:mc="http://schemas.openxmlformats.org/markup-compatibility/2006">
              <mc:Choice xmlns:v="urn:schemas-microsoft-com:vml" Requires="v">
                <p:oleObj spid="_x0000_s11307" r:id="rId7" imgW="1371600" imgH="3248025" progId="">
                  <p:embed/>
                </p:oleObj>
              </mc:Choice>
              <mc:Fallback>
                <p:oleObj r:id="rId7" imgW="1371600" imgH="3248025"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5013325"/>
                        <a:ext cx="792163" cy="1152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0" name="AutoShape 54"/>
          <p:cNvSpPr>
            <a:spLocks noChangeArrowheads="1"/>
          </p:cNvSpPr>
          <p:nvPr/>
        </p:nvSpPr>
        <p:spPr bwMode="auto">
          <a:xfrm rot="18120000" flipV="1">
            <a:off x="2177256" y="3880644"/>
            <a:ext cx="328613" cy="720725"/>
          </a:xfrm>
          <a:prstGeom prst="upArrow">
            <a:avLst>
              <a:gd name="adj1" fmla="val 50000"/>
              <a:gd name="adj2" fmla="val 54831"/>
            </a:avLst>
          </a:prstGeom>
          <a:solidFill>
            <a:srgbClr val="FF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10251" name="AutoShape 55"/>
          <p:cNvSpPr>
            <a:spLocks noChangeArrowheads="1"/>
          </p:cNvSpPr>
          <p:nvPr/>
        </p:nvSpPr>
        <p:spPr bwMode="auto">
          <a:xfrm rot="5400000">
            <a:off x="4465638" y="3392488"/>
            <a:ext cx="287337" cy="649287"/>
          </a:xfrm>
          <a:prstGeom prst="upArrow">
            <a:avLst>
              <a:gd name="adj1" fmla="val 50000"/>
              <a:gd name="adj2" fmla="val 112889"/>
            </a:avLst>
          </a:prstGeom>
          <a:solidFill>
            <a:srgbClr val="FF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grpSp>
        <p:nvGrpSpPr>
          <p:cNvPr id="10252" name="Group 56"/>
          <p:cNvGrpSpPr>
            <a:grpSpLocks/>
          </p:cNvGrpSpPr>
          <p:nvPr/>
        </p:nvGrpSpPr>
        <p:grpSpPr bwMode="auto">
          <a:xfrm>
            <a:off x="2916238" y="4581525"/>
            <a:ext cx="1008062" cy="720725"/>
            <a:chOff x="483" y="1300"/>
            <a:chExt cx="1192" cy="1096"/>
          </a:xfrm>
        </p:grpSpPr>
        <p:sp>
          <p:nvSpPr>
            <p:cNvPr id="10347" name="Oval 57"/>
            <p:cNvSpPr>
              <a:spLocks noChangeArrowheads="1"/>
            </p:cNvSpPr>
            <p:nvPr/>
          </p:nvSpPr>
          <p:spPr bwMode="auto">
            <a:xfrm>
              <a:off x="483" y="1300"/>
              <a:ext cx="1192" cy="1096"/>
            </a:xfrm>
            <a:prstGeom prst="ellipse">
              <a:avLst/>
            </a:prstGeom>
            <a:solidFill>
              <a:srgbClr val="FFFFFF">
                <a:alpha val="50195"/>
              </a:srgbClr>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grpSp>
          <p:nvGrpSpPr>
            <p:cNvPr id="10348" name="Group 58"/>
            <p:cNvGrpSpPr>
              <a:grpSpLocks/>
            </p:cNvGrpSpPr>
            <p:nvPr/>
          </p:nvGrpSpPr>
          <p:grpSpPr bwMode="auto">
            <a:xfrm>
              <a:off x="640" y="1602"/>
              <a:ext cx="831" cy="205"/>
              <a:chOff x="640" y="1602"/>
              <a:chExt cx="831" cy="205"/>
            </a:xfrm>
          </p:grpSpPr>
          <p:sp>
            <p:nvSpPr>
              <p:cNvPr id="10354" name="Line 59"/>
              <p:cNvSpPr>
                <a:spLocks noChangeShapeType="1"/>
              </p:cNvSpPr>
              <p:nvPr/>
            </p:nvSpPr>
            <p:spPr bwMode="auto">
              <a:xfrm flipV="1">
                <a:off x="640" y="1668"/>
                <a:ext cx="156" cy="139"/>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55" name="Line 60"/>
              <p:cNvSpPr>
                <a:spLocks noChangeShapeType="1"/>
              </p:cNvSpPr>
              <p:nvPr/>
            </p:nvSpPr>
            <p:spPr bwMode="auto">
              <a:xfrm flipV="1">
                <a:off x="796" y="1602"/>
                <a:ext cx="216" cy="70"/>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56" name="Line 61"/>
              <p:cNvSpPr>
                <a:spLocks noChangeShapeType="1"/>
              </p:cNvSpPr>
              <p:nvPr/>
            </p:nvSpPr>
            <p:spPr bwMode="auto">
              <a:xfrm>
                <a:off x="1012" y="1602"/>
                <a:ext cx="244" cy="0"/>
              </a:xfrm>
              <a:prstGeom prst="line">
                <a:avLst/>
              </a:prstGeom>
              <a:noFill/>
              <a:ln w="762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57" name="Line 62"/>
              <p:cNvSpPr>
                <a:spLocks noChangeShapeType="1"/>
              </p:cNvSpPr>
              <p:nvPr/>
            </p:nvSpPr>
            <p:spPr bwMode="auto">
              <a:xfrm>
                <a:off x="1256" y="1602"/>
                <a:ext cx="215" cy="35"/>
              </a:xfrm>
              <a:prstGeom prst="line">
                <a:avLst/>
              </a:prstGeom>
              <a:noFill/>
              <a:ln w="762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pSp>
        <p:grpSp>
          <p:nvGrpSpPr>
            <p:cNvPr id="10349" name="Group 63"/>
            <p:cNvGrpSpPr>
              <a:grpSpLocks/>
            </p:cNvGrpSpPr>
            <p:nvPr/>
          </p:nvGrpSpPr>
          <p:grpSpPr bwMode="auto">
            <a:xfrm>
              <a:off x="681" y="1967"/>
              <a:ext cx="832" cy="208"/>
              <a:chOff x="681" y="1967"/>
              <a:chExt cx="832" cy="208"/>
            </a:xfrm>
          </p:grpSpPr>
          <p:sp>
            <p:nvSpPr>
              <p:cNvPr id="10350" name="Line 64"/>
              <p:cNvSpPr>
                <a:spLocks noChangeShapeType="1"/>
              </p:cNvSpPr>
              <p:nvPr/>
            </p:nvSpPr>
            <p:spPr bwMode="auto">
              <a:xfrm flipV="1">
                <a:off x="681" y="2036"/>
                <a:ext cx="156" cy="139"/>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51" name="Line 65"/>
              <p:cNvSpPr>
                <a:spLocks noChangeShapeType="1"/>
              </p:cNvSpPr>
              <p:nvPr/>
            </p:nvSpPr>
            <p:spPr bwMode="auto">
              <a:xfrm flipV="1">
                <a:off x="833" y="1967"/>
                <a:ext cx="215" cy="69"/>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52" name="Line 66"/>
              <p:cNvSpPr>
                <a:spLocks noChangeShapeType="1"/>
              </p:cNvSpPr>
              <p:nvPr/>
            </p:nvSpPr>
            <p:spPr bwMode="auto">
              <a:xfrm>
                <a:off x="1052" y="1971"/>
                <a:ext cx="245" cy="0"/>
              </a:xfrm>
              <a:prstGeom prst="line">
                <a:avLst/>
              </a:prstGeom>
              <a:noFill/>
              <a:ln w="762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353" name="Line 67"/>
              <p:cNvSpPr>
                <a:spLocks noChangeShapeType="1"/>
              </p:cNvSpPr>
              <p:nvPr/>
            </p:nvSpPr>
            <p:spPr bwMode="auto">
              <a:xfrm>
                <a:off x="1297" y="1971"/>
                <a:ext cx="216" cy="34"/>
              </a:xfrm>
              <a:prstGeom prst="line">
                <a:avLst/>
              </a:prstGeom>
              <a:noFill/>
              <a:ln w="762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pSp>
      </p:grpSp>
      <p:sp>
        <p:nvSpPr>
          <p:cNvPr id="10253" name="AutoShape 92"/>
          <p:cNvSpPr>
            <a:spLocks noChangeArrowheads="1"/>
          </p:cNvSpPr>
          <p:nvPr/>
        </p:nvSpPr>
        <p:spPr bwMode="auto">
          <a:xfrm rot="5400000">
            <a:off x="4321175" y="4760913"/>
            <a:ext cx="287337" cy="649288"/>
          </a:xfrm>
          <a:prstGeom prst="upArrow">
            <a:avLst>
              <a:gd name="adj1" fmla="val 50000"/>
              <a:gd name="adj2" fmla="val 112890"/>
            </a:avLst>
          </a:prstGeom>
          <a:solidFill>
            <a:srgbClr val="FF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grpSp>
        <p:nvGrpSpPr>
          <p:cNvPr id="10254" name="Group 153"/>
          <p:cNvGrpSpPr>
            <a:grpSpLocks/>
          </p:cNvGrpSpPr>
          <p:nvPr/>
        </p:nvGrpSpPr>
        <p:grpSpPr bwMode="auto">
          <a:xfrm>
            <a:off x="5076825" y="2997200"/>
            <a:ext cx="901700" cy="1658938"/>
            <a:chOff x="3379" y="1071"/>
            <a:chExt cx="568" cy="1045"/>
          </a:xfrm>
        </p:grpSpPr>
        <p:sp>
          <p:nvSpPr>
            <p:cNvPr id="10288" name="AutoShape 93"/>
            <p:cNvSpPr>
              <a:spLocks noChangeAspect="1" noChangeArrowheads="1" noTextEdit="1"/>
            </p:cNvSpPr>
            <p:nvPr/>
          </p:nvSpPr>
          <p:spPr bwMode="auto">
            <a:xfrm>
              <a:off x="3379" y="1071"/>
              <a:ext cx="568"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10289" name="Freeform 95"/>
            <p:cNvSpPr>
              <a:spLocks/>
            </p:cNvSpPr>
            <p:nvPr/>
          </p:nvSpPr>
          <p:spPr bwMode="auto">
            <a:xfrm>
              <a:off x="3521" y="1871"/>
              <a:ext cx="284" cy="242"/>
            </a:xfrm>
            <a:custGeom>
              <a:avLst/>
              <a:gdLst>
                <a:gd name="T0" fmla="*/ 0 w 284"/>
                <a:gd name="T1" fmla="*/ 116 h 242"/>
                <a:gd name="T2" fmla="*/ 138 w 284"/>
                <a:gd name="T3" fmla="*/ 0 h 242"/>
                <a:gd name="T4" fmla="*/ 55 w 284"/>
                <a:gd name="T5" fmla="*/ 171 h 242"/>
                <a:gd name="T6" fmla="*/ 138 w 284"/>
                <a:gd name="T7" fmla="*/ 0 h 242"/>
                <a:gd name="T8" fmla="*/ 118 w 284"/>
                <a:gd name="T9" fmla="*/ 236 h 242"/>
                <a:gd name="T10" fmla="*/ 138 w 284"/>
                <a:gd name="T11" fmla="*/ 0 h 242"/>
                <a:gd name="T12" fmla="*/ 221 w 284"/>
                <a:gd name="T13" fmla="*/ 242 h 242"/>
                <a:gd name="T14" fmla="*/ 174 w 284"/>
                <a:gd name="T15" fmla="*/ 24 h 242"/>
                <a:gd name="T16" fmla="*/ 284 w 284"/>
                <a:gd name="T17" fmla="*/ 116 h 242"/>
                <a:gd name="T18" fmla="*/ 174 w 284"/>
                <a:gd name="T19" fmla="*/ 24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 h="242">
                  <a:moveTo>
                    <a:pt x="0" y="116"/>
                  </a:moveTo>
                  <a:lnTo>
                    <a:pt x="138" y="0"/>
                  </a:lnTo>
                  <a:lnTo>
                    <a:pt x="55" y="171"/>
                  </a:lnTo>
                  <a:lnTo>
                    <a:pt x="138" y="0"/>
                  </a:lnTo>
                  <a:lnTo>
                    <a:pt x="118" y="236"/>
                  </a:lnTo>
                  <a:lnTo>
                    <a:pt x="138" y="0"/>
                  </a:lnTo>
                  <a:lnTo>
                    <a:pt x="221" y="242"/>
                  </a:lnTo>
                  <a:lnTo>
                    <a:pt x="174" y="24"/>
                  </a:lnTo>
                  <a:lnTo>
                    <a:pt x="284" y="116"/>
                  </a:lnTo>
                  <a:lnTo>
                    <a:pt x="174" y="24"/>
                  </a:lnTo>
                </a:path>
              </a:pathLst>
            </a:custGeom>
            <a:noFill/>
            <a:ln w="6350">
              <a:solidFill>
                <a:srgbClr val="FFCC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0290" name="Line 96"/>
            <p:cNvSpPr>
              <a:spLocks noChangeShapeType="1"/>
            </p:cNvSpPr>
            <p:nvPr/>
          </p:nvSpPr>
          <p:spPr bwMode="auto">
            <a:xfrm>
              <a:off x="3635" y="1917"/>
              <a:ext cx="71" cy="119"/>
            </a:xfrm>
            <a:prstGeom prst="line">
              <a:avLst/>
            </a:prstGeom>
            <a:noFill/>
            <a:ln w="6350">
              <a:solidFill>
                <a:srgbClr val="FFCC99"/>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291" name="Line 97"/>
            <p:cNvSpPr>
              <a:spLocks noChangeShapeType="1"/>
            </p:cNvSpPr>
            <p:nvPr/>
          </p:nvSpPr>
          <p:spPr bwMode="auto">
            <a:xfrm flipH="1" flipV="1">
              <a:off x="3663" y="1892"/>
              <a:ext cx="87" cy="169"/>
            </a:xfrm>
            <a:prstGeom prst="line">
              <a:avLst/>
            </a:prstGeom>
            <a:noFill/>
            <a:ln w="6350">
              <a:solidFill>
                <a:srgbClr val="FFCC99"/>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292" name="Line 98"/>
            <p:cNvSpPr>
              <a:spLocks noChangeShapeType="1"/>
            </p:cNvSpPr>
            <p:nvPr/>
          </p:nvSpPr>
          <p:spPr bwMode="auto">
            <a:xfrm flipH="1" flipV="1">
              <a:off x="3643" y="1886"/>
              <a:ext cx="16" cy="190"/>
            </a:xfrm>
            <a:prstGeom prst="line">
              <a:avLst/>
            </a:prstGeom>
            <a:noFill/>
            <a:ln w="6350">
              <a:solidFill>
                <a:srgbClr val="FFCC99"/>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293" name="Line 99"/>
            <p:cNvSpPr>
              <a:spLocks noChangeShapeType="1"/>
            </p:cNvSpPr>
            <p:nvPr/>
          </p:nvSpPr>
          <p:spPr bwMode="auto">
            <a:xfrm flipV="1">
              <a:off x="3631" y="1920"/>
              <a:ext cx="40" cy="132"/>
            </a:xfrm>
            <a:prstGeom prst="line">
              <a:avLst/>
            </a:prstGeom>
            <a:noFill/>
            <a:ln w="6350">
              <a:solidFill>
                <a:srgbClr val="FFCC99"/>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294" name="Line 100"/>
            <p:cNvSpPr>
              <a:spLocks noChangeShapeType="1"/>
            </p:cNvSpPr>
            <p:nvPr/>
          </p:nvSpPr>
          <p:spPr bwMode="auto">
            <a:xfrm flipV="1">
              <a:off x="3545" y="1938"/>
              <a:ext cx="71" cy="101"/>
            </a:xfrm>
            <a:prstGeom prst="line">
              <a:avLst/>
            </a:prstGeom>
            <a:noFill/>
            <a:ln w="6350">
              <a:solidFill>
                <a:srgbClr val="FFCC99"/>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295" name="Line 101"/>
            <p:cNvSpPr>
              <a:spLocks noChangeShapeType="1"/>
            </p:cNvSpPr>
            <p:nvPr/>
          </p:nvSpPr>
          <p:spPr bwMode="auto">
            <a:xfrm flipH="1" flipV="1">
              <a:off x="3659" y="1871"/>
              <a:ext cx="111" cy="132"/>
            </a:xfrm>
            <a:prstGeom prst="line">
              <a:avLst/>
            </a:prstGeom>
            <a:noFill/>
            <a:ln w="6350">
              <a:solidFill>
                <a:srgbClr val="FFCC99"/>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0296" name="Freeform 102"/>
            <p:cNvSpPr>
              <a:spLocks/>
            </p:cNvSpPr>
            <p:nvPr/>
          </p:nvSpPr>
          <p:spPr bwMode="auto">
            <a:xfrm>
              <a:off x="3659" y="1255"/>
              <a:ext cx="20" cy="138"/>
            </a:xfrm>
            <a:custGeom>
              <a:avLst/>
              <a:gdLst>
                <a:gd name="T0" fmla="*/ 16 w 20"/>
                <a:gd name="T1" fmla="*/ 0 h 138"/>
                <a:gd name="T2" fmla="*/ 16 w 20"/>
                <a:gd name="T3" fmla="*/ 61 h 138"/>
                <a:gd name="T4" fmla="*/ 20 w 20"/>
                <a:gd name="T5" fmla="*/ 126 h 138"/>
                <a:gd name="T6" fmla="*/ 16 w 20"/>
                <a:gd name="T7" fmla="*/ 132 h 138"/>
                <a:gd name="T8" fmla="*/ 8 w 20"/>
                <a:gd name="T9" fmla="*/ 138 h 138"/>
                <a:gd name="T10" fmla="*/ 0 w 20"/>
                <a:gd name="T11" fmla="*/ 138 h 138"/>
                <a:gd name="T12" fmla="*/ 0 w 20"/>
                <a:gd name="T13" fmla="*/ 27 h 138"/>
                <a:gd name="T14" fmla="*/ 8 w 20"/>
                <a:gd name="T15" fmla="*/ 9 h 138"/>
                <a:gd name="T16" fmla="*/ 12 w 20"/>
                <a:gd name="T17" fmla="*/ 3 h 138"/>
                <a:gd name="T18" fmla="*/ 16 w 20"/>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38">
                  <a:moveTo>
                    <a:pt x="16" y="0"/>
                  </a:moveTo>
                  <a:lnTo>
                    <a:pt x="16" y="61"/>
                  </a:lnTo>
                  <a:lnTo>
                    <a:pt x="20" y="126"/>
                  </a:lnTo>
                  <a:lnTo>
                    <a:pt x="16" y="132"/>
                  </a:lnTo>
                  <a:lnTo>
                    <a:pt x="8" y="138"/>
                  </a:lnTo>
                  <a:lnTo>
                    <a:pt x="0" y="138"/>
                  </a:lnTo>
                  <a:lnTo>
                    <a:pt x="0" y="27"/>
                  </a:lnTo>
                  <a:lnTo>
                    <a:pt x="8" y="9"/>
                  </a:lnTo>
                  <a:lnTo>
                    <a:pt x="12" y="3"/>
                  </a:lnTo>
                  <a:lnTo>
                    <a:pt x="16" y="0"/>
                  </a:lnTo>
                  <a:close/>
                </a:path>
              </a:pathLst>
            </a:custGeom>
            <a:solidFill>
              <a:srgbClr val="B3D959"/>
            </a:solidFill>
            <a:ln w="0">
              <a:solidFill>
                <a:srgbClr val="000000"/>
              </a:solidFill>
              <a:prstDash val="solid"/>
              <a:round/>
              <a:headEnd/>
              <a:tailEnd/>
            </a:ln>
          </p:spPr>
          <p:txBody>
            <a:bodyPr/>
            <a:lstStyle/>
            <a:p>
              <a:endParaRPr lang="ar-SA"/>
            </a:p>
          </p:txBody>
        </p:sp>
        <p:sp>
          <p:nvSpPr>
            <p:cNvPr id="10297" name="Freeform 103"/>
            <p:cNvSpPr>
              <a:spLocks/>
            </p:cNvSpPr>
            <p:nvPr/>
          </p:nvSpPr>
          <p:spPr bwMode="auto">
            <a:xfrm>
              <a:off x="3545" y="1534"/>
              <a:ext cx="71" cy="95"/>
            </a:xfrm>
            <a:custGeom>
              <a:avLst/>
              <a:gdLst>
                <a:gd name="T0" fmla="*/ 12 w 71"/>
                <a:gd name="T1" fmla="*/ 0 h 95"/>
                <a:gd name="T2" fmla="*/ 23 w 71"/>
                <a:gd name="T3" fmla="*/ 9 h 95"/>
                <a:gd name="T4" fmla="*/ 31 w 71"/>
                <a:gd name="T5" fmla="*/ 21 h 95"/>
                <a:gd name="T6" fmla="*/ 43 w 71"/>
                <a:gd name="T7" fmla="*/ 33 h 95"/>
                <a:gd name="T8" fmla="*/ 51 w 71"/>
                <a:gd name="T9" fmla="*/ 49 h 95"/>
                <a:gd name="T10" fmla="*/ 63 w 71"/>
                <a:gd name="T11" fmla="*/ 73 h 95"/>
                <a:gd name="T12" fmla="*/ 71 w 71"/>
                <a:gd name="T13" fmla="*/ 95 h 95"/>
                <a:gd name="T14" fmla="*/ 63 w 71"/>
                <a:gd name="T15" fmla="*/ 86 h 95"/>
                <a:gd name="T16" fmla="*/ 19 w 71"/>
                <a:gd name="T17" fmla="*/ 52 h 95"/>
                <a:gd name="T18" fmla="*/ 12 w 71"/>
                <a:gd name="T19" fmla="*/ 40 h 95"/>
                <a:gd name="T20" fmla="*/ 0 w 71"/>
                <a:gd name="T21" fmla="*/ 27 h 95"/>
                <a:gd name="T22" fmla="*/ 4 w 71"/>
                <a:gd name="T23" fmla="*/ 15 h 95"/>
                <a:gd name="T24" fmla="*/ 12 w 71"/>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95">
                  <a:moveTo>
                    <a:pt x="12" y="0"/>
                  </a:moveTo>
                  <a:lnTo>
                    <a:pt x="23" y="9"/>
                  </a:lnTo>
                  <a:lnTo>
                    <a:pt x="31" y="21"/>
                  </a:lnTo>
                  <a:lnTo>
                    <a:pt x="43" y="33"/>
                  </a:lnTo>
                  <a:lnTo>
                    <a:pt x="51" y="49"/>
                  </a:lnTo>
                  <a:lnTo>
                    <a:pt x="63" y="73"/>
                  </a:lnTo>
                  <a:lnTo>
                    <a:pt x="71" y="95"/>
                  </a:lnTo>
                  <a:lnTo>
                    <a:pt x="63" y="86"/>
                  </a:lnTo>
                  <a:lnTo>
                    <a:pt x="19" y="52"/>
                  </a:lnTo>
                  <a:lnTo>
                    <a:pt x="12" y="40"/>
                  </a:lnTo>
                  <a:lnTo>
                    <a:pt x="0" y="27"/>
                  </a:lnTo>
                  <a:lnTo>
                    <a:pt x="4" y="15"/>
                  </a:lnTo>
                  <a:lnTo>
                    <a:pt x="12" y="0"/>
                  </a:lnTo>
                  <a:close/>
                </a:path>
              </a:pathLst>
            </a:custGeom>
            <a:solidFill>
              <a:srgbClr val="B3D959"/>
            </a:solidFill>
            <a:ln w="0">
              <a:solidFill>
                <a:srgbClr val="000000"/>
              </a:solidFill>
              <a:prstDash val="solid"/>
              <a:round/>
              <a:headEnd/>
              <a:tailEnd/>
            </a:ln>
          </p:spPr>
          <p:txBody>
            <a:bodyPr/>
            <a:lstStyle/>
            <a:p>
              <a:endParaRPr lang="ar-SA"/>
            </a:p>
          </p:txBody>
        </p:sp>
        <p:sp>
          <p:nvSpPr>
            <p:cNvPr id="10298" name="Freeform 104"/>
            <p:cNvSpPr>
              <a:spLocks/>
            </p:cNvSpPr>
            <p:nvPr/>
          </p:nvSpPr>
          <p:spPr bwMode="auto">
            <a:xfrm>
              <a:off x="3478" y="1469"/>
              <a:ext cx="102" cy="206"/>
            </a:xfrm>
            <a:custGeom>
              <a:avLst/>
              <a:gdLst>
                <a:gd name="T0" fmla="*/ 23 w 102"/>
                <a:gd name="T1" fmla="*/ 178 h 206"/>
                <a:gd name="T2" fmla="*/ 19 w 102"/>
                <a:gd name="T3" fmla="*/ 181 h 206"/>
                <a:gd name="T4" fmla="*/ 11 w 102"/>
                <a:gd name="T5" fmla="*/ 200 h 206"/>
                <a:gd name="T6" fmla="*/ 11 w 102"/>
                <a:gd name="T7" fmla="*/ 206 h 206"/>
                <a:gd name="T8" fmla="*/ 4 w 102"/>
                <a:gd name="T9" fmla="*/ 190 h 206"/>
                <a:gd name="T10" fmla="*/ 4 w 102"/>
                <a:gd name="T11" fmla="*/ 169 h 206"/>
                <a:gd name="T12" fmla="*/ 0 w 102"/>
                <a:gd name="T13" fmla="*/ 144 h 206"/>
                <a:gd name="T14" fmla="*/ 0 w 102"/>
                <a:gd name="T15" fmla="*/ 98 h 206"/>
                <a:gd name="T16" fmla="*/ 8 w 102"/>
                <a:gd name="T17" fmla="*/ 62 h 206"/>
                <a:gd name="T18" fmla="*/ 11 w 102"/>
                <a:gd name="T19" fmla="*/ 46 h 206"/>
                <a:gd name="T20" fmla="*/ 19 w 102"/>
                <a:gd name="T21" fmla="*/ 31 h 206"/>
                <a:gd name="T22" fmla="*/ 27 w 102"/>
                <a:gd name="T23" fmla="*/ 22 h 206"/>
                <a:gd name="T24" fmla="*/ 35 w 102"/>
                <a:gd name="T25" fmla="*/ 10 h 206"/>
                <a:gd name="T26" fmla="*/ 43 w 102"/>
                <a:gd name="T27" fmla="*/ 3 h 206"/>
                <a:gd name="T28" fmla="*/ 71 w 102"/>
                <a:gd name="T29" fmla="*/ 3 h 206"/>
                <a:gd name="T30" fmla="*/ 102 w 102"/>
                <a:gd name="T31" fmla="*/ 0 h 206"/>
                <a:gd name="T32" fmla="*/ 90 w 102"/>
                <a:gd name="T33" fmla="*/ 34 h 206"/>
                <a:gd name="T34" fmla="*/ 82 w 102"/>
                <a:gd name="T35" fmla="*/ 52 h 206"/>
                <a:gd name="T36" fmla="*/ 59 w 102"/>
                <a:gd name="T37" fmla="*/ 95 h 206"/>
                <a:gd name="T38" fmla="*/ 51 w 102"/>
                <a:gd name="T39" fmla="*/ 114 h 206"/>
                <a:gd name="T40" fmla="*/ 31 w 102"/>
                <a:gd name="T41" fmla="*/ 157 h 206"/>
                <a:gd name="T42" fmla="*/ 23 w 102"/>
                <a:gd name="T43" fmla="*/ 178 h 2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206">
                  <a:moveTo>
                    <a:pt x="23" y="178"/>
                  </a:moveTo>
                  <a:lnTo>
                    <a:pt x="19" y="181"/>
                  </a:lnTo>
                  <a:lnTo>
                    <a:pt x="11" y="200"/>
                  </a:lnTo>
                  <a:lnTo>
                    <a:pt x="11" y="206"/>
                  </a:lnTo>
                  <a:lnTo>
                    <a:pt x="4" y="190"/>
                  </a:lnTo>
                  <a:lnTo>
                    <a:pt x="4" y="169"/>
                  </a:lnTo>
                  <a:lnTo>
                    <a:pt x="0" y="144"/>
                  </a:lnTo>
                  <a:lnTo>
                    <a:pt x="0" y="98"/>
                  </a:lnTo>
                  <a:lnTo>
                    <a:pt x="8" y="62"/>
                  </a:lnTo>
                  <a:lnTo>
                    <a:pt x="11" y="46"/>
                  </a:lnTo>
                  <a:lnTo>
                    <a:pt x="19" y="31"/>
                  </a:lnTo>
                  <a:lnTo>
                    <a:pt x="27" y="22"/>
                  </a:lnTo>
                  <a:lnTo>
                    <a:pt x="35" y="10"/>
                  </a:lnTo>
                  <a:lnTo>
                    <a:pt x="43" y="3"/>
                  </a:lnTo>
                  <a:lnTo>
                    <a:pt x="71" y="3"/>
                  </a:lnTo>
                  <a:lnTo>
                    <a:pt x="102" y="0"/>
                  </a:lnTo>
                  <a:lnTo>
                    <a:pt x="90" y="34"/>
                  </a:lnTo>
                  <a:lnTo>
                    <a:pt x="82" y="52"/>
                  </a:lnTo>
                  <a:lnTo>
                    <a:pt x="59" y="95"/>
                  </a:lnTo>
                  <a:lnTo>
                    <a:pt x="51" y="114"/>
                  </a:lnTo>
                  <a:lnTo>
                    <a:pt x="31" y="157"/>
                  </a:lnTo>
                  <a:lnTo>
                    <a:pt x="23" y="178"/>
                  </a:lnTo>
                  <a:close/>
                </a:path>
              </a:pathLst>
            </a:custGeom>
            <a:solidFill>
              <a:srgbClr val="DDF79E"/>
            </a:solidFill>
            <a:ln w="0">
              <a:solidFill>
                <a:srgbClr val="000000"/>
              </a:solidFill>
              <a:prstDash val="solid"/>
              <a:round/>
              <a:headEnd/>
              <a:tailEnd/>
            </a:ln>
          </p:spPr>
          <p:txBody>
            <a:bodyPr/>
            <a:lstStyle/>
            <a:p>
              <a:endParaRPr lang="ar-SA"/>
            </a:p>
          </p:txBody>
        </p:sp>
        <p:sp>
          <p:nvSpPr>
            <p:cNvPr id="10299" name="Freeform 105"/>
            <p:cNvSpPr>
              <a:spLocks/>
            </p:cNvSpPr>
            <p:nvPr/>
          </p:nvSpPr>
          <p:spPr bwMode="auto">
            <a:xfrm>
              <a:off x="3442" y="1472"/>
              <a:ext cx="75" cy="175"/>
            </a:xfrm>
            <a:custGeom>
              <a:avLst/>
              <a:gdLst>
                <a:gd name="T0" fmla="*/ 75 w 75"/>
                <a:gd name="T1" fmla="*/ 0 h 175"/>
                <a:gd name="T2" fmla="*/ 28 w 75"/>
                <a:gd name="T3" fmla="*/ 0 h 175"/>
                <a:gd name="T4" fmla="*/ 12 w 75"/>
                <a:gd name="T5" fmla="*/ 25 h 175"/>
                <a:gd name="T6" fmla="*/ 8 w 75"/>
                <a:gd name="T7" fmla="*/ 40 h 175"/>
                <a:gd name="T8" fmla="*/ 4 w 75"/>
                <a:gd name="T9" fmla="*/ 53 h 175"/>
                <a:gd name="T10" fmla="*/ 0 w 75"/>
                <a:gd name="T11" fmla="*/ 74 h 175"/>
                <a:gd name="T12" fmla="*/ 4 w 75"/>
                <a:gd name="T13" fmla="*/ 95 h 175"/>
                <a:gd name="T14" fmla="*/ 4 w 75"/>
                <a:gd name="T15" fmla="*/ 114 h 175"/>
                <a:gd name="T16" fmla="*/ 12 w 75"/>
                <a:gd name="T17" fmla="*/ 135 h 175"/>
                <a:gd name="T18" fmla="*/ 24 w 75"/>
                <a:gd name="T19" fmla="*/ 160 h 175"/>
                <a:gd name="T20" fmla="*/ 32 w 75"/>
                <a:gd name="T21" fmla="*/ 172 h 175"/>
                <a:gd name="T22" fmla="*/ 36 w 75"/>
                <a:gd name="T23" fmla="*/ 175 h 175"/>
                <a:gd name="T24" fmla="*/ 32 w 75"/>
                <a:gd name="T25" fmla="*/ 151 h 175"/>
                <a:gd name="T26" fmla="*/ 28 w 75"/>
                <a:gd name="T27" fmla="*/ 129 h 175"/>
                <a:gd name="T28" fmla="*/ 28 w 75"/>
                <a:gd name="T29" fmla="*/ 108 h 175"/>
                <a:gd name="T30" fmla="*/ 32 w 75"/>
                <a:gd name="T31" fmla="*/ 95 h 175"/>
                <a:gd name="T32" fmla="*/ 36 w 75"/>
                <a:gd name="T33" fmla="*/ 62 h 175"/>
                <a:gd name="T34" fmla="*/ 44 w 75"/>
                <a:gd name="T35" fmla="*/ 46 h 175"/>
                <a:gd name="T36" fmla="*/ 47 w 75"/>
                <a:gd name="T37" fmla="*/ 34 h 175"/>
                <a:gd name="T38" fmla="*/ 55 w 75"/>
                <a:gd name="T39" fmla="*/ 16 h 175"/>
                <a:gd name="T40" fmla="*/ 63 w 75"/>
                <a:gd name="T41" fmla="*/ 7 h 175"/>
                <a:gd name="T42" fmla="*/ 75 w 75"/>
                <a:gd name="T43" fmla="*/ 0 h 1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 h="175">
                  <a:moveTo>
                    <a:pt x="75" y="0"/>
                  </a:moveTo>
                  <a:lnTo>
                    <a:pt x="28" y="0"/>
                  </a:lnTo>
                  <a:lnTo>
                    <a:pt x="12" y="25"/>
                  </a:lnTo>
                  <a:lnTo>
                    <a:pt x="8" y="40"/>
                  </a:lnTo>
                  <a:lnTo>
                    <a:pt x="4" y="53"/>
                  </a:lnTo>
                  <a:lnTo>
                    <a:pt x="0" y="74"/>
                  </a:lnTo>
                  <a:lnTo>
                    <a:pt x="4" y="95"/>
                  </a:lnTo>
                  <a:lnTo>
                    <a:pt x="4" y="114"/>
                  </a:lnTo>
                  <a:lnTo>
                    <a:pt x="12" y="135"/>
                  </a:lnTo>
                  <a:lnTo>
                    <a:pt x="24" y="160"/>
                  </a:lnTo>
                  <a:lnTo>
                    <a:pt x="32" y="172"/>
                  </a:lnTo>
                  <a:lnTo>
                    <a:pt x="36" y="175"/>
                  </a:lnTo>
                  <a:lnTo>
                    <a:pt x="32" y="151"/>
                  </a:lnTo>
                  <a:lnTo>
                    <a:pt x="28" y="129"/>
                  </a:lnTo>
                  <a:lnTo>
                    <a:pt x="28" y="108"/>
                  </a:lnTo>
                  <a:lnTo>
                    <a:pt x="32" y="95"/>
                  </a:lnTo>
                  <a:lnTo>
                    <a:pt x="36" y="62"/>
                  </a:lnTo>
                  <a:lnTo>
                    <a:pt x="44" y="46"/>
                  </a:lnTo>
                  <a:lnTo>
                    <a:pt x="47" y="34"/>
                  </a:lnTo>
                  <a:lnTo>
                    <a:pt x="55" y="16"/>
                  </a:lnTo>
                  <a:lnTo>
                    <a:pt x="63" y="7"/>
                  </a:lnTo>
                  <a:lnTo>
                    <a:pt x="75" y="0"/>
                  </a:lnTo>
                  <a:close/>
                </a:path>
              </a:pathLst>
            </a:custGeom>
            <a:solidFill>
              <a:srgbClr val="DDF79E"/>
            </a:solidFill>
            <a:ln w="0">
              <a:solidFill>
                <a:srgbClr val="000000"/>
              </a:solidFill>
              <a:prstDash val="solid"/>
              <a:round/>
              <a:headEnd/>
              <a:tailEnd/>
            </a:ln>
          </p:spPr>
          <p:txBody>
            <a:bodyPr/>
            <a:lstStyle/>
            <a:p>
              <a:endParaRPr lang="ar-SA"/>
            </a:p>
          </p:txBody>
        </p:sp>
        <p:sp>
          <p:nvSpPr>
            <p:cNvPr id="10300" name="Freeform 106"/>
            <p:cNvSpPr>
              <a:spLocks/>
            </p:cNvSpPr>
            <p:nvPr/>
          </p:nvSpPr>
          <p:spPr bwMode="auto">
            <a:xfrm>
              <a:off x="3560" y="1472"/>
              <a:ext cx="127" cy="258"/>
            </a:xfrm>
            <a:custGeom>
              <a:avLst/>
              <a:gdLst>
                <a:gd name="T0" fmla="*/ 52 w 127"/>
                <a:gd name="T1" fmla="*/ 37 h 258"/>
                <a:gd name="T2" fmla="*/ 48 w 127"/>
                <a:gd name="T3" fmla="*/ 28 h 258"/>
                <a:gd name="T4" fmla="*/ 24 w 127"/>
                <a:gd name="T5" fmla="*/ 0 h 258"/>
                <a:gd name="T6" fmla="*/ 20 w 127"/>
                <a:gd name="T7" fmla="*/ 16 h 258"/>
                <a:gd name="T8" fmla="*/ 12 w 127"/>
                <a:gd name="T9" fmla="*/ 31 h 258"/>
                <a:gd name="T10" fmla="*/ 0 w 127"/>
                <a:gd name="T11" fmla="*/ 59 h 258"/>
                <a:gd name="T12" fmla="*/ 12 w 127"/>
                <a:gd name="T13" fmla="*/ 68 h 258"/>
                <a:gd name="T14" fmla="*/ 28 w 127"/>
                <a:gd name="T15" fmla="*/ 92 h 258"/>
                <a:gd name="T16" fmla="*/ 40 w 127"/>
                <a:gd name="T17" fmla="*/ 108 h 258"/>
                <a:gd name="T18" fmla="*/ 56 w 127"/>
                <a:gd name="T19" fmla="*/ 138 h 258"/>
                <a:gd name="T20" fmla="*/ 68 w 127"/>
                <a:gd name="T21" fmla="*/ 169 h 258"/>
                <a:gd name="T22" fmla="*/ 71 w 127"/>
                <a:gd name="T23" fmla="*/ 197 h 258"/>
                <a:gd name="T24" fmla="*/ 75 w 127"/>
                <a:gd name="T25" fmla="*/ 209 h 258"/>
                <a:gd name="T26" fmla="*/ 75 w 127"/>
                <a:gd name="T27" fmla="*/ 258 h 258"/>
                <a:gd name="T28" fmla="*/ 87 w 127"/>
                <a:gd name="T29" fmla="*/ 258 h 258"/>
                <a:gd name="T30" fmla="*/ 99 w 127"/>
                <a:gd name="T31" fmla="*/ 255 h 258"/>
                <a:gd name="T32" fmla="*/ 115 w 127"/>
                <a:gd name="T33" fmla="*/ 249 h 258"/>
                <a:gd name="T34" fmla="*/ 123 w 127"/>
                <a:gd name="T35" fmla="*/ 227 h 258"/>
                <a:gd name="T36" fmla="*/ 127 w 127"/>
                <a:gd name="T37" fmla="*/ 206 h 258"/>
                <a:gd name="T38" fmla="*/ 111 w 127"/>
                <a:gd name="T39" fmla="*/ 203 h 258"/>
                <a:gd name="T40" fmla="*/ 99 w 127"/>
                <a:gd name="T41" fmla="*/ 200 h 258"/>
                <a:gd name="T42" fmla="*/ 91 w 127"/>
                <a:gd name="T43" fmla="*/ 197 h 258"/>
                <a:gd name="T44" fmla="*/ 87 w 127"/>
                <a:gd name="T45" fmla="*/ 190 h 258"/>
                <a:gd name="T46" fmla="*/ 87 w 127"/>
                <a:gd name="T47" fmla="*/ 184 h 258"/>
                <a:gd name="T48" fmla="*/ 79 w 127"/>
                <a:gd name="T49" fmla="*/ 138 h 258"/>
                <a:gd name="T50" fmla="*/ 83 w 127"/>
                <a:gd name="T51" fmla="*/ 135 h 258"/>
                <a:gd name="T52" fmla="*/ 83 w 127"/>
                <a:gd name="T53" fmla="*/ 129 h 258"/>
                <a:gd name="T54" fmla="*/ 79 w 127"/>
                <a:gd name="T55" fmla="*/ 126 h 258"/>
                <a:gd name="T56" fmla="*/ 71 w 127"/>
                <a:gd name="T57" fmla="*/ 123 h 258"/>
                <a:gd name="T58" fmla="*/ 56 w 127"/>
                <a:gd name="T59" fmla="*/ 92 h 258"/>
                <a:gd name="T60" fmla="*/ 52 w 127"/>
                <a:gd name="T61" fmla="*/ 80 h 258"/>
                <a:gd name="T62" fmla="*/ 48 w 127"/>
                <a:gd name="T63" fmla="*/ 59 h 258"/>
                <a:gd name="T64" fmla="*/ 48 w 127"/>
                <a:gd name="T65" fmla="*/ 49 h 258"/>
                <a:gd name="T66" fmla="*/ 52 w 127"/>
                <a:gd name="T67" fmla="*/ 37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7" h="258">
                  <a:moveTo>
                    <a:pt x="52" y="37"/>
                  </a:moveTo>
                  <a:lnTo>
                    <a:pt x="48" y="28"/>
                  </a:lnTo>
                  <a:lnTo>
                    <a:pt x="24" y="0"/>
                  </a:lnTo>
                  <a:lnTo>
                    <a:pt x="20" y="16"/>
                  </a:lnTo>
                  <a:lnTo>
                    <a:pt x="12" y="31"/>
                  </a:lnTo>
                  <a:lnTo>
                    <a:pt x="0" y="59"/>
                  </a:lnTo>
                  <a:lnTo>
                    <a:pt x="12" y="68"/>
                  </a:lnTo>
                  <a:lnTo>
                    <a:pt x="28" y="92"/>
                  </a:lnTo>
                  <a:lnTo>
                    <a:pt x="40" y="108"/>
                  </a:lnTo>
                  <a:lnTo>
                    <a:pt x="56" y="138"/>
                  </a:lnTo>
                  <a:lnTo>
                    <a:pt x="68" y="169"/>
                  </a:lnTo>
                  <a:lnTo>
                    <a:pt x="71" y="197"/>
                  </a:lnTo>
                  <a:lnTo>
                    <a:pt x="75" y="209"/>
                  </a:lnTo>
                  <a:lnTo>
                    <a:pt x="75" y="258"/>
                  </a:lnTo>
                  <a:lnTo>
                    <a:pt x="87" y="258"/>
                  </a:lnTo>
                  <a:lnTo>
                    <a:pt x="99" y="255"/>
                  </a:lnTo>
                  <a:lnTo>
                    <a:pt x="115" y="249"/>
                  </a:lnTo>
                  <a:lnTo>
                    <a:pt x="123" y="227"/>
                  </a:lnTo>
                  <a:lnTo>
                    <a:pt x="127" y="206"/>
                  </a:lnTo>
                  <a:lnTo>
                    <a:pt x="111" y="203"/>
                  </a:lnTo>
                  <a:lnTo>
                    <a:pt x="99" y="200"/>
                  </a:lnTo>
                  <a:lnTo>
                    <a:pt x="91" y="197"/>
                  </a:lnTo>
                  <a:lnTo>
                    <a:pt x="87" y="190"/>
                  </a:lnTo>
                  <a:lnTo>
                    <a:pt x="87" y="184"/>
                  </a:lnTo>
                  <a:lnTo>
                    <a:pt x="79" y="138"/>
                  </a:lnTo>
                  <a:lnTo>
                    <a:pt x="83" y="135"/>
                  </a:lnTo>
                  <a:lnTo>
                    <a:pt x="83" y="129"/>
                  </a:lnTo>
                  <a:lnTo>
                    <a:pt x="79" y="126"/>
                  </a:lnTo>
                  <a:lnTo>
                    <a:pt x="71" y="123"/>
                  </a:lnTo>
                  <a:lnTo>
                    <a:pt x="56" y="92"/>
                  </a:lnTo>
                  <a:lnTo>
                    <a:pt x="52" y="80"/>
                  </a:lnTo>
                  <a:lnTo>
                    <a:pt x="48" y="59"/>
                  </a:lnTo>
                  <a:lnTo>
                    <a:pt x="48" y="49"/>
                  </a:lnTo>
                  <a:lnTo>
                    <a:pt x="52" y="37"/>
                  </a:lnTo>
                  <a:close/>
                </a:path>
              </a:pathLst>
            </a:custGeom>
            <a:solidFill>
              <a:srgbClr val="B3D959"/>
            </a:solidFill>
            <a:ln w="0">
              <a:solidFill>
                <a:srgbClr val="000000"/>
              </a:solidFill>
              <a:prstDash val="solid"/>
              <a:round/>
              <a:headEnd/>
              <a:tailEnd/>
            </a:ln>
          </p:spPr>
          <p:txBody>
            <a:bodyPr/>
            <a:lstStyle/>
            <a:p>
              <a:endParaRPr lang="ar-SA"/>
            </a:p>
          </p:txBody>
        </p:sp>
        <p:sp>
          <p:nvSpPr>
            <p:cNvPr id="10301" name="Freeform 107"/>
            <p:cNvSpPr>
              <a:spLocks/>
            </p:cNvSpPr>
            <p:nvPr/>
          </p:nvSpPr>
          <p:spPr bwMode="auto">
            <a:xfrm>
              <a:off x="3588" y="1347"/>
              <a:ext cx="47" cy="92"/>
            </a:xfrm>
            <a:custGeom>
              <a:avLst/>
              <a:gdLst>
                <a:gd name="T0" fmla="*/ 12 w 47"/>
                <a:gd name="T1" fmla="*/ 0 h 92"/>
                <a:gd name="T2" fmla="*/ 16 w 47"/>
                <a:gd name="T3" fmla="*/ 9 h 92"/>
                <a:gd name="T4" fmla="*/ 24 w 47"/>
                <a:gd name="T5" fmla="*/ 18 h 92"/>
                <a:gd name="T6" fmla="*/ 36 w 47"/>
                <a:gd name="T7" fmla="*/ 46 h 92"/>
                <a:gd name="T8" fmla="*/ 43 w 47"/>
                <a:gd name="T9" fmla="*/ 73 h 92"/>
                <a:gd name="T10" fmla="*/ 47 w 47"/>
                <a:gd name="T11" fmla="*/ 92 h 92"/>
                <a:gd name="T12" fmla="*/ 43 w 47"/>
                <a:gd name="T13" fmla="*/ 83 h 92"/>
                <a:gd name="T14" fmla="*/ 32 w 47"/>
                <a:gd name="T15" fmla="*/ 67 h 92"/>
                <a:gd name="T16" fmla="*/ 16 w 47"/>
                <a:gd name="T17" fmla="*/ 49 h 92"/>
                <a:gd name="T18" fmla="*/ 0 w 47"/>
                <a:gd name="T19" fmla="*/ 24 h 92"/>
                <a:gd name="T20" fmla="*/ 4 w 47"/>
                <a:gd name="T21" fmla="*/ 12 h 92"/>
                <a:gd name="T22" fmla="*/ 12 w 47"/>
                <a:gd name="T23" fmla="*/ 0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92">
                  <a:moveTo>
                    <a:pt x="12" y="0"/>
                  </a:moveTo>
                  <a:lnTo>
                    <a:pt x="16" y="9"/>
                  </a:lnTo>
                  <a:lnTo>
                    <a:pt x="24" y="18"/>
                  </a:lnTo>
                  <a:lnTo>
                    <a:pt x="36" y="46"/>
                  </a:lnTo>
                  <a:lnTo>
                    <a:pt x="43" y="73"/>
                  </a:lnTo>
                  <a:lnTo>
                    <a:pt x="47" y="92"/>
                  </a:lnTo>
                  <a:lnTo>
                    <a:pt x="43" y="83"/>
                  </a:lnTo>
                  <a:lnTo>
                    <a:pt x="32" y="67"/>
                  </a:lnTo>
                  <a:lnTo>
                    <a:pt x="16" y="49"/>
                  </a:lnTo>
                  <a:lnTo>
                    <a:pt x="0" y="24"/>
                  </a:lnTo>
                  <a:lnTo>
                    <a:pt x="4" y="12"/>
                  </a:lnTo>
                  <a:lnTo>
                    <a:pt x="12" y="0"/>
                  </a:lnTo>
                  <a:close/>
                </a:path>
              </a:pathLst>
            </a:custGeom>
            <a:solidFill>
              <a:srgbClr val="B3D959"/>
            </a:solidFill>
            <a:ln w="0">
              <a:solidFill>
                <a:srgbClr val="000000"/>
              </a:solidFill>
              <a:prstDash val="solid"/>
              <a:round/>
              <a:headEnd/>
              <a:tailEnd/>
            </a:ln>
          </p:spPr>
          <p:txBody>
            <a:bodyPr/>
            <a:lstStyle/>
            <a:p>
              <a:endParaRPr lang="ar-SA"/>
            </a:p>
          </p:txBody>
        </p:sp>
        <p:sp>
          <p:nvSpPr>
            <p:cNvPr id="10302" name="Freeform 108"/>
            <p:cNvSpPr>
              <a:spLocks/>
            </p:cNvSpPr>
            <p:nvPr/>
          </p:nvSpPr>
          <p:spPr bwMode="auto">
            <a:xfrm>
              <a:off x="3545" y="1279"/>
              <a:ext cx="67" cy="206"/>
            </a:xfrm>
            <a:custGeom>
              <a:avLst/>
              <a:gdLst>
                <a:gd name="T0" fmla="*/ 15 w 67"/>
                <a:gd name="T1" fmla="*/ 178 h 206"/>
                <a:gd name="T2" fmla="*/ 15 w 67"/>
                <a:gd name="T3" fmla="*/ 184 h 206"/>
                <a:gd name="T4" fmla="*/ 12 w 67"/>
                <a:gd name="T5" fmla="*/ 190 h 206"/>
                <a:gd name="T6" fmla="*/ 8 w 67"/>
                <a:gd name="T7" fmla="*/ 206 h 206"/>
                <a:gd name="T8" fmla="*/ 4 w 67"/>
                <a:gd name="T9" fmla="*/ 190 h 206"/>
                <a:gd name="T10" fmla="*/ 4 w 67"/>
                <a:gd name="T11" fmla="*/ 169 h 206"/>
                <a:gd name="T12" fmla="*/ 0 w 67"/>
                <a:gd name="T13" fmla="*/ 123 h 206"/>
                <a:gd name="T14" fmla="*/ 4 w 67"/>
                <a:gd name="T15" fmla="*/ 80 h 206"/>
                <a:gd name="T16" fmla="*/ 12 w 67"/>
                <a:gd name="T17" fmla="*/ 46 h 206"/>
                <a:gd name="T18" fmla="*/ 19 w 67"/>
                <a:gd name="T19" fmla="*/ 22 h 206"/>
                <a:gd name="T20" fmla="*/ 23 w 67"/>
                <a:gd name="T21" fmla="*/ 13 h 206"/>
                <a:gd name="T22" fmla="*/ 31 w 67"/>
                <a:gd name="T23" fmla="*/ 3 h 206"/>
                <a:gd name="T24" fmla="*/ 47 w 67"/>
                <a:gd name="T25" fmla="*/ 3 h 206"/>
                <a:gd name="T26" fmla="*/ 67 w 67"/>
                <a:gd name="T27" fmla="*/ 0 h 206"/>
                <a:gd name="T28" fmla="*/ 59 w 67"/>
                <a:gd name="T29" fmla="*/ 37 h 206"/>
                <a:gd name="T30" fmla="*/ 47 w 67"/>
                <a:gd name="T31" fmla="*/ 74 h 206"/>
                <a:gd name="T32" fmla="*/ 39 w 67"/>
                <a:gd name="T33" fmla="*/ 95 h 206"/>
                <a:gd name="T34" fmla="*/ 35 w 67"/>
                <a:gd name="T35" fmla="*/ 117 h 206"/>
                <a:gd name="T36" fmla="*/ 23 w 67"/>
                <a:gd name="T37" fmla="*/ 157 h 206"/>
                <a:gd name="T38" fmla="*/ 15 w 67"/>
                <a:gd name="T39" fmla="*/ 178 h 2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206">
                  <a:moveTo>
                    <a:pt x="15" y="178"/>
                  </a:moveTo>
                  <a:lnTo>
                    <a:pt x="15" y="184"/>
                  </a:lnTo>
                  <a:lnTo>
                    <a:pt x="12" y="190"/>
                  </a:lnTo>
                  <a:lnTo>
                    <a:pt x="8" y="206"/>
                  </a:lnTo>
                  <a:lnTo>
                    <a:pt x="4" y="190"/>
                  </a:lnTo>
                  <a:lnTo>
                    <a:pt x="4" y="169"/>
                  </a:lnTo>
                  <a:lnTo>
                    <a:pt x="0" y="123"/>
                  </a:lnTo>
                  <a:lnTo>
                    <a:pt x="4" y="80"/>
                  </a:lnTo>
                  <a:lnTo>
                    <a:pt x="12" y="46"/>
                  </a:lnTo>
                  <a:lnTo>
                    <a:pt x="19" y="22"/>
                  </a:lnTo>
                  <a:lnTo>
                    <a:pt x="23" y="13"/>
                  </a:lnTo>
                  <a:lnTo>
                    <a:pt x="31" y="3"/>
                  </a:lnTo>
                  <a:lnTo>
                    <a:pt x="47" y="3"/>
                  </a:lnTo>
                  <a:lnTo>
                    <a:pt x="67" y="0"/>
                  </a:lnTo>
                  <a:lnTo>
                    <a:pt x="59" y="37"/>
                  </a:lnTo>
                  <a:lnTo>
                    <a:pt x="47" y="74"/>
                  </a:lnTo>
                  <a:lnTo>
                    <a:pt x="39" y="95"/>
                  </a:lnTo>
                  <a:lnTo>
                    <a:pt x="35" y="117"/>
                  </a:lnTo>
                  <a:lnTo>
                    <a:pt x="23" y="157"/>
                  </a:lnTo>
                  <a:lnTo>
                    <a:pt x="15" y="178"/>
                  </a:lnTo>
                  <a:close/>
                </a:path>
              </a:pathLst>
            </a:custGeom>
            <a:solidFill>
              <a:srgbClr val="DDF79E"/>
            </a:solidFill>
            <a:ln w="0">
              <a:solidFill>
                <a:srgbClr val="000000"/>
              </a:solidFill>
              <a:prstDash val="solid"/>
              <a:round/>
              <a:headEnd/>
              <a:tailEnd/>
            </a:ln>
          </p:spPr>
          <p:txBody>
            <a:bodyPr/>
            <a:lstStyle/>
            <a:p>
              <a:endParaRPr lang="ar-SA"/>
            </a:p>
          </p:txBody>
        </p:sp>
        <p:sp>
          <p:nvSpPr>
            <p:cNvPr id="10303" name="Freeform 109"/>
            <p:cNvSpPr>
              <a:spLocks/>
            </p:cNvSpPr>
            <p:nvPr/>
          </p:nvSpPr>
          <p:spPr bwMode="auto">
            <a:xfrm>
              <a:off x="3525" y="1282"/>
              <a:ext cx="47" cy="178"/>
            </a:xfrm>
            <a:custGeom>
              <a:avLst/>
              <a:gdLst>
                <a:gd name="T0" fmla="*/ 47 w 47"/>
                <a:gd name="T1" fmla="*/ 0 h 178"/>
                <a:gd name="T2" fmla="*/ 16 w 47"/>
                <a:gd name="T3" fmla="*/ 0 h 178"/>
                <a:gd name="T4" fmla="*/ 12 w 47"/>
                <a:gd name="T5" fmla="*/ 13 h 178"/>
                <a:gd name="T6" fmla="*/ 4 w 47"/>
                <a:gd name="T7" fmla="*/ 28 h 178"/>
                <a:gd name="T8" fmla="*/ 0 w 47"/>
                <a:gd name="T9" fmla="*/ 56 h 178"/>
                <a:gd name="T10" fmla="*/ 0 w 47"/>
                <a:gd name="T11" fmla="*/ 95 h 178"/>
                <a:gd name="T12" fmla="*/ 4 w 47"/>
                <a:gd name="T13" fmla="*/ 114 h 178"/>
                <a:gd name="T14" fmla="*/ 4 w 47"/>
                <a:gd name="T15" fmla="*/ 135 h 178"/>
                <a:gd name="T16" fmla="*/ 16 w 47"/>
                <a:gd name="T17" fmla="*/ 172 h 178"/>
                <a:gd name="T18" fmla="*/ 20 w 47"/>
                <a:gd name="T19" fmla="*/ 178 h 178"/>
                <a:gd name="T20" fmla="*/ 16 w 47"/>
                <a:gd name="T21" fmla="*/ 129 h 178"/>
                <a:gd name="T22" fmla="*/ 16 w 47"/>
                <a:gd name="T23" fmla="*/ 108 h 178"/>
                <a:gd name="T24" fmla="*/ 20 w 47"/>
                <a:gd name="T25" fmla="*/ 95 h 178"/>
                <a:gd name="T26" fmla="*/ 24 w 47"/>
                <a:gd name="T27" fmla="*/ 62 h 178"/>
                <a:gd name="T28" fmla="*/ 28 w 47"/>
                <a:gd name="T29" fmla="*/ 34 h 178"/>
                <a:gd name="T30" fmla="*/ 39 w 47"/>
                <a:gd name="T31" fmla="*/ 7 h 178"/>
                <a:gd name="T32" fmla="*/ 47 w 47"/>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78">
                  <a:moveTo>
                    <a:pt x="47" y="0"/>
                  </a:moveTo>
                  <a:lnTo>
                    <a:pt x="16" y="0"/>
                  </a:lnTo>
                  <a:lnTo>
                    <a:pt x="12" y="13"/>
                  </a:lnTo>
                  <a:lnTo>
                    <a:pt x="4" y="28"/>
                  </a:lnTo>
                  <a:lnTo>
                    <a:pt x="0" y="56"/>
                  </a:lnTo>
                  <a:lnTo>
                    <a:pt x="0" y="95"/>
                  </a:lnTo>
                  <a:lnTo>
                    <a:pt x="4" y="114"/>
                  </a:lnTo>
                  <a:lnTo>
                    <a:pt x="4" y="135"/>
                  </a:lnTo>
                  <a:lnTo>
                    <a:pt x="16" y="172"/>
                  </a:lnTo>
                  <a:lnTo>
                    <a:pt x="20" y="178"/>
                  </a:lnTo>
                  <a:lnTo>
                    <a:pt x="16" y="129"/>
                  </a:lnTo>
                  <a:lnTo>
                    <a:pt x="16" y="108"/>
                  </a:lnTo>
                  <a:lnTo>
                    <a:pt x="20" y="95"/>
                  </a:lnTo>
                  <a:lnTo>
                    <a:pt x="24" y="62"/>
                  </a:lnTo>
                  <a:lnTo>
                    <a:pt x="28" y="34"/>
                  </a:lnTo>
                  <a:lnTo>
                    <a:pt x="39" y="7"/>
                  </a:lnTo>
                  <a:lnTo>
                    <a:pt x="47" y="0"/>
                  </a:lnTo>
                  <a:close/>
                </a:path>
              </a:pathLst>
            </a:custGeom>
            <a:solidFill>
              <a:srgbClr val="DDF79E"/>
            </a:solidFill>
            <a:ln w="0">
              <a:solidFill>
                <a:srgbClr val="000000"/>
              </a:solidFill>
              <a:prstDash val="solid"/>
              <a:round/>
              <a:headEnd/>
              <a:tailEnd/>
            </a:ln>
          </p:spPr>
          <p:txBody>
            <a:bodyPr/>
            <a:lstStyle/>
            <a:p>
              <a:endParaRPr lang="ar-SA"/>
            </a:p>
          </p:txBody>
        </p:sp>
        <p:sp>
          <p:nvSpPr>
            <p:cNvPr id="10304" name="Freeform 110"/>
            <p:cNvSpPr>
              <a:spLocks/>
            </p:cNvSpPr>
            <p:nvPr/>
          </p:nvSpPr>
          <p:spPr bwMode="auto">
            <a:xfrm>
              <a:off x="3600" y="1282"/>
              <a:ext cx="87" cy="273"/>
            </a:xfrm>
            <a:custGeom>
              <a:avLst/>
              <a:gdLst>
                <a:gd name="T0" fmla="*/ 79 w 87"/>
                <a:gd name="T1" fmla="*/ 273 h 273"/>
                <a:gd name="T2" fmla="*/ 83 w 87"/>
                <a:gd name="T3" fmla="*/ 243 h 273"/>
                <a:gd name="T4" fmla="*/ 87 w 87"/>
                <a:gd name="T5" fmla="*/ 209 h 273"/>
                <a:gd name="T6" fmla="*/ 71 w 87"/>
                <a:gd name="T7" fmla="*/ 206 h 273"/>
                <a:gd name="T8" fmla="*/ 63 w 87"/>
                <a:gd name="T9" fmla="*/ 203 h 273"/>
                <a:gd name="T10" fmla="*/ 59 w 87"/>
                <a:gd name="T11" fmla="*/ 197 h 273"/>
                <a:gd name="T12" fmla="*/ 55 w 87"/>
                <a:gd name="T13" fmla="*/ 194 h 273"/>
                <a:gd name="T14" fmla="*/ 55 w 87"/>
                <a:gd name="T15" fmla="*/ 184 h 273"/>
                <a:gd name="T16" fmla="*/ 51 w 87"/>
                <a:gd name="T17" fmla="*/ 138 h 273"/>
                <a:gd name="T18" fmla="*/ 47 w 87"/>
                <a:gd name="T19" fmla="*/ 108 h 273"/>
                <a:gd name="T20" fmla="*/ 39 w 87"/>
                <a:gd name="T21" fmla="*/ 77 h 273"/>
                <a:gd name="T22" fmla="*/ 31 w 87"/>
                <a:gd name="T23" fmla="*/ 40 h 273"/>
                <a:gd name="T24" fmla="*/ 24 w 87"/>
                <a:gd name="T25" fmla="*/ 19 h 273"/>
                <a:gd name="T26" fmla="*/ 16 w 87"/>
                <a:gd name="T27" fmla="*/ 0 h 273"/>
                <a:gd name="T28" fmla="*/ 8 w 87"/>
                <a:gd name="T29" fmla="*/ 31 h 273"/>
                <a:gd name="T30" fmla="*/ 0 w 87"/>
                <a:gd name="T31" fmla="*/ 59 h 273"/>
                <a:gd name="T32" fmla="*/ 8 w 87"/>
                <a:gd name="T33" fmla="*/ 68 h 273"/>
                <a:gd name="T34" fmla="*/ 12 w 87"/>
                <a:gd name="T35" fmla="*/ 80 h 273"/>
                <a:gd name="T36" fmla="*/ 24 w 87"/>
                <a:gd name="T37" fmla="*/ 108 h 273"/>
                <a:gd name="T38" fmla="*/ 35 w 87"/>
                <a:gd name="T39" fmla="*/ 141 h 273"/>
                <a:gd name="T40" fmla="*/ 43 w 87"/>
                <a:gd name="T41" fmla="*/ 169 h 273"/>
                <a:gd name="T42" fmla="*/ 47 w 87"/>
                <a:gd name="T43" fmla="*/ 194 h 273"/>
                <a:gd name="T44" fmla="*/ 55 w 87"/>
                <a:gd name="T45" fmla="*/ 230 h 273"/>
                <a:gd name="T46" fmla="*/ 59 w 87"/>
                <a:gd name="T47" fmla="*/ 233 h 273"/>
                <a:gd name="T48" fmla="*/ 63 w 87"/>
                <a:gd name="T49" fmla="*/ 239 h 273"/>
                <a:gd name="T50" fmla="*/ 71 w 87"/>
                <a:gd name="T51" fmla="*/ 249 h 273"/>
                <a:gd name="T52" fmla="*/ 75 w 87"/>
                <a:gd name="T53" fmla="*/ 261 h 273"/>
                <a:gd name="T54" fmla="*/ 79 w 87"/>
                <a:gd name="T55" fmla="*/ 273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73">
                  <a:moveTo>
                    <a:pt x="79" y="273"/>
                  </a:moveTo>
                  <a:lnTo>
                    <a:pt x="83" y="243"/>
                  </a:lnTo>
                  <a:lnTo>
                    <a:pt x="87" y="209"/>
                  </a:lnTo>
                  <a:lnTo>
                    <a:pt x="71" y="206"/>
                  </a:lnTo>
                  <a:lnTo>
                    <a:pt x="63" y="203"/>
                  </a:lnTo>
                  <a:lnTo>
                    <a:pt x="59" y="197"/>
                  </a:lnTo>
                  <a:lnTo>
                    <a:pt x="55" y="194"/>
                  </a:lnTo>
                  <a:lnTo>
                    <a:pt x="55" y="184"/>
                  </a:lnTo>
                  <a:lnTo>
                    <a:pt x="51" y="138"/>
                  </a:lnTo>
                  <a:lnTo>
                    <a:pt x="47" y="108"/>
                  </a:lnTo>
                  <a:lnTo>
                    <a:pt x="39" y="77"/>
                  </a:lnTo>
                  <a:lnTo>
                    <a:pt x="31" y="40"/>
                  </a:lnTo>
                  <a:lnTo>
                    <a:pt x="24" y="19"/>
                  </a:lnTo>
                  <a:lnTo>
                    <a:pt x="16" y="0"/>
                  </a:lnTo>
                  <a:lnTo>
                    <a:pt x="8" y="31"/>
                  </a:lnTo>
                  <a:lnTo>
                    <a:pt x="0" y="59"/>
                  </a:lnTo>
                  <a:lnTo>
                    <a:pt x="8" y="68"/>
                  </a:lnTo>
                  <a:lnTo>
                    <a:pt x="12" y="80"/>
                  </a:lnTo>
                  <a:lnTo>
                    <a:pt x="24" y="108"/>
                  </a:lnTo>
                  <a:lnTo>
                    <a:pt x="35" y="141"/>
                  </a:lnTo>
                  <a:lnTo>
                    <a:pt x="43" y="169"/>
                  </a:lnTo>
                  <a:lnTo>
                    <a:pt x="47" y="194"/>
                  </a:lnTo>
                  <a:lnTo>
                    <a:pt x="55" y="230"/>
                  </a:lnTo>
                  <a:lnTo>
                    <a:pt x="59" y="233"/>
                  </a:lnTo>
                  <a:lnTo>
                    <a:pt x="63" y="239"/>
                  </a:lnTo>
                  <a:lnTo>
                    <a:pt x="71" y="249"/>
                  </a:lnTo>
                  <a:lnTo>
                    <a:pt x="75" y="261"/>
                  </a:lnTo>
                  <a:lnTo>
                    <a:pt x="79" y="273"/>
                  </a:lnTo>
                  <a:close/>
                </a:path>
              </a:pathLst>
            </a:custGeom>
            <a:solidFill>
              <a:srgbClr val="B3D959"/>
            </a:solidFill>
            <a:ln w="0">
              <a:solidFill>
                <a:srgbClr val="000000"/>
              </a:solidFill>
              <a:prstDash val="solid"/>
              <a:round/>
              <a:headEnd/>
              <a:tailEnd/>
            </a:ln>
          </p:spPr>
          <p:txBody>
            <a:bodyPr/>
            <a:lstStyle/>
            <a:p>
              <a:endParaRPr lang="ar-SA"/>
            </a:p>
          </p:txBody>
        </p:sp>
        <p:sp>
          <p:nvSpPr>
            <p:cNvPr id="10305" name="Freeform 111"/>
            <p:cNvSpPr>
              <a:spLocks/>
            </p:cNvSpPr>
            <p:nvPr/>
          </p:nvSpPr>
          <p:spPr bwMode="auto">
            <a:xfrm>
              <a:off x="3699" y="1258"/>
              <a:ext cx="47" cy="92"/>
            </a:xfrm>
            <a:custGeom>
              <a:avLst/>
              <a:gdLst>
                <a:gd name="T0" fmla="*/ 39 w 47"/>
                <a:gd name="T1" fmla="*/ 0 h 92"/>
                <a:gd name="T2" fmla="*/ 31 w 47"/>
                <a:gd name="T3" fmla="*/ 9 h 92"/>
                <a:gd name="T4" fmla="*/ 15 w 47"/>
                <a:gd name="T5" fmla="*/ 46 h 92"/>
                <a:gd name="T6" fmla="*/ 7 w 47"/>
                <a:gd name="T7" fmla="*/ 73 h 92"/>
                <a:gd name="T8" fmla="*/ 0 w 47"/>
                <a:gd name="T9" fmla="*/ 92 h 92"/>
                <a:gd name="T10" fmla="*/ 7 w 47"/>
                <a:gd name="T11" fmla="*/ 83 h 92"/>
                <a:gd name="T12" fmla="*/ 19 w 47"/>
                <a:gd name="T13" fmla="*/ 67 h 92"/>
                <a:gd name="T14" fmla="*/ 35 w 47"/>
                <a:gd name="T15" fmla="*/ 49 h 92"/>
                <a:gd name="T16" fmla="*/ 39 w 47"/>
                <a:gd name="T17" fmla="*/ 37 h 92"/>
                <a:gd name="T18" fmla="*/ 47 w 47"/>
                <a:gd name="T19" fmla="*/ 24 h 92"/>
                <a:gd name="T20" fmla="*/ 43 w 47"/>
                <a:gd name="T21" fmla="*/ 12 h 92"/>
                <a:gd name="T22" fmla="*/ 39 w 47"/>
                <a:gd name="T23" fmla="*/ 0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92">
                  <a:moveTo>
                    <a:pt x="39" y="0"/>
                  </a:moveTo>
                  <a:lnTo>
                    <a:pt x="31" y="9"/>
                  </a:lnTo>
                  <a:lnTo>
                    <a:pt x="15" y="46"/>
                  </a:lnTo>
                  <a:lnTo>
                    <a:pt x="7" y="73"/>
                  </a:lnTo>
                  <a:lnTo>
                    <a:pt x="0" y="92"/>
                  </a:lnTo>
                  <a:lnTo>
                    <a:pt x="7" y="83"/>
                  </a:lnTo>
                  <a:lnTo>
                    <a:pt x="19" y="67"/>
                  </a:lnTo>
                  <a:lnTo>
                    <a:pt x="35" y="49"/>
                  </a:lnTo>
                  <a:lnTo>
                    <a:pt x="39" y="37"/>
                  </a:lnTo>
                  <a:lnTo>
                    <a:pt x="47" y="24"/>
                  </a:lnTo>
                  <a:lnTo>
                    <a:pt x="43" y="12"/>
                  </a:lnTo>
                  <a:lnTo>
                    <a:pt x="39" y="0"/>
                  </a:lnTo>
                  <a:close/>
                </a:path>
              </a:pathLst>
            </a:custGeom>
            <a:solidFill>
              <a:srgbClr val="B3D959"/>
            </a:solidFill>
            <a:ln w="0">
              <a:solidFill>
                <a:srgbClr val="000000"/>
              </a:solidFill>
              <a:prstDash val="solid"/>
              <a:round/>
              <a:headEnd/>
              <a:tailEnd/>
            </a:ln>
          </p:spPr>
          <p:txBody>
            <a:bodyPr/>
            <a:lstStyle/>
            <a:p>
              <a:endParaRPr lang="ar-SA"/>
            </a:p>
          </p:txBody>
        </p:sp>
        <p:sp>
          <p:nvSpPr>
            <p:cNvPr id="10306" name="Freeform 112"/>
            <p:cNvSpPr>
              <a:spLocks/>
            </p:cNvSpPr>
            <p:nvPr/>
          </p:nvSpPr>
          <p:spPr bwMode="auto">
            <a:xfrm>
              <a:off x="3722" y="1191"/>
              <a:ext cx="67" cy="205"/>
            </a:xfrm>
            <a:custGeom>
              <a:avLst/>
              <a:gdLst>
                <a:gd name="T0" fmla="*/ 51 w 67"/>
                <a:gd name="T1" fmla="*/ 177 h 205"/>
                <a:gd name="T2" fmla="*/ 55 w 67"/>
                <a:gd name="T3" fmla="*/ 183 h 205"/>
                <a:gd name="T4" fmla="*/ 55 w 67"/>
                <a:gd name="T5" fmla="*/ 190 h 205"/>
                <a:gd name="T6" fmla="*/ 59 w 67"/>
                <a:gd name="T7" fmla="*/ 205 h 205"/>
                <a:gd name="T8" fmla="*/ 63 w 67"/>
                <a:gd name="T9" fmla="*/ 190 h 205"/>
                <a:gd name="T10" fmla="*/ 67 w 67"/>
                <a:gd name="T11" fmla="*/ 168 h 205"/>
                <a:gd name="T12" fmla="*/ 67 w 67"/>
                <a:gd name="T13" fmla="*/ 122 h 205"/>
                <a:gd name="T14" fmla="*/ 63 w 67"/>
                <a:gd name="T15" fmla="*/ 79 h 205"/>
                <a:gd name="T16" fmla="*/ 59 w 67"/>
                <a:gd name="T17" fmla="*/ 45 h 205"/>
                <a:gd name="T18" fmla="*/ 51 w 67"/>
                <a:gd name="T19" fmla="*/ 21 h 205"/>
                <a:gd name="T20" fmla="*/ 48 w 67"/>
                <a:gd name="T21" fmla="*/ 12 h 205"/>
                <a:gd name="T22" fmla="*/ 40 w 67"/>
                <a:gd name="T23" fmla="*/ 3 h 205"/>
                <a:gd name="T24" fmla="*/ 20 w 67"/>
                <a:gd name="T25" fmla="*/ 3 h 205"/>
                <a:gd name="T26" fmla="*/ 0 w 67"/>
                <a:gd name="T27" fmla="*/ 0 h 205"/>
                <a:gd name="T28" fmla="*/ 12 w 67"/>
                <a:gd name="T29" fmla="*/ 33 h 205"/>
                <a:gd name="T30" fmla="*/ 24 w 67"/>
                <a:gd name="T31" fmla="*/ 73 h 205"/>
                <a:gd name="T32" fmla="*/ 28 w 67"/>
                <a:gd name="T33" fmla="*/ 95 h 205"/>
                <a:gd name="T34" fmla="*/ 36 w 67"/>
                <a:gd name="T35" fmla="*/ 116 h 205"/>
                <a:gd name="T36" fmla="*/ 48 w 67"/>
                <a:gd name="T37" fmla="*/ 156 h 205"/>
                <a:gd name="T38" fmla="*/ 51 w 67"/>
                <a:gd name="T39" fmla="*/ 177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205">
                  <a:moveTo>
                    <a:pt x="51" y="177"/>
                  </a:moveTo>
                  <a:lnTo>
                    <a:pt x="55" y="183"/>
                  </a:lnTo>
                  <a:lnTo>
                    <a:pt x="55" y="190"/>
                  </a:lnTo>
                  <a:lnTo>
                    <a:pt x="59" y="205"/>
                  </a:lnTo>
                  <a:lnTo>
                    <a:pt x="63" y="190"/>
                  </a:lnTo>
                  <a:lnTo>
                    <a:pt x="67" y="168"/>
                  </a:lnTo>
                  <a:lnTo>
                    <a:pt x="67" y="122"/>
                  </a:lnTo>
                  <a:lnTo>
                    <a:pt x="63" y="79"/>
                  </a:lnTo>
                  <a:lnTo>
                    <a:pt x="59" y="45"/>
                  </a:lnTo>
                  <a:lnTo>
                    <a:pt x="51" y="21"/>
                  </a:lnTo>
                  <a:lnTo>
                    <a:pt x="48" y="12"/>
                  </a:lnTo>
                  <a:lnTo>
                    <a:pt x="40" y="3"/>
                  </a:lnTo>
                  <a:lnTo>
                    <a:pt x="20" y="3"/>
                  </a:lnTo>
                  <a:lnTo>
                    <a:pt x="0" y="0"/>
                  </a:lnTo>
                  <a:lnTo>
                    <a:pt x="12" y="33"/>
                  </a:lnTo>
                  <a:lnTo>
                    <a:pt x="24" y="73"/>
                  </a:lnTo>
                  <a:lnTo>
                    <a:pt x="28" y="95"/>
                  </a:lnTo>
                  <a:lnTo>
                    <a:pt x="36" y="116"/>
                  </a:lnTo>
                  <a:lnTo>
                    <a:pt x="48" y="156"/>
                  </a:lnTo>
                  <a:lnTo>
                    <a:pt x="51" y="177"/>
                  </a:lnTo>
                  <a:close/>
                </a:path>
              </a:pathLst>
            </a:custGeom>
            <a:solidFill>
              <a:srgbClr val="DDF79E"/>
            </a:solidFill>
            <a:ln w="0">
              <a:solidFill>
                <a:srgbClr val="000000"/>
              </a:solidFill>
              <a:prstDash val="solid"/>
              <a:round/>
              <a:headEnd/>
              <a:tailEnd/>
            </a:ln>
          </p:spPr>
          <p:txBody>
            <a:bodyPr/>
            <a:lstStyle/>
            <a:p>
              <a:endParaRPr lang="ar-SA"/>
            </a:p>
          </p:txBody>
        </p:sp>
        <p:sp>
          <p:nvSpPr>
            <p:cNvPr id="10307" name="Freeform 113"/>
            <p:cNvSpPr>
              <a:spLocks/>
            </p:cNvSpPr>
            <p:nvPr/>
          </p:nvSpPr>
          <p:spPr bwMode="auto">
            <a:xfrm>
              <a:off x="3766" y="1194"/>
              <a:ext cx="47" cy="177"/>
            </a:xfrm>
            <a:custGeom>
              <a:avLst/>
              <a:gdLst>
                <a:gd name="T0" fmla="*/ 0 w 47"/>
                <a:gd name="T1" fmla="*/ 0 h 177"/>
                <a:gd name="T2" fmla="*/ 31 w 47"/>
                <a:gd name="T3" fmla="*/ 0 h 177"/>
                <a:gd name="T4" fmla="*/ 35 w 47"/>
                <a:gd name="T5" fmla="*/ 12 h 177"/>
                <a:gd name="T6" fmla="*/ 39 w 47"/>
                <a:gd name="T7" fmla="*/ 27 h 177"/>
                <a:gd name="T8" fmla="*/ 43 w 47"/>
                <a:gd name="T9" fmla="*/ 55 h 177"/>
                <a:gd name="T10" fmla="*/ 47 w 47"/>
                <a:gd name="T11" fmla="*/ 73 h 177"/>
                <a:gd name="T12" fmla="*/ 47 w 47"/>
                <a:gd name="T13" fmla="*/ 95 h 177"/>
                <a:gd name="T14" fmla="*/ 43 w 47"/>
                <a:gd name="T15" fmla="*/ 113 h 177"/>
                <a:gd name="T16" fmla="*/ 39 w 47"/>
                <a:gd name="T17" fmla="*/ 134 h 177"/>
                <a:gd name="T18" fmla="*/ 27 w 47"/>
                <a:gd name="T19" fmla="*/ 171 h 177"/>
                <a:gd name="T20" fmla="*/ 23 w 47"/>
                <a:gd name="T21" fmla="*/ 177 h 177"/>
                <a:gd name="T22" fmla="*/ 27 w 47"/>
                <a:gd name="T23" fmla="*/ 128 h 177"/>
                <a:gd name="T24" fmla="*/ 27 w 47"/>
                <a:gd name="T25" fmla="*/ 95 h 177"/>
                <a:gd name="T26" fmla="*/ 23 w 47"/>
                <a:gd name="T27" fmla="*/ 61 h 177"/>
                <a:gd name="T28" fmla="*/ 15 w 47"/>
                <a:gd name="T29" fmla="*/ 33 h 177"/>
                <a:gd name="T30" fmla="*/ 11 w 47"/>
                <a:gd name="T31" fmla="*/ 15 h 177"/>
                <a:gd name="T32" fmla="*/ 4 w 47"/>
                <a:gd name="T33" fmla="*/ 6 h 177"/>
                <a:gd name="T34" fmla="*/ 0 w 47"/>
                <a:gd name="T35" fmla="*/ 0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177">
                  <a:moveTo>
                    <a:pt x="0" y="0"/>
                  </a:moveTo>
                  <a:lnTo>
                    <a:pt x="31" y="0"/>
                  </a:lnTo>
                  <a:lnTo>
                    <a:pt x="35" y="12"/>
                  </a:lnTo>
                  <a:lnTo>
                    <a:pt x="39" y="27"/>
                  </a:lnTo>
                  <a:lnTo>
                    <a:pt x="43" y="55"/>
                  </a:lnTo>
                  <a:lnTo>
                    <a:pt x="47" y="73"/>
                  </a:lnTo>
                  <a:lnTo>
                    <a:pt x="47" y="95"/>
                  </a:lnTo>
                  <a:lnTo>
                    <a:pt x="43" y="113"/>
                  </a:lnTo>
                  <a:lnTo>
                    <a:pt x="39" y="134"/>
                  </a:lnTo>
                  <a:lnTo>
                    <a:pt x="27" y="171"/>
                  </a:lnTo>
                  <a:lnTo>
                    <a:pt x="23" y="177"/>
                  </a:lnTo>
                  <a:lnTo>
                    <a:pt x="27" y="128"/>
                  </a:lnTo>
                  <a:lnTo>
                    <a:pt x="27" y="95"/>
                  </a:lnTo>
                  <a:lnTo>
                    <a:pt x="23" y="61"/>
                  </a:lnTo>
                  <a:lnTo>
                    <a:pt x="15" y="33"/>
                  </a:lnTo>
                  <a:lnTo>
                    <a:pt x="11" y="15"/>
                  </a:lnTo>
                  <a:lnTo>
                    <a:pt x="4" y="6"/>
                  </a:lnTo>
                  <a:lnTo>
                    <a:pt x="0" y="0"/>
                  </a:lnTo>
                  <a:close/>
                </a:path>
              </a:pathLst>
            </a:custGeom>
            <a:solidFill>
              <a:srgbClr val="DDF79E"/>
            </a:solidFill>
            <a:ln w="0">
              <a:solidFill>
                <a:srgbClr val="000000"/>
              </a:solidFill>
              <a:prstDash val="solid"/>
              <a:round/>
              <a:headEnd/>
              <a:tailEnd/>
            </a:ln>
          </p:spPr>
          <p:txBody>
            <a:bodyPr/>
            <a:lstStyle/>
            <a:p>
              <a:endParaRPr lang="ar-SA"/>
            </a:p>
          </p:txBody>
        </p:sp>
        <p:sp>
          <p:nvSpPr>
            <p:cNvPr id="10308" name="Freeform 114"/>
            <p:cNvSpPr>
              <a:spLocks/>
            </p:cNvSpPr>
            <p:nvPr/>
          </p:nvSpPr>
          <p:spPr bwMode="auto">
            <a:xfrm>
              <a:off x="3659" y="1194"/>
              <a:ext cx="79" cy="291"/>
            </a:xfrm>
            <a:custGeom>
              <a:avLst/>
              <a:gdLst>
                <a:gd name="T0" fmla="*/ 4 w 79"/>
                <a:gd name="T1" fmla="*/ 282 h 291"/>
                <a:gd name="T2" fmla="*/ 4 w 79"/>
                <a:gd name="T3" fmla="*/ 266 h 291"/>
                <a:gd name="T4" fmla="*/ 0 w 79"/>
                <a:gd name="T5" fmla="*/ 245 h 291"/>
                <a:gd name="T6" fmla="*/ 0 w 79"/>
                <a:gd name="T7" fmla="*/ 205 h 291"/>
                <a:gd name="T8" fmla="*/ 4 w 79"/>
                <a:gd name="T9" fmla="*/ 205 h 291"/>
                <a:gd name="T10" fmla="*/ 20 w 79"/>
                <a:gd name="T11" fmla="*/ 193 h 291"/>
                <a:gd name="T12" fmla="*/ 20 w 79"/>
                <a:gd name="T13" fmla="*/ 183 h 291"/>
                <a:gd name="T14" fmla="*/ 28 w 79"/>
                <a:gd name="T15" fmla="*/ 137 h 291"/>
                <a:gd name="T16" fmla="*/ 32 w 79"/>
                <a:gd name="T17" fmla="*/ 107 h 291"/>
                <a:gd name="T18" fmla="*/ 36 w 79"/>
                <a:gd name="T19" fmla="*/ 92 h 291"/>
                <a:gd name="T20" fmla="*/ 36 w 79"/>
                <a:gd name="T21" fmla="*/ 76 h 291"/>
                <a:gd name="T22" fmla="*/ 47 w 79"/>
                <a:gd name="T23" fmla="*/ 39 h 291"/>
                <a:gd name="T24" fmla="*/ 51 w 79"/>
                <a:gd name="T25" fmla="*/ 18 h 291"/>
                <a:gd name="T26" fmla="*/ 59 w 79"/>
                <a:gd name="T27" fmla="*/ 0 h 291"/>
                <a:gd name="T28" fmla="*/ 67 w 79"/>
                <a:gd name="T29" fmla="*/ 30 h 291"/>
                <a:gd name="T30" fmla="*/ 79 w 79"/>
                <a:gd name="T31" fmla="*/ 58 h 291"/>
                <a:gd name="T32" fmla="*/ 71 w 79"/>
                <a:gd name="T33" fmla="*/ 67 h 291"/>
                <a:gd name="T34" fmla="*/ 63 w 79"/>
                <a:gd name="T35" fmla="*/ 79 h 291"/>
                <a:gd name="T36" fmla="*/ 51 w 79"/>
                <a:gd name="T37" fmla="*/ 107 h 291"/>
                <a:gd name="T38" fmla="*/ 36 w 79"/>
                <a:gd name="T39" fmla="*/ 168 h 291"/>
                <a:gd name="T40" fmla="*/ 28 w 79"/>
                <a:gd name="T41" fmla="*/ 193 h 291"/>
                <a:gd name="T42" fmla="*/ 28 w 79"/>
                <a:gd name="T43" fmla="*/ 291 h 291"/>
                <a:gd name="T44" fmla="*/ 16 w 79"/>
                <a:gd name="T45" fmla="*/ 291 h 291"/>
                <a:gd name="T46" fmla="*/ 8 w 79"/>
                <a:gd name="T47" fmla="*/ 285 h 291"/>
                <a:gd name="T48" fmla="*/ 4 w 79"/>
                <a:gd name="T49" fmla="*/ 282 h 2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91">
                  <a:moveTo>
                    <a:pt x="4" y="282"/>
                  </a:moveTo>
                  <a:lnTo>
                    <a:pt x="4" y="266"/>
                  </a:lnTo>
                  <a:lnTo>
                    <a:pt x="0" y="245"/>
                  </a:lnTo>
                  <a:lnTo>
                    <a:pt x="0" y="205"/>
                  </a:lnTo>
                  <a:lnTo>
                    <a:pt x="4" y="205"/>
                  </a:lnTo>
                  <a:lnTo>
                    <a:pt x="20" y="193"/>
                  </a:lnTo>
                  <a:lnTo>
                    <a:pt x="20" y="183"/>
                  </a:lnTo>
                  <a:lnTo>
                    <a:pt x="28" y="137"/>
                  </a:lnTo>
                  <a:lnTo>
                    <a:pt x="32" y="107"/>
                  </a:lnTo>
                  <a:lnTo>
                    <a:pt x="36" y="92"/>
                  </a:lnTo>
                  <a:lnTo>
                    <a:pt x="36" y="76"/>
                  </a:lnTo>
                  <a:lnTo>
                    <a:pt x="47" y="39"/>
                  </a:lnTo>
                  <a:lnTo>
                    <a:pt x="51" y="18"/>
                  </a:lnTo>
                  <a:lnTo>
                    <a:pt x="59" y="0"/>
                  </a:lnTo>
                  <a:lnTo>
                    <a:pt x="67" y="30"/>
                  </a:lnTo>
                  <a:lnTo>
                    <a:pt x="79" y="58"/>
                  </a:lnTo>
                  <a:lnTo>
                    <a:pt x="71" y="67"/>
                  </a:lnTo>
                  <a:lnTo>
                    <a:pt x="63" y="79"/>
                  </a:lnTo>
                  <a:lnTo>
                    <a:pt x="51" y="107"/>
                  </a:lnTo>
                  <a:lnTo>
                    <a:pt x="36" y="168"/>
                  </a:lnTo>
                  <a:lnTo>
                    <a:pt x="28" y="193"/>
                  </a:lnTo>
                  <a:lnTo>
                    <a:pt x="28" y="291"/>
                  </a:lnTo>
                  <a:lnTo>
                    <a:pt x="16" y="291"/>
                  </a:lnTo>
                  <a:lnTo>
                    <a:pt x="8" y="285"/>
                  </a:lnTo>
                  <a:lnTo>
                    <a:pt x="4" y="282"/>
                  </a:lnTo>
                  <a:close/>
                </a:path>
              </a:pathLst>
            </a:custGeom>
            <a:solidFill>
              <a:srgbClr val="B3D959"/>
            </a:solidFill>
            <a:ln w="0">
              <a:solidFill>
                <a:srgbClr val="000000"/>
              </a:solidFill>
              <a:prstDash val="solid"/>
              <a:round/>
              <a:headEnd/>
              <a:tailEnd/>
            </a:ln>
          </p:spPr>
          <p:txBody>
            <a:bodyPr/>
            <a:lstStyle/>
            <a:p>
              <a:endParaRPr lang="ar-SA"/>
            </a:p>
          </p:txBody>
        </p:sp>
        <p:sp>
          <p:nvSpPr>
            <p:cNvPr id="10309" name="Freeform 115"/>
            <p:cNvSpPr>
              <a:spLocks/>
            </p:cNvSpPr>
            <p:nvPr/>
          </p:nvSpPr>
          <p:spPr bwMode="auto">
            <a:xfrm>
              <a:off x="3714" y="1466"/>
              <a:ext cx="71" cy="92"/>
            </a:xfrm>
            <a:custGeom>
              <a:avLst/>
              <a:gdLst>
                <a:gd name="T0" fmla="*/ 59 w 71"/>
                <a:gd name="T1" fmla="*/ 0 h 92"/>
                <a:gd name="T2" fmla="*/ 52 w 71"/>
                <a:gd name="T3" fmla="*/ 10 h 92"/>
                <a:gd name="T4" fmla="*/ 40 w 71"/>
                <a:gd name="T5" fmla="*/ 19 h 92"/>
                <a:gd name="T6" fmla="*/ 32 w 71"/>
                <a:gd name="T7" fmla="*/ 34 h 92"/>
                <a:gd name="T8" fmla="*/ 24 w 71"/>
                <a:gd name="T9" fmla="*/ 46 h 92"/>
                <a:gd name="T10" fmla="*/ 8 w 71"/>
                <a:gd name="T11" fmla="*/ 74 h 92"/>
                <a:gd name="T12" fmla="*/ 0 w 71"/>
                <a:gd name="T13" fmla="*/ 92 h 92"/>
                <a:gd name="T14" fmla="*/ 12 w 71"/>
                <a:gd name="T15" fmla="*/ 83 h 92"/>
                <a:gd name="T16" fmla="*/ 28 w 71"/>
                <a:gd name="T17" fmla="*/ 68 h 92"/>
                <a:gd name="T18" fmla="*/ 52 w 71"/>
                <a:gd name="T19" fmla="*/ 49 h 92"/>
                <a:gd name="T20" fmla="*/ 63 w 71"/>
                <a:gd name="T21" fmla="*/ 37 h 92"/>
                <a:gd name="T22" fmla="*/ 71 w 71"/>
                <a:gd name="T23" fmla="*/ 25 h 92"/>
                <a:gd name="T24" fmla="*/ 67 w 71"/>
                <a:gd name="T25" fmla="*/ 13 h 92"/>
                <a:gd name="T26" fmla="*/ 59 w 71"/>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92">
                  <a:moveTo>
                    <a:pt x="59" y="0"/>
                  </a:moveTo>
                  <a:lnTo>
                    <a:pt x="52" y="10"/>
                  </a:lnTo>
                  <a:lnTo>
                    <a:pt x="40" y="19"/>
                  </a:lnTo>
                  <a:lnTo>
                    <a:pt x="32" y="34"/>
                  </a:lnTo>
                  <a:lnTo>
                    <a:pt x="24" y="46"/>
                  </a:lnTo>
                  <a:lnTo>
                    <a:pt x="8" y="74"/>
                  </a:lnTo>
                  <a:lnTo>
                    <a:pt x="0" y="92"/>
                  </a:lnTo>
                  <a:lnTo>
                    <a:pt x="12" y="83"/>
                  </a:lnTo>
                  <a:lnTo>
                    <a:pt x="28" y="68"/>
                  </a:lnTo>
                  <a:lnTo>
                    <a:pt x="52" y="49"/>
                  </a:lnTo>
                  <a:lnTo>
                    <a:pt x="63" y="37"/>
                  </a:lnTo>
                  <a:lnTo>
                    <a:pt x="71" y="25"/>
                  </a:lnTo>
                  <a:lnTo>
                    <a:pt x="67" y="13"/>
                  </a:lnTo>
                  <a:lnTo>
                    <a:pt x="59" y="0"/>
                  </a:lnTo>
                  <a:close/>
                </a:path>
              </a:pathLst>
            </a:custGeom>
            <a:solidFill>
              <a:srgbClr val="B3D959"/>
            </a:solidFill>
            <a:ln w="0">
              <a:solidFill>
                <a:srgbClr val="000000"/>
              </a:solidFill>
              <a:prstDash val="solid"/>
              <a:round/>
              <a:headEnd/>
              <a:tailEnd/>
            </a:ln>
          </p:spPr>
          <p:txBody>
            <a:bodyPr/>
            <a:lstStyle/>
            <a:p>
              <a:endParaRPr lang="ar-SA"/>
            </a:p>
          </p:txBody>
        </p:sp>
        <p:sp>
          <p:nvSpPr>
            <p:cNvPr id="10310" name="Freeform 116"/>
            <p:cNvSpPr>
              <a:spLocks/>
            </p:cNvSpPr>
            <p:nvPr/>
          </p:nvSpPr>
          <p:spPr bwMode="auto">
            <a:xfrm>
              <a:off x="3750" y="1402"/>
              <a:ext cx="106" cy="202"/>
            </a:xfrm>
            <a:custGeom>
              <a:avLst/>
              <a:gdLst>
                <a:gd name="T0" fmla="*/ 83 w 106"/>
                <a:gd name="T1" fmla="*/ 175 h 202"/>
                <a:gd name="T2" fmla="*/ 87 w 106"/>
                <a:gd name="T3" fmla="*/ 181 h 202"/>
                <a:gd name="T4" fmla="*/ 87 w 106"/>
                <a:gd name="T5" fmla="*/ 187 h 202"/>
                <a:gd name="T6" fmla="*/ 91 w 106"/>
                <a:gd name="T7" fmla="*/ 196 h 202"/>
                <a:gd name="T8" fmla="*/ 94 w 106"/>
                <a:gd name="T9" fmla="*/ 202 h 202"/>
                <a:gd name="T10" fmla="*/ 98 w 106"/>
                <a:gd name="T11" fmla="*/ 187 h 202"/>
                <a:gd name="T12" fmla="*/ 102 w 106"/>
                <a:gd name="T13" fmla="*/ 165 h 202"/>
                <a:gd name="T14" fmla="*/ 106 w 106"/>
                <a:gd name="T15" fmla="*/ 141 h 202"/>
                <a:gd name="T16" fmla="*/ 106 w 106"/>
                <a:gd name="T17" fmla="*/ 119 h 202"/>
                <a:gd name="T18" fmla="*/ 98 w 106"/>
                <a:gd name="T19" fmla="*/ 77 h 202"/>
                <a:gd name="T20" fmla="*/ 94 w 106"/>
                <a:gd name="T21" fmla="*/ 58 h 202"/>
                <a:gd name="T22" fmla="*/ 91 w 106"/>
                <a:gd name="T23" fmla="*/ 43 h 202"/>
                <a:gd name="T24" fmla="*/ 87 w 106"/>
                <a:gd name="T25" fmla="*/ 31 h 202"/>
                <a:gd name="T26" fmla="*/ 79 w 106"/>
                <a:gd name="T27" fmla="*/ 18 h 202"/>
                <a:gd name="T28" fmla="*/ 63 w 106"/>
                <a:gd name="T29" fmla="*/ 0 h 202"/>
                <a:gd name="T30" fmla="*/ 0 w 106"/>
                <a:gd name="T31" fmla="*/ 0 h 202"/>
                <a:gd name="T32" fmla="*/ 16 w 106"/>
                <a:gd name="T33" fmla="*/ 34 h 202"/>
                <a:gd name="T34" fmla="*/ 23 w 106"/>
                <a:gd name="T35" fmla="*/ 49 h 202"/>
                <a:gd name="T36" fmla="*/ 35 w 106"/>
                <a:gd name="T37" fmla="*/ 70 h 202"/>
                <a:gd name="T38" fmla="*/ 51 w 106"/>
                <a:gd name="T39" fmla="*/ 113 h 202"/>
                <a:gd name="T40" fmla="*/ 71 w 106"/>
                <a:gd name="T41" fmla="*/ 153 h 202"/>
                <a:gd name="T42" fmla="*/ 83 w 106"/>
                <a:gd name="T43" fmla="*/ 175 h 2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 h="202">
                  <a:moveTo>
                    <a:pt x="83" y="175"/>
                  </a:moveTo>
                  <a:lnTo>
                    <a:pt x="87" y="181"/>
                  </a:lnTo>
                  <a:lnTo>
                    <a:pt x="87" y="187"/>
                  </a:lnTo>
                  <a:lnTo>
                    <a:pt x="91" y="196"/>
                  </a:lnTo>
                  <a:lnTo>
                    <a:pt x="94" y="202"/>
                  </a:lnTo>
                  <a:lnTo>
                    <a:pt x="98" y="187"/>
                  </a:lnTo>
                  <a:lnTo>
                    <a:pt x="102" y="165"/>
                  </a:lnTo>
                  <a:lnTo>
                    <a:pt x="106" y="141"/>
                  </a:lnTo>
                  <a:lnTo>
                    <a:pt x="106" y="119"/>
                  </a:lnTo>
                  <a:lnTo>
                    <a:pt x="98" y="77"/>
                  </a:lnTo>
                  <a:lnTo>
                    <a:pt x="94" y="58"/>
                  </a:lnTo>
                  <a:lnTo>
                    <a:pt x="91" y="43"/>
                  </a:lnTo>
                  <a:lnTo>
                    <a:pt x="87" y="31"/>
                  </a:lnTo>
                  <a:lnTo>
                    <a:pt x="79" y="18"/>
                  </a:lnTo>
                  <a:lnTo>
                    <a:pt x="63" y="0"/>
                  </a:lnTo>
                  <a:lnTo>
                    <a:pt x="0" y="0"/>
                  </a:lnTo>
                  <a:lnTo>
                    <a:pt x="16" y="34"/>
                  </a:lnTo>
                  <a:lnTo>
                    <a:pt x="23" y="49"/>
                  </a:lnTo>
                  <a:lnTo>
                    <a:pt x="35" y="70"/>
                  </a:lnTo>
                  <a:lnTo>
                    <a:pt x="51" y="113"/>
                  </a:lnTo>
                  <a:lnTo>
                    <a:pt x="71" y="153"/>
                  </a:lnTo>
                  <a:lnTo>
                    <a:pt x="83" y="175"/>
                  </a:lnTo>
                  <a:close/>
                </a:path>
              </a:pathLst>
            </a:custGeom>
            <a:solidFill>
              <a:srgbClr val="DDF79E"/>
            </a:solidFill>
            <a:ln w="0">
              <a:solidFill>
                <a:srgbClr val="000000"/>
              </a:solidFill>
              <a:prstDash val="solid"/>
              <a:round/>
              <a:headEnd/>
              <a:tailEnd/>
            </a:ln>
          </p:spPr>
          <p:txBody>
            <a:bodyPr/>
            <a:lstStyle/>
            <a:p>
              <a:endParaRPr lang="ar-SA"/>
            </a:p>
          </p:txBody>
        </p:sp>
        <p:sp>
          <p:nvSpPr>
            <p:cNvPr id="10311" name="Freeform 117"/>
            <p:cNvSpPr>
              <a:spLocks/>
            </p:cNvSpPr>
            <p:nvPr/>
          </p:nvSpPr>
          <p:spPr bwMode="auto">
            <a:xfrm>
              <a:off x="3817" y="1402"/>
              <a:ext cx="71" cy="178"/>
            </a:xfrm>
            <a:custGeom>
              <a:avLst/>
              <a:gdLst>
                <a:gd name="T0" fmla="*/ 0 w 71"/>
                <a:gd name="T1" fmla="*/ 0 h 178"/>
                <a:gd name="T2" fmla="*/ 47 w 71"/>
                <a:gd name="T3" fmla="*/ 0 h 178"/>
                <a:gd name="T4" fmla="*/ 55 w 71"/>
                <a:gd name="T5" fmla="*/ 12 h 178"/>
                <a:gd name="T6" fmla="*/ 63 w 71"/>
                <a:gd name="T7" fmla="*/ 28 h 178"/>
                <a:gd name="T8" fmla="*/ 67 w 71"/>
                <a:gd name="T9" fmla="*/ 40 h 178"/>
                <a:gd name="T10" fmla="*/ 71 w 71"/>
                <a:gd name="T11" fmla="*/ 55 h 178"/>
                <a:gd name="T12" fmla="*/ 71 w 71"/>
                <a:gd name="T13" fmla="*/ 95 h 178"/>
                <a:gd name="T14" fmla="*/ 67 w 71"/>
                <a:gd name="T15" fmla="*/ 113 h 178"/>
                <a:gd name="T16" fmla="*/ 63 w 71"/>
                <a:gd name="T17" fmla="*/ 135 h 178"/>
                <a:gd name="T18" fmla="*/ 47 w 71"/>
                <a:gd name="T19" fmla="*/ 159 h 178"/>
                <a:gd name="T20" fmla="*/ 43 w 71"/>
                <a:gd name="T21" fmla="*/ 172 h 178"/>
                <a:gd name="T22" fmla="*/ 35 w 71"/>
                <a:gd name="T23" fmla="*/ 178 h 178"/>
                <a:gd name="T24" fmla="*/ 43 w 71"/>
                <a:gd name="T25" fmla="*/ 129 h 178"/>
                <a:gd name="T26" fmla="*/ 43 w 71"/>
                <a:gd name="T27" fmla="*/ 95 h 178"/>
                <a:gd name="T28" fmla="*/ 35 w 71"/>
                <a:gd name="T29" fmla="*/ 61 h 178"/>
                <a:gd name="T30" fmla="*/ 31 w 71"/>
                <a:gd name="T31" fmla="*/ 46 h 178"/>
                <a:gd name="T32" fmla="*/ 24 w 71"/>
                <a:gd name="T33" fmla="*/ 34 h 178"/>
                <a:gd name="T34" fmla="*/ 16 w 71"/>
                <a:gd name="T35" fmla="*/ 15 h 178"/>
                <a:gd name="T36" fmla="*/ 8 w 71"/>
                <a:gd name="T37" fmla="*/ 9 h 178"/>
                <a:gd name="T38" fmla="*/ 0 w 71"/>
                <a:gd name="T39" fmla="*/ 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1" h="178">
                  <a:moveTo>
                    <a:pt x="0" y="0"/>
                  </a:moveTo>
                  <a:lnTo>
                    <a:pt x="47" y="0"/>
                  </a:lnTo>
                  <a:lnTo>
                    <a:pt x="55" y="12"/>
                  </a:lnTo>
                  <a:lnTo>
                    <a:pt x="63" y="28"/>
                  </a:lnTo>
                  <a:lnTo>
                    <a:pt x="67" y="40"/>
                  </a:lnTo>
                  <a:lnTo>
                    <a:pt x="71" y="55"/>
                  </a:lnTo>
                  <a:lnTo>
                    <a:pt x="71" y="95"/>
                  </a:lnTo>
                  <a:lnTo>
                    <a:pt x="67" y="113"/>
                  </a:lnTo>
                  <a:lnTo>
                    <a:pt x="63" y="135"/>
                  </a:lnTo>
                  <a:lnTo>
                    <a:pt x="47" y="159"/>
                  </a:lnTo>
                  <a:lnTo>
                    <a:pt x="43" y="172"/>
                  </a:lnTo>
                  <a:lnTo>
                    <a:pt x="35" y="178"/>
                  </a:lnTo>
                  <a:lnTo>
                    <a:pt x="43" y="129"/>
                  </a:lnTo>
                  <a:lnTo>
                    <a:pt x="43" y="95"/>
                  </a:lnTo>
                  <a:lnTo>
                    <a:pt x="35" y="61"/>
                  </a:lnTo>
                  <a:lnTo>
                    <a:pt x="31" y="46"/>
                  </a:lnTo>
                  <a:lnTo>
                    <a:pt x="24" y="34"/>
                  </a:lnTo>
                  <a:lnTo>
                    <a:pt x="16" y="15"/>
                  </a:lnTo>
                  <a:lnTo>
                    <a:pt x="8" y="9"/>
                  </a:lnTo>
                  <a:lnTo>
                    <a:pt x="0" y="0"/>
                  </a:lnTo>
                  <a:close/>
                </a:path>
              </a:pathLst>
            </a:custGeom>
            <a:solidFill>
              <a:srgbClr val="DDF79E"/>
            </a:solidFill>
            <a:ln w="0">
              <a:solidFill>
                <a:srgbClr val="000000"/>
              </a:solidFill>
              <a:prstDash val="solid"/>
              <a:round/>
              <a:headEnd/>
              <a:tailEnd/>
            </a:ln>
          </p:spPr>
          <p:txBody>
            <a:bodyPr/>
            <a:lstStyle/>
            <a:p>
              <a:endParaRPr lang="ar-SA"/>
            </a:p>
          </p:txBody>
        </p:sp>
        <p:sp>
          <p:nvSpPr>
            <p:cNvPr id="10312" name="Freeform 118"/>
            <p:cNvSpPr>
              <a:spLocks/>
            </p:cNvSpPr>
            <p:nvPr/>
          </p:nvSpPr>
          <p:spPr bwMode="auto">
            <a:xfrm>
              <a:off x="3647" y="1402"/>
              <a:ext cx="123" cy="270"/>
            </a:xfrm>
            <a:custGeom>
              <a:avLst/>
              <a:gdLst>
                <a:gd name="T0" fmla="*/ 8 w 123"/>
                <a:gd name="T1" fmla="*/ 260 h 270"/>
                <a:gd name="T2" fmla="*/ 4 w 123"/>
                <a:gd name="T3" fmla="*/ 248 h 270"/>
                <a:gd name="T4" fmla="*/ 4 w 123"/>
                <a:gd name="T5" fmla="*/ 233 h 270"/>
                <a:gd name="T6" fmla="*/ 0 w 123"/>
                <a:gd name="T7" fmla="*/ 218 h 270"/>
                <a:gd name="T8" fmla="*/ 0 w 123"/>
                <a:gd name="T9" fmla="*/ 205 h 270"/>
                <a:gd name="T10" fmla="*/ 16 w 123"/>
                <a:gd name="T11" fmla="*/ 205 h 270"/>
                <a:gd name="T12" fmla="*/ 24 w 123"/>
                <a:gd name="T13" fmla="*/ 202 h 270"/>
                <a:gd name="T14" fmla="*/ 36 w 123"/>
                <a:gd name="T15" fmla="*/ 193 h 270"/>
                <a:gd name="T16" fmla="*/ 40 w 123"/>
                <a:gd name="T17" fmla="*/ 184 h 270"/>
                <a:gd name="T18" fmla="*/ 48 w 123"/>
                <a:gd name="T19" fmla="*/ 138 h 270"/>
                <a:gd name="T20" fmla="*/ 52 w 123"/>
                <a:gd name="T21" fmla="*/ 107 h 270"/>
                <a:gd name="T22" fmla="*/ 59 w 123"/>
                <a:gd name="T23" fmla="*/ 77 h 270"/>
                <a:gd name="T24" fmla="*/ 75 w 123"/>
                <a:gd name="T25" fmla="*/ 40 h 270"/>
                <a:gd name="T26" fmla="*/ 87 w 123"/>
                <a:gd name="T27" fmla="*/ 18 h 270"/>
                <a:gd name="T28" fmla="*/ 91 w 123"/>
                <a:gd name="T29" fmla="*/ 9 h 270"/>
                <a:gd name="T30" fmla="*/ 99 w 123"/>
                <a:gd name="T31" fmla="*/ 0 h 270"/>
                <a:gd name="T32" fmla="*/ 103 w 123"/>
                <a:gd name="T33" fmla="*/ 15 h 270"/>
                <a:gd name="T34" fmla="*/ 111 w 123"/>
                <a:gd name="T35" fmla="*/ 31 h 270"/>
                <a:gd name="T36" fmla="*/ 123 w 123"/>
                <a:gd name="T37" fmla="*/ 58 h 270"/>
                <a:gd name="T38" fmla="*/ 115 w 123"/>
                <a:gd name="T39" fmla="*/ 67 h 270"/>
                <a:gd name="T40" fmla="*/ 103 w 123"/>
                <a:gd name="T41" fmla="*/ 80 h 270"/>
                <a:gd name="T42" fmla="*/ 95 w 123"/>
                <a:gd name="T43" fmla="*/ 95 h 270"/>
                <a:gd name="T44" fmla="*/ 87 w 123"/>
                <a:gd name="T45" fmla="*/ 107 h 270"/>
                <a:gd name="T46" fmla="*/ 71 w 123"/>
                <a:gd name="T47" fmla="*/ 141 h 270"/>
                <a:gd name="T48" fmla="*/ 59 w 123"/>
                <a:gd name="T49" fmla="*/ 169 h 270"/>
                <a:gd name="T50" fmla="*/ 52 w 123"/>
                <a:gd name="T51" fmla="*/ 193 h 270"/>
                <a:gd name="T52" fmla="*/ 40 w 123"/>
                <a:gd name="T53" fmla="*/ 270 h 270"/>
                <a:gd name="T54" fmla="*/ 20 w 123"/>
                <a:gd name="T55" fmla="*/ 267 h 270"/>
                <a:gd name="T56" fmla="*/ 12 w 123"/>
                <a:gd name="T57" fmla="*/ 264 h 270"/>
                <a:gd name="T58" fmla="*/ 8 w 123"/>
                <a:gd name="T59" fmla="*/ 260 h 2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270">
                  <a:moveTo>
                    <a:pt x="8" y="260"/>
                  </a:moveTo>
                  <a:lnTo>
                    <a:pt x="4" y="248"/>
                  </a:lnTo>
                  <a:lnTo>
                    <a:pt x="4" y="233"/>
                  </a:lnTo>
                  <a:lnTo>
                    <a:pt x="0" y="218"/>
                  </a:lnTo>
                  <a:lnTo>
                    <a:pt x="0" y="205"/>
                  </a:lnTo>
                  <a:lnTo>
                    <a:pt x="16" y="205"/>
                  </a:lnTo>
                  <a:lnTo>
                    <a:pt x="24" y="202"/>
                  </a:lnTo>
                  <a:lnTo>
                    <a:pt x="36" y="193"/>
                  </a:lnTo>
                  <a:lnTo>
                    <a:pt x="40" y="184"/>
                  </a:lnTo>
                  <a:lnTo>
                    <a:pt x="48" y="138"/>
                  </a:lnTo>
                  <a:lnTo>
                    <a:pt x="52" y="107"/>
                  </a:lnTo>
                  <a:lnTo>
                    <a:pt x="59" y="77"/>
                  </a:lnTo>
                  <a:lnTo>
                    <a:pt x="75" y="40"/>
                  </a:lnTo>
                  <a:lnTo>
                    <a:pt x="87" y="18"/>
                  </a:lnTo>
                  <a:lnTo>
                    <a:pt x="91" y="9"/>
                  </a:lnTo>
                  <a:lnTo>
                    <a:pt x="99" y="0"/>
                  </a:lnTo>
                  <a:lnTo>
                    <a:pt x="103" y="15"/>
                  </a:lnTo>
                  <a:lnTo>
                    <a:pt x="111" y="31"/>
                  </a:lnTo>
                  <a:lnTo>
                    <a:pt x="123" y="58"/>
                  </a:lnTo>
                  <a:lnTo>
                    <a:pt x="115" y="67"/>
                  </a:lnTo>
                  <a:lnTo>
                    <a:pt x="103" y="80"/>
                  </a:lnTo>
                  <a:lnTo>
                    <a:pt x="95" y="95"/>
                  </a:lnTo>
                  <a:lnTo>
                    <a:pt x="87" y="107"/>
                  </a:lnTo>
                  <a:lnTo>
                    <a:pt x="71" y="141"/>
                  </a:lnTo>
                  <a:lnTo>
                    <a:pt x="59" y="169"/>
                  </a:lnTo>
                  <a:lnTo>
                    <a:pt x="52" y="193"/>
                  </a:lnTo>
                  <a:lnTo>
                    <a:pt x="40" y="270"/>
                  </a:lnTo>
                  <a:lnTo>
                    <a:pt x="20" y="267"/>
                  </a:lnTo>
                  <a:lnTo>
                    <a:pt x="12" y="264"/>
                  </a:lnTo>
                  <a:lnTo>
                    <a:pt x="8" y="260"/>
                  </a:lnTo>
                  <a:close/>
                </a:path>
              </a:pathLst>
            </a:custGeom>
            <a:solidFill>
              <a:srgbClr val="B3D959"/>
            </a:solidFill>
            <a:ln w="0">
              <a:solidFill>
                <a:srgbClr val="000000"/>
              </a:solidFill>
              <a:prstDash val="solid"/>
              <a:round/>
              <a:headEnd/>
              <a:tailEnd/>
            </a:ln>
          </p:spPr>
          <p:txBody>
            <a:bodyPr/>
            <a:lstStyle/>
            <a:p>
              <a:endParaRPr lang="ar-SA"/>
            </a:p>
          </p:txBody>
        </p:sp>
        <p:sp>
          <p:nvSpPr>
            <p:cNvPr id="10313" name="Freeform 119"/>
            <p:cNvSpPr>
              <a:spLocks/>
            </p:cNvSpPr>
            <p:nvPr/>
          </p:nvSpPr>
          <p:spPr bwMode="auto">
            <a:xfrm>
              <a:off x="3639" y="1071"/>
              <a:ext cx="56" cy="211"/>
            </a:xfrm>
            <a:custGeom>
              <a:avLst/>
              <a:gdLst>
                <a:gd name="T0" fmla="*/ 16 w 56"/>
                <a:gd name="T1" fmla="*/ 208 h 211"/>
                <a:gd name="T2" fmla="*/ 16 w 56"/>
                <a:gd name="T3" fmla="*/ 211 h 211"/>
                <a:gd name="T4" fmla="*/ 20 w 56"/>
                <a:gd name="T5" fmla="*/ 199 h 211"/>
                <a:gd name="T6" fmla="*/ 20 w 56"/>
                <a:gd name="T7" fmla="*/ 175 h 211"/>
                <a:gd name="T8" fmla="*/ 16 w 56"/>
                <a:gd name="T9" fmla="*/ 162 h 211"/>
                <a:gd name="T10" fmla="*/ 12 w 56"/>
                <a:gd name="T11" fmla="*/ 153 h 211"/>
                <a:gd name="T12" fmla="*/ 8 w 56"/>
                <a:gd name="T13" fmla="*/ 138 h 211"/>
                <a:gd name="T14" fmla="*/ 4 w 56"/>
                <a:gd name="T15" fmla="*/ 110 h 211"/>
                <a:gd name="T16" fmla="*/ 0 w 56"/>
                <a:gd name="T17" fmla="*/ 98 h 211"/>
                <a:gd name="T18" fmla="*/ 0 w 56"/>
                <a:gd name="T19" fmla="*/ 67 h 211"/>
                <a:gd name="T20" fmla="*/ 4 w 56"/>
                <a:gd name="T21" fmla="*/ 43 h 211"/>
                <a:gd name="T22" fmla="*/ 4 w 56"/>
                <a:gd name="T23" fmla="*/ 28 h 211"/>
                <a:gd name="T24" fmla="*/ 12 w 56"/>
                <a:gd name="T25" fmla="*/ 9 h 211"/>
                <a:gd name="T26" fmla="*/ 16 w 56"/>
                <a:gd name="T27" fmla="*/ 6 h 211"/>
                <a:gd name="T28" fmla="*/ 16 w 56"/>
                <a:gd name="T29" fmla="*/ 0 h 211"/>
                <a:gd name="T30" fmla="*/ 24 w 56"/>
                <a:gd name="T31" fmla="*/ 6 h 211"/>
                <a:gd name="T32" fmla="*/ 24 w 56"/>
                <a:gd name="T33" fmla="*/ 9 h 211"/>
                <a:gd name="T34" fmla="*/ 36 w 56"/>
                <a:gd name="T35" fmla="*/ 18 h 211"/>
                <a:gd name="T36" fmla="*/ 40 w 56"/>
                <a:gd name="T37" fmla="*/ 25 h 211"/>
                <a:gd name="T38" fmla="*/ 44 w 56"/>
                <a:gd name="T39" fmla="*/ 34 h 211"/>
                <a:gd name="T40" fmla="*/ 48 w 56"/>
                <a:gd name="T41" fmla="*/ 49 h 211"/>
                <a:gd name="T42" fmla="*/ 56 w 56"/>
                <a:gd name="T43" fmla="*/ 110 h 211"/>
                <a:gd name="T44" fmla="*/ 56 w 56"/>
                <a:gd name="T45" fmla="*/ 129 h 211"/>
                <a:gd name="T46" fmla="*/ 52 w 56"/>
                <a:gd name="T47" fmla="*/ 144 h 211"/>
                <a:gd name="T48" fmla="*/ 48 w 56"/>
                <a:gd name="T49" fmla="*/ 153 h 211"/>
                <a:gd name="T50" fmla="*/ 48 w 56"/>
                <a:gd name="T51" fmla="*/ 156 h 211"/>
                <a:gd name="T52" fmla="*/ 40 w 56"/>
                <a:gd name="T53" fmla="*/ 165 h 211"/>
                <a:gd name="T54" fmla="*/ 36 w 56"/>
                <a:gd name="T55" fmla="*/ 178 h 211"/>
                <a:gd name="T56" fmla="*/ 32 w 56"/>
                <a:gd name="T57" fmla="*/ 184 h 211"/>
                <a:gd name="T58" fmla="*/ 24 w 56"/>
                <a:gd name="T59" fmla="*/ 190 h 211"/>
                <a:gd name="T60" fmla="*/ 20 w 56"/>
                <a:gd name="T61" fmla="*/ 199 h 211"/>
                <a:gd name="T62" fmla="*/ 16 w 56"/>
                <a:gd name="T63" fmla="*/ 208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211">
                  <a:moveTo>
                    <a:pt x="16" y="208"/>
                  </a:moveTo>
                  <a:lnTo>
                    <a:pt x="16" y="211"/>
                  </a:lnTo>
                  <a:lnTo>
                    <a:pt x="20" y="199"/>
                  </a:lnTo>
                  <a:lnTo>
                    <a:pt x="20" y="175"/>
                  </a:lnTo>
                  <a:lnTo>
                    <a:pt x="16" y="162"/>
                  </a:lnTo>
                  <a:lnTo>
                    <a:pt x="12" y="153"/>
                  </a:lnTo>
                  <a:lnTo>
                    <a:pt x="8" y="138"/>
                  </a:lnTo>
                  <a:lnTo>
                    <a:pt x="4" y="110"/>
                  </a:lnTo>
                  <a:lnTo>
                    <a:pt x="0" y="98"/>
                  </a:lnTo>
                  <a:lnTo>
                    <a:pt x="0" y="67"/>
                  </a:lnTo>
                  <a:lnTo>
                    <a:pt x="4" y="43"/>
                  </a:lnTo>
                  <a:lnTo>
                    <a:pt x="4" y="28"/>
                  </a:lnTo>
                  <a:lnTo>
                    <a:pt x="12" y="9"/>
                  </a:lnTo>
                  <a:lnTo>
                    <a:pt x="16" y="6"/>
                  </a:lnTo>
                  <a:lnTo>
                    <a:pt x="16" y="0"/>
                  </a:lnTo>
                  <a:lnTo>
                    <a:pt x="24" y="6"/>
                  </a:lnTo>
                  <a:lnTo>
                    <a:pt x="24" y="9"/>
                  </a:lnTo>
                  <a:lnTo>
                    <a:pt x="36" y="18"/>
                  </a:lnTo>
                  <a:lnTo>
                    <a:pt x="40" y="25"/>
                  </a:lnTo>
                  <a:lnTo>
                    <a:pt x="44" y="34"/>
                  </a:lnTo>
                  <a:lnTo>
                    <a:pt x="48" y="49"/>
                  </a:lnTo>
                  <a:lnTo>
                    <a:pt x="56" y="110"/>
                  </a:lnTo>
                  <a:lnTo>
                    <a:pt x="56" y="129"/>
                  </a:lnTo>
                  <a:lnTo>
                    <a:pt x="52" y="144"/>
                  </a:lnTo>
                  <a:lnTo>
                    <a:pt x="48" y="153"/>
                  </a:lnTo>
                  <a:lnTo>
                    <a:pt x="48" y="156"/>
                  </a:lnTo>
                  <a:lnTo>
                    <a:pt x="40" y="165"/>
                  </a:lnTo>
                  <a:lnTo>
                    <a:pt x="36" y="178"/>
                  </a:lnTo>
                  <a:lnTo>
                    <a:pt x="32" y="184"/>
                  </a:lnTo>
                  <a:lnTo>
                    <a:pt x="24" y="190"/>
                  </a:lnTo>
                  <a:lnTo>
                    <a:pt x="20" y="199"/>
                  </a:lnTo>
                  <a:lnTo>
                    <a:pt x="16" y="208"/>
                  </a:lnTo>
                  <a:close/>
                </a:path>
              </a:pathLst>
            </a:custGeom>
            <a:solidFill>
              <a:srgbClr val="FF3300"/>
            </a:solidFill>
            <a:ln w="0">
              <a:solidFill>
                <a:srgbClr val="000000"/>
              </a:solidFill>
              <a:prstDash val="solid"/>
              <a:round/>
              <a:headEnd/>
              <a:tailEnd/>
            </a:ln>
          </p:spPr>
          <p:txBody>
            <a:bodyPr/>
            <a:lstStyle/>
            <a:p>
              <a:endParaRPr lang="ar-SA"/>
            </a:p>
          </p:txBody>
        </p:sp>
        <p:sp>
          <p:nvSpPr>
            <p:cNvPr id="10314" name="Freeform 120"/>
            <p:cNvSpPr>
              <a:spLocks/>
            </p:cNvSpPr>
            <p:nvPr/>
          </p:nvSpPr>
          <p:spPr bwMode="auto">
            <a:xfrm>
              <a:off x="3616" y="1500"/>
              <a:ext cx="31" cy="92"/>
            </a:xfrm>
            <a:custGeom>
              <a:avLst/>
              <a:gdLst>
                <a:gd name="T0" fmla="*/ 31 w 31"/>
                <a:gd name="T1" fmla="*/ 18 h 92"/>
                <a:gd name="T2" fmla="*/ 31 w 31"/>
                <a:gd name="T3" fmla="*/ 15 h 92"/>
                <a:gd name="T4" fmla="*/ 27 w 31"/>
                <a:gd name="T5" fmla="*/ 12 h 92"/>
                <a:gd name="T6" fmla="*/ 27 w 31"/>
                <a:gd name="T7" fmla="*/ 9 h 92"/>
                <a:gd name="T8" fmla="*/ 23 w 31"/>
                <a:gd name="T9" fmla="*/ 9 h 92"/>
                <a:gd name="T10" fmla="*/ 23 w 31"/>
                <a:gd name="T11" fmla="*/ 6 h 92"/>
                <a:gd name="T12" fmla="*/ 19 w 31"/>
                <a:gd name="T13" fmla="*/ 6 h 92"/>
                <a:gd name="T14" fmla="*/ 19 w 31"/>
                <a:gd name="T15" fmla="*/ 3 h 92"/>
                <a:gd name="T16" fmla="*/ 12 w 31"/>
                <a:gd name="T17" fmla="*/ 3 h 92"/>
                <a:gd name="T18" fmla="*/ 12 w 31"/>
                <a:gd name="T19" fmla="*/ 0 h 92"/>
                <a:gd name="T20" fmla="*/ 8 w 31"/>
                <a:gd name="T21" fmla="*/ 0 h 92"/>
                <a:gd name="T22" fmla="*/ 8 w 31"/>
                <a:gd name="T23" fmla="*/ 3 h 92"/>
                <a:gd name="T24" fmla="*/ 4 w 31"/>
                <a:gd name="T25" fmla="*/ 3 h 92"/>
                <a:gd name="T26" fmla="*/ 4 w 31"/>
                <a:gd name="T27" fmla="*/ 6 h 92"/>
                <a:gd name="T28" fmla="*/ 0 w 31"/>
                <a:gd name="T29" fmla="*/ 6 h 92"/>
                <a:gd name="T30" fmla="*/ 0 w 31"/>
                <a:gd name="T31" fmla="*/ 37 h 92"/>
                <a:gd name="T32" fmla="*/ 4 w 31"/>
                <a:gd name="T33" fmla="*/ 37 h 92"/>
                <a:gd name="T34" fmla="*/ 4 w 31"/>
                <a:gd name="T35" fmla="*/ 46 h 92"/>
                <a:gd name="T36" fmla="*/ 8 w 31"/>
                <a:gd name="T37" fmla="*/ 46 h 92"/>
                <a:gd name="T38" fmla="*/ 8 w 31"/>
                <a:gd name="T39" fmla="*/ 55 h 92"/>
                <a:gd name="T40" fmla="*/ 12 w 31"/>
                <a:gd name="T41" fmla="*/ 55 h 92"/>
                <a:gd name="T42" fmla="*/ 12 w 31"/>
                <a:gd name="T43" fmla="*/ 58 h 92"/>
                <a:gd name="T44" fmla="*/ 31 w 31"/>
                <a:gd name="T45" fmla="*/ 92 h 92"/>
                <a:gd name="T46" fmla="*/ 31 w 31"/>
                <a:gd name="T47" fmla="*/ 18 h 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92">
                  <a:moveTo>
                    <a:pt x="31" y="18"/>
                  </a:moveTo>
                  <a:lnTo>
                    <a:pt x="31" y="15"/>
                  </a:lnTo>
                  <a:lnTo>
                    <a:pt x="27" y="12"/>
                  </a:lnTo>
                  <a:lnTo>
                    <a:pt x="27" y="9"/>
                  </a:lnTo>
                  <a:lnTo>
                    <a:pt x="23" y="9"/>
                  </a:lnTo>
                  <a:lnTo>
                    <a:pt x="23" y="6"/>
                  </a:lnTo>
                  <a:lnTo>
                    <a:pt x="19" y="6"/>
                  </a:lnTo>
                  <a:lnTo>
                    <a:pt x="19" y="3"/>
                  </a:lnTo>
                  <a:lnTo>
                    <a:pt x="12" y="3"/>
                  </a:lnTo>
                  <a:lnTo>
                    <a:pt x="12" y="0"/>
                  </a:lnTo>
                  <a:lnTo>
                    <a:pt x="8" y="0"/>
                  </a:lnTo>
                  <a:lnTo>
                    <a:pt x="8" y="3"/>
                  </a:lnTo>
                  <a:lnTo>
                    <a:pt x="4" y="3"/>
                  </a:lnTo>
                  <a:lnTo>
                    <a:pt x="4" y="6"/>
                  </a:lnTo>
                  <a:lnTo>
                    <a:pt x="0" y="6"/>
                  </a:lnTo>
                  <a:lnTo>
                    <a:pt x="0" y="37"/>
                  </a:lnTo>
                  <a:lnTo>
                    <a:pt x="4" y="37"/>
                  </a:lnTo>
                  <a:lnTo>
                    <a:pt x="4" y="46"/>
                  </a:lnTo>
                  <a:lnTo>
                    <a:pt x="8" y="46"/>
                  </a:lnTo>
                  <a:lnTo>
                    <a:pt x="8" y="55"/>
                  </a:lnTo>
                  <a:lnTo>
                    <a:pt x="12" y="55"/>
                  </a:lnTo>
                  <a:lnTo>
                    <a:pt x="12" y="58"/>
                  </a:lnTo>
                  <a:lnTo>
                    <a:pt x="31" y="92"/>
                  </a:lnTo>
                  <a:lnTo>
                    <a:pt x="31" y="18"/>
                  </a:lnTo>
                  <a:close/>
                </a:path>
              </a:pathLst>
            </a:custGeom>
            <a:solidFill>
              <a:srgbClr val="F2FF00"/>
            </a:solidFill>
            <a:ln w="0">
              <a:solidFill>
                <a:srgbClr val="000000"/>
              </a:solidFill>
              <a:prstDash val="solid"/>
              <a:round/>
              <a:headEnd/>
              <a:tailEnd/>
            </a:ln>
          </p:spPr>
          <p:txBody>
            <a:bodyPr/>
            <a:lstStyle/>
            <a:p>
              <a:endParaRPr lang="ar-SA"/>
            </a:p>
          </p:txBody>
        </p:sp>
        <p:sp>
          <p:nvSpPr>
            <p:cNvPr id="10315" name="Freeform 121"/>
            <p:cNvSpPr>
              <a:spLocks/>
            </p:cNvSpPr>
            <p:nvPr/>
          </p:nvSpPr>
          <p:spPr bwMode="auto">
            <a:xfrm>
              <a:off x="3639" y="1512"/>
              <a:ext cx="40" cy="89"/>
            </a:xfrm>
            <a:custGeom>
              <a:avLst/>
              <a:gdLst>
                <a:gd name="T0" fmla="*/ 20 w 40"/>
                <a:gd name="T1" fmla="*/ 89 h 89"/>
                <a:gd name="T2" fmla="*/ 32 w 40"/>
                <a:gd name="T3" fmla="*/ 89 h 89"/>
                <a:gd name="T4" fmla="*/ 32 w 40"/>
                <a:gd name="T5" fmla="*/ 86 h 89"/>
                <a:gd name="T6" fmla="*/ 36 w 40"/>
                <a:gd name="T7" fmla="*/ 86 h 89"/>
                <a:gd name="T8" fmla="*/ 36 w 40"/>
                <a:gd name="T9" fmla="*/ 77 h 89"/>
                <a:gd name="T10" fmla="*/ 40 w 40"/>
                <a:gd name="T11" fmla="*/ 77 h 89"/>
                <a:gd name="T12" fmla="*/ 40 w 40"/>
                <a:gd name="T13" fmla="*/ 55 h 89"/>
                <a:gd name="T14" fmla="*/ 36 w 40"/>
                <a:gd name="T15" fmla="*/ 55 h 89"/>
                <a:gd name="T16" fmla="*/ 36 w 40"/>
                <a:gd name="T17" fmla="*/ 40 h 89"/>
                <a:gd name="T18" fmla="*/ 32 w 40"/>
                <a:gd name="T19" fmla="*/ 40 h 89"/>
                <a:gd name="T20" fmla="*/ 32 w 40"/>
                <a:gd name="T21" fmla="*/ 31 h 89"/>
                <a:gd name="T22" fmla="*/ 28 w 40"/>
                <a:gd name="T23" fmla="*/ 31 h 89"/>
                <a:gd name="T24" fmla="*/ 28 w 40"/>
                <a:gd name="T25" fmla="*/ 25 h 89"/>
                <a:gd name="T26" fmla="*/ 24 w 40"/>
                <a:gd name="T27" fmla="*/ 22 h 89"/>
                <a:gd name="T28" fmla="*/ 24 w 40"/>
                <a:gd name="T29" fmla="*/ 19 h 89"/>
                <a:gd name="T30" fmla="*/ 20 w 40"/>
                <a:gd name="T31" fmla="*/ 16 h 89"/>
                <a:gd name="T32" fmla="*/ 20 w 40"/>
                <a:gd name="T33" fmla="*/ 13 h 89"/>
                <a:gd name="T34" fmla="*/ 16 w 40"/>
                <a:gd name="T35" fmla="*/ 9 h 89"/>
                <a:gd name="T36" fmla="*/ 16 w 40"/>
                <a:gd name="T37" fmla="*/ 6 h 89"/>
                <a:gd name="T38" fmla="*/ 12 w 40"/>
                <a:gd name="T39" fmla="*/ 6 h 89"/>
                <a:gd name="T40" fmla="*/ 12 w 40"/>
                <a:gd name="T41" fmla="*/ 3 h 89"/>
                <a:gd name="T42" fmla="*/ 8 w 40"/>
                <a:gd name="T43" fmla="*/ 0 h 89"/>
                <a:gd name="T44" fmla="*/ 8 w 40"/>
                <a:gd name="T45" fmla="*/ 3 h 89"/>
                <a:gd name="T46" fmla="*/ 4 w 40"/>
                <a:gd name="T47" fmla="*/ 6 h 89"/>
                <a:gd name="T48" fmla="*/ 4 w 40"/>
                <a:gd name="T49" fmla="*/ 25 h 89"/>
                <a:gd name="T50" fmla="*/ 0 w 40"/>
                <a:gd name="T51" fmla="*/ 25 h 89"/>
                <a:gd name="T52" fmla="*/ 0 w 40"/>
                <a:gd name="T53" fmla="*/ 52 h 89"/>
                <a:gd name="T54" fmla="*/ 4 w 40"/>
                <a:gd name="T55" fmla="*/ 55 h 89"/>
                <a:gd name="T56" fmla="*/ 4 w 40"/>
                <a:gd name="T57" fmla="*/ 68 h 89"/>
                <a:gd name="T58" fmla="*/ 8 w 40"/>
                <a:gd name="T59" fmla="*/ 68 h 89"/>
                <a:gd name="T60" fmla="*/ 8 w 40"/>
                <a:gd name="T61" fmla="*/ 71 h 89"/>
                <a:gd name="T62" fmla="*/ 20 w 40"/>
                <a:gd name="T63" fmla="*/ 89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89">
                  <a:moveTo>
                    <a:pt x="20" y="89"/>
                  </a:moveTo>
                  <a:lnTo>
                    <a:pt x="32" y="89"/>
                  </a:lnTo>
                  <a:lnTo>
                    <a:pt x="32" y="86"/>
                  </a:lnTo>
                  <a:lnTo>
                    <a:pt x="36" y="86"/>
                  </a:lnTo>
                  <a:lnTo>
                    <a:pt x="36" y="77"/>
                  </a:lnTo>
                  <a:lnTo>
                    <a:pt x="40" y="77"/>
                  </a:lnTo>
                  <a:lnTo>
                    <a:pt x="40" y="55"/>
                  </a:lnTo>
                  <a:lnTo>
                    <a:pt x="36" y="55"/>
                  </a:lnTo>
                  <a:lnTo>
                    <a:pt x="36" y="40"/>
                  </a:lnTo>
                  <a:lnTo>
                    <a:pt x="32" y="40"/>
                  </a:lnTo>
                  <a:lnTo>
                    <a:pt x="32" y="31"/>
                  </a:lnTo>
                  <a:lnTo>
                    <a:pt x="28" y="31"/>
                  </a:lnTo>
                  <a:lnTo>
                    <a:pt x="28" y="25"/>
                  </a:lnTo>
                  <a:lnTo>
                    <a:pt x="24" y="22"/>
                  </a:lnTo>
                  <a:lnTo>
                    <a:pt x="24" y="19"/>
                  </a:lnTo>
                  <a:lnTo>
                    <a:pt x="20" y="16"/>
                  </a:lnTo>
                  <a:lnTo>
                    <a:pt x="20" y="13"/>
                  </a:lnTo>
                  <a:lnTo>
                    <a:pt x="16" y="9"/>
                  </a:lnTo>
                  <a:lnTo>
                    <a:pt x="16" y="6"/>
                  </a:lnTo>
                  <a:lnTo>
                    <a:pt x="12" y="6"/>
                  </a:lnTo>
                  <a:lnTo>
                    <a:pt x="12" y="3"/>
                  </a:lnTo>
                  <a:lnTo>
                    <a:pt x="8" y="0"/>
                  </a:lnTo>
                  <a:lnTo>
                    <a:pt x="8" y="3"/>
                  </a:lnTo>
                  <a:lnTo>
                    <a:pt x="4" y="6"/>
                  </a:lnTo>
                  <a:lnTo>
                    <a:pt x="4" y="25"/>
                  </a:lnTo>
                  <a:lnTo>
                    <a:pt x="0" y="25"/>
                  </a:lnTo>
                  <a:lnTo>
                    <a:pt x="0" y="52"/>
                  </a:lnTo>
                  <a:lnTo>
                    <a:pt x="4" y="55"/>
                  </a:lnTo>
                  <a:lnTo>
                    <a:pt x="4" y="68"/>
                  </a:lnTo>
                  <a:lnTo>
                    <a:pt x="8" y="68"/>
                  </a:lnTo>
                  <a:lnTo>
                    <a:pt x="8" y="71"/>
                  </a:lnTo>
                  <a:lnTo>
                    <a:pt x="20" y="89"/>
                  </a:lnTo>
                  <a:close/>
                </a:path>
              </a:pathLst>
            </a:custGeom>
            <a:solidFill>
              <a:srgbClr val="B3D959"/>
            </a:solidFill>
            <a:ln w="0">
              <a:solidFill>
                <a:srgbClr val="000000"/>
              </a:solidFill>
              <a:prstDash val="solid"/>
              <a:round/>
              <a:headEnd/>
              <a:tailEnd/>
            </a:ln>
          </p:spPr>
          <p:txBody>
            <a:bodyPr/>
            <a:lstStyle/>
            <a:p>
              <a:endParaRPr lang="ar-SA"/>
            </a:p>
          </p:txBody>
        </p:sp>
        <p:sp>
          <p:nvSpPr>
            <p:cNvPr id="10316" name="Freeform 122"/>
            <p:cNvSpPr>
              <a:spLocks/>
            </p:cNvSpPr>
            <p:nvPr/>
          </p:nvSpPr>
          <p:spPr bwMode="auto">
            <a:xfrm>
              <a:off x="3612" y="1525"/>
              <a:ext cx="47" cy="76"/>
            </a:xfrm>
            <a:custGeom>
              <a:avLst/>
              <a:gdLst>
                <a:gd name="T0" fmla="*/ 47 w 47"/>
                <a:gd name="T1" fmla="*/ 76 h 76"/>
                <a:gd name="T2" fmla="*/ 35 w 47"/>
                <a:gd name="T3" fmla="*/ 76 h 76"/>
                <a:gd name="T4" fmla="*/ 35 w 47"/>
                <a:gd name="T5" fmla="*/ 73 h 76"/>
                <a:gd name="T6" fmla="*/ 31 w 47"/>
                <a:gd name="T7" fmla="*/ 73 h 76"/>
                <a:gd name="T8" fmla="*/ 31 w 47"/>
                <a:gd name="T9" fmla="*/ 70 h 76"/>
                <a:gd name="T10" fmla="*/ 27 w 47"/>
                <a:gd name="T11" fmla="*/ 70 h 76"/>
                <a:gd name="T12" fmla="*/ 27 w 47"/>
                <a:gd name="T13" fmla="*/ 67 h 76"/>
                <a:gd name="T14" fmla="*/ 23 w 47"/>
                <a:gd name="T15" fmla="*/ 67 h 76"/>
                <a:gd name="T16" fmla="*/ 23 w 47"/>
                <a:gd name="T17" fmla="*/ 64 h 76"/>
                <a:gd name="T18" fmla="*/ 19 w 47"/>
                <a:gd name="T19" fmla="*/ 64 h 76"/>
                <a:gd name="T20" fmla="*/ 19 w 47"/>
                <a:gd name="T21" fmla="*/ 58 h 76"/>
                <a:gd name="T22" fmla="*/ 16 w 47"/>
                <a:gd name="T23" fmla="*/ 58 h 76"/>
                <a:gd name="T24" fmla="*/ 16 w 47"/>
                <a:gd name="T25" fmla="*/ 52 h 76"/>
                <a:gd name="T26" fmla="*/ 12 w 47"/>
                <a:gd name="T27" fmla="*/ 52 h 76"/>
                <a:gd name="T28" fmla="*/ 12 w 47"/>
                <a:gd name="T29" fmla="*/ 46 h 76"/>
                <a:gd name="T30" fmla="*/ 8 w 47"/>
                <a:gd name="T31" fmla="*/ 46 h 76"/>
                <a:gd name="T32" fmla="*/ 8 w 47"/>
                <a:gd name="T33" fmla="*/ 33 h 76"/>
                <a:gd name="T34" fmla="*/ 4 w 47"/>
                <a:gd name="T35" fmla="*/ 33 h 76"/>
                <a:gd name="T36" fmla="*/ 4 w 47"/>
                <a:gd name="T37" fmla="*/ 18 h 76"/>
                <a:gd name="T38" fmla="*/ 0 w 47"/>
                <a:gd name="T39" fmla="*/ 18 h 76"/>
                <a:gd name="T40" fmla="*/ 0 w 47"/>
                <a:gd name="T41" fmla="*/ 0 h 76"/>
                <a:gd name="T42" fmla="*/ 47 w 47"/>
                <a:gd name="T43" fmla="*/ 76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76">
                  <a:moveTo>
                    <a:pt x="47" y="76"/>
                  </a:moveTo>
                  <a:lnTo>
                    <a:pt x="35" y="76"/>
                  </a:lnTo>
                  <a:lnTo>
                    <a:pt x="35" y="73"/>
                  </a:lnTo>
                  <a:lnTo>
                    <a:pt x="31" y="73"/>
                  </a:lnTo>
                  <a:lnTo>
                    <a:pt x="31" y="70"/>
                  </a:lnTo>
                  <a:lnTo>
                    <a:pt x="27" y="70"/>
                  </a:lnTo>
                  <a:lnTo>
                    <a:pt x="27" y="67"/>
                  </a:lnTo>
                  <a:lnTo>
                    <a:pt x="23" y="67"/>
                  </a:lnTo>
                  <a:lnTo>
                    <a:pt x="23" y="64"/>
                  </a:lnTo>
                  <a:lnTo>
                    <a:pt x="19" y="64"/>
                  </a:lnTo>
                  <a:lnTo>
                    <a:pt x="19" y="58"/>
                  </a:lnTo>
                  <a:lnTo>
                    <a:pt x="16" y="58"/>
                  </a:lnTo>
                  <a:lnTo>
                    <a:pt x="16" y="52"/>
                  </a:lnTo>
                  <a:lnTo>
                    <a:pt x="12" y="52"/>
                  </a:lnTo>
                  <a:lnTo>
                    <a:pt x="12" y="46"/>
                  </a:lnTo>
                  <a:lnTo>
                    <a:pt x="8" y="46"/>
                  </a:lnTo>
                  <a:lnTo>
                    <a:pt x="8" y="33"/>
                  </a:lnTo>
                  <a:lnTo>
                    <a:pt x="4" y="33"/>
                  </a:lnTo>
                  <a:lnTo>
                    <a:pt x="4" y="18"/>
                  </a:lnTo>
                  <a:lnTo>
                    <a:pt x="0" y="18"/>
                  </a:lnTo>
                  <a:lnTo>
                    <a:pt x="0" y="0"/>
                  </a:lnTo>
                  <a:lnTo>
                    <a:pt x="47" y="76"/>
                  </a:lnTo>
                  <a:close/>
                </a:path>
              </a:pathLst>
            </a:custGeom>
            <a:solidFill>
              <a:srgbClr val="B3D959"/>
            </a:solidFill>
            <a:ln w="0">
              <a:solidFill>
                <a:srgbClr val="000000"/>
              </a:solidFill>
              <a:prstDash val="solid"/>
              <a:round/>
              <a:headEnd/>
              <a:tailEnd/>
            </a:ln>
          </p:spPr>
          <p:txBody>
            <a:bodyPr/>
            <a:lstStyle/>
            <a:p>
              <a:endParaRPr lang="ar-SA"/>
            </a:p>
          </p:txBody>
        </p:sp>
        <p:sp>
          <p:nvSpPr>
            <p:cNvPr id="10317" name="Freeform 123"/>
            <p:cNvSpPr>
              <a:spLocks/>
            </p:cNvSpPr>
            <p:nvPr/>
          </p:nvSpPr>
          <p:spPr bwMode="auto">
            <a:xfrm>
              <a:off x="3454" y="1837"/>
              <a:ext cx="426" cy="80"/>
            </a:xfrm>
            <a:custGeom>
              <a:avLst/>
              <a:gdLst>
                <a:gd name="T0" fmla="*/ 233 w 426"/>
                <a:gd name="T1" fmla="*/ 0 h 80"/>
                <a:gd name="T2" fmla="*/ 280 w 426"/>
                <a:gd name="T3" fmla="*/ 3 h 80"/>
                <a:gd name="T4" fmla="*/ 319 w 426"/>
                <a:gd name="T5" fmla="*/ 6 h 80"/>
                <a:gd name="T6" fmla="*/ 351 w 426"/>
                <a:gd name="T7" fmla="*/ 9 h 80"/>
                <a:gd name="T8" fmla="*/ 379 w 426"/>
                <a:gd name="T9" fmla="*/ 15 h 80"/>
                <a:gd name="T10" fmla="*/ 402 w 426"/>
                <a:gd name="T11" fmla="*/ 22 h 80"/>
                <a:gd name="T12" fmla="*/ 414 w 426"/>
                <a:gd name="T13" fmla="*/ 28 h 80"/>
                <a:gd name="T14" fmla="*/ 426 w 426"/>
                <a:gd name="T15" fmla="*/ 37 h 80"/>
                <a:gd name="T16" fmla="*/ 426 w 426"/>
                <a:gd name="T17" fmla="*/ 46 h 80"/>
                <a:gd name="T18" fmla="*/ 422 w 426"/>
                <a:gd name="T19" fmla="*/ 49 h 80"/>
                <a:gd name="T20" fmla="*/ 414 w 426"/>
                <a:gd name="T21" fmla="*/ 58 h 80"/>
                <a:gd name="T22" fmla="*/ 394 w 426"/>
                <a:gd name="T23" fmla="*/ 64 h 80"/>
                <a:gd name="T24" fmla="*/ 371 w 426"/>
                <a:gd name="T25" fmla="*/ 68 h 80"/>
                <a:gd name="T26" fmla="*/ 339 w 426"/>
                <a:gd name="T27" fmla="*/ 74 h 80"/>
                <a:gd name="T28" fmla="*/ 304 w 426"/>
                <a:gd name="T29" fmla="*/ 77 h 80"/>
                <a:gd name="T30" fmla="*/ 256 w 426"/>
                <a:gd name="T31" fmla="*/ 80 h 80"/>
                <a:gd name="T32" fmla="*/ 146 w 426"/>
                <a:gd name="T33" fmla="*/ 80 h 80"/>
                <a:gd name="T34" fmla="*/ 99 w 426"/>
                <a:gd name="T35" fmla="*/ 77 h 80"/>
                <a:gd name="T36" fmla="*/ 59 w 426"/>
                <a:gd name="T37" fmla="*/ 74 h 80"/>
                <a:gd name="T38" fmla="*/ 32 w 426"/>
                <a:gd name="T39" fmla="*/ 68 h 80"/>
                <a:gd name="T40" fmla="*/ 20 w 426"/>
                <a:gd name="T41" fmla="*/ 64 h 80"/>
                <a:gd name="T42" fmla="*/ 12 w 426"/>
                <a:gd name="T43" fmla="*/ 61 h 80"/>
                <a:gd name="T44" fmla="*/ 0 w 426"/>
                <a:gd name="T45" fmla="*/ 52 h 80"/>
                <a:gd name="T46" fmla="*/ 0 w 426"/>
                <a:gd name="T47" fmla="*/ 43 h 80"/>
                <a:gd name="T48" fmla="*/ 4 w 426"/>
                <a:gd name="T49" fmla="*/ 37 h 80"/>
                <a:gd name="T50" fmla="*/ 16 w 426"/>
                <a:gd name="T51" fmla="*/ 31 h 80"/>
                <a:gd name="T52" fmla="*/ 35 w 426"/>
                <a:gd name="T53" fmla="*/ 22 h 80"/>
                <a:gd name="T54" fmla="*/ 55 w 426"/>
                <a:gd name="T55" fmla="*/ 15 h 80"/>
                <a:gd name="T56" fmla="*/ 118 w 426"/>
                <a:gd name="T57" fmla="*/ 3 h 80"/>
                <a:gd name="T58" fmla="*/ 154 w 426"/>
                <a:gd name="T59" fmla="*/ 0 h 80"/>
                <a:gd name="T60" fmla="*/ 193 w 426"/>
                <a:gd name="T61" fmla="*/ 0 h 80"/>
                <a:gd name="T62" fmla="*/ 233 w 426"/>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6" h="80">
                  <a:moveTo>
                    <a:pt x="233" y="0"/>
                  </a:moveTo>
                  <a:lnTo>
                    <a:pt x="280" y="3"/>
                  </a:lnTo>
                  <a:lnTo>
                    <a:pt x="319" y="6"/>
                  </a:lnTo>
                  <a:lnTo>
                    <a:pt x="351" y="9"/>
                  </a:lnTo>
                  <a:lnTo>
                    <a:pt x="379" y="15"/>
                  </a:lnTo>
                  <a:lnTo>
                    <a:pt x="402" y="22"/>
                  </a:lnTo>
                  <a:lnTo>
                    <a:pt x="414" y="28"/>
                  </a:lnTo>
                  <a:lnTo>
                    <a:pt x="426" y="37"/>
                  </a:lnTo>
                  <a:lnTo>
                    <a:pt x="426" y="46"/>
                  </a:lnTo>
                  <a:lnTo>
                    <a:pt x="422" y="49"/>
                  </a:lnTo>
                  <a:lnTo>
                    <a:pt x="414" y="58"/>
                  </a:lnTo>
                  <a:lnTo>
                    <a:pt x="394" y="64"/>
                  </a:lnTo>
                  <a:lnTo>
                    <a:pt x="371" y="68"/>
                  </a:lnTo>
                  <a:lnTo>
                    <a:pt x="339" y="74"/>
                  </a:lnTo>
                  <a:lnTo>
                    <a:pt x="304" y="77"/>
                  </a:lnTo>
                  <a:lnTo>
                    <a:pt x="256" y="80"/>
                  </a:lnTo>
                  <a:lnTo>
                    <a:pt x="146" y="80"/>
                  </a:lnTo>
                  <a:lnTo>
                    <a:pt x="99" y="77"/>
                  </a:lnTo>
                  <a:lnTo>
                    <a:pt x="59" y="74"/>
                  </a:lnTo>
                  <a:lnTo>
                    <a:pt x="32" y="68"/>
                  </a:lnTo>
                  <a:lnTo>
                    <a:pt x="20" y="64"/>
                  </a:lnTo>
                  <a:lnTo>
                    <a:pt x="12" y="61"/>
                  </a:lnTo>
                  <a:lnTo>
                    <a:pt x="0" y="52"/>
                  </a:lnTo>
                  <a:lnTo>
                    <a:pt x="0" y="43"/>
                  </a:lnTo>
                  <a:lnTo>
                    <a:pt x="4" y="37"/>
                  </a:lnTo>
                  <a:lnTo>
                    <a:pt x="16" y="31"/>
                  </a:lnTo>
                  <a:lnTo>
                    <a:pt x="35" y="22"/>
                  </a:lnTo>
                  <a:lnTo>
                    <a:pt x="55" y="15"/>
                  </a:lnTo>
                  <a:lnTo>
                    <a:pt x="118" y="3"/>
                  </a:lnTo>
                  <a:lnTo>
                    <a:pt x="154" y="0"/>
                  </a:lnTo>
                  <a:lnTo>
                    <a:pt x="193" y="0"/>
                  </a:lnTo>
                  <a:lnTo>
                    <a:pt x="23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18" name="Freeform 124"/>
            <p:cNvSpPr>
              <a:spLocks/>
            </p:cNvSpPr>
            <p:nvPr/>
          </p:nvSpPr>
          <p:spPr bwMode="auto">
            <a:xfrm>
              <a:off x="3458" y="1837"/>
              <a:ext cx="418" cy="80"/>
            </a:xfrm>
            <a:custGeom>
              <a:avLst/>
              <a:gdLst>
                <a:gd name="T0" fmla="*/ 229 w 418"/>
                <a:gd name="T1" fmla="*/ 0 h 80"/>
                <a:gd name="T2" fmla="*/ 272 w 418"/>
                <a:gd name="T3" fmla="*/ 3 h 80"/>
                <a:gd name="T4" fmla="*/ 312 w 418"/>
                <a:gd name="T5" fmla="*/ 6 h 80"/>
                <a:gd name="T6" fmla="*/ 343 w 418"/>
                <a:gd name="T7" fmla="*/ 9 h 80"/>
                <a:gd name="T8" fmla="*/ 371 w 418"/>
                <a:gd name="T9" fmla="*/ 15 h 80"/>
                <a:gd name="T10" fmla="*/ 390 w 418"/>
                <a:gd name="T11" fmla="*/ 22 h 80"/>
                <a:gd name="T12" fmla="*/ 406 w 418"/>
                <a:gd name="T13" fmla="*/ 28 h 80"/>
                <a:gd name="T14" fmla="*/ 414 w 418"/>
                <a:gd name="T15" fmla="*/ 34 h 80"/>
                <a:gd name="T16" fmla="*/ 418 w 418"/>
                <a:gd name="T17" fmla="*/ 40 h 80"/>
                <a:gd name="T18" fmla="*/ 418 w 418"/>
                <a:gd name="T19" fmla="*/ 46 h 80"/>
                <a:gd name="T20" fmla="*/ 414 w 418"/>
                <a:gd name="T21" fmla="*/ 49 h 80"/>
                <a:gd name="T22" fmla="*/ 402 w 418"/>
                <a:gd name="T23" fmla="*/ 55 h 80"/>
                <a:gd name="T24" fmla="*/ 386 w 418"/>
                <a:gd name="T25" fmla="*/ 61 h 80"/>
                <a:gd name="T26" fmla="*/ 363 w 418"/>
                <a:gd name="T27" fmla="*/ 68 h 80"/>
                <a:gd name="T28" fmla="*/ 331 w 418"/>
                <a:gd name="T29" fmla="*/ 71 h 80"/>
                <a:gd name="T30" fmla="*/ 296 w 418"/>
                <a:gd name="T31" fmla="*/ 77 h 80"/>
                <a:gd name="T32" fmla="*/ 252 w 418"/>
                <a:gd name="T33" fmla="*/ 77 h 80"/>
                <a:gd name="T34" fmla="*/ 201 w 418"/>
                <a:gd name="T35" fmla="*/ 80 h 80"/>
                <a:gd name="T36" fmla="*/ 142 w 418"/>
                <a:gd name="T37" fmla="*/ 80 h 80"/>
                <a:gd name="T38" fmla="*/ 95 w 418"/>
                <a:gd name="T39" fmla="*/ 77 h 80"/>
                <a:gd name="T40" fmla="*/ 59 w 418"/>
                <a:gd name="T41" fmla="*/ 71 h 80"/>
                <a:gd name="T42" fmla="*/ 31 w 418"/>
                <a:gd name="T43" fmla="*/ 68 h 80"/>
                <a:gd name="T44" fmla="*/ 20 w 418"/>
                <a:gd name="T45" fmla="*/ 64 h 80"/>
                <a:gd name="T46" fmla="*/ 12 w 418"/>
                <a:gd name="T47" fmla="*/ 61 h 80"/>
                <a:gd name="T48" fmla="*/ 8 w 418"/>
                <a:gd name="T49" fmla="*/ 55 h 80"/>
                <a:gd name="T50" fmla="*/ 0 w 418"/>
                <a:gd name="T51" fmla="*/ 49 h 80"/>
                <a:gd name="T52" fmla="*/ 0 w 418"/>
                <a:gd name="T53" fmla="*/ 40 h 80"/>
                <a:gd name="T54" fmla="*/ 16 w 418"/>
                <a:gd name="T55" fmla="*/ 28 h 80"/>
                <a:gd name="T56" fmla="*/ 31 w 418"/>
                <a:gd name="T57" fmla="*/ 22 h 80"/>
                <a:gd name="T58" fmla="*/ 55 w 418"/>
                <a:gd name="T59" fmla="*/ 15 h 80"/>
                <a:gd name="T60" fmla="*/ 83 w 418"/>
                <a:gd name="T61" fmla="*/ 9 h 80"/>
                <a:gd name="T62" fmla="*/ 114 w 418"/>
                <a:gd name="T63" fmla="*/ 3 h 80"/>
                <a:gd name="T64" fmla="*/ 150 w 418"/>
                <a:gd name="T65" fmla="*/ 0 h 80"/>
                <a:gd name="T66" fmla="*/ 185 w 418"/>
                <a:gd name="T67" fmla="*/ 0 h 80"/>
                <a:gd name="T68" fmla="*/ 229 w 418"/>
                <a:gd name="T69" fmla="*/ 0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8" h="80">
                  <a:moveTo>
                    <a:pt x="229" y="0"/>
                  </a:moveTo>
                  <a:lnTo>
                    <a:pt x="272" y="3"/>
                  </a:lnTo>
                  <a:lnTo>
                    <a:pt x="312" y="6"/>
                  </a:lnTo>
                  <a:lnTo>
                    <a:pt x="343" y="9"/>
                  </a:lnTo>
                  <a:lnTo>
                    <a:pt x="371" y="15"/>
                  </a:lnTo>
                  <a:lnTo>
                    <a:pt x="390" y="22"/>
                  </a:lnTo>
                  <a:lnTo>
                    <a:pt x="406" y="28"/>
                  </a:lnTo>
                  <a:lnTo>
                    <a:pt x="414" y="34"/>
                  </a:lnTo>
                  <a:lnTo>
                    <a:pt x="418" y="40"/>
                  </a:lnTo>
                  <a:lnTo>
                    <a:pt x="418" y="46"/>
                  </a:lnTo>
                  <a:lnTo>
                    <a:pt x="414" y="49"/>
                  </a:lnTo>
                  <a:lnTo>
                    <a:pt x="402" y="55"/>
                  </a:lnTo>
                  <a:lnTo>
                    <a:pt x="386" y="61"/>
                  </a:lnTo>
                  <a:lnTo>
                    <a:pt x="363" y="68"/>
                  </a:lnTo>
                  <a:lnTo>
                    <a:pt x="331" y="71"/>
                  </a:lnTo>
                  <a:lnTo>
                    <a:pt x="296" y="77"/>
                  </a:lnTo>
                  <a:lnTo>
                    <a:pt x="252" y="77"/>
                  </a:lnTo>
                  <a:lnTo>
                    <a:pt x="201" y="80"/>
                  </a:lnTo>
                  <a:lnTo>
                    <a:pt x="142" y="80"/>
                  </a:lnTo>
                  <a:lnTo>
                    <a:pt x="95" y="77"/>
                  </a:lnTo>
                  <a:lnTo>
                    <a:pt x="59" y="71"/>
                  </a:lnTo>
                  <a:lnTo>
                    <a:pt x="31" y="68"/>
                  </a:lnTo>
                  <a:lnTo>
                    <a:pt x="20" y="64"/>
                  </a:lnTo>
                  <a:lnTo>
                    <a:pt x="12" y="61"/>
                  </a:lnTo>
                  <a:lnTo>
                    <a:pt x="8" y="55"/>
                  </a:lnTo>
                  <a:lnTo>
                    <a:pt x="0" y="49"/>
                  </a:lnTo>
                  <a:lnTo>
                    <a:pt x="0" y="40"/>
                  </a:lnTo>
                  <a:lnTo>
                    <a:pt x="16" y="28"/>
                  </a:lnTo>
                  <a:lnTo>
                    <a:pt x="31" y="22"/>
                  </a:lnTo>
                  <a:lnTo>
                    <a:pt x="55" y="15"/>
                  </a:lnTo>
                  <a:lnTo>
                    <a:pt x="83" y="9"/>
                  </a:lnTo>
                  <a:lnTo>
                    <a:pt x="114" y="3"/>
                  </a:lnTo>
                  <a:lnTo>
                    <a:pt x="150" y="0"/>
                  </a:lnTo>
                  <a:lnTo>
                    <a:pt x="185" y="0"/>
                  </a:lnTo>
                  <a:lnTo>
                    <a:pt x="229"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19" name="Freeform 125"/>
            <p:cNvSpPr>
              <a:spLocks/>
            </p:cNvSpPr>
            <p:nvPr/>
          </p:nvSpPr>
          <p:spPr bwMode="auto">
            <a:xfrm>
              <a:off x="3462" y="1837"/>
              <a:ext cx="406" cy="77"/>
            </a:xfrm>
            <a:custGeom>
              <a:avLst/>
              <a:gdLst>
                <a:gd name="T0" fmla="*/ 221 w 406"/>
                <a:gd name="T1" fmla="*/ 0 h 77"/>
                <a:gd name="T2" fmla="*/ 264 w 406"/>
                <a:gd name="T3" fmla="*/ 3 h 77"/>
                <a:gd name="T4" fmla="*/ 304 w 406"/>
                <a:gd name="T5" fmla="*/ 6 h 77"/>
                <a:gd name="T6" fmla="*/ 335 w 406"/>
                <a:gd name="T7" fmla="*/ 9 h 77"/>
                <a:gd name="T8" fmla="*/ 363 w 406"/>
                <a:gd name="T9" fmla="*/ 15 h 77"/>
                <a:gd name="T10" fmla="*/ 382 w 406"/>
                <a:gd name="T11" fmla="*/ 22 h 77"/>
                <a:gd name="T12" fmla="*/ 398 w 406"/>
                <a:gd name="T13" fmla="*/ 28 h 77"/>
                <a:gd name="T14" fmla="*/ 406 w 406"/>
                <a:gd name="T15" fmla="*/ 34 h 77"/>
                <a:gd name="T16" fmla="*/ 406 w 406"/>
                <a:gd name="T17" fmla="*/ 46 h 77"/>
                <a:gd name="T18" fmla="*/ 394 w 406"/>
                <a:gd name="T19" fmla="*/ 55 h 77"/>
                <a:gd name="T20" fmla="*/ 375 w 406"/>
                <a:gd name="T21" fmla="*/ 61 h 77"/>
                <a:gd name="T22" fmla="*/ 355 w 406"/>
                <a:gd name="T23" fmla="*/ 64 h 77"/>
                <a:gd name="T24" fmla="*/ 323 w 406"/>
                <a:gd name="T25" fmla="*/ 71 h 77"/>
                <a:gd name="T26" fmla="*/ 288 w 406"/>
                <a:gd name="T27" fmla="*/ 74 h 77"/>
                <a:gd name="T28" fmla="*/ 244 w 406"/>
                <a:gd name="T29" fmla="*/ 77 h 77"/>
                <a:gd name="T30" fmla="*/ 142 w 406"/>
                <a:gd name="T31" fmla="*/ 77 h 77"/>
                <a:gd name="T32" fmla="*/ 95 w 406"/>
                <a:gd name="T33" fmla="*/ 74 h 77"/>
                <a:gd name="T34" fmla="*/ 59 w 406"/>
                <a:gd name="T35" fmla="*/ 71 h 77"/>
                <a:gd name="T36" fmla="*/ 31 w 406"/>
                <a:gd name="T37" fmla="*/ 64 h 77"/>
                <a:gd name="T38" fmla="*/ 20 w 406"/>
                <a:gd name="T39" fmla="*/ 61 h 77"/>
                <a:gd name="T40" fmla="*/ 12 w 406"/>
                <a:gd name="T41" fmla="*/ 58 h 77"/>
                <a:gd name="T42" fmla="*/ 0 w 406"/>
                <a:gd name="T43" fmla="*/ 49 h 77"/>
                <a:gd name="T44" fmla="*/ 0 w 406"/>
                <a:gd name="T45" fmla="*/ 43 h 77"/>
                <a:gd name="T46" fmla="*/ 4 w 406"/>
                <a:gd name="T47" fmla="*/ 40 h 77"/>
                <a:gd name="T48" fmla="*/ 4 w 406"/>
                <a:gd name="T49" fmla="*/ 37 h 77"/>
                <a:gd name="T50" fmla="*/ 16 w 406"/>
                <a:gd name="T51" fmla="*/ 28 h 77"/>
                <a:gd name="T52" fmla="*/ 31 w 406"/>
                <a:gd name="T53" fmla="*/ 22 h 77"/>
                <a:gd name="T54" fmla="*/ 55 w 406"/>
                <a:gd name="T55" fmla="*/ 15 h 77"/>
                <a:gd name="T56" fmla="*/ 110 w 406"/>
                <a:gd name="T57" fmla="*/ 3 h 77"/>
                <a:gd name="T58" fmla="*/ 146 w 406"/>
                <a:gd name="T59" fmla="*/ 0 h 77"/>
                <a:gd name="T60" fmla="*/ 181 w 406"/>
                <a:gd name="T61" fmla="*/ 0 h 77"/>
                <a:gd name="T62" fmla="*/ 221 w 406"/>
                <a:gd name="T63" fmla="*/ 0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6" h="77">
                  <a:moveTo>
                    <a:pt x="221" y="0"/>
                  </a:moveTo>
                  <a:lnTo>
                    <a:pt x="264" y="3"/>
                  </a:lnTo>
                  <a:lnTo>
                    <a:pt x="304" y="6"/>
                  </a:lnTo>
                  <a:lnTo>
                    <a:pt x="335" y="9"/>
                  </a:lnTo>
                  <a:lnTo>
                    <a:pt x="363" y="15"/>
                  </a:lnTo>
                  <a:lnTo>
                    <a:pt x="382" y="22"/>
                  </a:lnTo>
                  <a:lnTo>
                    <a:pt x="398" y="28"/>
                  </a:lnTo>
                  <a:lnTo>
                    <a:pt x="406" y="34"/>
                  </a:lnTo>
                  <a:lnTo>
                    <a:pt x="406" y="46"/>
                  </a:lnTo>
                  <a:lnTo>
                    <a:pt x="394" y="55"/>
                  </a:lnTo>
                  <a:lnTo>
                    <a:pt x="375" y="61"/>
                  </a:lnTo>
                  <a:lnTo>
                    <a:pt x="355" y="64"/>
                  </a:lnTo>
                  <a:lnTo>
                    <a:pt x="323" y="71"/>
                  </a:lnTo>
                  <a:lnTo>
                    <a:pt x="288" y="74"/>
                  </a:lnTo>
                  <a:lnTo>
                    <a:pt x="244" y="77"/>
                  </a:lnTo>
                  <a:lnTo>
                    <a:pt x="142" y="77"/>
                  </a:lnTo>
                  <a:lnTo>
                    <a:pt x="95" y="74"/>
                  </a:lnTo>
                  <a:lnTo>
                    <a:pt x="59" y="71"/>
                  </a:lnTo>
                  <a:lnTo>
                    <a:pt x="31" y="64"/>
                  </a:lnTo>
                  <a:lnTo>
                    <a:pt x="20" y="61"/>
                  </a:lnTo>
                  <a:lnTo>
                    <a:pt x="12" y="58"/>
                  </a:lnTo>
                  <a:lnTo>
                    <a:pt x="0" y="49"/>
                  </a:lnTo>
                  <a:lnTo>
                    <a:pt x="0" y="43"/>
                  </a:lnTo>
                  <a:lnTo>
                    <a:pt x="4" y="40"/>
                  </a:lnTo>
                  <a:lnTo>
                    <a:pt x="4" y="37"/>
                  </a:lnTo>
                  <a:lnTo>
                    <a:pt x="16" y="28"/>
                  </a:lnTo>
                  <a:lnTo>
                    <a:pt x="31" y="22"/>
                  </a:lnTo>
                  <a:lnTo>
                    <a:pt x="55" y="15"/>
                  </a:lnTo>
                  <a:lnTo>
                    <a:pt x="110" y="3"/>
                  </a:lnTo>
                  <a:lnTo>
                    <a:pt x="146" y="0"/>
                  </a:lnTo>
                  <a:lnTo>
                    <a:pt x="181" y="0"/>
                  </a:lnTo>
                  <a:lnTo>
                    <a:pt x="221" y="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0" name="Freeform 126"/>
            <p:cNvSpPr>
              <a:spLocks/>
            </p:cNvSpPr>
            <p:nvPr/>
          </p:nvSpPr>
          <p:spPr bwMode="auto">
            <a:xfrm>
              <a:off x="3466" y="1837"/>
              <a:ext cx="398" cy="77"/>
            </a:xfrm>
            <a:custGeom>
              <a:avLst/>
              <a:gdLst>
                <a:gd name="T0" fmla="*/ 217 w 398"/>
                <a:gd name="T1" fmla="*/ 0 h 77"/>
                <a:gd name="T2" fmla="*/ 260 w 398"/>
                <a:gd name="T3" fmla="*/ 3 h 77"/>
                <a:gd name="T4" fmla="*/ 296 w 398"/>
                <a:gd name="T5" fmla="*/ 6 h 77"/>
                <a:gd name="T6" fmla="*/ 327 w 398"/>
                <a:gd name="T7" fmla="*/ 9 h 77"/>
                <a:gd name="T8" fmla="*/ 355 w 398"/>
                <a:gd name="T9" fmla="*/ 15 h 77"/>
                <a:gd name="T10" fmla="*/ 375 w 398"/>
                <a:gd name="T11" fmla="*/ 22 h 77"/>
                <a:gd name="T12" fmla="*/ 386 w 398"/>
                <a:gd name="T13" fmla="*/ 28 h 77"/>
                <a:gd name="T14" fmla="*/ 398 w 398"/>
                <a:gd name="T15" fmla="*/ 37 h 77"/>
                <a:gd name="T16" fmla="*/ 398 w 398"/>
                <a:gd name="T17" fmla="*/ 43 h 77"/>
                <a:gd name="T18" fmla="*/ 394 w 398"/>
                <a:gd name="T19" fmla="*/ 46 h 77"/>
                <a:gd name="T20" fmla="*/ 382 w 398"/>
                <a:gd name="T21" fmla="*/ 52 h 77"/>
                <a:gd name="T22" fmla="*/ 367 w 398"/>
                <a:gd name="T23" fmla="*/ 58 h 77"/>
                <a:gd name="T24" fmla="*/ 343 w 398"/>
                <a:gd name="T25" fmla="*/ 64 h 77"/>
                <a:gd name="T26" fmla="*/ 315 w 398"/>
                <a:gd name="T27" fmla="*/ 68 h 77"/>
                <a:gd name="T28" fmla="*/ 280 w 398"/>
                <a:gd name="T29" fmla="*/ 74 h 77"/>
                <a:gd name="T30" fmla="*/ 240 w 398"/>
                <a:gd name="T31" fmla="*/ 74 h 77"/>
                <a:gd name="T32" fmla="*/ 193 w 398"/>
                <a:gd name="T33" fmla="*/ 77 h 77"/>
                <a:gd name="T34" fmla="*/ 138 w 398"/>
                <a:gd name="T35" fmla="*/ 74 h 77"/>
                <a:gd name="T36" fmla="*/ 91 w 398"/>
                <a:gd name="T37" fmla="*/ 74 h 77"/>
                <a:gd name="T38" fmla="*/ 59 w 398"/>
                <a:gd name="T39" fmla="*/ 68 h 77"/>
                <a:gd name="T40" fmla="*/ 31 w 398"/>
                <a:gd name="T41" fmla="*/ 64 h 77"/>
                <a:gd name="T42" fmla="*/ 20 w 398"/>
                <a:gd name="T43" fmla="*/ 61 h 77"/>
                <a:gd name="T44" fmla="*/ 12 w 398"/>
                <a:gd name="T45" fmla="*/ 58 h 77"/>
                <a:gd name="T46" fmla="*/ 8 w 398"/>
                <a:gd name="T47" fmla="*/ 55 h 77"/>
                <a:gd name="T48" fmla="*/ 4 w 398"/>
                <a:gd name="T49" fmla="*/ 49 h 77"/>
                <a:gd name="T50" fmla="*/ 0 w 398"/>
                <a:gd name="T51" fmla="*/ 46 h 77"/>
                <a:gd name="T52" fmla="*/ 0 w 398"/>
                <a:gd name="T53" fmla="*/ 43 h 77"/>
                <a:gd name="T54" fmla="*/ 4 w 398"/>
                <a:gd name="T55" fmla="*/ 40 h 77"/>
                <a:gd name="T56" fmla="*/ 4 w 398"/>
                <a:gd name="T57" fmla="*/ 34 h 77"/>
                <a:gd name="T58" fmla="*/ 16 w 398"/>
                <a:gd name="T59" fmla="*/ 28 h 77"/>
                <a:gd name="T60" fmla="*/ 31 w 398"/>
                <a:gd name="T61" fmla="*/ 22 h 77"/>
                <a:gd name="T62" fmla="*/ 79 w 398"/>
                <a:gd name="T63" fmla="*/ 9 h 77"/>
                <a:gd name="T64" fmla="*/ 110 w 398"/>
                <a:gd name="T65" fmla="*/ 3 h 77"/>
                <a:gd name="T66" fmla="*/ 142 w 398"/>
                <a:gd name="T67" fmla="*/ 0 h 77"/>
                <a:gd name="T68" fmla="*/ 177 w 398"/>
                <a:gd name="T69" fmla="*/ 0 h 77"/>
                <a:gd name="T70" fmla="*/ 217 w 398"/>
                <a:gd name="T71" fmla="*/ 0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8" h="77">
                  <a:moveTo>
                    <a:pt x="217" y="0"/>
                  </a:moveTo>
                  <a:lnTo>
                    <a:pt x="260" y="3"/>
                  </a:lnTo>
                  <a:lnTo>
                    <a:pt x="296" y="6"/>
                  </a:lnTo>
                  <a:lnTo>
                    <a:pt x="327" y="9"/>
                  </a:lnTo>
                  <a:lnTo>
                    <a:pt x="355" y="15"/>
                  </a:lnTo>
                  <a:lnTo>
                    <a:pt x="375" y="22"/>
                  </a:lnTo>
                  <a:lnTo>
                    <a:pt x="386" y="28"/>
                  </a:lnTo>
                  <a:lnTo>
                    <a:pt x="398" y="37"/>
                  </a:lnTo>
                  <a:lnTo>
                    <a:pt x="398" y="43"/>
                  </a:lnTo>
                  <a:lnTo>
                    <a:pt x="394" y="46"/>
                  </a:lnTo>
                  <a:lnTo>
                    <a:pt x="382" y="52"/>
                  </a:lnTo>
                  <a:lnTo>
                    <a:pt x="367" y="58"/>
                  </a:lnTo>
                  <a:lnTo>
                    <a:pt x="343" y="64"/>
                  </a:lnTo>
                  <a:lnTo>
                    <a:pt x="315" y="68"/>
                  </a:lnTo>
                  <a:lnTo>
                    <a:pt x="280" y="74"/>
                  </a:lnTo>
                  <a:lnTo>
                    <a:pt x="240" y="74"/>
                  </a:lnTo>
                  <a:lnTo>
                    <a:pt x="193" y="77"/>
                  </a:lnTo>
                  <a:lnTo>
                    <a:pt x="138" y="74"/>
                  </a:lnTo>
                  <a:lnTo>
                    <a:pt x="91" y="74"/>
                  </a:lnTo>
                  <a:lnTo>
                    <a:pt x="59" y="68"/>
                  </a:lnTo>
                  <a:lnTo>
                    <a:pt x="31" y="64"/>
                  </a:lnTo>
                  <a:lnTo>
                    <a:pt x="20" y="61"/>
                  </a:lnTo>
                  <a:lnTo>
                    <a:pt x="12" y="58"/>
                  </a:lnTo>
                  <a:lnTo>
                    <a:pt x="8" y="55"/>
                  </a:lnTo>
                  <a:lnTo>
                    <a:pt x="4" y="49"/>
                  </a:lnTo>
                  <a:lnTo>
                    <a:pt x="0" y="46"/>
                  </a:lnTo>
                  <a:lnTo>
                    <a:pt x="0" y="43"/>
                  </a:lnTo>
                  <a:lnTo>
                    <a:pt x="4" y="40"/>
                  </a:lnTo>
                  <a:lnTo>
                    <a:pt x="4" y="34"/>
                  </a:lnTo>
                  <a:lnTo>
                    <a:pt x="16" y="28"/>
                  </a:lnTo>
                  <a:lnTo>
                    <a:pt x="31" y="22"/>
                  </a:lnTo>
                  <a:lnTo>
                    <a:pt x="79" y="9"/>
                  </a:lnTo>
                  <a:lnTo>
                    <a:pt x="110" y="3"/>
                  </a:lnTo>
                  <a:lnTo>
                    <a:pt x="142" y="0"/>
                  </a:lnTo>
                  <a:lnTo>
                    <a:pt x="177" y="0"/>
                  </a:lnTo>
                  <a:lnTo>
                    <a:pt x="2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1" name="Freeform 127"/>
            <p:cNvSpPr>
              <a:spLocks/>
            </p:cNvSpPr>
            <p:nvPr/>
          </p:nvSpPr>
          <p:spPr bwMode="auto">
            <a:xfrm>
              <a:off x="3470" y="1837"/>
              <a:ext cx="386" cy="74"/>
            </a:xfrm>
            <a:custGeom>
              <a:avLst/>
              <a:gdLst>
                <a:gd name="T0" fmla="*/ 213 w 386"/>
                <a:gd name="T1" fmla="*/ 0 h 74"/>
                <a:gd name="T2" fmla="*/ 252 w 386"/>
                <a:gd name="T3" fmla="*/ 3 h 74"/>
                <a:gd name="T4" fmla="*/ 288 w 386"/>
                <a:gd name="T5" fmla="*/ 6 h 74"/>
                <a:gd name="T6" fmla="*/ 319 w 386"/>
                <a:gd name="T7" fmla="*/ 9 h 74"/>
                <a:gd name="T8" fmla="*/ 347 w 386"/>
                <a:gd name="T9" fmla="*/ 15 h 74"/>
                <a:gd name="T10" fmla="*/ 378 w 386"/>
                <a:gd name="T11" fmla="*/ 28 h 74"/>
                <a:gd name="T12" fmla="*/ 386 w 386"/>
                <a:gd name="T13" fmla="*/ 34 h 74"/>
                <a:gd name="T14" fmla="*/ 386 w 386"/>
                <a:gd name="T15" fmla="*/ 43 h 74"/>
                <a:gd name="T16" fmla="*/ 374 w 386"/>
                <a:gd name="T17" fmla="*/ 52 h 74"/>
                <a:gd name="T18" fmla="*/ 359 w 386"/>
                <a:gd name="T19" fmla="*/ 58 h 74"/>
                <a:gd name="T20" fmla="*/ 335 w 386"/>
                <a:gd name="T21" fmla="*/ 61 h 74"/>
                <a:gd name="T22" fmla="*/ 307 w 386"/>
                <a:gd name="T23" fmla="*/ 68 h 74"/>
                <a:gd name="T24" fmla="*/ 276 w 386"/>
                <a:gd name="T25" fmla="*/ 71 h 74"/>
                <a:gd name="T26" fmla="*/ 232 w 386"/>
                <a:gd name="T27" fmla="*/ 74 h 74"/>
                <a:gd name="T28" fmla="*/ 134 w 386"/>
                <a:gd name="T29" fmla="*/ 74 h 74"/>
                <a:gd name="T30" fmla="*/ 90 w 386"/>
                <a:gd name="T31" fmla="*/ 71 h 74"/>
                <a:gd name="T32" fmla="*/ 55 w 386"/>
                <a:gd name="T33" fmla="*/ 68 h 74"/>
                <a:gd name="T34" fmla="*/ 19 w 386"/>
                <a:gd name="T35" fmla="*/ 58 h 74"/>
                <a:gd name="T36" fmla="*/ 12 w 386"/>
                <a:gd name="T37" fmla="*/ 55 h 74"/>
                <a:gd name="T38" fmla="*/ 4 w 386"/>
                <a:gd name="T39" fmla="*/ 49 h 74"/>
                <a:gd name="T40" fmla="*/ 4 w 386"/>
                <a:gd name="T41" fmla="*/ 46 h 74"/>
                <a:gd name="T42" fmla="*/ 0 w 386"/>
                <a:gd name="T43" fmla="*/ 43 h 74"/>
                <a:gd name="T44" fmla="*/ 4 w 386"/>
                <a:gd name="T45" fmla="*/ 37 h 74"/>
                <a:gd name="T46" fmla="*/ 16 w 386"/>
                <a:gd name="T47" fmla="*/ 28 h 74"/>
                <a:gd name="T48" fmla="*/ 31 w 386"/>
                <a:gd name="T49" fmla="*/ 22 h 74"/>
                <a:gd name="T50" fmla="*/ 51 w 386"/>
                <a:gd name="T51" fmla="*/ 12 h 74"/>
                <a:gd name="T52" fmla="*/ 79 w 386"/>
                <a:gd name="T53" fmla="*/ 9 h 74"/>
                <a:gd name="T54" fmla="*/ 106 w 386"/>
                <a:gd name="T55" fmla="*/ 3 h 74"/>
                <a:gd name="T56" fmla="*/ 138 w 386"/>
                <a:gd name="T57" fmla="*/ 0 h 74"/>
                <a:gd name="T58" fmla="*/ 173 w 386"/>
                <a:gd name="T59" fmla="*/ 0 h 74"/>
                <a:gd name="T60" fmla="*/ 213 w 386"/>
                <a:gd name="T61" fmla="*/ 0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86" h="74">
                  <a:moveTo>
                    <a:pt x="213" y="0"/>
                  </a:moveTo>
                  <a:lnTo>
                    <a:pt x="252" y="3"/>
                  </a:lnTo>
                  <a:lnTo>
                    <a:pt x="288" y="6"/>
                  </a:lnTo>
                  <a:lnTo>
                    <a:pt x="319" y="9"/>
                  </a:lnTo>
                  <a:lnTo>
                    <a:pt x="347" y="15"/>
                  </a:lnTo>
                  <a:lnTo>
                    <a:pt x="378" y="28"/>
                  </a:lnTo>
                  <a:lnTo>
                    <a:pt x="386" y="34"/>
                  </a:lnTo>
                  <a:lnTo>
                    <a:pt x="386" y="43"/>
                  </a:lnTo>
                  <a:lnTo>
                    <a:pt x="374" y="52"/>
                  </a:lnTo>
                  <a:lnTo>
                    <a:pt x="359" y="58"/>
                  </a:lnTo>
                  <a:lnTo>
                    <a:pt x="335" y="61"/>
                  </a:lnTo>
                  <a:lnTo>
                    <a:pt x="307" y="68"/>
                  </a:lnTo>
                  <a:lnTo>
                    <a:pt x="276" y="71"/>
                  </a:lnTo>
                  <a:lnTo>
                    <a:pt x="232" y="74"/>
                  </a:lnTo>
                  <a:lnTo>
                    <a:pt x="134" y="74"/>
                  </a:lnTo>
                  <a:lnTo>
                    <a:pt x="90" y="71"/>
                  </a:lnTo>
                  <a:lnTo>
                    <a:pt x="55" y="68"/>
                  </a:lnTo>
                  <a:lnTo>
                    <a:pt x="19" y="58"/>
                  </a:lnTo>
                  <a:lnTo>
                    <a:pt x="12" y="55"/>
                  </a:lnTo>
                  <a:lnTo>
                    <a:pt x="4" y="49"/>
                  </a:lnTo>
                  <a:lnTo>
                    <a:pt x="4" y="46"/>
                  </a:lnTo>
                  <a:lnTo>
                    <a:pt x="0" y="43"/>
                  </a:lnTo>
                  <a:lnTo>
                    <a:pt x="4" y="37"/>
                  </a:lnTo>
                  <a:lnTo>
                    <a:pt x="16" y="28"/>
                  </a:lnTo>
                  <a:lnTo>
                    <a:pt x="31" y="22"/>
                  </a:lnTo>
                  <a:lnTo>
                    <a:pt x="51" y="12"/>
                  </a:lnTo>
                  <a:lnTo>
                    <a:pt x="79" y="9"/>
                  </a:lnTo>
                  <a:lnTo>
                    <a:pt x="106" y="3"/>
                  </a:lnTo>
                  <a:lnTo>
                    <a:pt x="138" y="0"/>
                  </a:lnTo>
                  <a:lnTo>
                    <a:pt x="173" y="0"/>
                  </a:lnTo>
                  <a:lnTo>
                    <a:pt x="213" y="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2" name="Freeform 128"/>
            <p:cNvSpPr>
              <a:spLocks/>
            </p:cNvSpPr>
            <p:nvPr/>
          </p:nvSpPr>
          <p:spPr bwMode="auto">
            <a:xfrm>
              <a:off x="3478" y="1837"/>
              <a:ext cx="374" cy="71"/>
            </a:xfrm>
            <a:custGeom>
              <a:avLst/>
              <a:gdLst>
                <a:gd name="T0" fmla="*/ 201 w 374"/>
                <a:gd name="T1" fmla="*/ 0 h 71"/>
                <a:gd name="T2" fmla="*/ 244 w 374"/>
                <a:gd name="T3" fmla="*/ 3 h 71"/>
                <a:gd name="T4" fmla="*/ 280 w 374"/>
                <a:gd name="T5" fmla="*/ 6 h 71"/>
                <a:gd name="T6" fmla="*/ 307 w 374"/>
                <a:gd name="T7" fmla="*/ 9 h 71"/>
                <a:gd name="T8" fmla="*/ 335 w 374"/>
                <a:gd name="T9" fmla="*/ 15 h 71"/>
                <a:gd name="T10" fmla="*/ 366 w 374"/>
                <a:gd name="T11" fmla="*/ 28 h 71"/>
                <a:gd name="T12" fmla="*/ 370 w 374"/>
                <a:gd name="T13" fmla="*/ 34 h 71"/>
                <a:gd name="T14" fmla="*/ 374 w 374"/>
                <a:gd name="T15" fmla="*/ 37 h 71"/>
                <a:gd name="T16" fmla="*/ 374 w 374"/>
                <a:gd name="T17" fmla="*/ 43 h 71"/>
                <a:gd name="T18" fmla="*/ 370 w 374"/>
                <a:gd name="T19" fmla="*/ 46 h 71"/>
                <a:gd name="T20" fmla="*/ 359 w 374"/>
                <a:gd name="T21" fmla="*/ 52 h 71"/>
                <a:gd name="T22" fmla="*/ 343 w 374"/>
                <a:gd name="T23" fmla="*/ 55 h 71"/>
                <a:gd name="T24" fmla="*/ 323 w 374"/>
                <a:gd name="T25" fmla="*/ 61 h 71"/>
                <a:gd name="T26" fmla="*/ 295 w 374"/>
                <a:gd name="T27" fmla="*/ 64 h 71"/>
                <a:gd name="T28" fmla="*/ 264 w 374"/>
                <a:gd name="T29" fmla="*/ 68 h 71"/>
                <a:gd name="T30" fmla="*/ 224 w 374"/>
                <a:gd name="T31" fmla="*/ 71 h 71"/>
                <a:gd name="T32" fmla="*/ 126 w 374"/>
                <a:gd name="T33" fmla="*/ 71 h 71"/>
                <a:gd name="T34" fmla="*/ 86 w 374"/>
                <a:gd name="T35" fmla="*/ 68 h 71"/>
                <a:gd name="T36" fmla="*/ 51 w 374"/>
                <a:gd name="T37" fmla="*/ 64 h 71"/>
                <a:gd name="T38" fmla="*/ 27 w 374"/>
                <a:gd name="T39" fmla="*/ 61 h 71"/>
                <a:gd name="T40" fmla="*/ 15 w 374"/>
                <a:gd name="T41" fmla="*/ 58 h 71"/>
                <a:gd name="T42" fmla="*/ 11 w 374"/>
                <a:gd name="T43" fmla="*/ 55 h 71"/>
                <a:gd name="T44" fmla="*/ 4 w 374"/>
                <a:gd name="T45" fmla="*/ 52 h 71"/>
                <a:gd name="T46" fmla="*/ 0 w 374"/>
                <a:gd name="T47" fmla="*/ 49 h 71"/>
                <a:gd name="T48" fmla="*/ 0 w 374"/>
                <a:gd name="T49" fmla="*/ 37 h 71"/>
                <a:gd name="T50" fmla="*/ 11 w 374"/>
                <a:gd name="T51" fmla="*/ 28 h 71"/>
                <a:gd name="T52" fmla="*/ 27 w 374"/>
                <a:gd name="T53" fmla="*/ 19 h 71"/>
                <a:gd name="T54" fmla="*/ 47 w 374"/>
                <a:gd name="T55" fmla="*/ 12 h 71"/>
                <a:gd name="T56" fmla="*/ 71 w 374"/>
                <a:gd name="T57" fmla="*/ 9 h 71"/>
                <a:gd name="T58" fmla="*/ 102 w 374"/>
                <a:gd name="T59" fmla="*/ 3 h 71"/>
                <a:gd name="T60" fmla="*/ 130 w 374"/>
                <a:gd name="T61" fmla="*/ 0 h 71"/>
                <a:gd name="T62" fmla="*/ 165 w 374"/>
                <a:gd name="T63" fmla="*/ 0 h 71"/>
                <a:gd name="T64" fmla="*/ 201 w 374"/>
                <a:gd name="T65" fmla="*/ 0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4" h="71">
                  <a:moveTo>
                    <a:pt x="201" y="0"/>
                  </a:moveTo>
                  <a:lnTo>
                    <a:pt x="244" y="3"/>
                  </a:lnTo>
                  <a:lnTo>
                    <a:pt x="280" y="6"/>
                  </a:lnTo>
                  <a:lnTo>
                    <a:pt x="307" y="9"/>
                  </a:lnTo>
                  <a:lnTo>
                    <a:pt x="335" y="15"/>
                  </a:lnTo>
                  <a:lnTo>
                    <a:pt x="366" y="28"/>
                  </a:lnTo>
                  <a:lnTo>
                    <a:pt x="370" y="34"/>
                  </a:lnTo>
                  <a:lnTo>
                    <a:pt x="374" y="37"/>
                  </a:lnTo>
                  <a:lnTo>
                    <a:pt x="374" y="43"/>
                  </a:lnTo>
                  <a:lnTo>
                    <a:pt x="370" y="46"/>
                  </a:lnTo>
                  <a:lnTo>
                    <a:pt x="359" y="52"/>
                  </a:lnTo>
                  <a:lnTo>
                    <a:pt x="343" y="55"/>
                  </a:lnTo>
                  <a:lnTo>
                    <a:pt x="323" y="61"/>
                  </a:lnTo>
                  <a:lnTo>
                    <a:pt x="295" y="64"/>
                  </a:lnTo>
                  <a:lnTo>
                    <a:pt x="264" y="68"/>
                  </a:lnTo>
                  <a:lnTo>
                    <a:pt x="224" y="71"/>
                  </a:lnTo>
                  <a:lnTo>
                    <a:pt x="126" y="71"/>
                  </a:lnTo>
                  <a:lnTo>
                    <a:pt x="86" y="68"/>
                  </a:lnTo>
                  <a:lnTo>
                    <a:pt x="51" y="64"/>
                  </a:lnTo>
                  <a:lnTo>
                    <a:pt x="27" y="61"/>
                  </a:lnTo>
                  <a:lnTo>
                    <a:pt x="15" y="58"/>
                  </a:lnTo>
                  <a:lnTo>
                    <a:pt x="11" y="55"/>
                  </a:lnTo>
                  <a:lnTo>
                    <a:pt x="4" y="52"/>
                  </a:lnTo>
                  <a:lnTo>
                    <a:pt x="0" y="49"/>
                  </a:lnTo>
                  <a:lnTo>
                    <a:pt x="0" y="37"/>
                  </a:lnTo>
                  <a:lnTo>
                    <a:pt x="11" y="28"/>
                  </a:lnTo>
                  <a:lnTo>
                    <a:pt x="27" y="19"/>
                  </a:lnTo>
                  <a:lnTo>
                    <a:pt x="47" y="12"/>
                  </a:lnTo>
                  <a:lnTo>
                    <a:pt x="71" y="9"/>
                  </a:lnTo>
                  <a:lnTo>
                    <a:pt x="102" y="3"/>
                  </a:lnTo>
                  <a:lnTo>
                    <a:pt x="130" y="0"/>
                  </a:lnTo>
                  <a:lnTo>
                    <a:pt x="165" y="0"/>
                  </a:lnTo>
                  <a:lnTo>
                    <a:pt x="201" y="0"/>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3" name="Freeform 129"/>
            <p:cNvSpPr>
              <a:spLocks/>
            </p:cNvSpPr>
            <p:nvPr/>
          </p:nvSpPr>
          <p:spPr bwMode="auto">
            <a:xfrm>
              <a:off x="3482" y="1837"/>
              <a:ext cx="362" cy="71"/>
            </a:xfrm>
            <a:custGeom>
              <a:avLst/>
              <a:gdLst>
                <a:gd name="T0" fmla="*/ 197 w 362"/>
                <a:gd name="T1" fmla="*/ 0 h 71"/>
                <a:gd name="T2" fmla="*/ 236 w 362"/>
                <a:gd name="T3" fmla="*/ 3 h 71"/>
                <a:gd name="T4" fmla="*/ 272 w 362"/>
                <a:gd name="T5" fmla="*/ 6 h 71"/>
                <a:gd name="T6" fmla="*/ 299 w 362"/>
                <a:gd name="T7" fmla="*/ 9 h 71"/>
                <a:gd name="T8" fmla="*/ 323 w 362"/>
                <a:gd name="T9" fmla="*/ 15 h 71"/>
                <a:gd name="T10" fmla="*/ 343 w 362"/>
                <a:gd name="T11" fmla="*/ 19 h 71"/>
                <a:gd name="T12" fmla="*/ 355 w 362"/>
                <a:gd name="T13" fmla="*/ 25 h 71"/>
                <a:gd name="T14" fmla="*/ 362 w 362"/>
                <a:gd name="T15" fmla="*/ 31 h 71"/>
                <a:gd name="T16" fmla="*/ 362 w 362"/>
                <a:gd name="T17" fmla="*/ 40 h 71"/>
                <a:gd name="T18" fmla="*/ 351 w 362"/>
                <a:gd name="T19" fmla="*/ 49 h 71"/>
                <a:gd name="T20" fmla="*/ 335 w 362"/>
                <a:gd name="T21" fmla="*/ 55 h 71"/>
                <a:gd name="T22" fmla="*/ 315 w 362"/>
                <a:gd name="T23" fmla="*/ 61 h 71"/>
                <a:gd name="T24" fmla="*/ 288 w 362"/>
                <a:gd name="T25" fmla="*/ 64 h 71"/>
                <a:gd name="T26" fmla="*/ 256 w 362"/>
                <a:gd name="T27" fmla="*/ 68 h 71"/>
                <a:gd name="T28" fmla="*/ 217 w 362"/>
                <a:gd name="T29" fmla="*/ 71 h 71"/>
                <a:gd name="T30" fmla="*/ 126 w 362"/>
                <a:gd name="T31" fmla="*/ 71 h 71"/>
                <a:gd name="T32" fmla="*/ 82 w 362"/>
                <a:gd name="T33" fmla="*/ 68 h 71"/>
                <a:gd name="T34" fmla="*/ 51 w 362"/>
                <a:gd name="T35" fmla="*/ 64 h 71"/>
                <a:gd name="T36" fmla="*/ 15 w 362"/>
                <a:gd name="T37" fmla="*/ 55 h 71"/>
                <a:gd name="T38" fmla="*/ 11 w 362"/>
                <a:gd name="T39" fmla="*/ 52 h 71"/>
                <a:gd name="T40" fmla="*/ 4 w 362"/>
                <a:gd name="T41" fmla="*/ 49 h 71"/>
                <a:gd name="T42" fmla="*/ 0 w 362"/>
                <a:gd name="T43" fmla="*/ 46 h 71"/>
                <a:gd name="T44" fmla="*/ 0 w 362"/>
                <a:gd name="T45" fmla="*/ 37 h 71"/>
                <a:gd name="T46" fmla="*/ 4 w 362"/>
                <a:gd name="T47" fmla="*/ 34 h 71"/>
                <a:gd name="T48" fmla="*/ 11 w 362"/>
                <a:gd name="T49" fmla="*/ 25 h 71"/>
                <a:gd name="T50" fmla="*/ 27 w 362"/>
                <a:gd name="T51" fmla="*/ 19 h 71"/>
                <a:gd name="T52" fmla="*/ 47 w 362"/>
                <a:gd name="T53" fmla="*/ 12 h 71"/>
                <a:gd name="T54" fmla="*/ 71 w 362"/>
                <a:gd name="T55" fmla="*/ 9 h 71"/>
                <a:gd name="T56" fmla="*/ 98 w 362"/>
                <a:gd name="T57" fmla="*/ 3 h 71"/>
                <a:gd name="T58" fmla="*/ 130 w 362"/>
                <a:gd name="T59" fmla="*/ 0 h 71"/>
                <a:gd name="T60" fmla="*/ 161 w 362"/>
                <a:gd name="T61" fmla="*/ 0 h 71"/>
                <a:gd name="T62" fmla="*/ 197 w 362"/>
                <a:gd name="T63" fmla="*/ 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2" h="71">
                  <a:moveTo>
                    <a:pt x="197" y="0"/>
                  </a:moveTo>
                  <a:lnTo>
                    <a:pt x="236" y="3"/>
                  </a:lnTo>
                  <a:lnTo>
                    <a:pt x="272" y="6"/>
                  </a:lnTo>
                  <a:lnTo>
                    <a:pt x="299" y="9"/>
                  </a:lnTo>
                  <a:lnTo>
                    <a:pt x="323" y="15"/>
                  </a:lnTo>
                  <a:lnTo>
                    <a:pt x="343" y="19"/>
                  </a:lnTo>
                  <a:lnTo>
                    <a:pt x="355" y="25"/>
                  </a:lnTo>
                  <a:lnTo>
                    <a:pt x="362" y="31"/>
                  </a:lnTo>
                  <a:lnTo>
                    <a:pt x="362" y="40"/>
                  </a:lnTo>
                  <a:lnTo>
                    <a:pt x="351" y="49"/>
                  </a:lnTo>
                  <a:lnTo>
                    <a:pt x="335" y="55"/>
                  </a:lnTo>
                  <a:lnTo>
                    <a:pt x="315" y="61"/>
                  </a:lnTo>
                  <a:lnTo>
                    <a:pt x="288" y="64"/>
                  </a:lnTo>
                  <a:lnTo>
                    <a:pt x="256" y="68"/>
                  </a:lnTo>
                  <a:lnTo>
                    <a:pt x="217" y="71"/>
                  </a:lnTo>
                  <a:lnTo>
                    <a:pt x="126" y="71"/>
                  </a:lnTo>
                  <a:lnTo>
                    <a:pt x="82" y="68"/>
                  </a:lnTo>
                  <a:lnTo>
                    <a:pt x="51" y="64"/>
                  </a:lnTo>
                  <a:lnTo>
                    <a:pt x="15" y="55"/>
                  </a:lnTo>
                  <a:lnTo>
                    <a:pt x="11" y="52"/>
                  </a:lnTo>
                  <a:lnTo>
                    <a:pt x="4" y="49"/>
                  </a:lnTo>
                  <a:lnTo>
                    <a:pt x="0" y="46"/>
                  </a:lnTo>
                  <a:lnTo>
                    <a:pt x="0" y="37"/>
                  </a:lnTo>
                  <a:lnTo>
                    <a:pt x="4" y="34"/>
                  </a:lnTo>
                  <a:lnTo>
                    <a:pt x="11" y="25"/>
                  </a:lnTo>
                  <a:lnTo>
                    <a:pt x="27" y="19"/>
                  </a:lnTo>
                  <a:lnTo>
                    <a:pt x="47" y="12"/>
                  </a:lnTo>
                  <a:lnTo>
                    <a:pt x="71" y="9"/>
                  </a:lnTo>
                  <a:lnTo>
                    <a:pt x="98" y="3"/>
                  </a:lnTo>
                  <a:lnTo>
                    <a:pt x="130" y="0"/>
                  </a:lnTo>
                  <a:lnTo>
                    <a:pt x="161" y="0"/>
                  </a:lnTo>
                  <a:lnTo>
                    <a:pt x="197" y="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4" name="Freeform 130"/>
            <p:cNvSpPr>
              <a:spLocks/>
            </p:cNvSpPr>
            <p:nvPr/>
          </p:nvSpPr>
          <p:spPr bwMode="auto">
            <a:xfrm>
              <a:off x="3486" y="1837"/>
              <a:ext cx="355" cy="68"/>
            </a:xfrm>
            <a:custGeom>
              <a:avLst/>
              <a:gdLst>
                <a:gd name="T0" fmla="*/ 189 w 355"/>
                <a:gd name="T1" fmla="*/ 0 h 68"/>
                <a:gd name="T2" fmla="*/ 228 w 355"/>
                <a:gd name="T3" fmla="*/ 3 h 68"/>
                <a:gd name="T4" fmla="*/ 264 w 355"/>
                <a:gd name="T5" fmla="*/ 6 h 68"/>
                <a:gd name="T6" fmla="*/ 291 w 355"/>
                <a:gd name="T7" fmla="*/ 9 h 68"/>
                <a:gd name="T8" fmla="*/ 315 w 355"/>
                <a:gd name="T9" fmla="*/ 15 h 68"/>
                <a:gd name="T10" fmla="*/ 335 w 355"/>
                <a:gd name="T11" fmla="*/ 19 h 68"/>
                <a:gd name="T12" fmla="*/ 347 w 355"/>
                <a:gd name="T13" fmla="*/ 25 h 68"/>
                <a:gd name="T14" fmla="*/ 355 w 355"/>
                <a:gd name="T15" fmla="*/ 31 h 68"/>
                <a:gd name="T16" fmla="*/ 355 w 355"/>
                <a:gd name="T17" fmla="*/ 40 h 68"/>
                <a:gd name="T18" fmla="*/ 351 w 355"/>
                <a:gd name="T19" fmla="*/ 43 h 68"/>
                <a:gd name="T20" fmla="*/ 327 w 355"/>
                <a:gd name="T21" fmla="*/ 55 h 68"/>
                <a:gd name="T22" fmla="*/ 307 w 355"/>
                <a:gd name="T23" fmla="*/ 58 h 68"/>
                <a:gd name="T24" fmla="*/ 280 w 355"/>
                <a:gd name="T25" fmla="*/ 61 h 68"/>
                <a:gd name="T26" fmla="*/ 248 w 355"/>
                <a:gd name="T27" fmla="*/ 64 h 68"/>
                <a:gd name="T28" fmla="*/ 213 w 355"/>
                <a:gd name="T29" fmla="*/ 68 h 68"/>
                <a:gd name="T30" fmla="*/ 122 w 355"/>
                <a:gd name="T31" fmla="*/ 68 h 68"/>
                <a:gd name="T32" fmla="*/ 82 w 355"/>
                <a:gd name="T33" fmla="*/ 64 h 68"/>
                <a:gd name="T34" fmla="*/ 51 w 355"/>
                <a:gd name="T35" fmla="*/ 61 h 68"/>
                <a:gd name="T36" fmla="*/ 27 w 355"/>
                <a:gd name="T37" fmla="*/ 58 h 68"/>
                <a:gd name="T38" fmla="*/ 3 w 355"/>
                <a:gd name="T39" fmla="*/ 49 h 68"/>
                <a:gd name="T40" fmla="*/ 0 w 355"/>
                <a:gd name="T41" fmla="*/ 46 h 68"/>
                <a:gd name="T42" fmla="*/ 0 w 355"/>
                <a:gd name="T43" fmla="*/ 37 h 68"/>
                <a:gd name="T44" fmla="*/ 3 w 355"/>
                <a:gd name="T45" fmla="*/ 31 h 68"/>
                <a:gd name="T46" fmla="*/ 11 w 355"/>
                <a:gd name="T47" fmla="*/ 25 h 68"/>
                <a:gd name="T48" fmla="*/ 27 w 355"/>
                <a:gd name="T49" fmla="*/ 19 h 68"/>
                <a:gd name="T50" fmla="*/ 47 w 355"/>
                <a:gd name="T51" fmla="*/ 12 h 68"/>
                <a:gd name="T52" fmla="*/ 71 w 355"/>
                <a:gd name="T53" fmla="*/ 9 h 68"/>
                <a:gd name="T54" fmla="*/ 94 w 355"/>
                <a:gd name="T55" fmla="*/ 3 h 68"/>
                <a:gd name="T56" fmla="*/ 126 w 355"/>
                <a:gd name="T57" fmla="*/ 0 h 68"/>
                <a:gd name="T58" fmla="*/ 157 w 355"/>
                <a:gd name="T59" fmla="*/ 0 h 68"/>
                <a:gd name="T60" fmla="*/ 189 w 355"/>
                <a:gd name="T61" fmla="*/ 0 h 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5" h="68">
                  <a:moveTo>
                    <a:pt x="189" y="0"/>
                  </a:moveTo>
                  <a:lnTo>
                    <a:pt x="228" y="3"/>
                  </a:lnTo>
                  <a:lnTo>
                    <a:pt x="264" y="6"/>
                  </a:lnTo>
                  <a:lnTo>
                    <a:pt x="291" y="9"/>
                  </a:lnTo>
                  <a:lnTo>
                    <a:pt x="315" y="15"/>
                  </a:lnTo>
                  <a:lnTo>
                    <a:pt x="335" y="19"/>
                  </a:lnTo>
                  <a:lnTo>
                    <a:pt x="347" y="25"/>
                  </a:lnTo>
                  <a:lnTo>
                    <a:pt x="355" y="31"/>
                  </a:lnTo>
                  <a:lnTo>
                    <a:pt x="355" y="40"/>
                  </a:lnTo>
                  <a:lnTo>
                    <a:pt x="351" y="43"/>
                  </a:lnTo>
                  <a:lnTo>
                    <a:pt x="327" y="55"/>
                  </a:lnTo>
                  <a:lnTo>
                    <a:pt x="307" y="58"/>
                  </a:lnTo>
                  <a:lnTo>
                    <a:pt x="280" y="61"/>
                  </a:lnTo>
                  <a:lnTo>
                    <a:pt x="248" y="64"/>
                  </a:lnTo>
                  <a:lnTo>
                    <a:pt x="213" y="68"/>
                  </a:lnTo>
                  <a:lnTo>
                    <a:pt x="122" y="68"/>
                  </a:lnTo>
                  <a:lnTo>
                    <a:pt x="82" y="64"/>
                  </a:lnTo>
                  <a:lnTo>
                    <a:pt x="51" y="61"/>
                  </a:lnTo>
                  <a:lnTo>
                    <a:pt x="27" y="58"/>
                  </a:lnTo>
                  <a:lnTo>
                    <a:pt x="3" y="49"/>
                  </a:lnTo>
                  <a:lnTo>
                    <a:pt x="0" y="46"/>
                  </a:lnTo>
                  <a:lnTo>
                    <a:pt x="0" y="37"/>
                  </a:lnTo>
                  <a:lnTo>
                    <a:pt x="3" y="31"/>
                  </a:lnTo>
                  <a:lnTo>
                    <a:pt x="11" y="25"/>
                  </a:lnTo>
                  <a:lnTo>
                    <a:pt x="27" y="19"/>
                  </a:lnTo>
                  <a:lnTo>
                    <a:pt x="47" y="12"/>
                  </a:lnTo>
                  <a:lnTo>
                    <a:pt x="71" y="9"/>
                  </a:lnTo>
                  <a:lnTo>
                    <a:pt x="94" y="3"/>
                  </a:lnTo>
                  <a:lnTo>
                    <a:pt x="126" y="0"/>
                  </a:lnTo>
                  <a:lnTo>
                    <a:pt x="157" y="0"/>
                  </a:lnTo>
                  <a:lnTo>
                    <a:pt x="189"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5" name="Freeform 131"/>
            <p:cNvSpPr>
              <a:spLocks/>
            </p:cNvSpPr>
            <p:nvPr/>
          </p:nvSpPr>
          <p:spPr bwMode="auto">
            <a:xfrm>
              <a:off x="3489" y="1837"/>
              <a:ext cx="344" cy="68"/>
            </a:xfrm>
            <a:custGeom>
              <a:avLst/>
              <a:gdLst>
                <a:gd name="T0" fmla="*/ 186 w 344"/>
                <a:gd name="T1" fmla="*/ 0 h 68"/>
                <a:gd name="T2" fmla="*/ 225 w 344"/>
                <a:gd name="T3" fmla="*/ 3 h 68"/>
                <a:gd name="T4" fmla="*/ 257 w 344"/>
                <a:gd name="T5" fmla="*/ 6 h 68"/>
                <a:gd name="T6" fmla="*/ 284 w 344"/>
                <a:gd name="T7" fmla="*/ 9 h 68"/>
                <a:gd name="T8" fmla="*/ 308 w 344"/>
                <a:gd name="T9" fmla="*/ 15 h 68"/>
                <a:gd name="T10" fmla="*/ 328 w 344"/>
                <a:gd name="T11" fmla="*/ 19 h 68"/>
                <a:gd name="T12" fmla="*/ 344 w 344"/>
                <a:gd name="T13" fmla="*/ 31 h 68"/>
                <a:gd name="T14" fmla="*/ 344 w 344"/>
                <a:gd name="T15" fmla="*/ 40 h 68"/>
                <a:gd name="T16" fmla="*/ 340 w 344"/>
                <a:gd name="T17" fmla="*/ 43 h 68"/>
                <a:gd name="T18" fmla="*/ 316 w 344"/>
                <a:gd name="T19" fmla="*/ 52 h 68"/>
                <a:gd name="T20" fmla="*/ 296 w 344"/>
                <a:gd name="T21" fmla="*/ 58 h 68"/>
                <a:gd name="T22" fmla="*/ 273 w 344"/>
                <a:gd name="T23" fmla="*/ 61 h 68"/>
                <a:gd name="T24" fmla="*/ 241 w 344"/>
                <a:gd name="T25" fmla="*/ 64 h 68"/>
                <a:gd name="T26" fmla="*/ 206 w 344"/>
                <a:gd name="T27" fmla="*/ 64 h 68"/>
                <a:gd name="T28" fmla="*/ 166 w 344"/>
                <a:gd name="T29" fmla="*/ 68 h 68"/>
                <a:gd name="T30" fmla="*/ 119 w 344"/>
                <a:gd name="T31" fmla="*/ 68 h 68"/>
                <a:gd name="T32" fmla="*/ 79 w 344"/>
                <a:gd name="T33" fmla="*/ 64 h 68"/>
                <a:gd name="T34" fmla="*/ 52 w 344"/>
                <a:gd name="T35" fmla="*/ 61 h 68"/>
                <a:gd name="T36" fmla="*/ 28 w 344"/>
                <a:gd name="T37" fmla="*/ 55 h 68"/>
                <a:gd name="T38" fmla="*/ 12 w 344"/>
                <a:gd name="T39" fmla="*/ 49 h 68"/>
                <a:gd name="T40" fmla="*/ 8 w 344"/>
                <a:gd name="T41" fmla="*/ 46 h 68"/>
                <a:gd name="T42" fmla="*/ 4 w 344"/>
                <a:gd name="T43" fmla="*/ 46 h 68"/>
                <a:gd name="T44" fmla="*/ 0 w 344"/>
                <a:gd name="T45" fmla="*/ 40 h 68"/>
                <a:gd name="T46" fmla="*/ 0 w 344"/>
                <a:gd name="T47" fmla="*/ 34 h 68"/>
                <a:gd name="T48" fmla="*/ 12 w 344"/>
                <a:gd name="T49" fmla="*/ 25 h 68"/>
                <a:gd name="T50" fmla="*/ 44 w 344"/>
                <a:gd name="T51" fmla="*/ 12 h 68"/>
                <a:gd name="T52" fmla="*/ 68 w 344"/>
                <a:gd name="T53" fmla="*/ 9 h 68"/>
                <a:gd name="T54" fmla="*/ 95 w 344"/>
                <a:gd name="T55" fmla="*/ 3 h 68"/>
                <a:gd name="T56" fmla="*/ 123 w 344"/>
                <a:gd name="T57" fmla="*/ 0 h 68"/>
                <a:gd name="T58" fmla="*/ 154 w 344"/>
                <a:gd name="T59" fmla="*/ 0 h 68"/>
                <a:gd name="T60" fmla="*/ 186 w 344"/>
                <a:gd name="T61" fmla="*/ 0 h 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68">
                  <a:moveTo>
                    <a:pt x="186" y="0"/>
                  </a:moveTo>
                  <a:lnTo>
                    <a:pt x="225" y="3"/>
                  </a:lnTo>
                  <a:lnTo>
                    <a:pt x="257" y="6"/>
                  </a:lnTo>
                  <a:lnTo>
                    <a:pt x="284" y="9"/>
                  </a:lnTo>
                  <a:lnTo>
                    <a:pt x="308" y="15"/>
                  </a:lnTo>
                  <a:lnTo>
                    <a:pt x="328" y="19"/>
                  </a:lnTo>
                  <a:lnTo>
                    <a:pt x="344" y="31"/>
                  </a:lnTo>
                  <a:lnTo>
                    <a:pt x="344" y="40"/>
                  </a:lnTo>
                  <a:lnTo>
                    <a:pt x="340" y="43"/>
                  </a:lnTo>
                  <a:lnTo>
                    <a:pt x="316" y="52"/>
                  </a:lnTo>
                  <a:lnTo>
                    <a:pt x="296" y="58"/>
                  </a:lnTo>
                  <a:lnTo>
                    <a:pt x="273" y="61"/>
                  </a:lnTo>
                  <a:lnTo>
                    <a:pt x="241" y="64"/>
                  </a:lnTo>
                  <a:lnTo>
                    <a:pt x="206" y="64"/>
                  </a:lnTo>
                  <a:lnTo>
                    <a:pt x="166" y="68"/>
                  </a:lnTo>
                  <a:lnTo>
                    <a:pt x="119" y="68"/>
                  </a:lnTo>
                  <a:lnTo>
                    <a:pt x="79" y="64"/>
                  </a:lnTo>
                  <a:lnTo>
                    <a:pt x="52" y="61"/>
                  </a:lnTo>
                  <a:lnTo>
                    <a:pt x="28" y="55"/>
                  </a:lnTo>
                  <a:lnTo>
                    <a:pt x="12" y="49"/>
                  </a:lnTo>
                  <a:lnTo>
                    <a:pt x="8" y="46"/>
                  </a:lnTo>
                  <a:lnTo>
                    <a:pt x="4" y="46"/>
                  </a:lnTo>
                  <a:lnTo>
                    <a:pt x="0" y="40"/>
                  </a:lnTo>
                  <a:lnTo>
                    <a:pt x="0" y="34"/>
                  </a:lnTo>
                  <a:lnTo>
                    <a:pt x="12" y="25"/>
                  </a:lnTo>
                  <a:lnTo>
                    <a:pt x="44" y="12"/>
                  </a:lnTo>
                  <a:lnTo>
                    <a:pt x="68" y="9"/>
                  </a:lnTo>
                  <a:lnTo>
                    <a:pt x="95" y="3"/>
                  </a:lnTo>
                  <a:lnTo>
                    <a:pt x="123" y="0"/>
                  </a:lnTo>
                  <a:lnTo>
                    <a:pt x="154" y="0"/>
                  </a:lnTo>
                  <a:lnTo>
                    <a:pt x="186"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6" name="Freeform 132"/>
            <p:cNvSpPr>
              <a:spLocks/>
            </p:cNvSpPr>
            <p:nvPr/>
          </p:nvSpPr>
          <p:spPr bwMode="auto">
            <a:xfrm>
              <a:off x="3493" y="1837"/>
              <a:ext cx="336" cy="64"/>
            </a:xfrm>
            <a:custGeom>
              <a:avLst/>
              <a:gdLst>
                <a:gd name="T0" fmla="*/ 182 w 336"/>
                <a:gd name="T1" fmla="*/ 0 h 64"/>
                <a:gd name="T2" fmla="*/ 253 w 336"/>
                <a:gd name="T3" fmla="*/ 6 h 64"/>
                <a:gd name="T4" fmla="*/ 300 w 336"/>
                <a:gd name="T5" fmla="*/ 12 h 64"/>
                <a:gd name="T6" fmla="*/ 316 w 336"/>
                <a:gd name="T7" fmla="*/ 19 h 64"/>
                <a:gd name="T8" fmla="*/ 328 w 336"/>
                <a:gd name="T9" fmla="*/ 25 h 64"/>
                <a:gd name="T10" fmla="*/ 336 w 336"/>
                <a:gd name="T11" fmla="*/ 31 h 64"/>
                <a:gd name="T12" fmla="*/ 336 w 336"/>
                <a:gd name="T13" fmla="*/ 37 h 64"/>
                <a:gd name="T14" fmla="*/ 324 w 336"/>
                <a:gd name="T15" fmla="*/ 46 h 64"/>
                <a:gd name="T16" fmla="*/ 308 w 336"/>
                <a:gd name="T17" fmla="*/ 52 h 64"/>
                <a:gd name="T18" fmla="*/ 288 w 336"/>
                <a:gd name="T19" fmla="*/ 55 h 64"/>
                <a:gd name="T20" fmla="*/ 265 w 336"/>
                <a:gd name="T21" fmla="*/ 58 h 64"/>
                <a:gd name="T22" fmla="*/ 237 w 336"/>
                <a:gd name="T23" fmla="*/ 61 h 64"/>
                <a:gd name="T24" fmla="*/ 202 w 336"/>
                <a:gd name="T25" fmla="*/ 64 h 64"/>
                <a:gd name="T26" fmla="*/ 115 w 336"/>
                <a:gd name="T27" fmla="*/ 64 h 64"/>
                <a:gd name="T28" fmla="*/ 79 w 336"/>
                <a:gd name="T29" fmla="*/ 61 h 64"/>
                <a:gd name="T30" fmla="*/ 48 w 336"/>
                <a:gd name="T31" fmla="*/ 58 h 64"/>
                <a:gd name="T32" fmla="*/ 28 w 336"/>
                <a:gd name="T33" fmla="*/ 55 h 64"/>
                <a:gd name="T34" fmla="*/ 12 w 336"/>
                <a:gd name="T35" fmla="*/ 49 h 64"/>
                <a:gd name="T36" fmla="*/ 0 w 336"/>
                <a:gd name="T37" fmla="*/ 40 h 64"/>
                <a:gd name="T38" fmla="*/ 0 w 336"/>
                <a:gd name="T39" fmla="*/ 34 h 64"/>
                <a:gd name="T40" fmla="*/ 12 w 336"/>
                <a:gd name="T41" fmla="*/ 25 h 64"/>
                <a:gd name="T42" fmla="*/ 44 w 336"/>
                <a:gd name="T43" fmla="*/ 12 h 64"/>
                <a:gd name="T44" fmla="*/ 67 w 336"/>
                <a:gd name="T45" fmla="*/ 9 h 64"/>
                <a:gd name="T46" fmla="*/ 91 w 336"/>
                <a:gd name="T47" fmla="*/ 3 h 64"/>
                <a:gd name="T48" fmla="*/ 119 w 336"/>
                <a:gd name="T49" fmla="*/ 0 h 64"/>
                <a:gd name="T50" fmla="*/ 150 w 336"/>
                <a:gd name="T51" fmla="*/ 0 h 64"/>
                <a:gd name="T52" fmla="*/ 182 w 336"/>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6" h="64">
                  <a:moveTo>
                    <a:pt x="182" y="0"/>
                  </a:moveTo>
                  <a:lnTo>
                    <a:pt x="253" y="6"/>
                  </a:lnTo>
                  <a:lnTo>
                    <a:pt x="300" y="12"/>
                  </a:lnTo>
                  <a:lnTo>
                    <a:pt x="316" y="19"/>
                  </a:lnTo>
                  <a:lnTo>
                    <a:pt x="328" y="25"/>
                  </a:lnTo>
                  <a:lnTo>
                    <a:pt x="336" y="31"/>
                  </a:lnTo>
                  <a:lnTo>
                    <a:pt x="336" y="37"/>
                  </a:lnTo>
                  <a:lnTo>
                    <a:pt x="324" y="46"/>
                  </a:lnTo>
                  <a:lnTo>
                    <a:pt x="308" y="52"/>
                  </a:lnTo>
                  <a:lnTo>
                    <a:pt x="288" y="55"/>
                  </a:lnTo>
                  <a:lnTo>
                    <a:pt x="265" y="58"/>
                  </a:lnTo>
                  <a:lnTo>
                    <a:pt x="237" y="61"/>
                  </a:lnTo>
                  <a:lnTo>
                    <a:pt x="202" y="64"/>
                  </a:lnTo>
                  <a:lnTo>
                    <a:pt x="115" y="64"/>
                  </a:lnTo>
                  <a:lnTo>
                    <a:pt x="79" y="61"/>
                  </a:lnTo>
                  <a:lnTo>
                    <a:pt x="48" y="58"/>
                  </a:lnTo>
                  <a:lnTo>
                    <a:pt x="28" y="55"/>
                  </a:lnTo>
                  <a:lnTo>
                    <a:pt x="12" y="49"/>
                  </a:lnTo>
                  <a:lnTo>
                    <a:pt x="0" y="40"/>
                  </a:lnTo>
                  <a:lnTo>
                    <a:pt x="0" y="34"/>
                  </a:lnTo>
                  <a:lnTo>
                    <a:pt x="12" y="25"/>
                  </a:lnTo>
                  <a:lnTo>
                    <a:pt x="44" y="12"/>
                  </a:lnTo>
                  <a:lnTo>
                    <a:pt x="67" y="9"/>
                  </a:lnTo>
                  <a:lnTo>
                    <a:pt x="91" y="3"/>
                  </a:lnTo>
                  <a:lnTo>
                    <a:pt x="119" y="0"/>
                  </a:lnTo>
                  <a:lnTo>
                    <a:pt x="150" y="0"/>
                  </a:lnTo>
                  <a:lnTo>
                    <a:pt x="182" y="0"/>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7" name="Freeform 133"/>
            <p:cNvSpPr>
              <a:spLocks/>
            </p:cNvSpPr>
            <p:nvPr/>
          </p:nvSpPr>
          <p:spPr bwMode="auto">
            <a:xfrm>
              <a:off x="3497" y="1837"/>
              <a:ext cx="328" cy="64"/>
            </a:xfrm>
            <a:custGeom>
              <a:avLst/>
              <a:gdLst>
                <a:gd name="T0" fmla="*/ 174 w 328"/>
                <a:gd name="T1" fmla="*/ 0 h 64"/>
                <a:gd name="T2" fmla="*/ 213 w 328"/>
                <a:gd name="T3" fmla="*/ 3 h 64"/>
                <a:gd name="T4" fmla="*/ 245 w 328"/>
                <a:gd name="T5" fmla="*/ 6 h 64"/>
                <a:gd name="T6" fmla="*/ 273 w 328"/>
                <a:gd name="T7" fmla="*/ 9 h 64"/>
                <a:gd name="T8" fmla="*/ 292 w 328"/>
                <a:gd name="T9" fmla="*/ 12 h 64"/>
                <a:gd name="T10" fmla="*/ 308 w 328"/>
                <a:gd name="T11" fmla="*/ 19 h 64"/>
                <a:gd name="T12" fmla="*/ 320 w 328"/>
                <a:gd name="T13" fmla="*/ 25 h 64"/>
                <a:gd name="T14" fmla="*/ 328 w 328"/>
                <a:gd name="T15" fmla="*/ 31 h 64"/>
                <a:gd name="T16" fmla="*/ 324 w 328"/>
                <a:gd name="T17" fmla="*/ 34 h 64"/>
                <a:gd name="T18" fmla="*/ 324 w 328"/>
                <a:gd name="T19" fmla="*/ 37 h 64"/>
                <a:gd name="T20" fmla="*/ 312 w 328"/>
                <a:gd name="T21" fmla="*/ 46 h 64"/>
                <a:gd name="T22" fmla="*/ 300 w 328"/>
                <a:gd name="T23" fmla="*/ 49 h 64"/>
                <a:gd name="T24" fmla="*/ 280 w 328"/>
                <a:gd name="T25" fmla="*/ 55 h 64"/>
                <a:gd name="T26" fmla="*/ 257 w 328"/>
                <a:gd name="T27" fmla="*/ 58 h 64"/>
                <a:gd name="T28" fmla="*/ 229 w 328"/>
                <a:gd name="T29" fmla="*/ 61 h 64"/>
                <a:gd name="T30" fmla="*/ 194 w 328"/>
                <a:gd name="T31" fmla="*/ 61 h 64"/>
                <a:gd name="T32" fmla="*/ 158 w 328"/>
                <a:gd name="T33" fmla="*/ 64 h 64"/>
                <a:gd name="T34" fmla="*/ 115 w 328"/>
                <a:gd name="T35" fmla="*/ 61 h 64"/>
                <a:gd name="T36" fmla="*/ 75 w 328"/>
                <a:gd name="T37" fmla="*/ 61 h 64"/>
                <a:gd name="T38" fmla="*/ 48 w 328"/>
                <a:gd name="T39" fmla="*/ 58 h 64"/>
                <a:gd name="T40" fmla="*/ 28 w 328"/>
                <a:gd name="T41" fmla="*/ 52 h 64"/>
                <a:gd name="T42" fmla="*/ 12 w 328"/>
                <a:gd name="T43" fmla="*/ 49 h 64"/>
                <a:gd name="T44" fmla="*/ 0 w 328"/>
                <a:gd name="T45" fmla="*/ 40 h 64"/>
                <a:gd name="T46" fmla="*/ 0 w 328"/>
                <a:gd name="T47" fmla="*/ 37 h 64"/>
                <a:gd name="T48" fmla="*/ 4 w 328"/>
                <a:gd name="T49" fmla="*/ 34 h 64"/>
                <a:gd name="T50" fmla="*/ 4 w 328"/>
                <a:gd name="T51" fmla="*/ 31 h 64"/>
                <a:gd name="T52" fmla="*/ 12 w 328"/>
                <a:gd name="T53" fmla="*/ 25 h 64"/>
                <a:gd name="T54" fmla="*/ 44 w 328"/>
                <a:gd name="T55" fmla="*/ 12 h 64"/>
                <a:gd name="T56" fmla="*/ 63 w 328"/>
                <a:gd name="T57" fmla="*/ 9 h 64"/>
                <a:gd name="T58" fmla="*/ 87 w 328"/>
                <a:gd name="T59" fmla="*/ 3 h 64"/>
                <a:gd name="T60" fmla="*/ 115 w 328"/>
                <a:gd name="T61" fmla="*/ 0 h 64"/>
                <a:gd name="T62" fmla="*/ 142 w 328"/>
                <a:gd name="T63" fmla="*/ 0 h 64"/>
                <a:gd name="T64" fmla="*/ 174 w 328"/>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8" h="64">
                  <a:moveTo>
                    <a:pt x="174" y="0"/>
                  </a:moveTo>
                  <a:lnTo>
                    <a:pt x="213" y="3"/>
                  </a:lnTo>
                  <a:lnTo>
                    <a:pt x="245" y="6"/>
                  </a:lnTo>
                  <a:lnTo>
                    <a:pt x="273" y="9"/>
                  </a:lnTo>
                  <a:lnTo>
                    <a:pt x="292" y="12"/>
                  </a:lnTo>
                  <a:lnTo>
                    <a:pt x="308" y="19"/>
                  </a:lnTo>
                  <a:lnTo>
                    <a:pt x="320" y="25"/>
                  </a:lnTo>
                  <a:lnTo>
                    <a:pt x="328" y="31"/>
                  </a:lnTo>
                  <a:lnTo>
                    <a:pt x="324" y="34"/>
                  </a:lnTo>
                  <a:lnTo>
                    <a:pt x="324" y="37"/>
                  </a:lnTo>
                  <a:lnTo>
                    <a:pt x="312" y="46"/>
                  </a:lnTo>
                  <a:lnTo>
                    <a:pt x="300" y="49"/>
                  </a:lnTo>
                  <a:lnTo>
                    <a:pt x="280" y="55"/>
                  </a:lnTo>
                  <a:lnTo>
                    <a:pt x="257" y="58"/>
                  </a:lnTo>
                  <a:lnTo>
                    <a:pt x="229" y="61"/>
                  </a:lnTo>
                  <a:lnTo>
                    <a:pt x="194" y="61"/>
                  </a:lnTo>
                  <a:lnTo>
                    <a:pt x="158" y="64"/>
                  </a:lnTo>
                  <a:lnTo>
                    <a:pt x="115" y="61"/>
                  </a:lnTo>
                  <a:lnTo>
                    <a:pt x="75" y="61"/>
                  </a:lnTo>
                  <a:lnTo>
                    <a:pt x="48" y="58"/>
                  </a:lnTo>
                  <a:lnTo>
                    <a:pt x="28" y="52"/>
                  </a:lnTo>
                  <a:lnTo>
                    <a:pt x="12" y="49"/>
                  </a:lnTo>
                  <a:lnTo>
                    <a:pt x="0" y="40"/>
                  </a:lnTo>
                  <a:lnTo>
                    <a:pt x="0" y="37"/>
                  </a:lnTo>
                  <a:lnTo>
                    <a:pt x="4" y="34"/>
                  </a:lnTo>
                  <a:lnTo>
                    <a:pt x="4" y="31"/>
                  </a:lnTo>
                  <a:lnTo>
                    <a:pt x="12" y="25"/>
                  </a:lnTo>
                  <a:lnTo>
                    <a:pt x="44" y="12"/>
                  </a:lnTo>
                  <a:lnTo>
                    <a:pt x="63" y="9"/>
                  </a:lnTo>
                  <a:lnTo>
                    <a:pt x="87" y="3"/>
                  </a:lnTo>
                  <a:lnTo>
                    <a:pt x="115" y="0"/>
                  </a:lnTo>
                  <a:lnTo>
                    <a:pt x="142" y="0"/>
                  </a:lnTo>
                  <a:lnTo>
                    <a:pt x="174" y="0"/>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8" name="Freeform 134"/>
            <p:cNvSpPr>
              <a:spLocks/>
            </p:cNvSpPr>
            <p:nvPr/>
          </p:nvSpPr>
          <p:spPr bwMode="auto">
            <a:xfrm>
              <a:off x="3505" y="1837"/>
              <a:ext cx="312" cy="61"/>
            </a:xfrm>
            <a:custGeom>
              <a:avLst/>
              <a:gdLst>
                <a:gd name="T0" fmla="*/ 166 w 312"/>
                <a:gd name="T1" fmla="*/ 0 h 61"/>
                <a:gd name="T2" fmla="*/ 201 w 312"/>
                <a:gd name="T3" fmla="*/ 3 h 61"/>
                <a:gd name="T4" fmla="*/ 233 w 312"/>
                <a:gd name="T5" fmla="*/ 6 h 61"/>
                <a:gd name="T6" fmla="*/ 261 w 312"/>
                <a:gd name="T7" fmla="*/ 9 h 61"/>
                <a:gd name="T8" fmla="*/ 280 w 312"/>
                <a:gd name="T9" fmla="*/ 12 h 61"/>
                <a:gd name="T10" fmla="*/ 304 w 312"/>
                <a:gd name="T11" fmla="*/ 22 h 61"/>
                <a:gd name="T12" fmla="*/ 312 w 312"/>
                <a:gd name="T13" fmla="*/ 28 h 61"/>
                <a:gd name="T14" fmla="*/ 312 w 312"/>
                <a:gd name="T15" fmla="*/ 34 h 61"/>
                <a:gd name="T16" fmla="*/ 308 w 312"/>
                <a:gd name="T17" fmla="*/ 40 h 61"/>
                <a:gd name="T18" fmla="*/ 284 w 312"/>
                <a:gd name="T19" fmla="*/ 49 h 61"/>
                <a:gd name="T20" fmla="*/ 268 w 312"/>
                <a:gd name="T21" fmla="*/ 52 h 61"/>
                <a:gd name="T22" fmla="*/ 245 w 312"/>
                <a:gd name="T23" fmla="*/ 55 h 61"/>
                <a:gd name="T24" fmla="*/ 217 w 312"/>
                <a:gd name="T25" fmla="*/ 58 h 61"/>
                <a:gd name="T26" fmla="*/ 186 w 312"/>
                <a:gd name="T27" fmla="*/ 61 h 61"/>
                <a:gd name="T28" fmla="*/ 107 w 312"/>
                <a:gd name="T29" fmla="*/ 61 h 61"/>
                <a:gd name="T30" fmla="*/ 71 w 312"/>
                <a:gd name="T31" fmla="*/ 58 h 61"/>
                <a:gd name="T32" fmla="*/ 44 w 312"/>
                <a:gd name="T33" fmla="*/ 55 h 61"/>
                <a:gd name="T34" fmla="*/ 24 w 312"/>
                <a:gd name="T35" fmla="*/ 52 h 61"/>
                <a:gd name="T36" fmla="*/ 8 w 312"/>
                <a:gd name="T37" fmla="*/ 46 h 61"/>
                <a:gd name="T38" fmla="*/ 0 w 312"/>
                <a:gd name="T39" fmla="*/ 40 h 61"/>
                <a:gd name="T40" fmla="*/ 0 w 312"/>
                <a:gd name="T41" fmla="*/ 28 h 61"/>
                <a:gd name="T42" fmla="*/ 8 w 312"/>
                <a:gd name="T43" fmla="*/ 25 h 61"/>
                <a:gd name="T44" fmla="*/ 20 w 312"/>
                <a:gd name="T45" fmla="*/ 19 h 61"/>
                <a:gd name="T46" fmla="*/ 40 w 312"/>
                <a:gd name="T47" fmla="*/ 12 h 61"/>
                <a:gd name="T48" fmla="*/ 59 w 312"/>
                <a:gd name="T49" fmla="*/ 9 h 61"/>
                <a:gd name="T50" fmla="*/ 83 w 312"/>
                <a:gd name="T51" fmla="*/ 3 h 61"/>
                <a:gd name="T52" fmla="*/ 107 w 312"/>
                <a:gd name="T53" fmla="*/ 3 h 61"/>
                <a:gd name="T54" fmla="*/ 134 w 312"/>
                <a:gd name="T55" fmla="*/ 0 h 61"/>
                <a:gd name="T56" fmla="*/ 166 w 312"/>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2" h="61">
                  <a:moveTo>
                    <a:pt x="166" y="0"/>
                  </a:moveTo>
                  <a:lnTo>
                    <a:pt x="201" y="3"/>
                  </a:lnTo>
                  <a:lnTo>
                    <a:pt x="233" y="6"/>
                  </a:lnTo>
                  <a:lnTo>
                    <a:pt x="261" y="9"/>
                  </a:lnTo>
                  <a:lnTo>
                    <a:pt x="280" y="12"/>
                  </a:lnTo>
                  <a:lnTo>
                    <a:pt x="304" y="22"/>
                  </a:lnTo>
                  <a:lnTo>
                    <a:pt x="312" y="28"/>
                  </a:lnTo>
                  <a:lnTo>
                    <a:pt x="312" y="34"/>
                  </a:lnTo>
                  <a:lnTo>
                    <a:pt x="308" y="40"/>
                  </a:lnTo>
                  <a:lnTo>
                    <a:pt x="284" y="49"/>
                  </a:lnTo>
                  <a:lnTo>
                    <a:pt x="268" y="52"/>
                  </a:lnTo>
                  <a:lnTo>
                    <a:pt x="245" y="55"/>
                  </a:lnTo>
                  <a:lnTo>
                    <a:pt x="217" y="58"/>
                  </a:lnTo>
                  <a:lnTo>
                    <a:pt x="186" y="61"/>
                  </a:lnTo>
                  <a:lnTo>
                    <a:pt x="107" y="61"/>
                  </a:lnTo>
                  <a:lnTo>
                    <a:pt x="71" y="58"/>
                  </a:lnTo>
                  <a:lnTo>
                    <a:pt x="44" y="55"/>
                  </a:lnTo>
                  <a:lnTo>
                    <a:pt x="24" y="52"/>
                  </a:lnTo>
                  <a:lnTo>
                    <a:pt x="8" y="46"/>
                  </a:lnTo>
                  <a:lnTo>
                    <a:pt x="0" y="40"/>
                  </a:lnTo>
                  <a:lnTo>
                    <a:pt x="0" y="28"/>
                  </a:lnTo>
                  <a:lnTo>
                    <a:pt x="8" y="25"/>
                  </a:lnTo>
                  <a:lnTo>
                    <a:pt x="20" y="19"/>
                  </a:lnTo>
                  <a:lnTo>
                    <a:pt x="40" y="12"/>
                  </a:lnTo>
                  <a:lnTo>
                    <a:pt x="59" y="9"/>
                  </a:lnTo>
                  <a:lnTo>
                    <a:pt x="83" y="3"/>
                  </a:lnTo>
                  <a:lnTo>
                    <a:pt x="107" y="3"/>
                  </a:lnTo>
                  <a:lnTo>
                    <a:pt x="134" y="0"/>
                  </a:lnTo>
                  <a:lnTo>
                    <a:pt x="166" y="0"/>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29" name="Freeform 135"/>
            <p:cNvSpPr>
              <a:spLocks/>
            </p:cNvSpPr>
            <p:nvPr/>
          </p:nvSpPr>
          <p:spPr bwMode="auto">
            <a:xfrm>
              <a:off x="3509" y="1837"/>
              <a:ext cx="304" cy="58"/>
            </a:xfrm>
            <a:custGeom>
              <a:avLst/>
              <a:gdLst>
                <a:gd name="T0" fmla="*/ 162 w 304"/>
                <a:gd name="T1" fmla="*/ 0 h 58"/>
                <a:gd name="T2" fmla="*/ 197 w 304"/>
                <a:gd name="T3" fmla="*/ 3 h 58"/>
                <a:gd name="T4" fmla="*/ 253 w 304"/>
                <a:gd name="T5" fmla="*/ 9 h 58"/>
                <a:gd name="T6" fmla="*/ 272 w 304"/>
                <a:gd name="T7" fmla="*/ 12 h 58"/>
                <a:gd name="T8" fmla="*/ 296 w 304"/>
                <a:gd name="T9" fmla="*/ 22 h 58"/>
                <a:gd name="T10" fmla="*/ 304 w 304"/>
                <a:gd name="T11" fmla="*/ 34 h 58"/>
                <a:gd name="T12" fmla="*/ 296 w 304"/>
                <a:gd name="T13" fmla="*/ 37 h 58"/>
                <a:gd name="T14" fmla="*/ 288 w 304"/>
                <a:gd name="T15" fmla="*/ 43 h 58"/>
                <a:gd name="T16" fmla="*/ 276 w 304"/>
                <a:gd name="T17" fmla="*/ 46 h 58"/>
                <a:gd name="T18" fmla="*/ 257 w 304"/>
                <a:gd name="T19" fmla="*/ 52 h 58"/>
                <a:gd name="T20" fmla="*/ 237 w 304"/>
                <a:gd name="T21" fmla="*/ 55 h 58"/>
                <a:gd name="T22" fmla="*/ 209 w 304"/>
                <a:gd name="T23" fmla="*/ 58 h 58"/>
                <a:gd name="T24" fmla="*/ 71 w 304"/>
                <a:gd name="T25" fmla="*/ 58 h 58"/>
                <a:gd name="T26" fmla="*/ 44 w 304"/>
                <a:gd name="T27" fmla="*/ 55 h 58"/>
                <a:gd name="T28" fmla="*/ 24 w 304"/>
                <a:gd name="T29" fmla="*/ 49 h 58"/>
                <a:gd name="T30" fmla="*/ 8 w 304"/>
                <a:gd name="T31" fmla="*/ 46 h 58"/>
                <a:gd name="T32" fmla="*/ 0 w 304"/>
                <a:gd name="T33" fmla="*/ 40 h 58"/>
                <a:gd name="T34" fmla="*/ 0 w 304"/>
                <a:gd name="T35" fmla="*/ 28 h 58"/>
                <a:gd name="T36" fmla="*/ 8 w 304"/>
                <a:gd name="T37" fmla="*/ 22 h 58"/>
                <a:gd name="T38" fmla="*/ 20 w 304"/>
                <a:gd name="T39" fmla="*/ 19 h 58"/>
                <a:gd name="T40" fmla="*/ 36 w 304"/>
                <a:gd name="T41" fmla="*/ 12 h 58"/>
                <a:gd name="T42" fmla="*/ 55 w 304"/>
                <a:gd name="T43" fmla="*/ 9 h 58"/>
                <a:gd name="T44" fmla="*/ 79 w 304"/>
                <a:gd name="T45" fmla="*/ 3 h 58"/>
                <a:gd name="T46" fmla="*/ 103 w 304"/>
                <a:gd name="T47" fmla="*/ 3 h 58"/>
                <a:gd name="T48" fmla="*/ 130 w 304"/>
                <a:gd name="T49" fmla="*/ 0 h 58"/>
                <a:gd name="T50" fmla="*/ 162 w 304"/>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4" h="58">
                  <a:moveTo>
                    <a:pt x="162" y="0"/>
                  </a:moveTo>
                  <a:lnTo>
                    <a:pt x="197" y="3"/>
                  </a:lnTo>
                  <a:lnTo>
                    <a:pt x="253" y="9"/>
                  </a:lnTo>
                  <a:lnTo>
                    <a:pt x="272" y="12"/>
                  </a:lnTo>
                  <a:lnTo>
                    <a:pt x="296" y="22"/>
                  </a:lnTo>
                  <a:lnTo>
                    <a:pt x="304" y="34"/>
                  </a:lnTo>
                  <a:lnTo>
                    <a:pt x="296" y="37"/>
                  </a:lnTo>
                  <a:lnTo>
                    <a:pt x="288" y="43"/>
                  </a:lnTo>
                  <a:lnTo>
                    <a:pt x="276" y="46"/>
                  </a:lnTo>
                  <a:lnTo>
                    <a:pt x="257" y="52"/>
                  </a:lnTo>
                  <a:lnTo>
                    <a:pt x="237" y="55"/>
                  </a:lnTo>
                  <a:lnTo>
                    <a:pt x="209" y="58"/>
                  </a:lnTo>
                  <a:lnTo>
                    <a:pt x="71" y="58"/>
                  </a:lnTo>
                  <a:lnTo>
                    <a:pt x="44" y="55"/>
                  </a:lnTo>
                  <a:lnTo>
                    <a:pt x="24" y="49"/>
                  </a:lnTo>
                  <a:lnTo>
                    <a:pt x="8" y="46"/>
                  </a:lnTo>
                  <a:lnTo>
                    <a:pt x="0" y="40"/>
                  </a:lnTo>
                  <a:lnTo>
                    <a:pt x="0" y="28"/>
                  </a:lnTo>
                  <a:lnTo>
                    <a:pt x="8" y="22"/>
                  </a:lnTo>
                  <a:lnTo>
                    <a:pt x="20" y="19"/>
                  </a:lnTo>
                  <a:lnTo>
                    <a:pt x="36" y="12"/>
                  </a:lnTo>
                  <a:lnTo>
                    <a:pt x="55" y="9"/>
                  </a:lnTo>
                  <a:lnTo>
                    <a:pt x="79" y="3"/>
                  </a:lnTo>
                  <a:lnTo>
                    <a:pt x="103" y="3"/>
                  </a:lnTo>
                  <a:lnTo>
                    <a:pt x="130" y="0"/>
                  </a:lnTo>
                  <a:lnTo>
                    <a:pt x="162"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0" name="Freeform 136"/>
            <p:cNvSpPr>
              <a:spLocks/>
            </p:cNvSpPr>
            <p:nvPr/>
          </p:nvSpPr>
          <p:spPr bwMode="auto">
            <a:xfrm>
              <a:off x="3513" y="1837"/>
              <a:ext cx="292" cy="58"/>
            </a:xfrm>
            <a:custGeom>
              <a:avLst/>
              <a:gdLst>
                <a:gd name="T0" fmla="*/ 154 w 292"/>
                <a:gd name="T1" fmla="*/ 0 h 58"/>
                <a:gd name="T2" fmla="*/ 189 w 292"/>
                <a:gd name="T3" fmla="*/ 3 h 58"/>
                <a:gd name="T4" fmla="*/ 221 w 292"/>
                <a:gd name="T5" fmla="*/ 6 h 58"/>
                <a:gd name="T6" fmla="*/ 245 w 292"/>
                <a:gd name="T7" fmla="*/ 9 h 58"/>
                <a:gd name="T8" fmla="*/ 264 w 292"/>
                <a:gd name="T9" fmla="*/ 12 h 58"/>
                <a:gd name="T10" fmla="*/ 276 w 292"/>
                <a:gd name="T11" fmla="*/ 19 h 58"/>
                <a:gd name="T12" fmla="*/ 288 w 292"/>
                <a:gd name="T13" fmla="*/ 22 h 58"/>
                <a:gd name="T14" fmla="*/ 292 w 292"/>
                <a:gd name="T15" fmla="*/ 28 h 58"/>
                <a:gd name="T16" fmla="*/ 292 w 292"/>
                <a:gd name="T17" fmla="*/ 31 h 58"/>
                <a:gd name="T18" fmla="*/ 288 w 292"/>
                <a:gd name="T19" fmla="*/ 37 h 58"/>
                <a:gd name="T20" fmla="*/ 280 w 292"/>
                <a:gd name="T21" fmla="*/ 43 h 58"/>
                <a:gd name="T22" fmla="*/ 249 w 292"/>
                <a:gd name="T23" fmla="*/ 49 h 58"/>
                <a:gd name="T24" fmla="*/ 229 w 292"/>
                <a:gd name="T25" fmla="*/ 52 h 58"/>
                <a:gd name="T26" fmla="*/ 174 w 292"/>
                <a:gd name="T27" fmla="*/ 58 h 58"/>
                <a:gd name="T28" fmla="*/ 99 w 292"/>
                <a:gd name="T29" fmla="*/ 58 h 58"/>
                <a:gd name="T30" fmla="*/ 67 w 292"/>
                <a:gd name="T31" fmla="*/ 55 h 58"/>
                <a:gd name="T32" fmla="*/ 44 w 292"/>
                <a:gd name="T33" fmla="*/ 52 h 58"/>
                <a:gd name="T34" fmla="*/ 24 w 292"/>
                <a:gd name="T35" fmla="*/ 49 h 58"/>
                <a:gd name="T36" fmla="*/ 0 w 292"/>
                <a:gd name="T37" fmla="*/ 40 h 58"/>
                <a:gd name="T38" fmla="*/ 0 w 292"/>
                <a:gd name="T39" fmla="*/ 31 h 58"/>
                <a:gd name="T40" fmla="*/ 4 w 292"/>
                <a:gd name="T41" fmla="*/ 28 h 58"/>
                <a:gd name="T42" fmla="*/ 8 w 292"/>
                <a:gd name="T43" fmla="*/ 22 h 58"/>
                <a:gd name="T44" fmla="*/ 20 w 292"/>
                <a:gd name="T45" fmla="*/ 15 h 58"/>
                <a:gd name="T46" fmla="*/ 36 w 292"/>
                <a:gd name="T47" fmla="*/ 12 h 58"/>
                <a:gd name="T48" fmla="*/ 55 w 292"/>
                <a:gd name="T49" fmla="*/ 9 h 58"/>
                <a:gd name="T50" fmla="*/ 75 w 292"/>
                <a:gd name="T51" fmla="*/ 3 h 58"/>
                <a:gd name="T52" fmla="*/ 99 w 292"/>
                <a:gd name="T53" fmla="*/ 3 h 58"/>
                <a:gd name="T54" fmla="*/ 126 w 292"/>
                <a:gd name="T55" fmla="*/ 0 h 58"/>
                <a:gd name="T56" fmla="*/ 154 w 292"/>
                <a:gd name="T57" fmla="*/ 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2" h="58">
                  <a:moveTo>
                    <a:pt x="154" y="0"/>
                  </a:moveTo>
                  <a:lnTo>
                    <a:pt x="189" y="3"/>
                  </a:lnTo>
                  <a:lnTo>
                    <a:pt x="221" y="6"/>
                  </a:lnTo>
                  <a:lnTo>
                    <a:pt x="245" y="9"/>
                  </a:lnTo>
                  <a:lnTo>
                    <a:pt x="264" y="12"/>
                  </a:lnTo>
                  <a:lnTo>
                    <a:pt x="276" y="19"/>
                  </a:lnTo>
                  <a:lnTo>
                    <a:pt x="288" y="22"/>
                  </a:lnTo>
                  <a:lnTo>
                    <a:pt x="292" y="28"/>
                  </a:lnTo>
                  <a:lnTo>
                    <a:pt x="292" y="31"/>
                  </a:lnTo>
                  <a:lnTo>
                    <a:pt x="288" y="37"/>
                  </a:lnTo>
                  <a:lnTo>
                    <a:pt x="280" y="43"/>
                  </a:lnTo>
                  <a:lnTo>
                    <a:pt x="249" y="49"/>
                  </a:lnTo>
                  <a:lnTo>
                    <a:pt x="229" y="52"/>
                  </a:lnTo>
                  <a:lnTo>
                    <a:pt x="174" y="58"/>
                  </a:lnTo>
                  <a:lnTo>
                    <a:pt x="99" y="58"/>
                  </a:lnTo>
                  <a:lnTo>
                    <a:pt x="67" y="55"/>
                  </a:lnTo>
                  <a:lnTo>
                    <a:pt x="44" y="52"/>
                  </a:lnTo>
                  <a:lnTo>
                    <a:pt x="24" y="49"/>
                  </a:lnTo>
                  <a:lnTo>
                    <a:pt x="0" y="40"/>
                  </a:lnTo>
                  <a:lnTo>
                    <a:pt x="0" y="31"/>
                  </a:lnTo>
                  <a:lnTo>
                    <a:pt x="4" y="28"/>
                  </a:lnTo>
                  <a:lnTo>
                    <a:pt x="8" y="22"/>
                  </a:lnTo>
                  <a:lnTo>
                    <a:pt x="20" y="15"/>
                  </a:lnTo>
                  <a:lnTo>
                    <a:pt x="36" y="12"/>
                  </a:lnTo>
                  <a:lnTo>
                    <a:pt x="55" y="9"/>
                  </a:lnTo>
                  <a:lnTo>
                    <a:pt x="75" y="3"/>
                  </a:lnTo>
                  <a:lnTo>
                    <a:pt x="99" y="3"/>
                  </a:lnTo>
                  <a:lnTo>
                    <a:pt x="126" y="0"/>
                  </a:lnTo>
                  <a:lnTo>
                    <a:pt x="154" y="0"/>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1" name="Freeform 137"/>
            <p:cNvSpPr>
              <a:spLocks/>
            </p:cNvSpPr>
            <p:nvPr/>
          </p:nvSpPr>
          <p:spPr bwMode="auto">
            <a:xfrm>
              <a:off x="3517" y="1837"/>
              <a:ext cx="284" cy="55"/>
            </a:xfrm>
            <a:custGeom>
              <a:avLst/>
              <a:gdLst>
                <a:gd name="T0" fmla="*/ 150 w 284"/>
                <a:gd name="T1" fmla="*/ 0 h 55"/>
                <a:gd name="T2" fmla="*/ 213 w 284"/>
                <a:gd name="T3" fmla="*/ 6 h 55"/>
                <a:gd name="T4" fmla="*/ 237 w 284"/>
                <a:gd name="T5" fmla="*/ 9 h 55"/>
                <a:gd name="T6" fmla="*/ 268 w 284"/>
                <a:gd name="T7" fmla="*/ 15 h 55"/>
                <a:gd name="T8" fmla="*/ 276 w 284"/>
                <a:gd name="T9" fmla="*/ 22 h 55"/>
                <a:gd name="T10" fmla="*/ 284 w 284"/>
                <a:gd name="T11" fmla="*/ 25 h 55"/>
                <a:gd name="T12" fmla="*/ 284 w 284"/>
                <a:gd name="T13" fmla="*/ 31 h 55"/>
                <a:gd name="T14" fmla="*/ 276 w 284"/>
                <a:gd name="T15" fmla="*/ 37 h 55"/>
                <a:gd name="T16" fmla="*/ 268 w 284"/>
                <a:gd name="T17" fmla="*/ 40 h 55"/>
                <a:gd name="T18" fmla="*/ 256 w 284"/>
                <a:gd name="T19" fmla="*/ 46 h 55"/>
                <a:gd name="T20" fmla="*/ 241 w 284"/>
                <a:gd name="T21" fmla="*/ 49 h 55"/>
                <a:gd name="T22" fmla="*/ 221 w 284"/>
                <a:gd name="T23" fmla="*/ 52 h 55"/>
                <a:gd name="T24" fmla="*/ 197 w 284"/>
                <a:gd name="T25" fmla="*/ 55 h 55"/>
                <a:gd name="T26" fmla="*/ 67 w 284"/>
                <a:gd name="T27" fmla="*/ 55 h 55"/>
                <a:gd name="T28" fmla="*/ 40 w 284"/>
                <a:gd name="T29" fmla="*/ 52 h 55"/>
                <a:gd name="T30" fmla="*/ 24 w 284"/>
                <a:gd name="T31" fmla="*/ 46 h 55"/>
                <a:gd name="T32" fmla="*/ 8 w 284"/>
                <a:gd name="T33" fmla="*/ 43 h 55"/>
                <a:gd name="T34" fmla="*/ 4 w 284"/>
                <a:gd name="T35" fmla="*/ 37 h 55"/>
                <a:gd name="T36" fmla="*/ 0 w 284"/>
                <a:gd name="T37" fmla="*/ 34 h 55"/>
                <a:gd name="T38" fmla="*/ 0 w 284"/>
                <a:gd name="T39" fmla="*/ 31 h 55"/>
                <a:gd name="T40" fmla="*/ 4 w 284"/>
                <a:gd name="T41" fmla="*/ 28 h 55"/>
                <a:gd name="T42" fmla="*/ 8 w 284"/>
                <a:gd name="T43" fmla="*/ 22 h 55"/>
                <a:gd name="T44" fmla="*/ 20 w 284"/>
                <a:gd name="T45" fmla="*/ 15 h 55"/>
                <a:gd name="T46" fmla="*/ 36 w 284"/>
                <a:gd name="T47" fmla="*/ 12 h 55"/>
                <a:gd name="T48" fmla="*/ 51 w 284"/>
                <a:gd name="T49" fmla="*/ 6 h 55"/>
                <a:gd name="T50" fmla="*/ 75 w 284"/>
                <a:gd name="T51" fmla="*/ 3 h 55"/>
                <a:gd name="T52" fmla="*/ 99 w 284"/>
                <a:gd name="T53" fmla="*/ 3 h 55"/>
                <a:gd name="T54" fmla="*/ 122 w 284"/>
                <a:gd name="T55" fmla="*/ 0 h 55"/>
                <a:gd name="T56" fmla="*/ 150 w 284"/>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4" h="55">
                  <a:moveTo>
                    <a:pt x="150" y="0"/>
                  </a:moveTo>
                  <a:lnTo>
                    <a:pt x="213" y="6"/>
                  </a:lnTo>
                  <a:lnTo>
                    <a:pt x="237" y="9"/>
                  </a:lnTo>
                  <a:lnTo>
                    <a:pt x="268" y="15"/>
                  </a:lnTo>
                  <a:lnTo>
                    <a:pt x="276" y="22"/>
                  </a:lnTo>
                  <a:lnTo>
                    <a:pt x="284" y="25"/>
                  </a:lnTo>
                  <a:lnTo>
                    <a:pt x="284" y="31"/>
                  </a:lnTo>
                  <a:lnTo>
                    <a:pt x="276" y="37"/>
                  </a:lnTo>
                  <a:lnTo>
                    <a:pt x="268" y="40"/>
                  </a:lnTo>
                  <a:lnTo>
                    <a:pt x="256" y="46"/>
                  </a:lnTo>
                  <a:lnTo>
                    <a:pt x="241" y="49"/>
                  </a:lnTo>
                  <a:lnTo>
                    <a:pt x="221" y="52"/>
                  </a:lnTo>
                  <a:lnTo>
                    <a:pt x="197" y="55"/>
                  </a:lnTo>
                  <a:lnTo>
                    <a:pt x="67" y="55"/>
                  </a:lnTo>
                  <a:lnTo>
                    <a:pt x="40" y="52"/>
                  </a:lnTo>
                  <a:lnTo>
                    <a:pt x="24" y="46"/>
                  </a:lnTo>
                  <a:lnTo>
                    <a:pt x="8" y="43"/>
                  </a:lnTo>
                  <a:lnTo>
                    <a:pt x="4" y="37"/>
                  </a:lnTo>
                  <a:lnTo>
                    <a:pt x="0" y="34"/>
                  </a:lnTo>
                  <a:lnTo>
                    <a:pt x="0" y="31"/>
                  </a:lnTo>
                  <a:lnTo>
                    <a:pt x="4" y="28"/>
                  </a:lnTo>
                  <a:lnTo>
                    <a:pt x="8" y="22"/>
                  </a:lnTo>
                  <a:lnTo>
                    <a:pt x="20" y="15"/>
                  </a:lnTo>
                  <a:lnTo>
                    <a:pt x="36" y="12"/>
                  </a:lnTo>
                  <a:lnTo>
                    <a:pt x="51" y="6"/>
                  </a:lnTo>
                  <a:lnTo>
                    <a:pt x="75" y="3"/>
                  </a:lnTo>
                  <a:lnTo>
                    <a:pt x="99" y="3"/>
                  </a:lnTo>
                  <a:lnTo>
                    <a:pt x="122" y="0"/>
                  </a:lnTo>
                  <a:lnTo>
                    <a:pt x="15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2" name="Freeform 138"/>
            <p:cNvSpPr>
              <a:spLocks/>
            </p:cNvSpPr>
            <p:nvPr/>
          </p:nvSpPr>
          <p:spPr bwMode="auto">
            <a:xfrm>
              <a:off x="3521" y="1837"/>
              <a:ext cx="272" cy="55"/>
            </a:xfrm>
            <a:custGeom>
              <a:avLst/>
              <a:gdLst>
                <a:gd name="T0" fmla="*/ 142 w 272"/>
                <a:gd name="T1" fmla="*/ 0 h 55"/>
                <a:gd name="T2" fmla="*/ 178 w 272"/>
                <a:gd name="T3" fmla="*/ 3 h 55"/>
                <a:gd name="T4" fmla="*/ 205 w 272"/>
                <a:gd name="T5" fmla="*/ 6 h 55"/>
                <a:gd name="T6" fmla="*/ 229 w 272"/>
                <a:gd name="T7" fmla="*/ 9 h 55"/>
                <a:gd name="T8" fmla="*/ 260 w 272"/>
                <a:gd name="T9" fmla="*/ 15 h 55"/>
                <a:gd name="T10" fmla="*/ 272 w 272"/>
                <a:gd name="T11" fmla="*/ 25 h 55"/>
                <a:gd name="T12" fmla="*/ 272 w 272"/>
                <a:gd name="T13" fmla="*/ 31 h 55"/>
                <a:gd name="T14" fmla="*/ 260 w 272"/>
                <a:gd name="T15" fmla="*/ 40 h 55"/>
                <a:gd name="T16" fmla="*/ 249 w 272"/>
                <a:gd name="T17" fmla="*/ 43 h 55"/>
                <a:gd name="T18" fmla="*/ 233 w 272"/>
                <a:gd name="T19" fmla="*/ 46 h 55"/>
                <a:gd name="T20" fmla="*/ 213 w 272"/>
                <a:gd name="T21" fmla="*/ 49 h 55"/>
                <a:gd name="T22" fmla="*/ 189 w 272"/>
                <a:gd name="T23" fmla="*/ 52 h 55"/>
                <a:gd name="T24" fmla="*/ 162 w 272"/>
                <a:gd name="T25" fmla="*/ 55 h 55"/>
                <a:gd name="T26" fmla="*/ 95 w 272"/>
                <a:gd name="T27" fmla="*/ 55 h 55"/>
                <a:gd name="T28" fmla="*/ 63 w 272"/>
                <a:gd name="T29" fmla="*/ 52 h 55"/>
                <a:gd name="T30" fmla="*/ 39 w 272"/>
                <a:gd name="T31" fmla="*/ 49 h 55"/>
                <a:gd name="T32" fmla="*/ 24 w 272"/>
                <a:gd name="T33" fmla="*/ 46 h 55"/>
                <a:gd name="T34" fmla="*/ 8 w 272"/>
                <a:gd name="T35" fmla="*/ 40 h 55"/>
                <a:gd name="T36" fmla="*/ 0 w 272"/>
                <a:gd name="T37" fmla="*/ 34 h 55"/>
                <a:gd name="T38" fmla="*/ 0 w 272"/>
                <a:gd name="T39" fmla="*/ 28 h 55"/>
                <a:gd name="T40" fmla="*/ 4 w 272"/>
                <a:gd name="T41" fmla="*/ 28 h 55"/>
                <a:gd name="T42" fmla="*/ 8 w 272"/>
                <a:gd name="T43" fmla="*/ 22 h 55"/>
                <a:gd name="T44" fmla="*/ 20 w 272"/>
                <a:gd name="T45" fmla="*/ 15 h 55"/>
                <a:gd name="T46" fmla="*/ 36 w 272"/>
                <a:gd name="T47" fmla="*/ 12 h 55"/>
                <a:gd name="T48" fmla="*/ 51 w 272"/>
                <a:gd name="T49" fmla="*/ 6 h 55"/>
                <a:gd name="T50" fmla="*/ 71 w 272"/>
                <a:gd name="T51" fmla="*/ 3 h 55"/>
                <a:gd name="T52" fmla="*/ 95 w 272"/>
                <a:gd name="T53" fmla="*/ 3 h 55"/>
                <a:gd name="T54" fmla="*/ 118 w 272"/>
                <a:gd name="T55" fmla="*/ 0 h 55"/>
                <a:gd name="T56" fmla="*/ 142 w 272"/>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2" h="55">
                  <a:moveTo>
                    <a:pt x="142" y="0"/>
                  </a:moveTo>
                  <a:lnTo>
                    <a:pt x="178" y="3"/>
                  </a:lnTo>
                  <a:lnTo>
                    <a:pt x="205" y="6"/>
                  </a:lnTo>
                  <a:lnTo>
                    <a:pt x="229" y="9"/>
                  </a:lnTo>
                  <a:lnTo>
                    <a:pt x="260" y="15"/>
                  </a:lnTo>
                  <a:lnTo>
                    <a:pt x="272" y="25"/>
                  </a:lnTo>
                  <a:lnTo>
                    <a:pt x="272" y="31"/>
                  </a:lnTo>
                  <a:lnTo>
                    <a:pt x="260" y="40"/>
                  </a:lnTo>
                  <a:lnTo>
                    <a:pt x="249" y="43"/>
                  </a:lnTo>
                  <a:lnTo>
                    <a:pt x="233" y="46"/>
                  </a:lnTo>
                  <a:lnTo>
                    <a:pt x="213" y="49"/>
                  </a:lnTo>
                  <a:lnTo>
                    <a:pt x="189" y="52"/>
                  </a:lnTo>
                  <a:lnTo>
                    <a:pt x="162" y="55"/>
                  </a:lnTo>
                  <a:lnTo>
                    <a:pt x="95" y="55"/>
                  </a:lnTo>
                  <a:lnTo>
                    <a:pt x="63" y="52"/>
                  </a:lnTo>
                  <a:lnTo>
                    <a:pt x="39" y="49"/>
                  </a:lnTo>
                  <a:lnTo>
                    <a:pt x="24" y="46"/>
                  </a:lnTo>
                  <a:lnTo>
                    <a:pt x="8" y="40"/>
                  </a:lnTo>
                  <a:lnTo>
                    <a:pt x="0" y="34"/>
                  </a:lnTo>
                  <a:lnTo>
                    <a:pt x="0" y="28"/>
                  </a:lnTo>
                  <a:lnTo>
                    <a:pt x="4" y="28"/>
                  </a:lnTo>
                  <a:lnTo>
                    <a:pt x="8" y="22"/>
                  </a:lnTo>
                  <a:lnTo>
                    <a:pt x="20" y="15"/>
                  </a:lnTo>
                  <a:lnTo>
                    <a:pt x="36" y="12"/>
                  </a:lnTo>
                  <a:lnTo>
                    <a:pt x="51" y="6"/>
                  </a:lnTo>
                  <a:lnTo>
                    <a:pt x="71" y="3"/>
                  </a:lnTo>
                  <a:lnTo>
                    <a:pt x="95" y="3"/>
                  </a:lnTo>
                  <a:lnTo>
                    <a:pt x="118" y="0"/>
                  </a:lnTo>
                  <a:lnTo>
                    <a:pt x="142" y="0"/>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3" name="Freeform 139"/>
            <p:cNvSpPr>
              <a:spLocks/>
            </p:cNvSpPr>
            <p:nvPr/>
          </p:nvSpPr>
          <p:spPr bwMode="auto">
            <a:xfrm>
              <a:off x="3525" y="1837"/>
              <a:ext cx="264" cy="52"/>
            </a:xfrm>
            <a:custGeom>
              <a:avLst/>
              <a:gdLst>
                <a:gd name="T0" fmla="*/ 138 w 264"/>
                <a:gd name="T1" fmla="*/ 0 h 52"/>
                <a:gd name="T2" fmla="*/ 170 w 264"/>
                <a:gd name="T3" fmla="*/ 3 h 52"/>
                <a:gd name="T4" fmla="*/ 197 w 264"/>
                <a:gd name="T5" fmla="*/ 6 h 52"/>
                <a:gd name="T6" fmla="*/ 221 w 264"/>
                <a:gd name="T7" fmla="*/ 9 h 52"/>
                <a:gd name="T8" fmla="*/ 237 w 264"/>
                <a:gd name="T9" fmla="*/ 12 h 52"/>
                <a:gd name="T10" fmla="*/ 248 w 264"/>
                <a:gd name="T11" fmla="*/ 15 h 52"/>
                <a:gd name="T12" fmla="*/ 260 w 264"/>
                <a:gd name="T13" fmla="*/ 22 h 52"/>
                <a:gd name="T14" fmla="*/ 264 w 264"/>
                <a:gd name="T15" fmla="*/ 25 h 52"/>
                <a:gd name="T16" fmla="*/ 264 w 264"/>
                <a:gd name="T17" fmla="*/ 28 h 52"/>
                <a:gd name="T18" fmla="*/ 260 w 264"/>
                <a:gd name="T19" fmla="*/ 34 h 52"/>
                <a:gd name="T20" fmla="*/ 248 w 264"/>
                <a:gd name="T21" fmla="*/ 37 h 52"/>
                <a:gd name="T22" fmla="*/ 237 w 264"/>
                <a:gd name="T23" fmla="*/ 43 h 52"/>
                <a:gd name="T24" fmla="*/ 205 w 264"/>
                <a:gd name="T25" fmla="*/ 49 h 52"/>
                <a:gd name="T26" fmla="*/ 181 w 264"/>
                <a:gd name="T27" fmla="*/ 52 h 52"/>
                <a:gd name="T28" fmla="*/ 91 w 264"/>
                <a:gd name="T29" fmla="*/ 52 h 52"/>
                <a:gd name="T30" fmla="*/ 63 w 264"/>
                <a:gd name="T31" fmla="*/ 49 h 52"/>
                <a:gd name="T32" fmla="*/ 39 w 264"/>
                <a:gd name="T33" fmla="*/ 49 h 52"/>
                <a:gd name="T34" fmla="*/ 24 w 264"/>
                <a:gd name="T35" fmla="*/ 43 h 52"/>
                <a:gd name="T36" fmla="*/ 12 w 264"/>
                <a:gd name="T37" fmla="*/ 40 h 52"/>
                <a:gd name="T38" fmla="*/ 4 w 264"/>
                <a:gd name="T39" fmla="*/ 37 h 52"/>
                <a:gd name="T40" fmla="*/ 0 w 264"/>
                <a:gd name="T41" fmla="*/ 34 h 52"/>
                <a:gd name="T42" fmla="*/ 0 w 264"/>
                <a:gd name="T43" fmla="*/ 28 h 52"/>
                <a:gd name="T44" fmla="*/ 8 w 264"/>
                <a:gd name="T45" fmla="*/ 22 h 52"/>
                <a:gd name="T46" fmla="*/ 20 w 264"/>
                <a:gd name="T47" fmla="*/ 15 h 52"/>
                <a:gd name="T48" fmla="*/ 32 w 264"/>
                <a:gd name="T49" fmla="*/ 12 h 52"/>
                <a:gd name="T50" fmla="*/ 51 w 264"/>
                <a:gd name="T51" fmla="*/ 6 h 52"/>
                <a:gd name="T52" fmla="*/ 67 w 264"/>
                <a:gd name="T53" fmla="*/ 3 h 52"/>
                <a:gd name="T54" fmla="*/ 91 w 264"/>
                <a:gd name="T55" fmla="*/ 3 h 52"/>
                <a:gd name="T56" fmla="*/ 114 w 264"/>
                <a:gd name="T57" fmla="*/ 0 h 52"/>
                <a:gd name="T58" fmla="*/ 138 w 264"/>
                <a:gd name="T59" fmla="*/ 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4" h="52">
                  <a:moveTo>
                    <a:pt x="138" y="0"/>
                  </a:moveTo>
                  <a:lnTo>
                    <a:pt x="170" y="3"/>
                  </a:lnTo>
                  <a:lnTo>
                    <a:pt x="197" y="6"/>
                  </a:lnTo>
                  <a:lnTo>
                    <a:pt x="221" y="9"/>
                  </a:lnTo>
                  <a:lnTo>
                    <a:pt x="237" y="12"/>
                  </a:lnTo>
                  <a:lnTo>
                    <a:pt x="248" y="15"/>
                  </a:lnTo>
                  <a:lnTo>
                    <a:pt x="260" y="22"/>
                  </a:lnTo>
                  <a:lnTo>
                    <a:pt x="264" y="25"/>
                  </a:lnTo>
                  <a:lnTo>
                    <a:pt x="264" y="28"/>
                  </a:lnTo>
                  <a:lnTo>
                    <a:pt x="260" y="34"/>
                  </a:lnTo>
                  <a:lnTo>
                    <a:pt x="248" y="37"/>
                  </a:lnTo>
                  <a:lnTo>
                    <a:pt x="237" y="43"/>
                  </a:lnTo>
                  <a:lnTo>
                    <a:pt x="205" y="49"/>
                  </a:lnTo>
                  <a:lnTo>
                    <a:pt x="181" y="52"/>
                  </a:lnTo>
                  <a:lnTo>
                    <a:pt x="91" y="52"/>
                  </a:lnTo>
                  <a:lnTo>
                    <a:pt x="63" y="49"/>
                  </a:lnTo>
                  <a:lnTo>
                    <a:pt x="39" y="49"/>
                  </a:lnTo>
                  <a:lnTo>
                    <a:pt x="24" y="43"/>
                  </a:lnTo>
                  <a:lnTo>
                    <a:pt x="12" y="40"/>
                  </a:lnTo>
                  <a:lnTo>
                    <a:pt x="4" y="37"/>
                  </a:lnTo>
                  <a:lnTo>
                    <a:pt x="0" y="34"/>
                  </a:lnTo>
                  <a:lnTo>
                    <a:pt x="0" y="28"/>
                  </a:lnTo>
                  <a:lnTo>
                    <a:pt x="8" y="22"/>
                  </a:lnTo>
                  <a:lnTo>
                    <a:pt x="20" y="15"/>
                  </a:lnTo>
                  <a:lnTo>
                    <a:pt x="32" y="12"/>
                  </a:lnTo>
                  <a:lnTo>
                    <a:pt x="51" y="6"/>
                  </a:lnTo>
                  <a:lnTo>
                    <a:pt x="67" y="3"/>
                  </a:lnTo>
                  <a:lnTo>
                    <a:pt x="91" y="3"/>
                  </a:lnTo>
                  <a:lnTo>
                    <a:pt x="114" y="0"/>
                  </a:lnTo>
                  <a:lnTo>
                    <a:pt x="138" y="0"/>
                  </a:lnTo>
                  <a:close/>
                </a:path>
              </a:pathLst>
            </a:custGeom>
            <a:solidFill>
              <a:srgbClr val="24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4" name="Freeform 140"/>
            <p:cNvSpPr>
              <a:spLocks/>
            </p:cNvSpPr>
            <p:nvPr/>
          </p:nvSpPr>
          <p:spPr bwMode="auto">
            <a:xfrm>
              <a:off x="3529" y="1837"/>
              <a:ext cx="252" cy="52"/>
            </a:xfrm>
            <a:custGeom>
              <a:avLst/>
              <a:gdLst>
                <a:gd name="T0" fmla="*/ 134 w 252"/>
                <a:gd name="T1" fmla="*/ 0 h 52"/>
                <a:gd name="T2" fmla="*/ 166 w 252"/>
                <a:gd name="T3" fmla="*/ 3 h 52"/>
                <a:gd name="T4" fmla="*/ 213 w 252"/>
                <a:gd name="T5" fmla="*/ 9 h 52"/>
                <a:gd name="T6" fmla="*/ 229 w 252"/>
                <a:gd name="T7" fmla="*/ 12 h 52"/>
                <a:gd name="T8" fmla="*/ 241 w 252"/>
                <a:gd name="T9" fmla="*/ 15 h 52"/>
                <a:gd name="T10" fmla="*/ 248 w 252"/>
                <a:gd name="T11" fmla="*/ 19 h 52"/>
                <a:gd name="T12" fmla="*/ 252 w 252"/>
                <a:gd name="T13" fmla="*/ 25 h 52"/>
                <a:gd name="T14" fmla="*/ 252 w 252"/>
                <a:gd name="T15" fmla="*/ 28 h 52"/>
                <a:gd name="T16" fmla="*/ 248 w 252"/>
                <a:gd name="T17" fmla="*/ 34 h 52"/>
                <a:gd name="T18" fmla="*/ 241 w 252"/>
                <a:gd name="T19" fmla="*/ 37 h 52"/>
                <a:gd name="T20" fmla="*/ 229 w 252"/>
                <a:gd name="T21" fmla="*/ 40 h 52"/>
                <a:gd name="T22" fmla="*/ 197 w 252"/>
                <a:gd name="T23" fmla="*/ 46 h 52"/>
                <a:gd name="T24" fmla="*/ 173 w 252"/>
                <a:gd name="T25" fmla="*/ 49 h 52"/>
                <a:gd name="T26" fmla="*/ 150 w 252"/>
                <a:gd name="T27" fmla="*/ 49 h 52"/>
                <a:gd name="T28" fmla="*/ 122 w 252"/>
                <a:gd name="T29" fmla="*/ 52 h 52"/>
                <a:gd name="T30" fmla="*/ 87 w 252"/>
                <a:gd name="T31" fmla="*/ 49 h 52"/>
                <a:gd name="T32" fmla="*/ 59 w 252"/>
                <a:gd name="T33" fmla="*/ 49 h 52"/>
                <a:gd name="T34" fmla="*/ 39 w 252"/>
                <a:gd name="T35" fmla="*/ 46 h 52"/>
                <a:gd name="T36" fmla="*/ 24 w 252"/>
                <a:gd name="T37" fmla="*/ 43 h 52"/>
                <a:gd name="T38" fmla="*/ 12 w 252"/>
                <a:gd name="T39" fmla="*/ 40 h 52"/>
                <a:gd name="T40" fmla="*/ 4 w 252"/>
                <a:gd name="T41" fmla="*/ 34 h 52"/>
                <a:gd name="T42" fmla="*/ 4 w 252"/>
                <a:gd name="T43" fmla="*/ 31 h 52"/>
                <a:gd name="T44" fmla="*/ 0 w 252"/>
                <a:gd name="T45" fmla="*/ 31 h 52"/>
                <a:gd name="T46" fmla="*/ 4 w 252"/>
                <a:gd name="T47" fmla="*/ 28 h 52"/>
                <a:gd name="T48" fmla="*/ 4 w 252"/>
                <a:gd name="T49" fmla="*/ 25 h 52"/>
                <a:gd name="T50" fmla="*/ 8 w 252"/>
                <a:gd name="T51" fmla="*/ 19 h 52"/>
                <a:gd name="T52" fmla="*/ 31 w 252"/>
                <a:gd name="T53" fmla="*/ 12 h 52"/>
                <a:gd name="T54" fmla="*/ 47 w 252"/>
                <a:gd name="T55" fmla="*/ 6 h 52"/>
                <a:gd name="T56" fmla="*/ 67 w 252"/>
                <a:gd name="T57" fmla="*/ 3 h 52"/>
                <a:gd name="T58" fmla="*/ 87 w 252"/>
                <a:gd name="T59" fmla="*/ 3 h 52"/>
                <a:gd name="T60" fmla="*/ 110 w 252"/>
                <a:gd name="T61" fmla="*/ 0 h 52"/>
                <a:gd name="T62" fmla="*/ 134 w 252"/>
                <a:gd name="T63" fmla="*/ 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2" h="52">
                  <a:moveTo>
                    <a:pt x="134" y="0"/>
                  </a:moveTo>
                  <a:lnTo>
                    <a:pt x="166" y="3"/>
                  </a:lnTo>
                  <a:lnTo>
                    <a:pt x="213" y="9"/>
                  </a:lnTo>
                  <a:lnTo>
                    <a:pt x="229" y="12"/>
                  </a:lnTo>
                  <a:lnTo>
                    <a:pt x="241" y="15"/>
                  </a:lnTo>
                  <a:lnTo>
                    <a:pt x="248" y="19"/>
                  </a:lnTo>
                  <a:lnTo>
                    <a:pt x="252" y="25"/>
                  </a:lnTo>
                  <a:lnTo>
                    <a:pt x="252" y="28"/>
                  </a:lnTo>
                  <a:lnTo>
                    <a:pt x="248" y="34"/>
                  </a:lnTo>
                  <a:lnTo>
                    <a:pt x="241" y="37"/>
                  </a:lnTo>
                  <a:lnTo>
                    <a:pt x="229" y="40"/>
                  </a:lnTo>
                  <a:lnTo>
                    <a:pt x="197" y="46"/>
                  </a:lnTo>
                  <a:lnTo>
                    <a:pt x="173" y="49"/>
                  </a:lnTo>
                  <a:lnTo>
                    <a:pt x="150" y="49"/>
                  </a:lnTo>
                  <a:lnTo>
                    <a:pt x="122" y="52"/>
                  </a:lnTo>
                  <a:lnTo>
                    <a:pt x="87" y="49"/>
                  </a:lnTo>
                  <a:lnTo>
                    <a:pt x="59" y="49"/>
                  </a:lnTo>
                  <a:lnTo>
                    <a:pt x="39" y="46"/>
                  </a:lnTo>
                  <a:lnTo>
                    <a:pt x="24" y="43"/>
                  </a:lnTo>
                  <a:lnTo>
                    <a:pt x="12" y="40"/>
                  </a:lnTo>
                  <a:lnTo>
                    <a:pt x="4" y="34"/>
                  </a:lnTo>
                  <a:lnTo>
                    <a:pt x="4" y="31"/>
                  </a:lnTo>
                  <a:lnTo>
                    <a:pt x="0" y="31"/>
                  </a:lnTo>
                  <a:lnTo>
                    <a:pt x="4" y="28"/>
                  </a:lnTo>
                  <a:lnTo>
                    <a:pt x="4" y="25"/>
                  </a:lnTo>
                  <a:lnTo>
                    <a:pt x="8" y="19"/>
                  </a:lnTo>
                  <a:lnTo>
                    <a:pt x="31" y="12"/>
                  </a:lnTo>
                  <a:lnTo>
                    <a:pt x="47" y="6"/>
                  </a:lnTo>
                  <a:lnTo>
                    <a:pt x="67" y="3"/>
                  </a:lnTo>
                  <a:lnTo>
                    <a:pt x="87" y="3"/>
                  </a:lnTo>
                  <a:lnTo>
                    <a:pt x="110" y="0"/>
                  </a:lnTo>
                  <a:lnTo>
                    <a:pt x="134" y="0"/>
                  </a:ln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5" name="Freeform 141"/>
            <p:cNvSpPr>
              <a:spLocks/>
            </p:cNvSpPr>
            <p:nvPr/>
          </p:nvSpPr>
          <p:spPr bwMode="auto">
            <a:xfrm>
              <a:off x="3537" y="1837"/>
              <a:ext cx="240" cy="49"/>
            </a:xfrm>
            <a:custGeom>
              <a:avLst/>
              <a:gdLst>
                <a:gd name="T0" fmla="*/ 122 w 240"/>
                <a:gd name="T1" fmla="*/ 3 h 49"/>
                <a:gd name="T2" fmla="*/ 154 w 240"/>
                <a:gd name="T3" fmla="*/ 3 h 49"/>
                <a:gd name="T4" fmla="*/ 181 w 240"/>
                <a:gd name="T5" fmla="*/ 6 h 49"/>
                <a:gd name="T6" fmla="*/ 201 w 240"/>
                <a:gd name="T7" fmla="*/ 9 h 49"/>
                <a:gd name="T8" fmla="*/ 217 w 240"/>
                <a:gd name="T9" fmla="*/ 12 h 49"/>
                <a:gd name="T10" fmla="*/ 229 w 240"/>
                <a:gd name="T11" fmla="*/ 15 h 49"/>
                <a:gd name="T12" fmla="*/ 236 w 240"/>
                <a:gd name="T13" fmla="*/ 19 h 49"/>
                <a:gd name="T14" fmla="*/ 240 w 240"/>
                <a:gd name="T15" fmla="*/ 25 h 49"/>
                <a:gd name="T16" fmla="*/ 240 w 240"/>
                <a:gd name="T17" fmla="*/ 28 h 49"/>
                <a:gd name="T18" fmla="*/ 229 w 240"/>
                <a:gd name="T19" fmla="*/ 37 h 49"/>
                <a:gd name="T20" fmla="*/ 217 w 240"/>
                <a:gd name="T21" fmla="*/ 40 h 49"/>
                <a:gd name="T22" fmla="*/ 185 w 240"/>
                <a:gd name="T23" fmla="*/ 46 h 49"/>
                <a:gd name="T24" fmla="*/ 162 w 240"/>
                <a:gd name="T25" fmla="*/ 46 h 49"/>
                <a:gd name="T26" fmla="*/ 138 w 240"/>
                <a:gd name="T27" fmla="*/ 49 h 49"/>
                <a:gd name="T28" fmla="*/ 83 w 240"/>
                <a:gd name="T29" fmla="*/ 49 h 49"/>
                <a:gd name="T30" fmla="*/ 55 w 240"/>
                <a:gd name="T31" fmla="*/ 46 h 49"/>
                <a:gd name="T32" fmla="*/ 35 w 240"/>
                <a:gd name="T33" fmla="*/ 43 h 49"/>
                <a:gd name="T34" fmla="*/ 20 w 240"/>
                <a:gd name="T35" fmla="*/ 40 h 49"/>
                <a:gd name="T36" fmla="*/ 8 w 240"/>
                <a:gd name="T37" fmla="*/ 37 h 49"/>
                <a:gd name="T38" fmla="*/ 0 w 240"/>
                <a:gd name="T39" fmla="*/ 34 h 49"/>
                <a:gd name="T40" fmla="*/ 0 w 240"/>
                <a:gd name="T41" fmla="*/ 25 h 49"/>
                <a:gd name="T42" fmla="*/ 4 w 240"/>
                <a:gd name="T43" fmla="*/ 19 h 49"/>
                <a:gd name="T44" fmla="*/ 27 w 240"/>
                <a:gd name="T45" fmla="*/ 12 h 49"/>
                <a:gd name="T46" fmla="*/ 43 w 240"/>
                <a:gd name="T47" fmla="*/ 6 h 49"/>
                <a:gd name="T48" fmla="*/ 59 w 240"/>
                <a:gd name="T49" fmla="*/ 6 h 49"/>
                <a:gd name="T50" fmla="*/ 79 w 240"/>
                <a:gd name="T51" fmla="*/ 3 h 49"/>
                <a:gd name="T52" fmla="*/ 102 w 240"/>
                <a:gd name="T53" fmla="*/ 0 h 49"/>
                <a:gd name="T54" fmla="*/ 122 w 240"/>
                <a:gd name="T55" fmla="*/ 3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0" h="49">
                  <a:moveTo>
                    <a:pt x="122" y="3"/>
                  </a:moveTo>
                  <a:lnTo>
                    <a:pt x="154" y="3"/>
                  </a:lnTo>
                  <a:lnTo>
                    <a:pt x="181" y="6"/>
                  </a:lnTo>
                  <a:lnTo>
                    <a:pt x="201" y="9"/>
                  </a:lnTo>
                  <a:lnTo>
                    <a:pt x="217" y="12"/>
                  </a:lnTo>
                  <a:lnTo>
                    <a:pt x="229" y="15"/>
                  </a:lnTo>
                  <a:lnTo>
                    <a:pt x="236" y="19"/>
                  </a:lnTo>
                  <a:lnTo>
                    <a:pt x="240" y="25"/>
                  </a:lnTo>
                  <a:lnTo>
                    <a:pt x="240" y="28"/>
                  </a:lnTo>
                  <a:lnTo>
                    <a:pt x="229" y="37"/>
                  </a:lnTo>
                  <a:lnTo>
                    <a:pt x="217" y="40"/>
                  </a:lnTo>
                  <a:lnTo>
                    <a:pt x="185" y="46"/>
                  </a:lnTo>
                  <a:lnTo>
                    <a:pt x="162" y="46"/>
                  </a:lnTo>
                  <a:lnTo>
                    <a:pt x="138" y="49"/>
                  </a:lnTo>
                  <a:lnTo>
                    <a:pt x="83" y="49"/>
                  </a:lnTo>
                  <a:lnTo>
                    <a:pt x="55" y="46"/>
                  </a:lnTo>
                  <a:lnTo>
                    <a:pt x="35" y="43"/>
                  </a:lnTo>
                  <a:lnTo>
                    <a:pt x="20" y="40"/>
                  </a:lnTo>
                  <a:lnTo>
                    <a:pt x="8" y="37"/>
                  </a:lnTo>
                  <a:lnTo>
                    <a:pt x="0" y="34"/>
                  </a:lnTo>
                  <a:lnTo>
                    <a:pt x="0" y="25"/>
                  </a:lnTo>
                  <a:lnTo>
                    <a:pt x="4" y="19"/>
                  </a:lnTo>
                  <a:lnTo>
                    <a:pt x="27" y="12"/>
                  </a:lnTo>
                  <a:lnTo>
                    <a:pt x="43" y="6"/>
                  </a:lnTo>
                  <a:lnTo>
                    <a:pt x="59" y="6"/>
                  </a:lnTo>
                  <a:lnTo>
                    <a:pt x="79" y="3"/>
                  </a:lnTo>
                  <a:lnTo>
                    <a:pt x="102" y="0"/>
                  </a:lnTo>
                  <a:lnTo>
                    <a:pt x="122" y="3"/>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6" name="Freeform 142"/>
            <p:cNvSpPr>
              <a:spLocks/>
            </p:cNvSpPr>
            <p:nvPr/>
          </p:nvSpPr>
          <p:spPr bwMode="auto">
            <a:xfrm>
              <a:off x="3541" y="1840"/>
              <a:ext cx="229" cy="43"/>
            </a:xfrm>
            <a:custGeom>
              <a:avLst/>
              <a:gdLst>
                <a:gd name="T0" fmla="*/ 118 w 229"/>
                <a:gd name="T1" fmla="*/ 0 h 43"/>
                <a:gd name="T2" fmla="*/ 150 w 229"/>
                <a:gd name="T3" fmla="*/ 0 h 43"/>
                <a:gd name="T4" fmla="*/ 173 w 229"/>
                <a:gd name="T5" fmla="*/ 3 h 43"/>
                <a:gd name="T6" fmla="*/ 193 w 229"/>
                <a:gd name="T7" fmla="*/ 6 h 43"/>
                <a:gd name="T8" fmla="*/ 209 w 229"/>
                <a:gd name="T9" fmla="*/ 9 h 43"/>
                <a:gd name="T10" fmla="*/ 221 w 229"/>
                <a:gd name="T11" fmla="*/ 12 h 43"/>
                <a:gd name="T12" fmla="*/ 229 w 229"/>
                <a:gd name="T13" fmla="*/ 16 h 43"/>
                <a:gd name="T14" fmla="*/ 229 w 229"/>
                <a:gd name="T15" fmla="*/ 25 h 43"/>
                <a:gd name="T16" fmla="*/ 225 w 229"/>
                <a:gd name="T17" fmla="*/ 28 h 43"/>
                <a:gd name="T18" fmla="*/ 217 w 229"/>
                <a:gd name="T19" fmla="*/ 31 h 43"/>
                <a:gd name="T20" fmla="*/ 193 w 229"/>
                <a:gd name="T21" fmla="*/ 37 h 43"/>
                <a:gd name="T22" fmla="*/ 177 w 229"/>
                <a:gd name="T23" fmla="*/ 40 h 43"/>
                <a:gd name="T24" fmla="*/ 158 w 229"/>
                <a:gd name="T25" fmla="*/ 43 h 43"/>
                <a:gd name="T26" fmla="*/ 55 w 229"/>
                <a:gd name="T27" fmla="*/ 43 h 43"/>
                <a:gd name="T28" fmla="*/ 31 w 229"/>
                <a:gd name="T29" fmla="*/ 40 h 43"/>
                <a:gd name="T30" fmla="*/ 8 w 229"/>
                <a:gd name="T31" fmla="*/ 34 h 43"/>
                <a:gd name="T32" fmla="*/ 0 w 229"/>
                <a:gd name="T33" fmla="*/ 28 h 43"/>
                <a:gd name="T34" fmla="*/ 0 w 229"/>
                <a:gd name="T35" fmla="*/ 22 h 43"/>
                <a:gd name="T36" fmla="*/ 8 w 229"/>
                <a:gd name="T37" fmla="*/ 16 h 43"/>
                <a:gd name="T38" fmla="*/ 16 w 229"/>
                <a:gd name="T39" fmla="*/ 12 h 43"/>
                <a:gd name="T40" fmla="*/ 27 w 229"/>
                <a:gd name="T41" fmla="*/ 9 h 43"/>
                <a:gd name="T42" fmla="*/ 39 w 229"/>
                <a:gd name="T43" fmla="*/ 3 h 43"/>
                <a:gd name="T44" fmla="*/ 55 w 229"/>
                <a:gd name="T45" fmla="*/ 3 h 43"/>
                <a:gd name="T46" fmla="*/ 75 w 229"/>
                <a:gd name="T47" fmla="*/ 0 h 43"/>
                <a:gd name="T48" fmla="*/ 94 w 229"/>
                <a:gd name="T49" fmla="*/ 0 h 43"/>
                <a:gd name="T50" fmla="*/ 118 w 229"/>
                <a:gd name="T51" fmla="*/ 0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43">
                  <a:moveTo>
                    <a:pt x="118" y="0"/>
                  </a:moveTo>
                  <a:lnTo>
                    <a:pt x="150" y="0"/>
                  </a:lnTo>
                  <a:lnTo>
                    <a:pt x="173" y="3"/>
                  </a:lnTo>
                  <a:lnTo>
                    <a:pt x="193" y="6"/>
                  </a:lnTo>
                  <a:lnTo>
                    <a:pt x="209" y="9"/>
                  </a:lnTo>
                  <a:lnTo>
                    <a:pt x="221" y="12"/>
                  </a:lnTo>
                  <a:lnTo>
                    <a:pt x="229" y="16"/>
                  </a:lnTo>
                  <a:lnTo>
                    <a:pt x="229" y="25"/>
                  </a:lnTo>
                  <a:lnTo>
                    <a:pt x="225" y="28"/>
                  </a:lnTo>
                  <a:lnTo>
                    <a:pt x="217" y="31"/>
                  </a:lnTo>
                  <a:lnTo>
                    <a:pt x="193" y="37"/>
                  </a:lnTo>
                  <a:lnTo>
                    <a:pt x="177" y="40"/>
                  </a:lnTo>
                  <a:lnTo>
                    <a:pt x="158" y="43"/>
                  </a:lnTo>
                  <a:lnTo>
                    <a:pt x="55" y="43"/>
                  </a:lnTo>
                  <a:lnTo>
                    <a:pt x="31" y="40"/>
                  </a:lnTo>
                  <a:lnTo>
                    <a:pt x="8" y="34"/>
                  </a:lnTo>
                  <a:lnTo>
                    <a:pt x="0" y="28"/>
                  </a:lnTo>
                  <a:lnTo>
                    <a:pt x="0" y="22"/>
                  </a:lnTo>
                  <a:lnTo>
                    <a:pt x="8" y="16"/>
                  </a:lnTo>
                  <a:lnTo>
                    <a:pt x="16" y="12"/>
                  </a:lnTo>
                  <a:lnTo>
                    <a:pt x="27" y="9"/>
                  </a:lnTo>
                  <a:lnTo>
                    <a:pt x="39" y="3"/>
                  </a:lnTo>
                  <a:lnTo>
                    <a:pt x="55" y="3"/>
                  </a:lnTo>
                  <a:lnTo>
                    <a:pt x="75" y="0"/>
                  </a:lnTo>
                  <a:lnTo>
                    <a:pt x="94" y="0"/>
                  </a:lnTo>
                  <a:lnTo>
                    <a:pt x="118" y="0"/>
                  </a:ln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7" name="Freeform 143"/>
            <p:cNvSpPr>
              <a:spLocks/>
            </p:cNvSpPr>
            <p:nvPr/>
          </p:nvSpPr>
          <p:spPr bwMode="auto">
            <a:xfrm>
              <a:off x="3545" y="1840"/>
              <a:ext cx="221" cy="43"/>
            </a:xfrm>
            <a:custGeom>
              <a:avLst/>
              <a:gdLst>
                <a:gd name="T0" fmla="*/ 114 w 221"/>
                <a:gd name="T1" fmla="*/ 0 h 43"/>
                <a:gd name="T2" fmla="*/ 142 w 221"/>
                <a:gd name="T3" fmla="*/ 0 h 43"/>
                <a:gd name="T4" fmla="*/ 165 w 221"/>
                <a:gd name="T5" fmla="*/ 3 h 43"/>
                <a:gd name="T6" fmla="*/ 185 w 221"/>
                <a:gd name="T7" fmla="*/ 6 h 43"/>
                <a:gd name="T8" fmla="*/ 201 w 221"/>
                <a:gd name="T9" fmla="*/ 9 h 43"/>
                <a:gd name="T10" fmla="*/ 213 w 221"/>
                <a:gd name="T11" fmla="*/ 12 h 43"/>
                <a:gd name="T12" fmla="*/ 221 w 221"/>
                <a:gd name="T13" fmla="*/ 19 h 43"/>
                <a:gd name="T14" fmla="*/ 221 w 221"/>
                <a:gd name="T15" fmla="*/ 22 h 43"/>
                <a:gd name="T16" fmla="*/ 217 w 221"/>
                <a:gd name="T17" fmla="*/ 28 h 43"/>
                <a:gd name="T18" fmla="*/ 209 w 221"/>
                <a:gd name="T19" fmla="*/ 31 h 43"/>
                <a:gd name="T20" fmla="*/ 185 w 221"/>
                <a:gd name="T21" fmla="*/ 37 h 43"/>
                <a:gd name="T22" fmla="*/ 150 w 221"/>
                <a:gd name="T23" fmla="*/ 40 h 43"/>
                <a:gd name="T24" fmla="*/ 106 w 221"/>
                <a:gd name="T25" fmla="*/ 43 h 43"/>
                <a:gd name="T26" fmla="*/ 75 w 221"/>
                <a:gd name="T27" fmla="*/ 43 h 43"/>
                <a:gd name="T28" fmla="*/ 51 w 221"/>
                <a:gd name="T29" fmla="*/ 40 h 43"/>
                <a:gd name="T30" fmla="*/ 31 w 221"/>
                <a:gd name="T31" fmla="*/ 37 h 43"/>
                <a:gd name="T32" fmla="*/ 15 w 221"/>
                <a:gd name="T33" fmla="*/ 34 h 43"/>
                <a:gd name="T34" fmla="*/ 0 w 221"/>
                <a:gd name="T35" fmla="*/ 28 h 43"/>
                <a:gd name="T36" fmla="*/ 0 w 221"/>
                <a:gd name="T37" fmla="*/ 19 h 43"/>
                <a:gd name="T38" fmla="*/ 15 w 221"/>
                <a:gd name="T39" fmla="*/ 12 h 43"/>
                <a:gd name="T40" fmla="*/ 23 w 221"/>
                <a:gd name="T41" fmla="*/ 6 h 43"/>
                <a:gd name="T42" fmla="*/ 39 w 221"/>
                <a:gd name="T43" fmla="*/ 3 h 43"/>
                <a:gd name="T44" fmla="*/ 55 w 221"/>
                <a:gd name="T45" fmla="*/ 3 h 43"/>
                <a:gd name="T46" fmla="*/ 71 w 221"/>
                <a:gd name="T47" fmla="*/ 0 h 43"/>
                <a:gd name="T48" fmla="*/ 90 w 221"/>
                <a:gd name="T49" fmla="*/ 0 h 43"/>
                <a:gd name="T50" fmla="*/ 114 w 221"/>
                <a:gd name="T51" fmla="*/ 0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1" h="43">
                  <a:moveTo>
                    <a:pt x="114" y="0"/>
                  </a:moveTo>
                  <a:lnTo>
                    <a:pt x="142" y="0"/>
                  </a:lnTo>
                  <a:lnTo>
                    <a:pt x="165" y="3"/>
                  </a:lnTo>
                  <a:lnTo>
                    <a:pt x="185" y="6"/>
                  </a:lnTo>
                  <a:lnTo>
                    <a:pt x="201" y="9"/>
                  </a:lnTo>
                  <a:lnTo>
                    <a:pt x="213" y="12"/>
                  </a:lnTo>
                  <a:lnTo>
                    <a:pt x="221" y="19"/>
                  </a:lnTo>
                  <a:lnTo>
                    <a:pt x="221" y="22"/>
                  </a:lnTo>
                  <a:lnTo>
                    <a:pt x="217" y="28"/>
                  </a:lnTo>
                  <a:lnTo>
                    <a:pt x="209" y="31"/>
                  </a:lnTo>
                  <a:lnTo>
                    <a:pt x="185" y="37"/>
                  </a:lnTo>
                  <a:lnTo>
                    <a:pt x="150" y="40"/>
                  </a:lnTo>
                  <a:lnTo>
                    <a:pt x="106" y="43"/>
                  </a:lnTo>
                  <a:lnTo>
                    <a:pt x="75" y="43"/>
                  </a:lnTo>
                  <a:lnTo>
                    <a:pt x="51" y="40"/>
                  </a:lnTo>
                  <a:lnTo>
                    <a:pt x="31" y="37"/>
                  </a:lnTo>
                  <a:lnTo>
                    <a:pt x="15" y="34"/>
                  </a:lnTo>
                  <a:lnTo>
                    <a:pt x="0" y="28"/>
                  </a:lnTo>
                  <a:lnTo>
                    <a:pt x="0" y="19"/>
                  </a:lnTo>
                  <a:lnTo>
                    <a:pt x="15" y="12"/>
                  </a:lnTo>
                  <a:lnTo>
                    <a:pt x="23" y="6"/>
                  </a:lnTo>
                  <a:lnTo>
                    <a:pt x="39" y="3"/>
                  </a:lnTo>
                  <a:lnTo>
                    <a:pt x="55" y="3"/>
                  </a:lnTo>
                  <a:lnTo>
                    <a:pt x="71" y="0"/>
                  </a:lnTo>
                  <a:lnTo>
                    <a:pt x="90" y="0"/>
                  </a:lnTo>
                  <a:lnTo>
                    <a:pt x="114" y="0"/>
                  </a:lnTo>
                  <a:close/>
                </a:path>
              </a:pathLst>
            </a:custGeom>
            <a:solidFill>
              <a:srgbClr val="08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8" name="Freeform 144"/>
            <p:cNvSpPr>
              <a:spLocks/>
            </p:cNvSpPr>
            <p:nvPr/>
          </p:nvSpPr>
          <p:spPr bwMode="auto">
            <a:xfrm>
              <a:off x="3549" y="1840"/>
              <a:ext cx="209" cy="40"/>
            </a:xfrm>
            <a:custGeom>
              <a:avLst/>
              <a:gdLst>
                <a:gd name="T0" fmla="*/ 106 w 209"/>
                <a:gd name="T1" fmla="*/ 0 h 40"/>
                <a:gd name="T2" fmla="*/ 134 w 209"/>
                <a:gd name="T3" fmla="*/ 0 h 40"/>
                <a:gd name="T4" fmla="*/ 157 w 209"/>
                <a:gd name="T5" fmla="*/ 3 h 40"/>
                <a:gd name="T6" fmla="*/ 177 w 209"/>
                <a:gd name="T7" fmla="*/ 3 h 40"/>
                <a:gd name="T8" fmla="*/ 193 w 209"/>
                <a:gd name="T9" fmla="*/ 6 h 40"/>
                <a:gd name="T10" fmla="*/ 201 w 209"/>
                <a:gd name="T11" fmla="*/ 12 h 40"/>
                <a:gd name="T12" fmla="*/ 209 w 209"/>
                <a:gd name="T13" fmla="*/ 16 h 40"/>
                <a:gd name="T14" fmla="*/ 209 w 209"/>
                <a:gd name="T15" fmla="*/ 22 h 40"/>
                <a:gd name="T16" fmla="*/ 205 w 209"/>
                <a:gd name="T17" fmla="*/ 25 h 40"/>
                <a:gd name="T18" fmla="*/ 197 w 209"/>
                <a:gd name="T19" fmla="*/ 28 h 40"/>
                <a:gd name="T20" fmla="*/ 189 w 209"/>
                <a:gd name="T21" fmla="*/ 34 h 40"/>
                <a:gd name="T22" fmla="*/ 173 w 209"/>
                <a:gd name="T23" fmla="*/ 34 h 40"/>
                <a:gd name="T24" fmla="*/ 142 w 209"/>
                <a:gd name="T25" fmla="*/ 40 h 40"/>
                <a:gd name="T26" fmla="*/ 51 w 209"/>
                <a:gd name="T27" fmla="*/ 40 h 40"/>
                <a:gd name="T28" fmla="*/ 31 w 209"/>
                <a:gd name="T29" fmla="*/ 37 h 40"/>
                <a:gd name="T30" fmla="*/ 8 w 209"/>
                <a:gd name="T31" fmla="*/ 31 h 40"/>
                <a:gd name="T32" fmla="*/ 4 w 209"/>
                <a:gd name="T33" fmla="*/ 28 h 40"/>
                <a:gd name="T34" fmla="*/ 0 w 209"/>
                <a:gd name="T35" fmla="*/ 22 h 40"/>
                <a:gd name="T36" fmla="*/ 0 w 209"/>
                <a:gd name="T37" fmla="*/ 19 h 40"/>
                <a:gd name="T38" fmla="*/ 8 w 209"/>
                <a:gd name="T39" fmla="*/ 16 h 40"/>
                <a:gd name="T40" fmla="*/ 11 w 209"/>
                <a:gd name="T41" fmla="*/ 12 h 40"/>
                <a:gd name="T42" fmla="*/ 23 w 209"/>
                <a:gd name="T43" fmla="*/ 6 h 40"/>
                <a:gd name="T44" fmla="*/ 35 w 209"/>
                <a:gd name="T45" fmla="*/ 3 h 40"/>
                <a:gd name="T46" fmla="*/ 51 w 209"/>
                <a:gd name="T47" fmla="*/ 3 h 40"/>
                <a:gd name="T48" fmla="*/ 67 w 209"/>
                <a:gd name="T49" fmla="*/ 0 h 40"/>
                <a:gd name="T50" fmla="*/ 86 w 209"/>
                <a:gd name="T51" fmla="*/ 0 h 40"/>
                <a:gd name="T52" fmla="*/ 106 w 209"/>
                <a:gd name="T53" fmla="*/ 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9" h="40">
                  <a:moveTo>
                    <a:pt x="106" y="0"/>
                  </a:moveTo>
                  <a:lnTo>
                    <a:pt x="134" y="0"/>
                  </a:lnTo>
                  <a:lnTo>
                    <a:pt x="157" y="3"/>
                  </a:lnTo>
                  <a:lnTo>
                    <a:pt x="177" y="3"/>
                  </a:lnTo>
                  <a:lnTo>
                    <a:pt x="193" y="6"/>
                  </a:lnTo>
                  <a:lnTo>
                    <a:pt x="201" y="12"/>
                  </a:lnTo>
                  <a:lnTo>
                    <a:pt x="209" y="16"/>
                  </a:lnTo>
                  <a:lnTo>
                    <a:pt x="209" y="22"/>
                  </a:lnTo>
                  <a:lnTo>
                    <a:pt x="205" y="25"/>
                  </a:lnTo>
                  <a:lnTo>
                    <a:pt x="197" y="28"/>
                  </a:lnTo>
                  <a:lnTo>
                    <a:pt x="189" y="34"/>
                  </a:lnTo>
                  <a:lnTo>
                    <a:pt x="173" y="34"/>
                  </a:lnTo>
                  <a:lnTo>
                    <a:pt x="142" y="40"/>
                  </a:lnTo>
                  <a:lnTo>
                    <a:pt x="51" y="40"/>
                  </a:lnTo>
                  <a:lnTo>
                    <a:pt x="31" y="37"/>
                  </a:lnTo>
                  <a:lnTo>
                    <a:pt x="8" y="31"/>
                  </a:lnTo>
                  <a:lnTo>
                    <a:pt x="4" y="28"/>
                  </a:lnTo>
                  <a:lnTo>
                    <a:pt x="0" y="22"/>
                  </a:lnTo>
                  <a:lnTo>
                    <a:pt x="0" y="19"/>
                  </a:lnTo>
                  <a:lnTo>
                    <a:pt x="8" y="16"/>
                  </a:lnTo>
                  <a:lnTo>
                    <a:pt x="11" y="12"/>
                  </a:lnTo>
                  <a:lnTo>
                    <a:pt x="23" y="6"/>
                  </a:lnTo>
                  <a:lnTo>
                    <a:pt x="35" y="3"/>
                  </a:lnTo>
                  <a:lnTo>
                    <a:pt x="51" y="3"/>
                  </a:lnTo>
                  <a:lnTo>
                    <a:pt x="67" y="0"/>
                  </a:lnTo>
                  <a:lnTo>
                    <a:pt x="86"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39" name="Freeform 145"/>
            <p:cNvSpPr>
              <a:spLocks/>
            </p:cNvSpPr>
            <p:nvPr/>
          </p:nvSpPr>
          <p:spPr bwMode="auto">
            <a:xfrm>
              <a:off x="3509" y="1684"/>
              <a:ext cx="91" cy="67"/>
            </a:xfrm>
            <a:custGeom>
              <a:avLst/>
              <a:gdLst>
                <a:gd name="T0" fmla="*/ 16 w 91"/>
                <a:gd name="T1" fmla="*/ 0 h 67"/>
                <a:gd name="T2" fmla="*/ 28 w 91"/>
                <a:gd name="T3" fmla="*/ 6 h 67"/>
                <a:gd name="T4" fmla="*/ 63 w 91"/>
                <a:gd name="T5" fmla="*/ 34 h 67"/>
                <a:gd name="T6" fmla="*/ 79 w 91"/>
                <a:gd name="T7" fmla="*/ 52 h 67"/>
                <a:gd name="T8" fmla="*/ 91 w 91"/>
                <a:gd name="T9" fmla="*/ 67 h 67"/>
                <a:gd name="T10" fmla="*/ 75 w 91"/>
                <a:gd name="T11" fmla="*/ 61 h 67"/>
                <a:gd name="T12" fmla="*/ 51 w 91"/>
                <a:gd name="T13" fmla="*/ 49 h 67"/>
                <a:gd name="T14" fmla="*/ 24 w 91"/>
                <a:gd name="T15" fmla="*/ 37 h 67"/>
                <a:gd name="T16" fmla="*/ 0 w 91"/>
                <a:gd name="T17" fmla="*/ 18 h 67"/>
                <a:gd name="T18" fmla="*/ 4 w 91"/>
                <a:gd name="T19" fmla="*/ 9 h 67"/>
                <a:gd name="T20" fmla="*/ 16 w 91"/>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67">
                  <a:moveTo>
                    <a:pt x="16" y="0"/>
                  </a:moveTo>
                  <a:lnTo>
                    <a:pt x="28" y="6"/>
                  </a:lnTo>
                  <a:lnTo>
                    <a:pt x="63" y="34"/>
                  </a:lnTo>
                  <a:lnTo>
                    <a:pt x="79" y="52"/>
                  </a:lnTo>
                  <a:lnTo>
                    <a:pt x="91" y="67"/>
                  </a:lnTo>
                  <a:lnTo>
                    <a:pt x="75" y="61"/>
                  </a:lnTo>
                  <a:lnTo>
                    <a:pt x="51" y="49"/>
                  </a:lnTo>
                  <a:lnTo>
                    <a:pt x="24" y="37"/>
                  </a:lnTo>
                  <a:lnTo>
                    <a:pt x="0" y="18"/>
                  </a:lnTo>
                  <a:lnTo>
                    <a:pt x="4" y="9"/>
                  </a:lnTo>
                  <a:lnTo>
                    <a:pt x="16" y="0"/>
                  </a:lnTo>
                  <a:close/>
                </a:path>
              </a:pathLst>
            </a:custGeom>
            <a:solidFill>
              <a:srgbClr val="B3D959"/>
            </a:solidFill>
            <a:ln w="0">
              <a:solidFill>
                <a:srgbClr val="000000"/>
              </a:solidFill>
              <a:prstDash val="solid"/>
              <a:round/>
              <a:headEnd/>
              <a:tailEnd/>
            </a:ln>
          </p:spPr>
          <p:txBody>
            <a:bodyPr/>
            <a:lstStyle/>
            <a:p>
              <a:endParaRPr lang="ar-SA"/>
            </a:p>
          </p:txBody>
        </p:sp>
        <p:sp>
          <p:nvSpPr>
            <p:cNvPr id="10340" name="Freeform 146"/>
            <p:cNvSpPr>
              <a:spLocks/>
            </p:cNvSpPr>
            <p:nvPr/>
          </p:nvSpPr>
          <p:spPr bwMode="auto">
            <a:xfrm>
              <a:off x="3418" y="1635"/>
              <a:ext cx="135" cy="150"/>
            </a:xfrm>
            <a:custGeom>
              <a:avLst/>
              <a:gdLst>
                <a:gd name="T0" fmla="*/ 32 w 135"/>
                <a:gd name="T1" fmla="*/ 129 h 150"/>
                <a:gd name="T2" fmla="*/ 28 w 135"/>
                <a:gd name="T3" fmla="*/ 132 h 150"/>
                <a:gd name="T4" fmla="*/ 16 w 135"/>
                <a:gd name="T5" fmla="*/ 150 h 150"/>
                <a:gd name="T6" fmla="*/ 12 w 135"/>
                <a:gd name="T7" fmla="*/ 138 h 150"/>
                <a:gd name="T8" fmla="*/ 8 w 135"/>
                <a:gd name="T9" fmla="*/ 122 h 150"/>
                <a:gd name="T10" fmla="*/ 4 w 135"/>
                <a:gd name="T11" fmla="*/ 104 h 150"/>
                <a:gd name="T12" fmla="*/ 0 w 135"/>
                <a:gd name="T13" fmla="*/ 89 h 150"/>
                <a:gd name="T14" fmla="*/ 8 w 135"/>
                <a:gd name="T15" fmla="*/ 58 h 150"/>
                <a:gd name="T16" fmla="*/ 12 w 135"/>
                <a:gd name="T17" fmla="*/ 46 h 150"/>
                <a:gd name="T18" fmla="*/ 20 w 135"/>
                <a:gd name="T19" fmla="*/ 34 h 150"/>
                <a:gd name="T20" fmla="*/ 36 w 135"/>
                <a:gd name="T21" fmla="*/ 15 h 150"/>
                <a:gd name="T22" fmla="*/ 48 w 135"/>
                <a:gd name="T23" fmla="*/ 6 h 150"/>
                <a:gd name="T24" fmla="*/ 60 w 135"/>
                <a:gd name="T25" fmla="*/ 3 h 150"/>
                <a:gd name="T26" fmla="*/ 135 w 135"/>
                <a:gd name="T27" fmla="*/ 0 h 150"/>
                <a:gd name="T28" fmla="*/ 115 w 135"/>
                <a:gd name="T29" fmla="*/ 24 h 150"/>
                <a:gd name="T30" fmla="*/ 95 w 135"/>
                <a:gd name="T31" fmla="*/ 55 h 150"/>
                <a:gd name="T32" fmla="*/ 87 w 135"/>
                <a:gd name="T33" fmla="*/ 61 h 150"/>
                <a:gd name="T34" fmla="*/ 79 w 135"/>
                <a:gd name="T35" fmla="*/ 70 h 150"/>
                <a:gd name="T36" fmla="*/ 71 w 135"/>
                <a:gd name="T37" fmla="*/ 83 h 150"/>
                <a:gd name="T38" fmla="*/ 44 w 135"/>
                <a:gd name="T39" fmla="*/ 113 h 150"/>
                <a:gd name="T40" fmla="*/ 32 w 135"/>
                <a:gd name="T41" fmla="*/ 129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 h="150">
                  <a:moveTo>
                    <a:pt x="32" y="129"/>
                  </a:moveTo>
                  <a:lnTo>
                    <a:pt x="28" y="132"/>
                  </a:lnTo>
                  <a:lnTo>
                    <a:pt x="16" y="150"/>
                  </a:lnTo>
                  <a:lnTo>
                    <a:pt x="12" y="138"/>
                  </a:lnTo>
                  <a:lnTo>
                    <a:pt x="8" y="122"/>
                  </a:lnTo>
                  <a:lnTo>
                    <a:pt x="4" y="104"/>
                  </a:lnTo>
                  <a:lnTo>
                    <a:pt x="0" y="89"/>
                  </a:lnTo>
                  <a:lnTo>
                    <a:pt x="8" y="58"/>
                  </a:lnTo>
                  <a:lnTo>
                    <a:pt x="12" y="46"/>
                  </a:lnTo>
                  <a:lnTo>
                    <a:pt x="20" y="34"/>
                  </a:lnTo>
                  <a:lnTo>
                    <a:pt x="36" y="15"/>
                  </a:lnTo>
                  <a:lnTo>
                    <a:pt x="48" y="6"/>
                  </a:lnTo>
                  <a:lnTo>
                    <a:pt x="60" y="3"/>
                  </a:lnTo>
                  <a:lnTo>
                    <a:pt x="135" y="0"/>
                  </a:lnTo>
                  <a:lnTo>
                    <a:pt x="115" y="24"/>
                  </a:lnTo>
                  <a:lnTo>
                    <a:pt x="95" y="55"/>
                  </a:lnTo>
                  <a:lnTo>
                    <a:pt x="87" y="61"/>
                  </a:lnTo>
                  <a:lnTo>
                    <a:pt x="79" y="70"/>
                  </a:lnTo>
                  <a:lnTo>
                    <a:pt x="71" y="83"/>
                  </a:lnTo>
                  <a:lnTo>
                    <a:pt x="44" y="113"/>
                  </a:lnTo>
                  <a:lnTo>
                    <a:pt x="32" y="129"/>
                  </a:lnTo>
                  <a:close/>
                </a:path>
              </a:pathLst>
            </a:custGeom>
            <a:solidFill>
              <a:srgbClr val="DDF79E"/>
            </a:solidFill>
            <a:ln w="0">
              <a:solidFill>
                <a:srgbClr val="000000"/>
              </a:solidFill>
              <a:prstDash val="solid"/>
              <a:round/>
              <a:headEnd/>
              <a:tailEnd/>
            </a:ln>
          </p:spPr>
          <p:txBody>
            <a:bodyPr/>
            <a:lstStyle/>
            <a:p>
              <a:endParaRPr lang="ar-SA"/>
            </a:p>
          </p:txBody>
        </p:sp>
        <p:sp>
          <p:nvSpPr>
            <p:cNvPr id="10341" name="Freeform 147"/>
            <p:cNvSpPr>
              <a:spLocks/>
            </p:cNvSpPr>
            <p:nvPr/>
          </p:nvSpPr>
          <p:spPr bwMode="auto">
            <a:xfrm>
              <a:off x="3379" y="1635"/>
              <a:ext cx="91" cy="132"/>
            </a:xfrm>
            <a:custGeom>
              <a:avLst/>
              <a:gdLst>
                <a:gd name="T0" fmla="*/ 91 w 91"/>
                <a:gd name="T1" fmla="*/ 3 h 132"/>
                <a:gd name="T2" fmla="*/ 59 w 91"/>
                <a:gd name="T3" fmla="*/ 3 h 132"/>
                <a:gd name="T4" fmla="*/ 32 w 91"/>
                <a:gd name="T5" fmla="*/ 0 h 132"/>
                <a:gd name="T6" fmla="*/ 20 w 91"/>
                <a:gd name="T7" fmla="*/ 12 h 132"/>
                <a:gd name="T8" fmla="*/ 12 w 91"/>
                <a:gd name="T9" fmla="*/ 21 h 132"/>
                <a:gd name="T10" fmla="*/ 8 w 91"/>
                <a:gd name="T11" fmla="*/ 31 h 132"/>
                <a:gd name="T12" fmla="*/ 0 w 91"/>
                <a:gd name="T13" fmla="*/ 40 h 132"/>
                <a:gd name="T14" fmla="*/ 0 w 91"/>
                <a:gd name="T15" fmla="*/ 70 h 132"/>
                <a:gd name="T16" fmla="*/ 4 w 91"/>
                <a:gd name="T17" fmla="*/ 86 h 132"/>
                <a:gd name="T18" fmla="*/ 12 w 91"/>
                <a:gd name="T19" fmla="*/ 101 h 132"/>
                <a:gd name="T20" fmla="*/ 28 w 91"/>
                <a:gd name="T21" fmla="*/ 119 h 132"/>
                <a:gd name="T22" fmla="*/ 43 w 91"/>
                <a:gd name="T23" fmla="*/ 132 h 132"/>
                <a:gd name="T24" fmla="*/ 36 w 91"/>
                <a:gd name="T25" fmla="*/ 95 h 132"/>
                <a:gd name="T26" fmla="*/ 36 w 91"/>
                <a:gd name="T27" fmla="*/ 70 h 132"/>
                <a:gd name="T28" fmla="*/ 43 w 91"/>
                <a:gd name="T29" fmla="*/ 46 h 132"/>
                <a:gd name="T30" fmla="*/ 59 w 91"/>
                <a:gd name="T31" fmla="*/ 27 h 132"/>
                <a:gd name="T32" fmla="*/ 63 w 91"/>
                <a:gd name="T33" fmla="*/ 21 h 132"/>
                <a:gd name="T34" fmla="*/ 71 w 91"/>
                <a:gd name="T35" fmla="*/ 12 h 132"/>
                <a:gd name="T36" fmla="*/ 79 w 91"/>
                <a:gd name="T37" fmla="*/ 6 h 132"/>
                <a:gd name="T38" fmla="*/ 91 w 91"/>
                <a:gd name="T39" fmla="*/ 3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32">
                  <a:moveTo>
                    <a:pt x="91" y="3"/>
                  </a:moveTo>
                  <a:lnTo>
                    <a:pt x="59" y="3"/>
                  </a:lnTo>
                  <a:lnTo>
                    <a:pt x="32" y="0"/>
                  </a:lnTo>
                  <a:lnTo>
                    <a:pt x="20" y="12"/>
                  </a:lnTo>
                  <a:lnTo>
                    <a:pt x="12" y="21"/>
                  </a:lnTo>
                  <a:lnTo>
                    <a:pt x="8" y="31"/>
                  </a:lnTo>
                  <a:lnTo>
                    <a:pt x="0" y="40"/>
                  </a:lnTo>
                  <a:lnTo>
                    <a:pt x="0" y="70"/>
                  </a:lnTo>
                  <a:lnTo>
                    <a:pt x="4" y="86"/>
                  </a:lnTo>
                  <a:lnTo>
                    <a:pt x="12" y="101"/>
                  </a:lnTo>
                  <a:lnTo>
                    <a:pt x="28" y="119"/>
                  </a:lnTo>
                  <a:lnTo>
                    <a:pt x="43" y="132"/>
                  </a:lnTo>
                  <a:lnTo>
                    <a:pt x="36" y="95"/>
                  </a:lnTo>
                  <a:lnTo>
                    <a:pt x="36" y="70"/>
                  </a:lnTo>
                  <a:lnTo>
                    <a:pt x="43" y="46"/>
                  </a:lnTo>
                  <a:lnTo>
                    <a:pt x="59" y="27"/>
                  </a:lnTo>
                  <a:lnTo>
                    <a:pt x="63" y="21"/>
                  </a:lnTo>
                  <a:lnTo>
                    <a:pt x="71" y="12"/>
                  </a:lnTo>
                  <a:lnTo>
                    <a:pt x="79" y="6"/>
                  </a:lnTo>
                  <a:lnTo>
                    <a:pt x="91" y="3"/>
                  </a:lnTo>
                  <a:close/>
                </a:path>
              </a:pathLst>
            </a:custGeom>
            <a:solidFill>
              <a:srgbClr val="DDF79E"/>
            </a:solidFill>
            <a:ln w="0">
              <a:solidFill>
                <a:srgbClr val="000000"/>
              </a:solidFill>
              <a:prstDash val="solid"/>
              <a:round/>
              <a:headEnd/>
              <a:tailEnd/>
            </a:ln>
          </p:spPr>
          <p:txBody>
            <a:bodyPr/>
            <a:lstStyle/>
            <a:p>
              <a:endParaRPr lang="ar-SA"/>
            </a:p>
          </p:txBody>
        </p:sp>
        <p:sp>
          <p:nvSpPr>
            <p:cNvPr id="10342" name="Freeform 148"/>
            <p:cNvSpPr>
              <a:spLocks/>
            </p:cNvSpPr>
            <p:nvPr/>
          </p:nvSpPr>
          <p:spPr bwMode="auto">
            <a:xfrm>
              <a:off x="3529" y="1638"/>
              <a:ext cx="158" cy="221"/>
            </a:xfrm>
            <a:custGeom>
              <a:avLst/>
              <a:gdLst>
                <a:gd name="T0" fmla="*/ 138 w 158"/>
                <a:gd name="T1" fmla="*/ 221 h 221"/>
                <a:gd name="T2" fmla="*/ 146 w 158"/>
                <a:gd name="T3" fmla="*/ 205 h 221"/>
                <a:gd name="T4" fmla="*/ 154 w 158"/>
                <a:gd name="T5" fmla="*/ 162 h 221"/>
                <a:gd name="T6" fmla="*/ 158 w 158"/>
                <a:gd name="T7" fmla="*/ 150 h 221"/>
                <a:gd name="T8" fmla="*/ 134 w 158"/>
                <a:gd name="T9" fmla="*/ 147 h 221"/>
                <a:gd name="T10" fmla="*/ 122 w 158"/>
                <a:gd name="T11" fmla="*/ 147 h 221"/>
                <a:gd name="T12" fmla="*/ 114 w 158"/>
                <a:gd name="T13" fmla="*/ 144 h 221"/>
                <a:gd name="T14" fmla="*/ 110 w 158"/>
                <a:gd name="T15" fmla="*/ 138 h 221"/>
                <a:gd name="T16" fmla="*/ 106 w 158"/>
                <a:gd name="T17" fmla="*/ 135 h 221"/>
                <a:gd name="T18" fmla="*/ 99 w 158"/>
                <a:gd name="T19" fmla="*/ 98 h 221"/>
                <a:gd name="T20" fmla="*/ 91 w 158"/>
                <a:gd name="T21" fmla="*/ 77 h 221"/>
                <a:gd name="T22" fmla="*/ 83 w 158"/>
                <a:gd name="T23" fmla="*/ 64 h 221"/>
                <a:gd name="T24" fmla="*/ 79 w 158"/>
                <a:gd name="T25" fmla="*/ 55 h 221"/>
                <a:gd name="T26" fmla="*/ 71 w 158"/>
                <a:gd name="T27" fmla="*/ 43 h 221"/>
                <a:gd name="T28" fmla="*/ 47 w 158"/>
                <a:gd name="T29" fmla="*/ 12 h 221"/>
                <a:gd name="T30" fmla="*/ 31 w 158"/>
                <a:gd name="T31" fmla="*/ 0 h 221"/>
                <a:gd name="T32" fmla="*/ 24 w 158"/>
                <a:gd name="T33" fmla="*/ 9 h 221"/>
                <a:gd name="T34" fmla="*/ 16 w 158"/>
                <a:gd name="T35" fmla="*/ 21 h 221"/>
                <a:gd name="T36" fmla="*/ 0 w 158"/>
                <a:gd name="T37" fmla="*/ 43 h 221"/>
                <a:gd name="T38" fmla="*/ 12 w 158"/>
                <a:gd name="T39" fmla="*/ 49 h 221"/>
                <a:gd name="T40" fmla="*/ 47 w 158"/>
                <a:gd name="T41" fmla="*/ 77 h 221"/>
                <a:gd name="T42" fmla="*/ 67 w 158"/>
                <a:gd name="T43" fmla="*/ 101 h 221"/>
                <a:gd name="T44" fmla="*/ 75 w 158"/>
                <a:gd name="T45" fmla="*/ 110 h 221"/>
                <a:gd name="T46" fmla="*/ 83 w 158"/>
                <a:gd name="T47" fmla="*/ 123 h 221"/>
                <a:gd name="T48" fmla="*/ 91 w 158"/>
                <a:gd name="T49" fmla="*/ 141 h 221"/>
                <a:gd name="T50" fmla="*/ 102 w 158"/>
                <a:gd name="T51" fmla="*/ 221 h 221"/>
                <a:gd name="T52" fmla="*/ 138 w 158"/>
                <a:gd name="T53" fmla="*/ 221 h 2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221">
                  <a:moveTo>
                    <a:pt x="138" y="221"/>
                  </a:moveTo>
                  <a:lnTo>
                    <a:pt x="146" y="205"/>
                  </a:lnTo>
                  <a:lnTo>
                    <a:pt x="154" y="162"/>
                  </a:lnTo>
                  <a:lnTo>
                    <a:pt x="158" y="150"/>
                  </a:lnTo>
                  <a:lnTo>
                    <a:pt x="134" y="147"/>
                  </a:lnTo>
                  <a:lnTo>
                    <a:pt x="122" y="147"/>
                  </a:lnTo>
                  <a:lnTo>
                    <a:pt x="114" y="144"/>
                  </a:lnTo>
                  <a:lnTo>
                    <a:pt x="110" y="138"/>
                  </a:lnTo>
                  <a:lnTo>
                    <a:pt x="106" y="135"/>
                  </a:lnTo>
                  <a:lnTo>
                    <a:pt x="99" y="98"/>
                  </a:lnTo>
                  <a:lnTo>
                    <a:pt x="91" y="77"/>
                  </a:lnTo>
                  <a:lnTo>
                    <a:pt x="83" y="64"/>
                  </a:lnTo>
                  <a:lnTo>
                    <a:pt x="79" y="55"/>
                  </a:lnTo>
                  <a:lnTo>
                    <a:pt x="71" y="43"/>
                  </a:lnTo>
                  <a:lnTo>
                    <a:pt x="47" y="12"/>
                  </a:lnTo>
                  <a:lnTo>
                    <a:pt x="31" y="0"/>
                  </a:lnTo>
                  <a:lnTo>
                    <a:pt x="24" y="9"/>
                  </a:lnTo>
                  <a:lnTo>
                    <a:pt x="16" y="21"/>
                  </a:lnTo>
                  <a:lnTo>
                    <a:pt x="0" y="43"/>
                  </a:lnTo>
                  <a:lnTo>
                    <a:pt x="12" y="49"/>
                  </a:lnTo>
                  <a:lnTo>
                    <a:pt x="47" y="77"/>
                  </a:lnTo>
                  <a:lnTo>
                    <a:pt x="67" y="101"/>
                  </a:lnTo>
                  <a:lnTo>
                    <a:pt x="75" y="110"/>
                  </a:lnTo>
                  <a:lnTo>
                    <a:pt x="83" y="123"/>
                  </a:lnTo>
                  <a:lnTo>
                    <a:pt x="91" y="141"/>
                  </a:lnTo>
                  <a:lnTo>
                    <a:pt x="102" y="221"/>
                  </a:lnTo>
                  <a:lnTo>
                    <a:pt x="138" y="221"/>
                  </a:lnTo>
                  <a:close/>
                </a:path>
              </a:pathLst>
            </a:custGeom>
            <a:solidFill>
              <a:srgbClr val="B3D959"/>
            </a:solidFill>
            <a:ln w="0">
              <a:solidFill>
                <a:srgbClr val="000000"/>
              </a:solidFill>
              <a:prstDash val="solid"/>
              <a:round/>
              <a:headEnd/>
              <a:tailEnd/>
            </a:ln>
          </p:spPr>
          <p:txBody>
            <a:bodyPr/>
            <a:lstStyle/>
            <a:p>
              <a:endParaRPr lang="ar-SA"/>
            </a:p>
          </p:txBody>
        </p:sp>
        <p:sp>
          <p:nvSpPr>
            <p:cNvPr id="10343" name="Freeform 149"/>
            <p:cNvSpPr>
              <a:spLocks/>
            </p:cNvSpPr>
            <p:nvPr/>
          </p:nvSpPr>
          <p:spPr bwMode="auto">
            <a:xfrm>
              <a:off x="3722" y="1632"/>
              <a:ext cx="91" cy="67"/>
            </a:xfrm>
            <a:custGeom>
              <a:avLst/>
              <a:gdLst>
                <a:gd name="T0" fmla="*/ 75 w 91"/>
                <a:gd name="T1" fmla="*/ 0 h 67"/>
                <a:gd name="T2" fmla="*/ 63 w 91"/>
                <a:gd name="T3" fmla="*/ 6 h 67"/>
                <a:gd name="T4" fmla="*/ 28 w 91"/>
                <a:gd name="T5" fmla="*/ 34 h 67"/>
                <a:gd name="T6" fmla="*/ 12 w 91"/>
                <a:gd name="T7" fmla="*/ 55 h 67"/>
                <a:gd name="T8" fmla="*/ 0 w 91"/>
                <a:gd name="T9" fmla="*/ 67 h 67"/>
                <a:gd name="T10" fmla="*/ 40 w 91"/>
                <a:gd name="T11" fmla="*/ 52 h 67"/>
                <a:gd name="T12" fmla="*/ 67 w 91"/>
                <a:gd name="T13" fmla="*/ 37 h 67"/>
                <a:gd name="T14" fmla="*/ 91 w 91"/>
                <a:gd name="T15" fmla="*/ 18 h 67"/>
                <a:gd name="T16" fmla="*/ 87 w 91"/>
                <a:gd name="T17" fmla="*/ 9 h 67"/>
                <a:gd name="T18" fmla="*/ 75 w 91"/>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7">
                  <a:moveTo>
                    <a:pt x="75" y="0"/>
                  </a:moveTo>
                  <a:lnTo>
                    <a:pt x="63" y="6"/>
                  </a:lnTo>
                  <a:lnTo>
                    <a:pt x="28" y="34"/>
                  </a:lnTo>
                  <a:lnTo>
                    <a:pt x="12" y="55"/>
                  </a:lnTo>
                  <a:lnTo>
                    <a:pt x="0" y="67"/>
                  </a:lnTo>
                  <a:lnTo>
                    <a:pt x="40" y="52"/>
                  </a:lnTo>
                  <a:lnTo>
                    <a:pt x="67" y="37"/>
                  </a:lnTo>
                  <a:lnTo>
                    <a:pt x="91" y="18"/>
                  </a:lnTo>
                  <a:lnTo>
                    <a:pt x="87" y="9"/>
                  </a:lnTo>
                  <a:lnTo>
                    <a:pt x="75" y="0"/>
                  </a:lnTo>
                  <a:close/>
                </a:path>
              </a:pathLst>
            </a:custGeom>
            <a:solidFill>
              <a:srgbClr val="B3D959"/>
            </a:solidFill>
            <a:ln w="0">
              <a:solidFill>
                <a:srgbClr val="000000"/>
              </a:solidFill>
              <a:prstDash val="solid"/>
              <a:round/>
              <a:headEnd/>
              <a:tailEnd/>
            </a:ln>
          </p:spPr>
          <p:txBody>
            <a:bodyPr/>
            <a:lstStyle/>
            <a:p>
              <a:endParaRPr lang="ar-SA"/>
            </a:p>
          </p:txBody>
        </p:sp>
        <p:sp>
          <p:nvSpPr>
            <p:cNvPr id="10344" name="Freeform 150"/>
            <p:cNvSpPr>
              <a:spLocks/>
            </p:cNvSpPr>
            <p:nvPr/>
          </p:nvSpPr>
          <p:spPr bwMode="auto">
            <a:xfrm>
              <a:off x="3770" y="1586"/>
              <a:ext cx="130" cy="147"/>
            </a:xfrm>
            <a:custGeom>
              <a:avLst/>
              <a:gdLst>
                <a:gd name="T0" fmla="*/ 102 w 130"/>
                <a:gd name="T1" fmla="*/ 129 h 147"/>
                <a:gd name="T2" fmla="*/ 106 w 130"/>
                <a:gd name="T3" fmla="*/ 132 h 147"/>
                <a:gd name="T4" fmla="*/ 114 w 130"/>
                <a:gd name="T5" fmla="*/ 144 h 147"/>
                <a:gd name="T6" fmla="*/ 118 w 130"/>
                <a:gd name="T7" fmla="*/ 147 h 147"/>
                <a:gd name="T8" fmla="*/ 122 w 130"/>
                <a:gd name="T9" fmla="*/ 138 h 147"/>
                <a:gd name="T10" fmla="*/ 126 w 130"/>
                <a:gd name="T11" fmla="*/ 122 h 147"/>
                <a:gd name="T12" fmla="*/ 130 w 130"/>
                <a:gd name="T13" fmla="*/ 104 h 147"/>
                <a:gd name="T14" fmla="*/ 130 w 130"/>
                <a:gd name="T15" fmla="*/ 70 h 147"/>
                <a:gd name="T16" fmla="*/ 126 w 130"/>
                <a:gd name="T17" fmla="*/ 55 h 147"/>
                <a:gd name="T18" fmla="*/ 122 w 130"/>
                <a:gd name="T19" fmla="*/ 43 h 147"/>
                <a:gd name="T20" fmla="*/ 114 w 130"/>
                <a:gd name="T21" fmla="*/ 30 h 147"/>
                <a:gd name="T22" fmla="*/ 98 w 130"/>
                <a:gd name="T23" fmla="*/ 12 h 147"/>
                <a:gd name="T24" fmla="*/ 74 w 130"/>
                <a:gd name="T25" fmla="*/ 0 h 147"/>
                <a:gd name="T26" fmla="*/ 0 w 130"/>
                <a:gd name="T27" fmla="*/ 0 h 147"/>
                <a:gd name="T28" fmla="*/ 15 w 130"/>
                <a:gd name="T29" fmla="*/ 24 h 147"/>
                <a:gd name="T30" fmla="*/ 27 w 130"/>
                <a:gd name="T31" fmla="*/ 37 h 147"/>
                <a:gd name="T32" fmla="*/ 39 w 130"/>
                <a:gd name="T33" fmla="*/ 52 h 147"/>
                <a:gd name="T34" fmla="*/ 47 w 130"/>
                <a:gd name="T35" fmla="*/ 58 h 147"/>
                <a:gd name="T36" fmla="*/ 55 w 130"/>
                <a:gd name="T37" fmla="*/ 67 h 147"/>
                <a:gd name="T38" fmla="*/ 63 w 130"/>
                <a:gd name="T39" fmla="*/ 83 h 147"/>
                <a:gd name="T40" fmla="*/ 90 w 130"/>
                <a:gd name="T41" fmla="*/ 113 h 147"/>
                <a:gd name="T42" fmla="*/ 102 w 130"/>
                <a:gd name="T43" fmla="*/ 129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0" h="147">
                  <a:moveTo>
                    <a:pt x="102" y="129"/>
                  </a:moveTo>
                  <a:lnTo>
                    <a:pt x="106" y="132"/>
                  </a:lnTo>
                  <a:lnTo>
                    <a:pt x="114" y="144"/>
                  </a:lnTo>
                  <a:lnTo>
                    <a:pt x="118" y="147"/>
                  </a:lnTo>
                  <a:lnTo>
                    <a:pt x="122" y="138"/>
                  </a:lnTo>
                  <a:lnTo>
                    <a:pt x="126" y="122"/>
                  </a:lnTo>
                  <a:lnTo>
                    <a:pt x="130" y="104"/>
                  </a:lnTo>
                  <a:lnTo>
                    <a:pt x="130" y="70"/>
                  </a:lnTo>
                  <a:lnTo>
                    <a:pt x="126" y="55"/>
                  </a:lnTo>
                  <a:lnTo>
                    <a:pt x="122" y="43"/>
                  </a:lnTo>
                  <a:lnTo>
                    <a:pt x="114" y="30"/>
                  </a:lnTo>
                  <a:lnTo>
                    <a:pt x="98" y="12"/>
                  </a:lnTo>
                  <a:lnTo>
                    <a:pt x="74" y="0"/>
                  </a:lnTo>
                  <a:lnTo>
                    <a:pt x="0" y="0"/>
                  </a:lnTo>
                  <a:lnTo>
                    <a:pt x="15" y="24"/>
                  </a:lnTo>
                  <a:lnTo>
                    <a:pt x="27" y="37"/>
                  </a:lnTo>
                  <a:lnTo>
                    <a:pt x="39" y="52"/>
                  </a:lnTo>
                  <a:lnTo>
                    <a:pt x="47" y="58"/>
                  </a:lnTo>
                  <a:lnTo>
                    <a:pt x="55" y="67"/>
                  </a:lnTo>
                  <a:lnTo>
                    <a:pt x="63" y="83"/>
                  </a:lnTo>
                  <a:lnTo>
                    <a:pt x="90" y="113"/>
                  </a:lnTo>
                  <a:lnTo>
                    <a:pt x="102" y="129"/>
                  </a:lnTo>
                  <a:close/>
                </a:path>
              </a:pathLst>
            </a:custGeom>
            <a:solidFill>
              <a:srgbClr val="DDF79E"/>
            </a:solidFill>
            <a:ln w="0">
              <a:solidFill>
                <a:srgbClr val="000000"/>
              </a:solidFill>
              <a:prstDash val="solid"/>
              <a:round/>
              <a:headEnd/>
              <a:tailEnd/>
            </a:ln>
          </p:spPr>
          <p:txBody>
            <a:bodyPr/>
            <a:lstStyle/>
            <a:p>
              <a:endParaRPr lang="ar-SA"/>
            </a:p>
          </p:txBody>
        </p:sp>
        <p:sp>
          <p:nvSpPr>
            <p:cNvPr id="10345" name="Freeform 151"/>
            <p:cNvSpPr>
              <a:spLocks/>
            </p:cNvSpPr>
            <p:nvPr/>
          </p:nvSpPr>
          <p:spPr bwMode="auto">
            <a:xfrm>
              <a:off x="3852" y="1586"/>
              <a:ext cx="91" cy="129"/>
            </a:xfrm>
            <a:custGeom>
              <a:avLst/>
              <a:gdLst>
                <a:gd name="T0" fmla="*/ 0 w 91"/>
                <a:gd name="T1" fmla="*/ 0 h 129"/>
                <a:gd name="T2" fmla="*/ 60 w 91"/>
                <a:gd name="T3" fmla="*/ 0 h 129"/>
                <a:gd name="T4" fmla="*/ 71 w 91"/>
                <a:gd name="T5" fmla="*/ 9 h 129"/>
                <a:gd name="T6" fmla="*/ 79 w 91"/>
                <a:gd name="T7" fmla="*/ 18 h 129"/>
                <a:gd name="T8" fmla="*/ 83 w 91"/>
                <a:gd name="T9" fmla="*/ 27 h 129"/>
                <a:gd name="T10" fmla="*/ 91 w 91"/>
                <a:gd name="T11" fmla="*/ 40 h 129"/>
                <a:gd name="T12" fmla="*/ 91 w 91"/>
                <a:gd name="T13" fmla="*/ 67 h 129"/>
                <a:gd name="T14" fmla="*/ 87 w 91"/>
                <a:gd name="T15" fmla="*/ 83 h 129"/>
                <a:gd name="T16" fmla="*/ 79 w 91"/>
                <a:gd name="T17" fmla="*/ 98 h 129"/>
                <a:gd name="T18" fmla="*/ 56 w 91"/>
                <a:gd name="T19" fmla="*/ 125 h 129"/>
                <a:gd name="T20" fmla="*/ 48 w 91"/>
                <a:gd name="T21" fmla="*/ 129 h 129"/>
                <a:gd name="T22" fmla="*/ 52 w 91"/>
                <a:gd name="T23" fmla="*/ 110 h 129"/>
                <a:gd name="T24" fmla="*/ 56 w 91"/>
                <a:gd name="T25" fmla="*/ 95 h 129"/>
                <a:gd name="T26" fmla="*/ 56 w 91"/>
                <a:gd name="T27" fmla="*/ 70 h 129"/>
                <a:gd name="T28" fmla="*/ 48 w 91"/>
                <a:gd name="T29" fmla="*/ 46 h 129"/>
                <a:gd name="T30" fmla="*/ 40 w 91"/>
                <a:gd name="T31" fmla="*/ 34 h 129"/>
                <a:gd name="T32" fmla="*/ 32 w 91"/>
                <a:gd name="T33" fmla="*/ 24 h 129"/>
                <a:gd name="T34" fmla="*/ 28 w 91"/>
                <a:gd name="T35" fmla="*/ 18 h 129"/>
                <a:gd name="T36" fmla="*/ 12 w 91"/>
                <a:gd name="T37" fmla="*/ 6 h 129"/>
                <a:gd name="T38" fmla="*/ 0 w 91"/>
                <a:gd name="T39" fmla="*/ 0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9">
                  <a:moveTo>
                    <a:pt x="0" y="0"/>
                  </a:moveTo>
                  <a:lnTo>
                    <a:pt x="60" y="0"/>
                  </a:lnTo>
                  <a:lnTo>
                    <a:pt x="71" y="9"/>
                  </a:lnTo>
                  <a:lnTo>
                    <a:pt x="79" y="18"/>
                  </a:lnTo>
                  <a:lnTo>
                    <a:pt x="83" y="27"/>
                  </a:lnTo>
                  <a:lnTo>
                    <a:pt x="91" y="40"/>
                  </a:lnTo>
                  <a:lnTo>
                    <a:pt x="91" y="67"/>
                  </a:lnTo>
                  <a:lnTo>
                    <a:pt x="87" y="83"/>
                  </a:lnTo>
                  <a:lnTo>
                    <a:pt x="79" y="98"/>
                  </a:lnTo>
                  <a:lnTo>
                    <a:pt x="56" y="125"/>
                  </a:lnTo>
                  <a:lnTo>
                    <a:pt x="48" y="129"/>
                  </a:lnTo>
                  <a:lnTo>
                    <a:pt x="52" y="110"/>
                  </a:lnTo>
                  <a:lnTo>
                    <a:pt x="56" y="95"/>
                  </a:lnTo>
                  <a:lnTo>
                    <a:pt x="56" y="70"/>
                  </a:lnTo>
                  <a:lnTo>
                    <a:pt x="48" y="46"/>
                  </a:lnTo>
                  <a:lnTo>
                    <a:pt x="40" y="34"/>
                  </a:lnTo>
                  <a:lnTo>
                    <a:pt x="32" y="24"/>
                  </a:lnTo>
                  <a:lnTo>
                    <a:pt x="28" y="18"/>
                  </a:lnTo>
                  <a:lnTo>
                    <a:pt x="12" y="6"/>
                  </a:lnTo>
                  <a:lnTo>
                    <a:pt x="0" y="0"/>
                  </a:lnTo>
                  <a:close/>
                </a:path>
              </a:pathLst>
            </a:custGeom>
            <a:solidFill>
              <a:srgbClr val="DDF79E"/>
            </a:solidFill>
            <a:ln w="0">
              <a:solidFill>
                <a:srgbClr val="000000"/>
              </a:solidFill>
              <a:prstDash val="solid"/>
              <a:round/>
              <a:headEnd/>
              <a:tailEnd/>
            </a:ln>
          </p:spPr>
          <p:txBody>
            <a:bodyPr/>
            <a:lstStyle/>
            <a:p>
              <a:endParaRPr lang="ar-SA"/>
            </a:p>
          </p:txBody>
        </p:sp>
        <p:sp>
          <p:nvSpPr>
            <p:cNvPr id="10346" name="Freeform 152"/>
            <p:cNvSpPr>
              <a:spLocks/>
            </p:cNvSpPr>
            <p:nvPr/>
          </p:nvSpPr>
          <p:spPr bwMode="auto">
            <a:xfrm>
              <a:off x="3631" y="1586"/>
              <a:ext cx="162" cy="196"/>
            </a:xfrm>
            <a:custGeom>
              <a:avLst/>
              <a:gdLst>
                <a:gd name="T0" fmla="*/ 16 w 162"/>
                <a:gd name="T1" fmla="*/ 190 h 196"/>
                <a:gd name="T2" fmla="*/ 8 w 162"/>
                <a:gd name="T3" fmla="*/ 181 h 196"/>
                <a:gd name="T4" fmla="*/ 8 w 162"/>
                <a:gd name="T5" fmla="*/ 171 h 196"/>
                <a:gd name="T6" fmla="*/ 0 w 162"/>
                <a:gd name="T7" fmla="*/ 150 h 196"/>
                <a:gd name="T8" fmla="*/ 24 w 162"/>
                <a:gd name="T9" fmla="*/ 150 h 196"/>
                <a:gd name="T10" fmla="*/ 48 w 162"/>
                <a:gd name="T11" fmla="*/ 144 h 196"/>
                <a:gd name="T12" fmla="*/ 52 w 162"/>
                <a:gd name="T13" fmla="*/ 141 h 196"/>
                <a:gd name="T14" fmla="*/ 56 w 162"/>
                <a:gd name="T15" fmla="*/ 135 h 196"/>
                <a:gd name="T16" fmla="*/ 64 w 162"/>
                <a:gd name="T17" fmla="*/ 101 h 196"/>
                <a:gd name="T18" fmla="*/ 71 w 162"/>
                <a:gd name="T19" fmla="*/ 76 h 196"/>
                <a:gd name="T20" fmla="*/ 79 w 162"/>
                <a:gd name="T21" fmla="*/ 67 h 196"/>
                <a:gd name="T22" fmla="*/ 83 w 162"/>
                <a:gd name="T23" fmla="*/ 58 h 196"/>
                <a:gd name="T24" fmla="*/ 91 w 162"/>
                <a:gd name="T25" fmla="*/ 43 h 196"/>
                <a:gd name="T26" fmla="*/ 115 w 162"/>
                <a:gd name="T27" fmla="*/ 12 h 196"/>
                <a:gd name="T28" fmla="*/ 131 w 162"/>
                <a:gd name="T29" fmla="*/ 0 h 196"/>
                <a:gd name="T30" fmla="*/ 139 w 162"/>
                <a:gd name="T31" fmla="*/ 12 h 196"/>
                <a:gd name="T32" fmla="*/ 146 w 162"/>
                <a:gd name="T33" fmla="*/ 21 h 196"/>
                <a:gd name="T34" fmla="*/ 162 w 162"/>
                <a:gd name="T35" fmla="*/ 43 h 196"/>
                <a:gd name="T36" fmla="*/ 150 w 162"/>
                <a:gd name="T37" fmla="*/ 49 h 196"/>
                <a:gd name="T38" fmla="*/ 127 w 162"/>
                <a:gd name="T39" fmla="*/ 67 h 196"/>
                <a:gd name="T40" fmla="*/ 115 w 162"/>
                <a:gd name="T41" fmla="*/ 80 h 196"/>
                <a:gd name="T42" fmla="*/ 95 w 162"/>
                <a:gd name="T43" fmla="*/ 101 h 196"/>
                <a:gd name="T44" fmla="*/ 87 w 162"/>
                <a:gd name="T45" fmla="*/ 113 h 196"/>
                <a:gd name="T46" fmla="*/ 79 w 162"/>
                <a:gd name="T47" fmla="*/ 122 h 196"/>
                <a:gd name="T48" fmla="*/ 71 w 162"/>
                <a:gd name="T49" fmla="*/ 141 h 196"/>
                <a:gd name="T50" fmla="*/ 56 w 162"/>
                <a:gd name="T51" fmla="*/ 196 h 196"/>
                <a:gd name="T52" fmla="*/ 28 w 162"/>
                <a:gd name="T53" fmla="*/ 196 h 196"/>
                <a:gd name="T54" fmla="*/ 20 w 162"/>
                <a:gd name="T55" fmla="*/ 193 h 196"/>
                <a:gd name="T56" fmla="*/ 16 w 162"/>
                <a:gd name="T57" fmla="*/ 190 h 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2" h="196">
                  <a:moveTo>
                    <a:pt x="16" y="190"/>
                  </a:moveTo>
                  <a:lnTo>
                    <a:pt x="8" y="181"/>
                  </a:lnTo>
                  <a:lnTo>
                    <a:pt x="8" y="171"/>
                  </a:lnTo>
                  <a:lnTo>
                    <a:pt x="0" y="150"/>
                  </a:lnTo>
                  <a:lnTo>
                    <a:pt x="24" y="150"/>
                  </a:lnTo>
                  <a:lnTo>
                    <a:pt x="48" y="144"/>
                  </a:lnTo>
                  <a:lnTo>
                    <a:pt x="52" y="141"/>
                  </a:lnTo>
                  <a:lnTo>
                    <a:pt x="56" y="135"/>
                  </a:lnTo>
                  <a:lnTo>
                    <a:pt x="64" y="101"/>
                  </a:lnTo>
                  <a:lnTo>
                    <a:pt x="71" y="76"/>
                  </a:lnTo>
                  <a:lnTo>
                    <a:pt x="79" y="67"/>
                  </a:lnTo>
                  <a:lnTo>
                    <a:pt x="83" y="58"/>
                  </a:lnTo>
                  <a:lnTo>
                    <a:pt x="91" y="43"/>
                  </a:lnTo>
                  <a:lnTo>
                    <a:pt x="115" y="12"/>
                  </a:lnTo>
                  <a:lnTo>
                    <a:pt x="131" y="0"/>
                  </a:lnTo>
                  <a:lnTo>
                    <a:pt x="139" y="12"/>
                  </a:lnTo>
                  <a:lnTo>
                    <a:pt x="146" y="21"/>
                  </a:lnTo>
                  <a:lnTo>
                    <a:pt x="162" y="43"/>
                  </a:lnTo>
                  <a:lnTo>
                    <a:pt x="150" y="49"/>
                  </a:lnTo>
                  <a:lnTo>
                    <a:pt x="127" y="67"/>
                  </a:lnTo>
                  <a:lnTo>
                    <a:pt x="115" y="80"/>
                  </a:lnTo>
                  <a:lnTo>
                    <a:pt x="95" y="101"/>
                  </a:lnTo>
                  <a:lnTo>
                    <a:pt x="87" y="113"/>
                  </a:lnTo>
                  <a:lnTo>
                    <a:pt x="79" y="122"/>
                  </a:lnTo>
                  <a:lnTo>
                    <a:pt x="71" y="141"/>
                  </a:lnTo>
                  <a:lnTo>
                    <a:pt x="56" y="196"/>
                  </a:lnTo>
                  <a:lnTo>
                    <a:pt x="28" y="196"/>
                  </a:lnTo>
                  <a:lnTo>
                    <a:pt x="20" y="193"/>
                  </a:lnTo>
                  <a:lnTo>
                    <a:pt x="16" y="190"/>
                  </a:lnTo>
                  <a:close/>
                </a:path>
              </a:pathLst>
            </a:custGeom>
            <a:solidFill>
              <a:srgbClr val="B3D959"/>
            </a:solidFill>
            <a:ln w="0">
              <a:solidFill>
                <a:srgbClr val="000000"/>
              </a:solidFill>
              <a:prstDash val="solid"/>
              <a:round/>
              <a:headEnd/>
              <a:tailEnd/>
            </a:ln>
          </p:spPr>
          <p:txBody>
            <a:bodyPr/>
            <a:lstStyle/>
            <a:p>
              <a:endParaRPr lang="ar-SA"/>
            </a:p>
          </p:txBody>
        </p:sp>
      </p:grpSp>
      <p:sp>
        <p:nvSpPr>
          <p:cNvPr id="25755" name="Rectangle 155"/>
          <p:cNvSpPr>
            <a:spLocks noChangeArrowheads="1"/>
          </p:cNvSpPr>
          <p:nvPr/>
        </p:nvSpPr>
        <p:spPr bwMode="auto">
          <a:xfrm>
            <a:off x="6011863" y="3068638"/>
            <a:ext cx="2935287"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1938" indent="-261938" algn="l">
              <a:spcBef>
                <a:spcPct val="20000"/>
              </a:spcBef>
              <a:buChar char="•"/>
              <a:defRPr sz="2400" b="1">
                <a:solidFill>
                  <a:srgbClr val="0000FF"/>
                </a:solidFill>
                <a:effectLst>
                  <a:outerShdw blurRad="38100" dist="38100" dir="2700000" algn="tl">
                    <a:srgbClr val="C0C0C0"/>
                  </a:outerShdw>
                </a:effectLst>
                <a:latin typeface="Times New Roman" panose="02020603050405020304" pitchFamily="18" charset="0"/>
              </a:defRPr>
            </a:lvl1pPr>
            <a:lvl2pPr marL="1190625" indent="-285750" algn="l">
              <a:spcBef>
                <a:spcPct val="20000"/>
              </a:spcBef>
              <a:buChar char="–"/>
              <a:defRPr sz="2200" b="1">
                <a:solidFill>
                  <a:srgbClr val="003399"/>
                </a:solidFill>
                <a:effectLst>
                  <a:outerShdw blurRad="38100" dist="38100" dir="2700000" algn="tl">
                    <a:srgbClr val="C0C0C0"/>
                  </a:outerShdw>
                </a:effectLst>
                <a:latin typeface="Times New Roman" panose="02020603050405020304" pitchFamily="18" charset="0"/>
              </a:defRPr>
            </a:lvl2pPr>
            <a:lvl3pPr marL="1598613" indent="-228600" algn="l">
              <a:spcBef>
                <a:spcPct val="20000"/>
              </a:spcBef>
              <a:buChar char="•"/>
              <a:defRPr sz="2000" b="1">
                <a:solidFill>
                  <a:srgbClr val="009900"/>
                </a:solidFill>
                <a:effectLst>
                  <a:outerShdw blurRad="38100" dist="38100" dir="2700000" algn="tl">
                    <a:srgbClr val="C0C0C0"/>
                  </a:outerShdw>
                </a:effectLst>
                <a:latin typeface="Times New Roman" panose="02020603050405020304" pitchFamily="18" charset="0"/>
              </a:defRPr>
            </a:lvl3pPr>
            <a:lvl4pPr marL="2006600" indent="-228600" algn="l">
              <a:spcBef>
                <a:spcPct val="20000"/>
              </a:spcBef>
              <a:buChar char="–"/>
              <a:defRPr b="1">
                <a:solidFill>
                  <a:srgbClr val="FF3300"/>
                </a:solidFill>
                <a:effectLst>
                  <a:outerShdw blurRad="38100" dist="38100" dir="2700000" algn="tl">
                    <a:srgbClr val="C0C0C0"/>
                  </a:outerShdw>
                </a:effectLst>
                <a:latin typeface="Times New Roman" panose="02020603050405020304" pitchFamily="18" charset="0"/>
              </a:defRPr>
            </a:lvl4pPr>
            <a:lvl5pPr marL="2414588" indent="-228600" algn="l">
              <a:spcBef>
                <a:spcPct val="20000"/>
              </a:spcBef>
              <a:buChar char="»"/>
              <a:defRPr b="1">
                <a:solidFill>
                  <a:srgbClr val="FFFF00"/>
                </a:solidFill>
                <a:effectLst>
                  <a:outerShdw blurRad="38100" dist="38100" dir="2700000" algn="tl">
                    <a:srgbClr val="C0C0C0"/>
                  </a:outerShdw>
                </a:effectLst>
                <a:latin typeface="Times New Roman" panose="02020603050405020304" pitchFamily="18" charset="0"/>
              </a:defRPr>
            </a:lvl5pPr>
            <a:lvl6pPr marL="28717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6pPr>
            <a:lvl7pPr marL="33289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7pPr>
            <a:lvl8pPr marL="37861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8pPr>
            <a:lvl9pPr marL="42433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9pPr>
          </a:lstStyle>
          <a:p>
            <a:pPr>
              <a:spcBef>
                <a:spcPct val="10000"/>
              </a:spcBef>
              <a:spcAft>
                <a:spcPct val="10000"/>
              </a:spcAft>
              <a:buFontTx/>
              <a:buChar char="-"/>
              <a:defRPr/>
            </a:pPr>
            <a:r>
              <a:rPr lang="en-US" altLang="zh-CN" sz="1800" smtClean="0">
                <a:solidFill>
                  <a:srgbClr val="008000"/>
                </a:solidFill>
                <a:latin typeface="Arial Black" panose="020B0A04020102020204" pitchFamily="34" charset="0"/>
                <a:ea typeface="Arial Unicode MS" panose="020B0604020202020204" pitchFamily="34" charset="-128"/>
                <a:cs typeface="Arial Unicode MS" panose="020B0604020202020204" pitchFamily="34" charset="-128"/>
              </a:rPr>
              <a:t>Higher yielding</a:t>
            </a:r>
          </a:p>
          <a:p>
            <a:pPr>
              <a:spcBef>
                <a:spcPct val="10000"/>
              </a:spcBef>
              <a:spcAft>
                <a:spcPct val="10000"/>
              </a:spcAft>
              <a:buFontTx/>
              <a:buChar char="-"/>
              <a:defRPr/>
            </a:pPr>
            <a:r>
              <a:rPr lang="en-US" altLang="zh-CN" sz="1800" smtClean="0">
                <a:solidFill>
                  <a:srgbClr val="008000"/>
                </a:solidFill>
                <a:latin typeface="Arial Black" panose="020B0A04020102020204" pitchFamily="34" charset="0"/>
                <a:ea typeface="Arial Unicode MS" panose="020B0604020202020204" pitchFamily="34" charset="-128"/>
                <a:cs typeface="Arial Unicode MS" panose="020B0604020202020204" pitchFamily="34" charset="-128"/>
              </a:rPr>
              <a:t>Disease-resistance</a:t>
            </a:r>
          </a:p>
          <a:p>
            <a:pPr>
              <a:spcBef>
                <a:spcPct val="10000"/>
              </a:spcBef>
              <a:spcAft>
                <a:spcPct val="10000"/>
              </a:spcAft>
              <a:buFontTx/>
              <a:buChar char="-"/>
              <a:defRPr/>
            </a:pPr>
            <a:r>
              <a:rPr lang="en-US" altLang="zh-CN" sz="1800" smtClean="0">
                <a:solidFill>
                  <a:srgbClr val="008000"/>
                </a:solidFill>
                <a:latin typeface="Arial Black" panose="020B0A04020102020204" pitchFamily="34" charset="0"/>
                <a:ea typeface="Arial Unicode MS" panose="020B0604020202020204" pitchFamily="34" charset="-128"/>
                <a:cs typeface="Arial Unicode MS" panose="020B0604020202020204" pitchFamily="34" charset="-128"/>
              </a:rPr>
              <a:t>Well-adapted</a:t>
            </a:r>
          </a:p>
          <a:p>
            <a:pPr>
              <a:spcBef>
                <a:spcPct val="10000"/>
              </a:spcBef>
              <a:spcAft>
                <a:spcPct val="10000"/>
              </a:spcAft>
              <a:buFontTx/>
              <a:buChar char="-"/>
              <a:defRPr/>
            </a:pPr>
            <a:r>
              <a:rPr lang="en-US" altLang="zh-CN" sz="1800" smtClean="0">
                <a:solidFill>
                  <a:srgbClr val="008000"/>
                </a:solidFill>
                <a:latin typeface="Arial Black" panose="020B0A04020102020204" pitchFamily="34" charset="0"/>
                <a:ea typeface="Arial Unicode MS" panose="020B0604020202020204" pitchFamily="34" charset="-128"/>
                <a:cs typeface="Arial Unicode MS" panose="020B0604020202020204" pitchFamily="34" charset="-128"/>
              </a:rPr>
              <a:t>Better nutrition</a:t>
            </a:r>
          </a:p>
          <a:p>
            <a:pPr>
              <a:spcBef>
                <a:spcPct val="10000"/>
              </a:spcBef>
              <a:spcAft>
                <a:spcPct val="10000"/>
              </a:spcAft>
              <a:buFontTx/>
              <a:buChar char="-"/>
              <a:defRPr/>
            </a:pPr>
            <a:endParaRPr lang="en-US" altLang="zh-CN" sz="2600" smtClean="0">
              <a:solidFill>
                <a:srgbClr val="008000"/>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25758" name="Rectangle 158"/>
          <p:cNvSpPr>
            <a:spLocks noChangeArrowheads="1"/>
          </p:cNvSpPr>
          <p:nvPr/>
        </p:nvSpPr>
        <p:spPr bwMode="auto">
          <a:xfrm>
            <a:off x="6156325" y="2565400"/>
            <a:ext cx="244951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1325" indent="-441325" algn="l">
              <a:spcBef>
                <a:spcPct val="20000"/>
              </a:spcBef>
              <a:buChar char="•"/>
              <a:defRPr sz="2400" b="1">
                <a:solidFill>
                  <a:srgbClr val="0000FF"/>
                </a:solidFill>
                <a:effectLst>
                  <a:outerShdw blurRad="38100" dist="38100" dir="2700000" algn="tl">
                    <a:srgbClr val="C0C0C0"/>
                  </a:outerShdw>
                </a:effectLst>
                <a:latin typeface="Times New Roman" panose="02020603050405020304" pitchFamily="18" charset="0"/>
              </a:defRPr>
            </a:lvl1pPr>
            <a:lvl2pPr marL="1190625" indent="-285750" algn="l">
              <a:spcBef>
                <a:spcPct val="20000"/>
              </a:spcBef>
              <a:buChar char="–"/>
              <a:defRPr sz="2200" b="1">
                <a:solidFill>
                  <a:srgbClr val="003399"/>
                </a:solidFill>
                <a:effectLst>
                  <a:outerShdw blurRad="38100" dist="38100" dir="2700000" algn="tl">
                    <a:srgbClr val="C0C0C0"/>
                  </a:outerShdw>
                </a:effectLst>
                <a:latin typeface="Times New Roman" panose="02020603050405020304" pitchFamily="18" charset="0"/>
              </a:defRPr>
            </a:lvl2pPr>
            <a:lvl3pPr marL="1598613" indent="-228600" algn="l">
              <a:spcBef>
                <a:spcPct val="20000"/>
              </a:spcBef>
              <a:buChar char="•"/>
              <a:defRPr sz="2000" b="1">
                <a:solidFill>
                  <a:srgbClr val="009900"/>
                </a:solidFill>
                <a:effectLst>
                  <a:outerShdw blurRad="38100" dist="38100" dir="2700000" algn="tl">
                    <a:srgbClr val="C0C0C0"/>
                  </a:outerShdw>
                </a:effectLst>
                <a:latin typeface="Times New Roman" panose="02020603050405020304" pitchFamily="18" charset="0"/>
              </a:defRPr>
            </a:lvl3pPr>
            <a:lvl4pPr marL="2006600" indent="-228600" algn="l">
              <a:spcBef>
                <a:spcPct val="20000"/>
              </a:spcBef>
              <a:buChar char="–"/>
              <a:defRPr b="1">
                <a:solidFill>
                  <a:srgbClr val="FF3300"/>
                </a:solidFill>
                <a:effectLst>
                  <a:outerShdw blurRad="38100" dist="38100" dir="2700000" algn="tl">
                    <a:srgbClr val="C0C0C0"/>
                  </a:outerShdw>
                </a:effectLst>
                <a:latin typeface="Times New Roman" panose="02020603050405020304" pitchFamily="18" charset="0"/>
              </a:defRPr>
            </a:lvl4pPr>
            <a:lvl5pPr marL="2414588" indent="-228600" algn="l">
              <a:spcBef>
                <a:spcPct val="20000"/>
              </a:spcBef>
              <a:buChar char="»"/>
              <a:defRPr b="1">
                <a:solidFill>
                  <a:srgbClr val="FFFF00"/>
                </a:solidFill>
                <a:effectLst>
                  <a:outerShdw blurRad="38100" dist="38100" dir="2700000" algn="tl">
                    <a:srgbClr val="C0C0C0"/>
                  </a:outerShdw>
                </a:effectLst>
                <a:latin typeface="Times New Roman" panose="02020603050405020304" pitchFamily="18" charset="0"/>
              </a:defRPr>
            </a:lvl5pPr>
            <a:lvl6pPr marL="28717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6pPr>
            <a:lvl7pPr marL="33289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7pPr>
            <a:lvl8pPr marL="37861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8pPr>
            <a:lvl9pPr marL="42433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9pPr>
          </a:lstStyle>
          <a:p>
            <a:pPr>
              <a:spcBef>
                <a:spcPct val="10000"/>
              </a:spcBef>
              <a:spcAft>
                <a:spcPct val="10000"/>
              </a:spcAft>
              <a:buFontTx/>
              <a:buNone/>
              <a:defRPr/>
            </a:pPr>
            <a:r>
              <a:rPr lang="en-US" altLang="zh-CN" sz="1800" b="0" smtClean="0">
                <a:latin typeface="Arial Black" panose="020B0A04020102020204" pitchFamily="34" charset="0"/>
                <a:ea typeface="Arial Unicode MS" panose="020B0604020202020204" pitchFamily="34" charset="-128"/>
                <a:cs typeface="Arial Unicode MS" panose="020B0604020202020204" pitchFamily="34" charset="-128"/>
              </a:rPr>
              <a:t>Mutant cultivars</a:t>
            </a:r>
            <a:r>
              <a:rPr lang="en-US" altLang="zh-CN" sz="1800" b="0" smtClean="0">
                <a:solidFill>
                  <a:srgbClr val="008000"/>
                </a:solidFill>
                <a:latin typeface="Arial Black" panose="020B0A04020102020204" pitchFamily="34" charset="0"/>
                <a:ea typeface="Arial Unicode MS" panose="020B0604020202020204" pitchFamily="34" charset="-128"/>
                <a:cs typeface="Arial Unicode MS" panose="020B0604020202020204" pitchFamily="34" charset="-128"/>
              </a:rPr>
              <a:t> </a:t>
            </a:r>
          </a:p>
        </p:txBody>
      </p:sp>
      <p:sp>
        <p:nvSpPr>
          <p:cNvPr id="25766" name="Rectangle 166"/>
          <p:cNvSpPr>
            <a:spLocks noGrp="1" noChangeArrowheads="1"/>
          </p:cNvSpPr>
          <p:nvPr>
            <p:ph type="title"/>
          </p:nvPr>
        </p:nvSpPr>
        <p:spPr>
          <a:xfrm>
            <a:off x="684213" y="333375"/>
            <a:ext cx="7416800" cy="612775"/>
          </a:xfrm>
        </p:spPr>
        <p:txBody>
          <a:bodyPr>
            <a:normAutofit fontScale="90000"/>
          </a:bodyPr>
          <a:lstStyle/>
          <a:p>
            <a:pPr>
              <a:defRPr/>
            </a:pPr>
            <a:r>
              <a:rPr lang="en-GB" altLang="ar-SA" smtClean="0">
                <a:solidFill>
                  <a:srgbClr val="0000FF"/>
                </a:solidFill>
              </a:rPr>
              <a:t>Crop improvement by mutation techniques</a:t>
            </a:r>
          </a:p>
        </p:txBody>
      </p:sp>
      <p:grpSp>
        <p:nvGrpSpPr>
          <p:cNvPr id="10259" name="Group 174"/>
          <p:cNvGrpSpPr>
            <a:grpSpLocks/>
          </p:cNvGrpSpPr>
          <p:nvPr/>
        </p:nvGrpSpPr>
        <p:grpSpPr bwMode="auto">
          <a:xfrm>
            <a:off x="4932363" y="1630363"/>
            <a:ext cx="1008062" cy="4391025"/>
            <a:chOff x="3107" y="1027"/>
            <a:chExt cx="635" cy="2766"/>
          </a:xfrm>
        </p:grpSpPr>
        <p:grpSp>
          <p:nvGrpSpPr>
            <p:cNvPr id="10282" name="Group 170"/>
            <p:cNvGrpSpPr>
              <a:grpSpLocks/>
            </p:cNvGrpSpPr>
            <p:nvPr/>
          </p:nvGrpSpPr>
          <p:grpSpPr bwMode="auto">
            <a:xfrm>
              <a:off x="3107" y="1027"/>
              <a:ext cx="589" cy="589"/>
              <a:chOff x="3107" y="1027"/>
              <a:chExt cx="589" cy="589"/>
            </a:xfrm>
          </p:grpSpPr>
          <p:sp>
            <p:nvSpPr>
              <p:cNvPr id="10286" name="Line 168"/>
              <p:cNvSpPr>
                <a:spLocks noChangeShapeType="1"/>
              </p:cNvSpPr>
              <p:nvPr/>
            </p:nvSpPr>
            <p:spPr bwMode="auto">
              <a:xfrm>
                <a:off x="3107" y="1071"/>
                <a:ext cx="589" cy="49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287" name="Line 169"/>
              <p:cNvSpPr>
                <a:spLocks noChangeShapeType="1"/>
              </p:cNvSpPr>
              <p:nvPr/>
            </p:nvSpPr>
            <p:spPr bwMode="auto">
              <a:xfrm rot="-5400000">
                <a:off x="3108" y="1072"/>
                <a:ext cx="589" cy="49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nvGrpSpPr>
            <p:cNvPr id="10283" name="Group 171"/>
            <p:cNvGrpSpPr>
              <a:grpSpLocks/>
            </p:cNvGrpSpPr>
            <p:nvPr/>
          </p:nvGrpSpPr>
          <p:grpSpPr bwMode="auto">
            <a:xfrm>
              <a:off x="3153" y="3204"/>
              <a:ext cx="589" cy="589"/>
              <a:chOff x="3107" y="1027"/>
              <a:chExt cx="589" cy="589"/>
            </a:xfrm>
          </p:grpSpPr>
          <p:sp>
            <p:nvSpPr>
              <p:cNvPr id="10284" name="Line 172"/>
              <p:cNvSpPr>
                <a:spLocks noChangeShapeType="1"/>
              </p:cNvSpPr>
              <p:nvPr/>
            </p:nvSpPr>
            <p:spPr bwMode="auto">
              <a:xfrm>
                <a:off x="3107" y="1071"/>
                <a:ext cx="589" cy="49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285" name="Line 173"/>
              <p:cNvSpPr>
                <a:spLocks noChangeShapeType="1"/>
              </p:cNvSpPr>
              <p:nvPr/>
            </p:nvSpPr>
            <p:spPr bwMode="auto">
              <a:xfrm rot="-5400000">
                <a:off x="3108" y="1072"/>
                <a:ext cx="589" cy="499"/>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grpSp>
        <p:nvGrpSpPr>
          <p:cNvPr id="10260" name="Group 200"/>
          <p:cNvGrpSpPr>
            <a:grpSpLocks/>
          </p:cNvGrpSpPr>
          <p:nvPr/>
        </p:nvGrpSpPr>
        <p:grpSpPr bwMode="auto">
          <a:xfrm>
            <a:off x="2916238" y="3355975"/>
            <a:ext cx="1008062" cy="720725"/>
            <a:chOff x="1837" y="2114"/>
            <a:chExt cx="635" cy="454"/>
          </a:xfrm>
        </p:grpSpPr>
        <p:sp>
          <p:nvSpPr>
            <p:cNvPr id="10273" name="Oval 176"/>
            <p:cNvSpPr>
              <a:spLocks noChangeArrowheads="1"/>
            </p:cNvSpPr>
            <p:nvPr/>
          </p:nvSpPr>
          <p:spPr bwMode="auto">
            <a:xfrm>
              <a:off x="1837" y="2114"/>
              <a:ext cx="635" cy="454"/>
            </a:xfrm>
            <a:prstGeom prst="ellipse">
              <a:avLst/>
            </a:prstGeom>
            <a:solidFill>
              <a:srgbClr val="FFFFFF">
                <a:alpha val="50195"/>
              </a:srgbClr>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10274" name="Line 178"/>
            <p:cNvSpPr>
              <a:spLocks noChangeShapeType="1"/>
            </p:cNvSpPr>
            <p:nvPr/>
          </p:nvSpPr>
          <p:spPr bwMode="auto">
            <a:xfrm flipV="1">
              <a:off x="1921" y="2266"/>
              <a:ext cx="83" cy="58"/>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5" name="Line 179"/>
            <p:cNvSpPr>
              <a:spLocks noChangeShapeType="1"/>
            </p:cNvSpPr>
            <p:nvPr/>
          </p:nvSpPr>
          <p:spPr bwMode="auto">
            <a:xfrm flipV="1">
              <a:off x="2004" y="2239"/>
              <a:ext cx="115" cy="29"/>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6" name="Line 180"/>
            <p:cNvSpPr>
              <a:spLocks noChangeShapeType="1"/>
            </p:cNvSpPr>
            <p:nvPr/>
          </p:nvSpPr>
          <p:spPr bwMode="auto">
            <a:xfrm>
              <a:off x="2119" y="2239"/>
              <a:ext cx="130" cy="0"/>
            </a:xfrm>
            <a:prstGeom prst="line">
              <a:avLst/>
            </a:prstGeom>
            <a:noFill/>
            <a:ln w="762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7" name="Line 181"/>
            <p:cNvSpPr>
              <a:spLocks noChangeShapeType="1"/>
            </p:cNvSpPr>
            <p:nvPr/>
          </p:nvSpPr>
          <p:spPr bwMode="auto">
            <a:xfrm>
              <a:off x="2249" y="2239"/>
              <a:ext cx="114" cy="15"/>
            </a:xfrm>
            <a:prstGeom prst="line">
              <a:avLst/>
            </a:prstGeom>
            <a:noFill/>
            <a:ln w="762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8" name="Line 183"/>
            <p:cNvSpPr>
              <a:spLocks noChangeShapeType="1"/>
            </p:cNvSpPr>
            <p:nvPr/>
          </p:nvSpPr>
          <p:spPr bwMode="auto">
            <a:xfrm flipV="1">
              <a:off x="1942" y="2419"/>
              <a:ext cx="83" cy="57"/>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9" name="Line 184"/>
            <p:cNvSpPr>
              <a:spLocks noChangeShapeType="1"/>
            </p:cNvSpPr>
            <p:nvPr/>
          </p:nvSpPr>
          <p:spPr bwMode="auto">
            <a:xfrm flipV="1">
              <a:off x="2023" y="2390"/>
              <a:ext cx="115" cy="29"/>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80" name="Line 185"/>
            <p:cNvSpPr>
              <a:spLocks noChangeShapeType="1"/>
            </p:cNvSpPr>
            <p:nvPr/>
          </p:nvSpPr>
          <p:spPr bwMode="auto">
            <a:xfrm>
              <a:off x="2140" y="2392"/>
              <a:ext cx="131" cy="0"/>
            </a:xfrm>
            <a:prstGeom prst="line">
              <a:avLst/>
            </a:prstGeom>
            <a:noFill/>
            <a:ln w="762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81" name="Line 186"/>
            <p:cNvSpPr>
              <a:spLocks noChangeShapeType="1"/>
            </p:cNvSpPr>
            <p:nvPr/>
          </p:nvSpPr>
          <p:spPr bwMode="auto">
            <a:xfrm>
              <a:off x="2271" y="2392"/>
              <a:ext cx="115" cy="14"/>
            </a:xfrm>
            <a:prstGeom prst="line">
              <a:avLst/>
            </a:prstGeom>
            <a:noFill/>
            <a:ln w="762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pSp>
      <p:grpSp>
        <p:nvGrpSpPr>
          <p:cNvPr id="10261" name="Group 199"/>
          <p:cNvGrpSpPr>
            <a:grpSpLocks/>
          </p:cNvGrpSpPr>
          <p:nvPr/>
        </p:nvGrpSpPr>
        <p:grpSpPr bwMode="auto">
          <a:xfrm>
            <a:off x="2916238" y="1916113"/>
            <a:ext cx="1008062" cy="720725"/>
            <a:chOff x="1837" y="1207"/>
            <a:chExt cx="635" cy="454"/>
          </a:xfrm>
        </p:grpSpPr>
        <p:sp>
          <p:nvSpPr>
            <p:cNvPr id="10264" name="Oval 188"/>
            <p:cNvSpPr>
              <a:spLocks noChangeArrowheads="1"/>
            </p:cNvSpPr>
            <p:nvPr/>
          </p:nvSpPr>
          <p:spPr bwMode="auto">
            <a:xfrm>
              <a:off x="1837" y="1207"/>
              <a:ext cx="635" cy="454"/>
            </a:xfrm>
            <a:prstGeom prst="ellipse">
              <a:avLst/>
            </a:prstGeom>
            <a:solidFill>
              <a:srgbClr val="FFFFFF">
                <a:alpha val="50195"/>
              </a:srgbClr>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10265" name="Line 190"/>
            <p:cNvSpPr>
              <a:spLocks noChangeShapeType="1"/>
            </p:cNvSpPr>
            <p:nvPr/>
          </p:nvSpPr>
          <p:spPr bwMode="auto">
            <a:xfrm flipV="1">
              <a:off x="1921" y="1359"/>
              <a:ext cx="83" cy="58"/>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66" name="Line 191"/>
            <p:cNvSpPr>
              <a:spLocks noChangeShapeType="1"/>
            </p:cNvSpPr>
            <p:nvPr/>
          </p:nvSpPr>
          <p:spPr bwMode="auto">
            <a:xfrm flipV="1">
              <a:off x="2004" y="1332"/>
              <a:ext cx="115" cy="29"/>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67" name="Line 192"/>
            <p:cNvSpPr>
              <a:spLocks noChangeShapeType="1"/>
            </p:cNvSpPr>
            <p:nvPr/>
          </p:nvSpPr>
          <p:spPr bwMode="auto">
            <a:xfrm>
              <a:off x="2119" y="1332"/>
              <a:ext cx="130" cy="0"/>
            </a:xfrm>
            <a:prstGeom prst="line">
              <a:avLst/>
            </a:prstGeom>
            <a:noFill/>
            <a:ln w="762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68" name="Line 193"/>
            <p:cNvSpPr>
              <a:spLocks noChangeShapeType="1"/>
            </p:cNvSpPr>
            <p:nvPr/>
          </p:nvSpPr>
          <p:spPr bwMode="auto">
            <a:xfrm>
              <a:off x="2249" y="1332"/>
              <a:ext cx="114" cy="15"/>
            </a:xfrm>
            <a:prstGeom prst="line">
              <a:avLst/>
            </a:prstGeom>
            <a:noFill/>
            <a:ln w="762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69" name="Line 195"/>
            <p:cNvSpPr>
              <a:spLocks noChangeShapeType="1"/>
            </p:cNvSpPr>
            <p:nvPr/>
          </p:nvSpPr>
          <p:spPr bwMode="auto">
            <a:xfrm flipV="1">
              <a:off x="1942" y="1512"/>
              <a:ext cx="83" cy="57"/>
            </a:xfrm>
            <a:prstGeom prst="line">
              <a:avLst/>
            </a:prstGeom>
            <a:noFill/>
            <a:ln w="76200">
              <a:solidFill>
                <a:srgbClr val="BBE0E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0" name="Line 196"/>
            <p:cNvSpPr>
              <a:spLocks noChangeShapeType="1"/>
            </p:cNvSpPr>
            <p:nvPr/>
          </p:nvSpPr>
          <p:spPr bwMode="auto">
            <a:xfrm flipV="1">
              <a:off x="2023" y="1483"/>
              <a:ext cx="115" cy="29"/>
            </a:xfrm>
            <a:prstGeom prst="line">
              <a:avLst/>
            </a:prstGeom>
            <a:noFill/>
            <a:ln w="762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1" name="Line 197"/>
            <p:cNvSpPr>
              <a:spLocks noChangeShapeType="1"/>
            </p:cNvSpPr>
            <p:nvPr/>
          </p:nvSpPr>
          <p:spPr bwMode="auto">
            <a:xfrm>
              <a:off x="2140" y="1485"/>
              <a:ext cx="131" cy="0"/>
            </a:xfrm>
            <a:prstGeom prst="line">
              <a:avLst/>
            </a:prstGeom>
            <a:noFill/>
            <a:ln w="76200">
              <a:solidFill>
                <a:srgbClr val="3333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sp>
          <p:nvSpPr>
            <p:cNvPr id="10272" name="Line 198"/>
            <p:cNvSpPr>
              <a:spLocks noChangeShapeType="1"/>
            </p:cNvSpPr>
            <p:nvPr/>
          </p:nvSpPr>
          <p:spPr bwMode="auto">
            <a:xfrm>
              <a:off x="2271" y="1485"/>
              <a:ext cx="115" cy="14"/>
            </a:xfrm>
            <a:prstGeom prst="line">
              <a:avLst/>
            </a:prstGeom>
            <a:noFill/>
            <a:ln w="762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ar-SA"/>
            </a:p>
          </p:txBody>
        </p:sp>
      </p:grpSp>
      <p:sp>
        <p:nvSpPr>
          <p:cNvPr id="10262" name="Text Box 201"/>
          <p:cNvSpPr txBox="1">
            <a:spLocks noChangeArrowheads="1"/>
          </p:cNvSpPr>
          <p:nvPr/>
        </p:nvSpPr>
        <p:spPr bwMode="auto">
          <a:xfrm>
            <a:off x="5867400" y="544512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en-GB" altLang="ar-SA" sz="1800" b="1">
                <a:solidFill>
                  <a:srgbClr val="0000FF"/>
                </a:solidFill>
                <a:cs typeface="Arial" panose="020B0604020202020204" pitchFamily="34" charset="0"/>
              </a:rPr>
              <a:t>no mutation</a:t>
            </a:r>
          </a:p>
        </p:txBody>
      </p:sp>
      <p:sp>
        <p:nvSpPr>
          <p:cNvPr id="10263" name="Text Box 202"/>
          <p:cNvSpPr txBox="1">
            <a:spLocks noChangeArrowheads="1"/>
          </p:cNvSpPr>
          <p:nvPr/>
        </p:nvSpPr>
        <p:spPr bwMode="auto">
          <a:xfrm>
            <a:off x="5795963" y="1412875"/>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en-GB" altLang="ar-SA" sz="1800" b="1">
                <a:solidFill>
                  <a:srgbClr val="0000FF"/>
                </a:solidFill>
                <a:cs typeface="Arial" panose="020B0604020202020204" pitchFamily="34" charset="0"/>
              </a:rPr>
              <a:t>negative mutation</a:t>
            </a:r>
          </a:p>
        </p:txBody>
      </p:sp>
    </p:spTree>
    <p:extLst>
      <p:ext uri="{BB962C8B-B14F-4D97-AF65-F5344CB8AC3E}">
        <p14:creationId xmlns:p14="http://schemas.microsoft.com/office/powerpoint/2010/main" val="5834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5755"/>
                                        </p:tgtEl>
                                        <p:attrNameLst>
                                          <p:attrName>style.visibility</p:attrName>
                                        </p:attrNameLst>
                                      </p:cBhvr>
                                      <p:to>
                                        <p:strVal val="visible"/>
                                      </p:to>
                                    </p:set>
                                    <p:anim calcmode="lin" valueType="num">
                                      <p:cBhvr>
                                        <p:cTn id="7" dur="1000" fill="hold"/>
                                        <p:tgtEl>
                                          <p:spTgt spid="25755"/>
                                        </p:tgtEl>
                                        <p:attrNameLst>
                                          <p:attrName>ppt_w</p:attrName>
                                        </p:attrNameLst>
                                      </p:cBhvr>
                                      <p:tavLst>
                                        <p:tav tm="0">
                                          <p:val>
                                            <p:fltVal val="0"/>
                                          </p:val>
                                        </p:tav>
                                        <p:tav tm="100000">
                                          <p:val>
                                            <p:strVal val="#ppt_w"/>
                                          </p:val>
                                        </p:tav>
                                      </p:tavLst>
                                    </p:anim>
                                    <p:anim calcmode="lin" valueType="num">
                                      <p:cBhvr>
                                        <p:cTn id="8" dur="1000" fill="hold"/>
                                        <p:tgtEl>
                                          <p:spTgt spid="25755"/>
                                        </p:tgtEl>
                                        <p:attrNameLst>
                                          <p:attrName>ppt_h</p:attrName>
                                        </p:attrNameLst>
                                      </p:cBhvr>
                                      <p:tavLst>
                                        <p:tav tm="0">
                                          <p:val>
                                            <p:fltVal val="0"/>
                                          </p:val>
                                        </p:tav>
                                        <p:tav tm="100000">
                                          <p:val>
                                            <p:strVal val="#ppt_h"/>
                                          </p:val>
                                        </p:tav>
                                      </p:tavLst>
                                    </p:anim>
                                    <p:animEffect transition="in" filter="fade">
                                      <p:cBhvr>
                                        <p:cTn id="9" dur="1000"/>
                                        <p:tgtEl>
                                          <p:spTgt spid="25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1674813" y="2276475"/>
            <a:ext cx="6065837"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1325" indent="-441325" algn="l">
              <a:spcBef>
                <a:spcPct val="20000"/>
              </a:spcBef>
              <a:buChar char="•"/>
              <a:defRPr sz="2400" b="1">
                <a:solidFill>
                  <a:srgbClr val="0000FF"/>
                </a:solidFill>
                <a:effectLst>
                  <a:outerShdw blurRad="38100" dist="38100" dir="2700000" algn="tl">
                    <a:srgbClr val="C0C0C0"/>
                  </a:outerShdw>
                </a:effectLst>
                <a:latin typeface="Times New Roman" panose="02020603050405020304" pitchFamily="18" charset="0"/>
              </a:defRPr>
            </a:lvl1pPr>
            <a:lvl2pPr marL="1190625" indent="-285750" algn="l">
              <a:spcBef>
                <a:spcPct val="20000"/>
              </a:spcBef>
              <a:buChar char="–"/>
              <a:defRPr sz="2200" b="1">
                <a:solidFill>
                  <a:srgbClr val="003399"/>
                </a:solidFill>
                <a:effectLst>
                  <a:outerShdw blurRad="38100" dist="38100" dir="2700000" algn="tl">
                    <a:srgbClr val="C0C0C0"/>
                  </a:outerShdw>
                </a:effectLst>
                <a:latin typeface="Times New Roman" panose="02020603050405020304" pitchFamily="18" charset="0"/>
              </a:defRPr>
            </a:lvl2pPr>
            <a:lvl3pPr marL="1598613" indent="-228600" algn="l">
              <a:spcBef>
                <a:spcPct val="20000"/>
              </a:spcBef>
              <a:buChar char="•"/>
              <a:defRPr sz="2000" b="1">
                <a:solidFill>
                  <a:srgbClr val="009900"/>
                </a:solidFill>
                <a:effectLst>
                  <a:outerShdw blurRad="38100" dist="38100" dir="2700000" algn="tl">
                    <a:srgbClr val="C0C0C0"/>
                  </a:outerShdw>
                </a:effectLst>
                <a:latin typeface="Times New Roman" panose="02020603050405020304" pitchFamily="18" charset="0"/>
              </a:defRPr>
            </a:lvl3pPr>
            <a:lvl4pPr marL="2006600" indent="-228600" algn="l">
              <a:spcBef>
                <a:spcPct val="20000"/>
              </a:spcBef>
              <a:buChar char="–"/>
              <a:defRPr b="1">
                <a:solidFill>
                  <a:srgbClr val="FF3300"/>
                </a:solidFill>
                <a:effectLst>
                  <a:outerShdw blurRad="38100" dist="38100" dir="2700000" algn="tl">
                    <a:srgbClr val="C0C0C0"/>
                  </a:outerShdw>
                </a:effectLst>
                <a:latin typeface="Times New Roman" panose="02020603050405020304" pitchFamily="18" charset="0"/>
              </a:defRPr>
            </a:lvl4pPr>
            <a:lvl5pPr marL="2414588" indent="-228600" algn="l">
              <a:spcBef>
                <a:spcPct val="20000"/>
              </a:spcBef>
              <a:buChar char="»"/>
              <a:defRPr b="1">
                <a:solidFill>
                  <a:srgbClr val="FFFF00"/>
                </a:solidFill>
                <a:effectLst>
                  <a:outerShdw blurRad="38100" dist="38100" dir="2700000" algn="tl">
                    <a:srgbClr val="C0C0C0"/>
                  </a:outerShdw>
                </a:effectLst>
                <a:latin typeface="Times New Roman" panose="02020603050405020304" pitchFamily="18" charset="0"/>
              </a:defRPr>
            </a:lvl5pPr>
            <a:lvl6pPr marL="28717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6pPr>
            <a:lvl7pPr marL="33289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7pPr>
            <a:lvl8pPr marL="37861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8pPr>
            <a:lvl9pPr marL="42433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9pPr>
          </a:lstStyle>
          <a:p>
            <a:pPr>
              <a:spcBef>
                <a:spcPct val="10000"/>
              </a:spcBef>
              <a:spcAft>
                <a:spcPct val="10000"/>
              </a:spcAft>
              <a:buFontTx/>
              <a:buNone/>
              <a:defRPr/>
            </a:pPr>
            <a:r>
              <a:rPr lang="en-US" altLang="zh-CN" sz="2800" b="0" dirty="0" smtClean="0">
                <a:solidFill>
                  <a:srgbClr val="00CC00"/>
                </a:solidFill>
                <a:latin typeface="Arial Black" panose="020B0A04020102020204" pitchFamily="34" charset="0"/>
                <a:ea typeface="Arial Unicode MS" panose="020B0604020202020204" pitchFamily="34" charset="-128"/>
                <a:cs typeface="Arial Unicode MS" panose="020B0604020202020204" pitchFamily="34" charset="-128"/>
              </a:rPr>
              <a:t>- Improving crop cultivation </a:t>
            </a:r>
          </a:p>
        </p:txBody>
      </p:sp>
      <p:sp>
        <p:nvSpPr>
          <p:cNvPr id="23560" name="Rectangle 8"/>
          <p:cNvSpPr>
            <a:spLocks noChangeArrowheads="1"/>
          </p:cNvSpPr>
          <p:nvPr/>
        </p:nvSpPr>
        <p:spPr bwMode="auto">
          <a:xfrm>
            <a:off x="2268538" y="3060700"/>
            <a:ext cx="6480175"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1325" indent="-441325" algn="l">
              <a:spcBef>
                <a:spcPct val="20000"/>
              </a:spcBef>
              <a:buChar char="•"/>
              <a:defRPr sz="2400" b="1">
                <a:solidFill>
                  <a:srgbClr val="0000FF"/>
                </a:solidFill>
                <a:effectLst>
                  <a:outerShdw blurRad="38100" dist="38100" dir="2700000" algn="tl">
                    <a:srgbClr val="C0C0C0"/>
                  </a:outerShdw>
                </a:effectLst>
                <a:latin typeface="Times New Roman" panose="02020603050405020304" pitchFamily="18" charset="0"/>
              </a:defRPr>
            </a:lvl1pPr>
            <a:lvl2pPr marL="1190625" indent="-285750" algn="l">
              <a:spcBef>
                <a:spcPct val="20000"/>
              </a:spcBef>
              <a:buChar char="–"/>
              <a:defRPr sz="2200" b="1">
                <a:solidFill>
                  <a:srgbClr val="003399"/>
                </a:solidFill>
                <a:effectLst>
                  <a:outerShdw blurRad="38100" dist="38100" dir="2700000" algn="tl">
                    <a:srgbClr val="C0C0C0"/>
                  </a:outerShdw>
                </a:effectLst>
                <a:latin typeface="Times New Roman" panose="02020603050405020304" pitchFamily="18" charset="0"/>
              </a:defRPr>
            </a:lvl2pPr>
            <a:lvl3pPr marL="1598613" indent="-228600" algn="l">
              <a:spcBef>
                <a:spcPct val="20000"/>
              </a:spcBef>
              <a:buChar char="•"/>
              <a:defRPr sz="2000" b="1">
                <a:solidFill>
                  <a:srgbClr val="009900"/>
                </a:solidFill>
                <a:effectLst>
                  <a:outerShdw blurRad="38100" dist="38100" dir="2700000" algn="tl">
                    <a:srgbClr val="C0C0C0"/>
                  </a:outerShdw>
                </a:effectLst>
                <a:latin typeface="Times New Roman" panose="02020603050405020304" pitchFamily="18" charset="0"/>
              </a:defRPr>
            </a:lvl3pPr>
            <a:lvl4pPr marL="2006600" indent="-228600" algn="l">
              <a:spcBef>
                <a:spcPct val="20000"/>
              </a:spcBef>
              <a:buChar char="–"/>
              <a:defRPr b="1">
                <a:solidFill>
                  <a:srgbClr val="FF3300"/>
                </a:solidFill>
                <a:effectLst>
                  <a:outerShdw blurRad="38100" dist="38100" dir="2700000" algn="tl">
                    <a:srgbClr val="C0C0C0"/>
                  </a:outerShdw>
                </a:effectLst>
                <a:latin typeface="Times New Roman" panose="02020603050405020304" pitchFamily="18" charset="0"/>
              </a:defRPr>
            </a:lvl4pPr>
            <a:lvl5pPr marL="2414588" indent="-228600" algn="l">
              <a:spcBef>
                <a:spcPct val="20000"/>
              </a:spcBef>
              <a:buChar char="»"/>
              <a:defRPr b="1">
                <a:solidFill>
                  <a:srgbClr val="FFFF00"/>
                </a:solidFill>
                <a:effectLst>
                  <a:outerShdw blurRad="38100" dist="38100" dir="2700000" algn="tl">
                    <a:srgbClr val="C0C0C0"/>
                  </a:outerShdw>
                </a:effectLst>
                <a:latin typeface="Times New Roman" panose="02020603050405020304" pitchFamily="18" charset="0"/>
              </a:defRPr>
            </a:lvl5pPr>
            <a:lvl6pPr marL="28717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6pPr>
            <a:lvl7pPr marL="33289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7pPr>
            <a:lvl8pPr marL="37861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8pPr>
            <a:lvl9pPr marL="42433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9pPr>
          </a:lstStyle>
          <a:p>
            <a:pPr>
              <a:spcBef>
                <a:spcPct val="10000"/>
              </a:spcBef>
              <a:spcAft>
                <a:spcPct val="10000"/>
              </a:spcAft>
              <a:buFontTx/>
              <a:buNone/>
              <a:defRPr/>
            </a:pPr>
            <a:r>
              <a:rPr lang="en-US" altLang="zh-CN" sz="2800" b="0" smtClean="0">
                <a:solidFill>
                  <a:srgbClr val="00CC00"/>
                </a:solidFill>
                <a:latin typeface="Arial Black" panose="020B0A04020102020204" pitchFamily="34" charset="0"/>
                <a:ea typeface="Arial Unicode MS" panose="020B0604020202020204" pitchFamily="34" charset="-128"/>
                <a:cs typeface="Arial Unicode MS" panose="020B0604020202020204" pitchFamily="34" charset="-128"/>
              </a:rPr>
              <a:t>- Enhancing biodiversity </a:t>
            </a:r>
          </a:p>
        </p:txBody>
      </p:sp>
      <p:sp>
        <p:nvSpPr>
          <p:cNvPr id="23561" name="Rectangle 9"/>
          <p:cNvSpPr>
            <a:spLocks noChangeArrowheads="1"/>
          </p:cNvSpPr>
          <p:nvPr/>
        </p:nvSpPr>
        <p:spPr bwMode="auto">
          <a:xfrm>
            <a:off x="2620963" y="3916363"/>
            <a:ext cx="6704012"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1325" indent="-441325" algn="l">
              <a:spcBef>
                <a:spcPct val="20000"/>
              </a:spcBef>
              <a:buChar char="•"/>
              <a:defRPr sz="2400" b="1">
                <a:solidFill>
                  <a:srgbClr val="0000FF"/>
                </a:solidFill>
                <a:effectLst>
                  <a:outerShdw blurRad="38100" dist="38100" dir="2700000" algn="tl">
                    <a:srgbClr val="C0C0C0"/>
                  </a:outerShdw>
                </a:effectLst>
                <a:latin typeface="Times New Roman" panose="02020603050405020304" pitchFamily="18" charset="0"/>
              </a:defRPr>
            </a:lvl1pPr>
            <a:lvl2pPr marL="1190625" indent="-285750" algn="l">
              <a:spcBef>
                <a:spcPct val="20000"/>
              </a:spcBef>
              <a:buChar char="–"/>
              <a:defRPr sz="2200" b="1">
                <a:solidFill>
                  <a:srgbClr val="003399"/>
                </a:solidFill>
                <a:effectLst>
                  <a:outerShdw blurRad="38100" dist="38100" dir="2700000" algn="tl">
                    <a:srgbClr val="C0C0C0"/>
                  </a:outerShdw>
                </a:effectLst>
                <a:latin typeface="Times New Roman" panose="02020603050405020304" pitchFamily="18" charset="0"/>
              </a:defRPr>
            </a:lvl2pPr>
            <a:lvl3pPr marL="1598613" indent="-228600" algn="l">
              <a:spcBef>
                <a:spcPct val="20000"/>
              </a:spcBef>
              <a:buChar char="•"/>
              <a:defRPr sz="2000" b="1">
                <a:solidFill>
                  <a:srgbClr val="009900"/>
                </a:solidFill>
                <a:effectLst>
                  <a:outerShdw blurRad="38100" dist="38100" dir="2700000" algn="tl">
                    <a:srgbClr val="C0C0C0"/>
                  </a:outerShdw>
                </a:effectLst>
                <a:latin typeface="Times New Roman" panose="02020603050405020304" pitchFamily="18" charset="0"/>
              </a:defRPr>
            </a:lvl3pPr>
            <a:lvl4pPr marL="2006600" indent="-228600" algn="l">
              <a:spcBef>
                <a:spcPct val="20000"/>
              </a:spcBef>
              <a:buChar char="–"/>
              <a:defRPr b="1">
                <a:solidFill>
                  <a:srgbClr val="FF3300"/>
                </a:solidFill>
                <a:effectLst>
                  <a:outerShdw blurRad="38100" dist="38100" dir="2700000" algn="tl">
                    <a:srgbClr val="C0C0C0"/>
                  </a:outerShdw>
                </a:effectLst>
                <a:latin typeface="Times New Roman" panose="02020603050405020304" pitchFamily="18" charset="0"/>
              </a:defRPr>
            </a:lvl4pPr>
            <a:lvl5pPr marL="2414588" indent="-228600" algn="l">
              <a:spcBef>
                <a:spcPct val="20000"/>
              </a:spcBef>
              <a:buChar char="»"/>
              <a:defRPr b="1">
                <a:solidFill>
                  <a:srgbClr val="FFFF00"/>
                </a:solidFill>
                <a:effectLst>
                  <a:outerShdw blurRad="38100" dist="38100" dir="2700000" algn="tl">
                    <a:srgbClr val="C0C0C0"/>
                  </a:outerShdw>
                </a:effectLst>
                <a:latin typeface="Times New Roman" panose="02020603050405020304" pitchFamily="18" charset="0"/>
              </a:defRPr>
            </a:lvl5pPr>
            <a:lvl6pPr marL="28717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6pPr>
            <a:lvl7pPr marL="33289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7pPr>
            <a:lvl8pPr marL="37861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8pPr>
            <a:lvl9pPr marL="4243388" indent="-228600" algn="l" rtl="0" eaLnBrk="0" fontAlgn="base" hangingPunct="0">
              <a:spcBef>
                <a:spcPct val="20000"/>
              </a:spcBef>
              <a:spcAft>
                <a:spcPct val="0"/>
              </a:spcAft>
              <a:buChar char="»"/>
              <a:defRPr b="1">
                <a:solidFill>
                  <a:srgbClr val="FFFF00"/>
                </a:solidFill>
                <a:effectLst>
                  <a:outerShdw blurRad="38100" dist="38100" dir="2700000" algn="tl">
                    <a:srgbClr val="C0C0C0"/>
                  </a:outerShdw>
                </a:effectLst>
                <a:latin typeface="Times New Roman" panose="02020603050405020304" pitchFamily="18" charset="0"/>
              </a:defRPr>
            </a:lvl9pPr>
          </a:lstStyle>
          <a:p>
            <a:pPr>
              <a:spcBef>
                <a:spcPct val="10000"/>
              </a:spcBef>
              <a:spcAft>
                <a:spcPct val="10000"/>
              </a:spcAft>
              <a:buFontTx/>
              <a:buNone/>
              <a:defRPr/>
            </a:pPr>
            <a:r>
              <a:rPr lang="en-US" altLang="zh-CN" sz="2800" b="0" dirty="0" smtClean="0">
                <a:solidFill>
                  <a:srgbClr val="00CC00"/>
                </a:solidFill>
                <a:latin typeface="Arial Black" panose="020B0A04020102020204" pitchFamily="34" charset="0"/>
                <a:ea typeface="Arial Unicode MS" panose="020B0604020202020204" pitchFamily="34" charset="-128"/>
                <a:cs typeface="Arial Unicode MS" panose="020B0604020202020204" pitchFamily="34" charset="-128"/>
              </a:rPr>
              <a:t>- Increasing farmer’s income </a:t>
            </a:r>
          </a:p>
        </p:txBody>
      </p:sp>
      <p:sp>
        <p:nvSpPr>
          <p:cNvPr id="23563" name="Rectangle 11"/>
          <p:cNvSpPr>
            <a:spLocks noGrp="1" noChangeArrowheads="1"/>
          </p:cNvSpPr>
          <p:nvPr>
            <p:ph type="title"/>
          </p:nvPr>
        </p:nvSpPr>
        <p:spPr>
          <a:xfrm>
            <a:off x="684213" y="1052513"/>
            <a:ext cx="6192837" cy="720725"/>
          </a:xfrm>
        </p:spPr>
        <p:txBody>
          <a:bodyPr/>
          <a:lstStyle/>
          <a:p>
            <a:pPr>
              <a:defRPr/>
            </a:pPr>
            <a:r>
              <a:rPr lang="en-GB" altLang="ar-SA" sz="3600" b="0" smtClean="0">
                <a:solidFill>
                  <a:srgbClr val="0000FF"/>
                </a:solidFill>
                <a:latin typeface="Arial Black" panose="020B0A04020102020204" pitchFamily="34" charset="0"/>
              </a:rPr>
              <a:t>Mutation techniques</a:t>
            </a:r>
          </a:p>
        </p:txBody>
      </p:sp>
      <p:pic>
        <p:nvPicPr>
          <p:cNvPr id="23565" name="Picture 13" descr="Ma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300663"/>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W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5300663"/>
            <a:ext cx="1136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Toma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5316538"/>
            <a:ext cx="110966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6" descr="R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763" y="5300663"/>
            <a:ext cx="11334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Sorgh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650" y="53181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8" descr="Pap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7175" y="5300663"/>
            <a:ext cx="112553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9" descr="Fri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5316538"/>
            <a:ext cx="1081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422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1000" fill="hold"/>
                                        <p:tgtEl>
                                          <p:spTgt spid="2355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55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3560">
                                            <p:txEl>
                                              <p:pRg st="0" end="0"/>
                                            </p:txEl>
                                          </p:spTgt>
                                        </p:tgtEl>
                                        <p:attrNameLst>
                                          <p:attrName>style.visibility</p:attrName>
                                        </p:attrNameLst>
                                      </p:cBhvr>
                                      <p:to>
                                        <p:strVal val="visible"/>
                                      </p:to>
                                    </p:set>
                                    <p:anim calcmode="lin" valueType="num">
                                      <p:cBhvr additive="base">
                                        <p:cTn id="12" dur="1000" fill="hold"/>
                                        <p:tgtEl>
                                          <p:spTgt spid="23560">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3560">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3561">
                                            <p:txEl>
                                              <p:pRg st="0" end="0"/>
                                            </p:txEl>
                                          </p:spTgt>
                                        </p:tgtEl>
                                        <p:attrNameLst>
                                          <p:attrName>style.visibility</p:attrName>
                                        </p:attrNameLst>
                                      </p:cBhvr>
                                      <p:to>
                                        <p:strVal val="visible"/>
                                      </p:to>
                                    </p:set>
                                    <p:anim calcmode="lin" valueType="num">
                                      <p:cBhvr additive="base">
                                        <p:cTn id="17" dur="1000" fill="hold"/>
                                        <p:tgtEl>
                                          <p:spTgt spid="23561">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3561">
                                            <p:txEl>
                                              <p:pRg st="0" end="0"/>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23565"/>
                                        </p:tgtEl>
                                        <p:attrNameLst>
                                          <p:attrName>style.visibility</p:attrName>
                                        </p:attrNameLst>
                                      </p:cBhvr>
                                      <p:to>
                                        <p:strVal val="visible"/>
                                      </p:to>
                                    </p:set>
                                    <p:animEffect transition="in" filter="fade">
                                      <p:cBhvr>
                                        <p:cTn id="22" dur="1000"/>
                                        <p:tgtEl>
                                          <p:spTgt spid="23565"/>
                                        </p:tgtEl>
                                      </p:cBhvr>
                                    </p:animEffect>
                                  </p:childTnLst>
                                </p:cTn>
                              </p:par>
                              <p:par>
                                <p:cTn id="23" presetID="10" presetClass="entr" presetSubtype="0" fill="hold" nodeType="withEffect">
                                  <p:stCondLst>
                                    <p:cond delay="0"/>
                                  </p:stCondLst>
                                  <p:childTnLst>
                                    <p:set>
                                      <p:cBhvr>
                                        <p:cTn id="24" dur="1" fill="hold">
                                          <p:stCondLst>
                                            <p:cond delay="0"/>
                                          </p:stCondLst>
                                        </p:cTn>
                                        <p:tgtEl>
                                          <p:spTgt spid="23568"/>
                                        </p:tgtEl>
                                        <p:attrNameLst>
                                          <p:attrName>style.visibility</p:attrName>
                                        </p:attrNameLst>
                                      </p:cBhvr>
                                      <p:to>
                                        <p:strVal val="visible"/>
                                      </p:to>
                                    </p:set>
                                    <p:animEffect transition="in" filter="fade">
                                      <p:cBhvr>
                                        <p:cTn id="25" dur="1000"/>
                                        <p:tgtEl>
                                          <p:spTgt spid="23568"/>
                                        </p:tgtEl>
                                      </p:cBhvr>
                                    </p:animEffect>
                                  </p:childTnLst>
                                </p:cTn>
                              </p:par>
                              <p:par>
                                <p:cTn id="26" presetID="10" presetClass="entr" presetSubtype="0" fill="hold" nodeType="withEffect">
                                  <p:stCondLst>
                                    <p:cond delay="0"/>
                                  </p:stCondLst>
                                  <p:childTnLst>
                                    <p:set>
                                      <p:cBhvr>
                                        <p:cTn id="27" dur="1" fill="hold">
                                          <p:stCondLst>
                                            <p:cond delay="0"/>
                                          </p:stCondLst>
                                        </p:cTn>
                                        <p:tgtEl>
                                          <p:spTgt spid="23571"/>
                                        </p:tgtEl>
                                        <p:attrNameLst>
                                          <p:attrName>style.visibility</p:attrName>
                                        </p:attrNameLst>
                                      </p:cBhvr>
                                      <p:to>
                                        <p:strVal val="visible"/>
                                      </p:to>
                                    </p:set>
                                    <p:animEffect transition="in" filter="fade">
                                      <p:cBhvr>
                                        <p:cTn id="28" dur="1000"/>
                                        <p:tgtEl>
                                          <p:spTgt spid="23571"/>
                                        </p:tgtEl>
                                      </p:cBhvr>
                                    </p:animEffect>
                                  </p:childTnLst>
                                </p:cTn>
                              </p:par>
                            </p:childTnLst>
                          </p:cTn>
                        </p:par>
                        <p:par>
                          <p:cTn id="29" fill="hold" nodeType="afterGroup">
                            <p:stCondLst>
                              <p:cond delay="4000"/>
                            </p:stCondLst>
                            <p:childTnLst>
                              <p:par>
                                <p:cTn id="30" presetID="10" presetClass="entr" presetSubtype="0" fill="hold" nodeType="afterEffect">
                                  <p:stCondLst>
                                    <p:cond delay="0"/>
                                  </p:stCondLst>
                                  <p:childTnLst>
                                    <p:set>
                                      <p:cBhvr>
                                        <p:cTn id="31" dur="1" fill="hold">
                                          <p:stCondLst>
                                            <p:cond delay="0"/>
                                          </p:stCondLst>
                                        </p:cTn>
                                        <p:tgtEl>
                                          <p:spTgt spid="23566"/>
                                        </p:tgtEl>
                                        <p:attrNameLst>
                                          <p:attrName>style.visibility</p:attrName>
                                        </p:attrNameLst>
                                      </p:cBhvr>
                                      <p:to>
                                        <p:strVal val="visible"/>
                                      </p:to>
                                    </p:set>
                                    <p:animEffect transition="in" filter="fade">
                                      <p:cBhvr>
                                        <p:cTn id="32" dur="1000"/>
                                        <p:tgtEl>
                                          <p:spTgt spid="23566"/>
                                        </p:tgtEl>
                                      </p:cBhvr>
                                    </p:animEffect>
                                  </p:childTnLst>
                                </p:cTn>
                              </p:par>
                              <p:par>
                                <p:cTn id="33" presetID="10" presetClass="entr" presetSubtype="0" fill="hold" nodeType="withEffect">
                                  <p:stCondLst>
                                    <p:cond delay="0"/>
                                  </p:stCondLst>
                                  <p:childTnLst>
                                    <p:set>
                                      <p:cBhvr>
                                        <p:cTn id="34" dur="1" fill="hold">
                                          <p:stCondLst>
                                            <p:cond delay="0"/>
                                          </p:stCondLst>
                                        </p:cTn>
                                        <p:tgtEl>
                                          <p:spTgt spid="23569"/>
                                        </p:tgtEl>
                                        <p:attrNameLst>
                                          <p:attrName>style.visibility</p:attrName>
                                        </p:attrNameLst>
                                      </p:cBhvr>
                                      <p:to>
                                        <p:strVal val="visible"/>
                                      </p:to>
                                    </p:set>
                                    <p:animEffect transition="in" filter="fade">
                                      <p:cBhvr>
                                        <p:cTn id="35" dur="1000"/>
                                        <p:tgtEl>
                                          <p:spTgt spid="23569"/>
                                        </p:tgtEl>
                                      </p:cBhvr>
                                    </p:animEffect>
                                  </p:childTnLst>
                                </p:cTn>
                              </p:par>
                            </p:childTnLst>
                          </p:cTn>
                        </p:par>
                        <p:par>
                          <p:cTn id="36" fill="hold" nodeType="afterGroup">
                            <p:stCondLst>
                              <p:cond delay="5000"/>
                            </p:stCondLst>
                            <p:childTnLst>
                              <p:par>
                                <p:cTn id="37" presetID="10" presetClass="entr" presetSubtype="0" fill="hold" nodeType="afterEffect">
                                  <p:stCondLst>
                                    <p:cond delay="0"/>
                                  </p:stCondLst>
                                  <p:childTnLst>
                                    <p:set>
                                      <p:cBhvr>
                                        <p:cTn id="38" dur="1" fill="hold">
                                          <p:stCondLst>
                                            <p:cond delay="0"/>
                                          </p:stCondLst>
                                        </p:cTn>
                                        <p:tgtEl>
                                          <p:spTgt spid="23567"/>
                                        </p:tgtEl>
                                        <p:attrNameLst>
                                          <p:attrName>style.visibility</p:attrName>
                                        </p:attrNameLst>
                                      </p:cBhvr>
                                      <p:to>
                                        <p:strVal val="visible"/>
                                      </p:to>
                                    </p:set>
                                    <p:animEffect transition="in" filter="fade">
                                      <p:cBhvr>
                                        <p:cTn id="39" dur="1000"/>
                                        <p:tgtEl>
                                          <p:spTgt spid="23567"/>
                                        </p:tgtEl>
                                      </p:cBhvr>
                                    </p:animEffect>
                                  </p:childTnLst>
                                </p:cTn>
                              </p:par>
                              <p:par>
                                <p:cTn id="40" presetID="10" presetClass="entr" presetSubtype="0" fill="hold" nodeType="withEffect">
                                  <p:stCondLst>
                                    <p:cond delay="0"/>
                                  </p:stCondLst>
                                  <p:childTnLst>
                                    <p:set>
                                      <p:cBhvr>
                                        <p:cTn id="41" dur="1" fill="hold">
                                          <p:stCondLst>
                                            <p:cond delay="0"/>
                                          </p:stCondLst>
                                        </p:cTn>
                                        <p:tgtEl>
                                          <p:spTgt spid="23570"/>
                                        </p:tgtEl>
                                        <p:attrNameLst>
                                          <p:attrName>style.visibility</p:attrName>
                                        </p:attrNameLst>
                                      </p:cBhvr>
                                      <p:to>
                                        <p:strVal val="visible"/>
                                      </p:to>
                                    </p:set>
                                    <p:animEffect transition="in" filter="fade">
                                      <p:cBhvr>
                                        <p:cTn id="42" dur="10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dvAuto="1000"/>
      <p:bldP spid="23560" grpId="0" build="p" advAuto="1000"/>
      <p:bldP spid="23561" grpId="0" build="p" advAuto="100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52" name="Rectangle 128"/>
          <p:cNvSpPr>
            <a:spLocks noChangeArrowheads="1"/>
          </p:cNvSpPr>
          <p:nvPr/>
        </p:nvSpPr>
        <p:spPr bwMode="auto">
          <a:xfrm>
            <a:off x="470610" y="1241424"/>
            <a:ext cx="3537828" cy="585418"/>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zh-CN" sz="3200" dirty="0">
                <a:solidFill>
                  <a:srgbClr val="00CC00"/>
                </a:solidFill>
                <a:latin typeface="Estrangelo Edessa" panose="03080600000000000000" pitchFamily="66" charset="0"/>
                <a:cs typeface="Estrangelo Edessa" panose="03080600000000000000" pitchFamily="66" charset="0"/>
              </a:rPr>
              <a:t>MUTANT VARIETIES</a:t>
            </a:r>
            <a:endParaRPr lang="en-US" altLang="zh-CN" sz="3200" dirty="0">
              <a:solidFill>
                <a:srgbClr val="000099"/>
              </a:solidFill>
              <a:latin typeface="Estrangelo Edessa" panose="03080600000000000000" pitchFamily="66" charset="0"/>
              <a:cs typeface="Estrangelo Edessa" panose="03080600000000000000" pitchFamily="66" charset="0"/>
            </a:endParaRPr>
          </a:p>
        </p:txBody>
      </p:sp>
      <p:grpSp>
        <p:nvGrpSpPr>
          <p:cNvPr id="26753" name="Group 129"/>
          <p:cNvGrpSpPr>
            <a:grpSpLocks/>
          </p:cNvGrpSpPr>
          <p:nvPr/>
        </p:nvGrpSpPr>
        <p:grpSpPr bwMode="auto">
          <a:xfrm>
            <a:off x="2894013" y="3311525"/>
            <a:ext cx="5727700" cy="2547938"/>
            <a:chOff x="1823" y="2086"/>
            <a:chExt cx="3608" cy="1605"/>
          </a:xfrm>
        </p:grpSpPr>
        <p:graphicFrame>
          <p:nvGraphicFramePr>
            <p:cNvPr id="12298" name="Object 130"/>
            <p:cNvGraphicFramePr>
              <a:graphicFrameLocks/>
            </p:cNvGraphicFramePr>
            <p:nvPr/>
          </p:nvGraphicFramePr>
          <p:xfrm>
            <a:off x="2114" y="2086"/>
            <a:ext cx="3317" cy="1605"/>
          </p:xfrm>
          <a:graphic>
            <a:graphicData uri="http://schemas.openxmlformats.org/presentationml/2006/ole">
              <mc:AlternateContent xmlns:mc="http://schemas.openxmlformats.org/markup-compatibility/2006">
                <mc:Choice xmlns:v="urn:schemas-microsoft-com:vml" Requires="v">
                  <p:oleObj spid="_x0000_s12304" name="图表" r:id="rId3" imgW="8762858" imgH="4343494" progId="MSGraph.Chart.8">
                    <p:embed followColorScheme="full"/>
                  </p:oleObj>
                </mc:Choice>
                <mc:Fallback>
                  <p:oleObj name="图表" r:id="rId3" imgW="8762858" imgH="4343494" progId="MSGraph.Chart.8">
                    <p:embed followColorScheme="full"/>
                    <p:pic>
                      <p:nvPicPr>
                        <p:cNvPr id="0" name=""/>
                        <p:cNvPicPr>
                          <a:picLocks noChangeArrowheads="1"/>
                        </p:cNvPicPr>
                        <p:nvPr/>
                      </p:nvPicPr>
                      <p:blipFill>
                        <a:blip r:embed="rId4"/>
                        <a:srcRect/>
                        <a:stretch>
                          <a:fillRect/>
                        </a:stretch>
                      </p:blipFill>
                      <p:spPr bwMode="auto">
                        <a:xfrm>
                          <a:off x="2114" y="2086"/>
                          <a:ext cx="3317" cy="160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2299" name="Group 131"/>
            <p:cNvGrpSpPr>
              <a:grpSpLocks/>
            </p:cNvGrpSpPr>
            <p:nvPr/>
          </p:nvGrpSpPr>
          <p:grpSpPr bwMode="auto">
            <a:xfrm>
              <a:off x="1823" y="2296"/>
              <a:ext cx="3102" cy="803"/>
              <a:chOff x="1823" y="2296"/>
              <a:chExt cx="3102" cy="803"/>
            </a:xfrm>
          </p:grpSpPr>
          <p:sp>
            <p:nvSpPr>
              <p:cNvPr id="26756" name="Text Box 132"/>
              <p:cNvSpPr txBox="1">
                <a:spLocks noChangeArrowheads="1"/>
              </p:cNvSpPr>
              <p:nvPr/>
            </p:nvSpPr>
            <p:spPr bwMode="auto">
              <a:xfrm>
                <a:off x="4040" y="2723"/>
                <a:ext cx="885" cy="202"/>
              </a:xfrm>
              <a:prstGeom prst="rect">
                <a:avLst/>
              </a:prstGeom>
              <a:noFill/>
              <a:ln>
                <a:noFill/>
              </a:ln>
              <a:effectLst/>
              <a:extLst>
                <a:ext uri="{909E8E84-426E-40DD-AFC4-6F175D3DCCD1}">
                  <a14:hiddenFill xmlns:a14="http://schemas.microsoft.com/office/drawing/2010/main">
                    <a:solidFill>
                      <a:srgbClr val="99CCFF">
                        <a:alpha val="70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1500" b="1" dirty="0">
                    <a:solidFill>
                      <a:schemeClr val="bg1"/>
                    </a:solidFill>
                    <a:latin typeface="Arial" panose="020B0604020202020204" pitchFamily="34" charset="0"/>
                    <a:cs typeface="Arial" panose="020B0604020202020204" pitchFamily="34" charset="0"/>
                  </a:rPr>
                  <a:t>Cereals</a:t>
                </a:r>
                <a:r>
                  <a:rPr lang="en-US" altLang="zh-CN" sz="15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1206</a:t>
                </a:r>
              </a:p>
            </p:txBody>
          </p:sp>
          <p:sp>
            <p:nvSpPr>
              <p:cNvPr id="26757" name="Text Box 133"/>
              <p:cNvSpPr txBox="1">
                <a:spLocks noChangeArrowheads="1"/>
              </p:cNvSpPr>
              <p:nvPr/>
            </p:nvSpPr>
            <p:spPr bwMode="auto">
              <a:xfrm>
                <a:off x="2472" y="2886"/>
                <a:ext cx="893" cy="213"/>
              </a:xfrm>
              <a:prstGeom prst="rect">
                <a:avLst/>
              </a:prstGeom>
              <a:noFill/>
              <a:ln>
                <a:noFill/>
              </a:ln>
              <a:effectLst/>
              <a:extLst>
                <a:ext uri="{909E8E84-426E-40DD-AFC4-6F175D3DCCD1}">
                  <a14:hiddenFill xmlns:a14="http://schemas.microsoft.com/office/drawing/2010/main">
                    <a:solidFill>
                      <a:srgbClr val="99CCFF">
                        <a:alpha val="70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1600" b="1" dirty="0">
                    <a:solidFill>
                      <a:srgbClr val="0000FF"/>
                    </a:solidFill>
                    <a:latin typeface="Arial" panose="020B0604020202020204" pitchFamily="34" charset="0"/>
                    <a:cs typeface="Arial" panose="020B0604020202020204" pitchFamily="34" charset="0"/>
                  </a:rPr>
                  <a:t>Flowers  454</a:t>
                </a:r>
              </a:p>
            </p:txBody>
          </p:sp>
          <p:sp>
            <p:nvSpPr>
              <p:cNvPr id="26758" name="Text Box 134"/>
              <p:cNvSpPr txBox="1">
                <a:spLocks noChangeArrowheads="1"/>
              </p:cNvSpPr>
              <p:nvPr/>
            </p:nvSpPr>
            <p:spPr bwMode="auto">
              <a:xfrm>
                <a:off x="2098" y="2391"/>
                <a:ext cx="971" cy="213"/>
              </a:xfrm>
              <a:prstGeom prst="rect">
                <a:avLst/>
              </a:prstGeom>
              <a:noFill/>
              <a:ln>
                <a:noFill/>
              </a:ln>
              <a:effectLst/>
              <a:extLst>
                <a:ext uri="{909E8E84-426E-40DD-AFC4-6F175D3DCCD1}">
                  <a14:hiddenFill xmlns:a14="http://schemas.microsoft.com/office/drawing/2010/main">
                    <a:solidFill>
                      <a:srgbClr val="99CCFF">
                        <a:alpha val="70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1600" b="1" dirty="0">
                    <a:latin typeface="Arial" panose="020B0604020202020204" pitchFamily="34" charset="0"/>
                    <a:cs typeface="Arial" panose="020B0604020202020204" pitchFamily="34" charset="0"/>
                  </a:rPr>
                  <a:t>Legumes  203</a:t>
                </a:r>
              </a:p>
            </p:txBody>
          </p:sp>
          <p:sp>
            <p:nvSpPr>
              <p:cNvPr id="26759" name="Text Box 135"/>
              <p:cNvSpPr txBox="1">
                <a:spLocks noChangeArrowheads="1"/>
              </p:cNvSpPr>
              <p:nvPr/>
            </p:nvSpPr>
            <p:spPr bwMode="auto">
              <a:xfrm>
                <a:off x="1823" y="2589"/>
                <a:ext cx="929" cy="213"/>
              </a:xfrm>
              <a:prstGeom prst="rect">
                <a:avLst/>
              </a:prstGeom>
              <a:noFill/>
              <a:ln>
                <a:noFill/>
              </a:ln>
              <a:effectLst/>
              <a:extLst>
                <a:ext uri="{909E8E84-426E-40DD-AFC4-6F175D3DCCD1}">
                  <a14:hiddenFill xmlns:a14="http://schemas.microsoft.com/office/drawing/2010/main">
                    <a:solidFill>
                      <a:srgbClr val="99CCFF">
                        <a:alpha val="70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1600" b="1" dirty="0">
                    <a:solidFill>
                      <a:srgbClr val="00B050"/>
                    </a:solidFill>
                    <a:latin typeface="Arial" panose="020B0604020202020204" pitchFamily="34" charset="0"/>
                    <a:cs typeface="Arial" panose="020B0604020202020204" pitchFamily="34" charset="0"/>
                  </a:rPr>
                  <a:t>Oil crops 198</a:t>
                </a:r>
              </a:p>
            </p:txBody>
          </p:sp>
          <p:sp>
            <p:nvSpPr>
              <p:cNvPr id="26760" name="Text Box 136"/>
              <p:cNvSpPr txBox="1">
                <a:spLocks noChangeArrowheads="1"/>
              </p:cNvSpPr>
              <p:nvPr/>
            </p:nvSpPr>
            <p:spPr bwMode="auto">
              <a:xfrm>
                <a:off x="3424" y="2296"/>
                <a:ext cx="724" cy="192"/>
              </a:xfrm>
              <a:prstGeom prst="rect">
                <a:avLst/>
              </a:prstGeom>
              <a:noFill/>
              <a:ln>
                <a:noFill/>
              </a:ln>
              <a:effectLst/>
              <a:extLst>
                <a:ext uri="{909E8E84-426E-40DD-AFC4-6F175D3DCCD1}">
                  <a14:hiddenFill xmlns:a14="http://schemas.microsoft.com/office/drawing/2010/main">
                    <a:solidFill>
                      <a:srgbClr val="99CCFF">
                        <a:alpha val="70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1400" b="1" dirty="0">
                    <a:solidFill>
                      <a:srgbClr val="FFFF66"/>
                    </a:solidFill>
                    <a:latin typeface="Arial" panose="020B0604020202020204" pitchFamily="34" charset="0"/>
                    <a:cs typeface="Arial" panose="020B0604020202020204" pitchFamily="34" charset="0"/>
                  </a:rPr>
                  <a:t>Others</a:t>
                </a:r>
                <a:r>
                  <a:rPr lang="en-US" altLang="zh-CN" sz="1400" b="1" dirty="0">
                    <a:solidFill>
                      <a:srgbClr val="FFFF66"/>
                    </a:solidFill>
                    <a:effectLst>
                      <a:outerShdw blurRad="38100" dist="38100" dir="2700000" algn="tl">
                        <a:srgbClr val="C0C0C0"/>
                      </a:outerShdw>
                    </a:effectLst>
                    <a:latin typeface="Arial" panose="020B0604020202020204" pitchFamily="34" charset="0"/>
                    <a:cs typeface="Arial" panose="020B0604020202020204" pitchFamily="34" charset="0"/>
                  </a:rPr>
                  <a:t>  611</a:t>
                </a:r>
              </a:p>
            </p:txBody>
          </p:sp>
        </p:grpSp>
      </p:grpSp>
      <p:sp>
        <p:nvSpPr>
          <p:cNvPr id="26761" name="Text Box 137"/>
          <p:cNvSpPr txBox="1">
            <a:spLocks noChangeArrowheads="1"/>
          </p:cNvSpPr>
          <p:nvPr/>
        </p:nvSpPr>
        <p:spPr bwMode="auto">
          <a:xfrm>
            <a:off x="996950" y="2327275"/>
            <a:ext cx="3692525" cy="519113"/>
          </a:xfrm>
          <a:prstGeom prst="rect">
            <a:avLst/>
          </a:prstGeom>
          <a:noFill/>
          <a:ln>
            <a:noFill/>
          </a:ln>
          <a:effectLst/>
          <a:extLst>
            <a:ext uri="{909E8E84-426E-40DD-AFC4-6F175D3DCCD1}">
              <a14:hiddenFill xmlns:a14="http://schemas.microsoft.com/office/drawing/2010/main">
                <a:solidFill>
                  <a:schemeClr val="bg1">
                    <a:alpha val="70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2800">
                <a:solidFill>
                  <a:srgbClr val="0000FF"/>
                </a:solidFill>
                <a:effectLst>
                  <a:outerShdw blurRad="38100" dist="38100" dir="2700000" algn="tl">
                    <a:srgbClr val="C0C0C0"/>
                  </a:outerShdw>
                </a:effectLst>
                <a:latin typeface="Franklin Gothic Heavy" panose="020B0903020102020204" pitchFamily="34" charset="0"/>
                <a:cs typeface="Arial" panose="020B0604020202020204" pitchFamily="34" charset="0"/>
              </a:rPr>
              <a:t>Total Number :   2672</a:t>
            </a:r>
          </a:p>
        </p:txBody>
      </p:sp>
      <p:sp>
        <p:nvSpPr>
          <p:cNvPr id="26762" name="Text Box 138"/>
          <p:cNvSpPr txBox="1">
            <a:spLocks noChangeArrowheads="1"/>
          </p:cNvSpPr>
          <p:nvPr/>
        </p:nvSpPr>
        <p:spPr bwMode="auto">
          <a:xfrm>
            <a:off x="984250" y="2909888"/>
            <a:ext cx="3732213" cy="519112"/>
          </a:xfrm>
          <a:prstGeom prst="rect">
            <a:avLst/>
          </a:prstGeom>
          <a:noFill/>
          <a:ln>
            <a:noFill/>
          </a:ln>
          <a:effectLst/>
          <a:extLst>
            <a:ext uri="{909E8E84-426E-40DD-AFC4-6F175D3DCCD1}">
              <a14:hiddenFill xmlns:a14="http://schemas.microsoft.com/office/drawing/2010/main">
                <a:solidFill>
                  <a:schemeClr val="bg1">
                    <a:alpha val="70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2800">
                <a:solidFill>
                  <a:srgbClr val="0000FF"/>
                </a:solidFill>
                <a:effectLst>
                  <a:outerShdw blurRad="38100" dist="38100" dir="2700000" algn="tl">
                    <a:srgbClr val="C0C0C0"/>
                  </a:outerShdw>
                </a:effectLst>
                <a:latin typeface="Franklin Gothic Heavy" panose="020B0903020102020204" pitchFamily="34" charset="0"/>
                <a:cs typeface="Arial" panose="020B0604020202020204" pitchFamily="34" charset="0"/>
              </a:rPr>
              <a:t>Plant Species :     170</a:t>
            </a:r>
          </a:p>
        </p:txBody>
      </p:sp>
      <p:sp>
        <p:nvSpPr>
          <p:cNvPr id="26763" name="Text Box 139"/>
          <p:cNvSpPr txBox="1">
            <a:spLocks noChangeArrowheads="1"/>
          </p:cNvSpPr>
          <p:nvPr/>
        </p:nvSpPr>
        <p:spPr bwMode="auto">
          <a:xfrm>
            <a:off x="4117975" y="1259679"/>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400" dirty="0">
                <a:solidFill>
                  <a:srgbClr val="000099"/>
                </a:solidFill>
                <a:effectLst>
                  <a:outerShdw blurRad="38100" dist="38100" dir="2700000" algn="tl">
                    <a:srgbClr val="C0C0C0"/>
                  </a:outerShdw>
                </a:effectLst>
                <a:latin typeface="Arial Black" panose="020B0A04020102020204" pitchFamily="34" charset="0"/>
                <a:cs typeface="Arial" panose="020B0604020202020204" pitchFamily="34" charset="0"/>
              </a:rPr>
              <a:t>(2006)</a:t>
            </a:r>
            <a:endParaRPr lang="en-US" altLang="zh-CN" sz="2400" dirty="0">
              <a:latin typeface="Arial Black" panose="020B0A04020102020204" pitchFamily="34" charset="0"/>
              <a:cs typeface="Arial" panose="020B0604020202020204" pitchFamily="34" charset="0"/>
            </a:endParaRPr>
          </a:p>
        </p:txBody>
      </p:sp>
      <p:sp>
        <p:nvSpPr>
          <p:cNvPr id="26764" name="Text Box 140"/>
          <p:cNvSpPr txBox="1">
            <a:spLocks noChangeArrowheads="1"/>
          </p:cNvSpPr>
          <p:nvPr/>
        </p:nvSpPr>
        <p:spPr bwMode="auto">
          <a:xfrm>
            <a:off x="4735513" y="6027738"/>
            <a:ext cx="409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zh-CN" sz="1400" b="1">
                <a:solidFill>
                  <a:srgbClr val="663300"/>
                </a:solidFill>
                <a:effectLst>
                  <a:outerShdw blurRad="38100" dist="38100" dir="2700000" algn="tl">
                    <a:srgbClr val="C0C0C0"/>
                  </a:outerShdw>
                </a:effectLst>
                <a:latin typeface="Arial" panose="020B0604020202020204" pitchFamily="34" charset="0"/>
                <a:cs typeface="Arial" panose="020B0604020202020204" pitchFamily="34" charset="0"/>
              </a:rPr>
              <a:t>Sources: FAO/IAEA Mutant Varieties Database</a:t>
            </a:r>
          </a:p>
        </p:txBody>
      </p:sp>
      <p:pic>
        <p:nvPicPr>
          <p:cNvPr id="12296" name="Picture 141" descr="Blu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5084763"/>
            <a:ext cx="16287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66" name="Rectangle 142"/>
          <p:cNvSpPr>
            <a:spLocks noGrp="1" noChangeArrowheads="1"/>
          </p:cNvSpPr>
          <p:nvPr>
            <p:ph type="title"/>
          </p:nvPr>
        </p:nvSpPr>
        <p:spPr>
          <a:xfrm>
            <a:off x="338932" y="133349"/>
            <a:ext cx="7704138" cy="1044575"/>
          </a:xfrm>
        </p:spPr>
        <p:txBody>
          <a:bodyPr/>
          <a:lstStyle/>
          <a:p>
            <a:pPr>
              <a:defRPr/>
            </a:pPr>
            <a:r>
              <a:rPr lang="en-GB" altLang="ar-SA" sz="3200" b="1" dirty="0" smtClean="0">
                <a:solidFill>
                  <a:srgbClr val="FF0000"/>
                </a:solidFill>
              </a:rPr>
              <a:t>Crop improvement by mutation techniques</a:t>
            </a:r>
          </a:p>
        </p:txBody>
      </p:sp>
    </p:spTree>
    <p:extLst>
      <p:ext uri="{BB962C8B-B14F-4D97-AF65-F5344CB8AC3E}">
        <p14:creationId xmlns:p14="http://schemas.microsoft.com/office/powerpoint/2010/main" val="489215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752"/>
                                        </p:tgtEl>
                                        <p:attrNameLst>
                                          <p:attrName>style.visibility</p:attrName>
                                        </p:attrNameLst>
                                      </p:cBhvr>
                                      <p:to>
                                        <p:strVal val="visible"/>
                                      </p:to>
                                    </p:set>
                                    <p:anim calcmode="lin" valueType="num">
                                      <p:cBhvr>
                                        <p:cTn id="7" dur="500" fill="hold"/>
                                        <p:tgtEl>
                                          <p:spTgt spid="26752"/>
                                        </p:tgtEl>
                                        <p:attrNameLst>
                                          <p:attrName>ppt_w</p:attrName>
                                        </p:attrNameLst>
                                      </p:cBhvr>
                                      <p:tavLst>
                                        <p:tav tm="0">
                                          <p:val>
                                            <p:fltVal val="0"/>
                                          </p:val>
                                        </p:tav>
                                        <p:tav tm="100000">
                                          <p:val>
                                            <p:strVal val="#ppt_w"/>
                                          </p:val>
                                        </p:tav>
                                      </p:tavLst>
                                    </p:anim>
                                    <p:anim calcmode="lin" valueType="num">
                                      <p:cBhvr>
                                        <p:cTn id="8" dur="500" fill="hold"/>
                                        <p:tgtEl>
                                          <p:spTgt spid="26752"/>
                                        </p:tgtEl>
                                        <p:attrNameLst>
                                          <p:attrName>ppt_h</p:attrName>
                                        </p:attrNameLst>
                                      </p:cBhvr>
                                      <p:tavLst>
                                        <p:tav tm="0">
                                          <p:val>
                                            <p:fltVal val="0"/>
                                          </p:val>
                                        </p:tav>
                                        <p:tav tm="100000">
                                          <p:val>
                                            <p:strVal val="#ppt_h"/>
                                          </p:val>
                                        </p:tav>
                                      </p:tavLst>
                                    </p:anim>
                                    <p:animEffect transition="in" filter="fade">
                                      <p:cBhvr>
                                        <p:cTn id="9" dur="500"/>
                                        <p:tgtEl>
                                          <p:spTgt spid="267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763"/>
                                        </p:tgtEl>
                                        <p:attrNameLst>
                                          <p:attrName>style.visibility</p:attrName>
                                        </p:attrNameLst>
                                      </p:cBhvr>
                                      <p:to>
                                        <p:strVal val="visible"/>
                                      </p:to>
                                    </p:set>
                                    <p:anim calcmode="lin" valueType="num">
                                      <p:cBhvr>
                                        <p:cTn id="12" dur="500" fill="hold"/>
                                        <p:tgtEl>
                                          <p:spTgt spid="26763"/>
                                        </p:tgtEl>
                                        <p:attrNameLst>
                                          <p:attrName>ppt_w</p:attrName>
                                        </p:attrNameLst>
                                      </p:cBhvr>
                                      <p:tavLst>
                                        <p:tav tm="0">
                                          <p:val>
                                            <p:fltVal val="0"/>
                                          </p:val>
                                        </p:tav>
                                        <p:tav tm="100000">
                                          <p:val>
                                            <p:strVal val="#ppt_w"/>
                                          </p:val>
                                        </p:tav>
                                      </p:tavLst>
                                    </p:anim>
                                    <p:anim calcmode="lin" valueType="num">
                                      <p:cBhvr>
                                        <p:cTn id="13" dur="500" fill="hold"/>
                                        <p:tgtEl>
                                          <p:spTgt spid="26763"/>
                                        </p:tgtEl>
                                        <p:attrNameLst>
                                          <p:attrName>ppt_h</p:attrName>
                                        </p:attrNameLst>
                                      </p:cBhvr>
                                      <p:tavLst>
                                        <p:tav tm="0">
                                          <p:val>
                                            <p:fltVal val="0"/>
                                          </p:val>
                                        </p:tav>
                                        <p:tav tm="100000">
                                          <p:val>
                                            <p:strVal val="#ppt_h"/>
                                          </p:val>
                                        </p:tav>
                                      </p:tavLst>
                                    </p:anim>
                                    <p:animEffect transition="in" filter="fade">
                                      <p:cBhvr>
                                        <p:cTn id="14" dur="500"/>
                                        <p:tgtEl>
                                          <p:spTgt spid="26763"/>
                                        </p:tgtEl>
                                      </p:cBhvr>
                                    </p:animEffect>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6753"/>
                                        </p:tgtEl>
                                        <p:attrNameLst>
                                          <p:attrName>style.visibility</p:attrName>
                                        </p:attrNameLst>
                                      </p:cBhvr>
                                      <p:to>
                                        <p:strVal val="visible"/>
                                      </p:to>
                                    </p:set>
                                    <p:animEffect transition="in" filter="fade">
                                      <p:cBhvr>
                                        <p:cTn id="18" dur="1000"/>
                                        <p:tgtEl>
                                          <p:spTgt spid="26753"/>
                                        </p:tgtEl>
                                      </p:cBhvr>
                                    </p:animEffect>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6761"/>
                                        </p:tgtEl>
                                        <p:attrNameLst>
                                          <p:attrName>style.visibility</p:attrName>
                                        </p:attrNameLst>
                                      </p:cBhvr>
                                      <p:to>
                                        <p:strVal val="visible"/>
                                      </p:to>
                                    </p:set>
                                    <p:anim calcmode="lin" valueType="num">
                                      <p:cBhvr>
                                        <p:cTn id="22" dur="500" fill="hold"/>
                                        <p:tgtEl>
                                          <p:spTgt spid="26761"/>
                                        </p:tgtEl>
                                        <p:attrNameLst>
                                          <p:attrName>ppt_w</p:attrName>
                                        </p:attrNameLst>
                                      </p:cBhvr>
                                      <p:tavLst>
                                        <p:tav tm="0">
                                          <p:val>
                                            <p:fltVal val="0"/>
                                          </p:val>
                                        </p:tav>
                                        <p:tav tm="100000">
                                          <p:val>
                                            <p:strVal val="#ppt_w"/>
                                          </p:val>
                                        </p:tav>
                                      </p:tavLst>
                                    </p:anim>
                                    <p:anim calcmode="lin" valueType="num">
                                      <p:cBhvr>
                                        <p:cTn id="23" dur="500" fill="hold"/>
                                        <p:tgtEl>
                                          <p:spTgt spid="26761"/>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6762"/>
                                        </p:tgtEl>
                                        <p:attrNameLst>
                                          <p:attrName>style.visibility</p:attrName>
                                        </p:attrNameLst>
                                      </p:cBhvr>
                                      <p:to>
                                        <p:strVal val="visible"/>
                                      </p:to>
                                    </p:set>
                                    <p:anim calcmode="lin" valueType="num">
                                      <p:cBhvr>
                                        <p:cTn id="27" dur="500" fill="hold"/>
                                        <p:tgtEl>
                                          <p:spTgt spid="26762"/>
                                        </p:tgtEl>
                                        <p:attrNameLst>
                                          <p:attrName>ppt_w</p:attrName>
                                        </p:attrNameLst>
                                      </p:cBhvr>
                                      <p:tavLst>
                                        <p:tav tm="0">
                                          <p:val>
                                            <p:fltVal val="0"/>
                                          </p:val>
                                        </p:tav>
                                        <p:tav tm="100000">
                                          <p:val>
                                            <p:strVal val="#ppt_w"/>
                                          </p:val>
                                        </p:tav>
                                      </p:tavLst>
                                    </p:anim>
                                    <p:anim calcmode="lin" valueType="num">
                                      <p:cBhvr>
                                        <p:cTn id="28" dur="500" fill="hold"/>
                                        <p:tgtEl>
                                          <p:spTgt spid="26762"/>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6764"/>
                                        </p:tgtEl>
                                        <p:attrNameLst>
                                          <p:attrName>style.visibility</p:attrName>
                                        </p:attrNameLst>
                                      </p:cBhvr>
                                      <p:to>
                                        <p:strVal val="visible"/>
                                      </p:to>
                                    </p:set>
                                    <p:animEffect transition="in" filter="fade">
                                      <p:cBhvr>
                                        <p:cTn id="32" dur="2000"/>
                                        <p:tgtEl>
                                          <p:spTgt spid="26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52" grpId="0"/>
      <p:bldP spid="26761" grpId="0"/>
      <p:bldP spid="26762" grpId="0"/>
      <p:bldP spid="26763" grpId="0"/>
      <p:bldP spid="2676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684213" y="1052513"/>
            <a:ext cx="644525" cy="620712"/>
            <a:chOff x="479" y="336"/>
            <a:chExt cx="625" cy="496"/>
          </a:xfrm>
        </p:grpSpPr>
        <p:sp>
          <p:nvSpPr>
            <p:cNvPr id="28700" name="Freeform 3"/>
            <p:cNvSpPr>
              <a:spLocks/>
            </p:cNvSpPr>
            <p:nvPr/>
          </p:nvSpPr>
          <p:spPr bwMode="auto">
            <a:xfrm>
              <a:off x="479" y="336"/>
              <a:ext cx="265" cy="231"/>
            </a:xfrm>
            <a:custGeom>
              <a:avLst/>
              <a:gdLst>
                <a:gd name="T0" fmla="*/ 156 w 265"/>
                <a:gd name="T1" fmla="*/ 0 h 231"/>
                <a:gd name="T2" fmla="*/ 166 w 265"/>
                <a:gd name="T3" fmla="*/ 16 h 231"/>
                <a:gd name="T4" fmla="*/ 260 w 265"/>
                <a:gd name="T5" fmla="*/ 151 h 231"/>
                <a:gd name="T6" fmla="*/ 264 w 265"/>
                <a:gd name="T7" fmla="*/ 155 h 231"/>
                <a:gd name="T8" fmla="*/ 252 w 265"/>
                <a:gd name="T9" fmla="*/ 161 h 231"/>
                <a:gd name="T10" fmla="*/ 243 w 265"/>
                <a:gd name="T11" fmla="*/ 168 h 231"/>
                <a:gd name="T12" fmla="*/ 234 w 265"/>
                <a:gd name="T13" fmla="*/ 176 h 231"/>
                <a:gd name="T14" fmla="*/ 226 w 265"/>
                <a:gd name="T15" fmla="*/ 185 h 231"/>
                <a:gd name="T16" fmla="*/ 220 w 265"/>
                <a:gd name="T17" fmla="*/ 195 h 231"/>
                <a:gd name="T18" fmla="*/ 218 w 265"/>
                <a:gd name="T19" fmla="*/ 201 h 231"/>
                <a:gd name="T20" fmla="*/ 216 w 265"/>
                <a:gd name="T21" fmla="*/ 206 h 231"/>
                <a:gd name="T22" fmla="*/ 213 w 265"/>
                <a:gd name="T23" fmla="*/ 217 h 231"/>
                <a:gd name="T24" fmla="*/ 212 w 265"/>
                <a:gd name="T25" fmla="*/ 229 h 231"/>
                <a:gd name="T26" fmla="*/ 202 w 265"/>
                <a:gd name="T27" fmla="*/ 230 h 231"/>
                <a:gd name="T28" fmla="*/ 15 w 265"/>
                <a:gd name="T29" fmla="*/ 230 h 231"/>
                <a:gd name="T30" fmla="*/ 0 w 265"/>
                <a:gd name="T31" fmla="*/ 229 h 231"/>
                <a:gd name="T32" fmla="*/ 0 w 265"/>
                <a:gd name="T33" fmla="*/ 211 h 231"/>
                <a:gd name="T34" fmla="*/ 2 w 265"/>
                <a:gd name="T35" fmla="*/ 193 h 231"/>
                <a:gd name="T36" fmla="*/ 6 w 265"/>
                <a:gd name="T37" fmla="*/ 175 h 231"/>
                <a:gd name="T38" fmla="*/ 11 w 265"/>
                <a:gd name="T39" fmla="*/ 158 h 231"/>
                <a:gd name="T40" fmla="*/ 17 w 265"/>
                <a:gd name="T41" fmla="*/ 141 h 231"/>
                <a:gd name="T42" fmla="*/ 24 w 265"/>
                <a:gd name="T43" fmla="*/ 125 h 231"/>
                <a:gd name="T44" fmla="*/ 33 w 265"/>
                <a:gd name="T45" fmla="*/ 110 h 231"/>
                <a:gd name="T46" fmla="*/ 43 w 265"/>
                <a:gd name="T47" fmla="*/ 95 h 231"/>
                <a:gd name="T48" fmla="*/ 53 w 265"/>
                <a:gd name="T49" fmla="*/ 80 h 231"/>
                <a:gd name="T50" fmla="*/ 65 w 265"/>
                <a:gd name="T51" fmla="*/ 66 h 231"/>
                <a:gd name="T52" fmla="*/ 78 w 265"/>
                <a:gd name="T53" fmla="*/ 53 h 231"/>
                <a:gd name="T54" fmla="*/ 92 w 265"/>
                <a:gd name="T55" fmla="*/ 41 h 231"/>
                <a:gd name="T56" fmla="*/ 107 w 265"/>
                <a:gd name="T57" fmla="*/ 29 h 231"/>
                <a:gd name="T58" fmla="*/ 122 w 265"/>
                <a:gd name="T59" fmla="*/ 18 h 231"/>
                <a:gd name="T60" fmla="*/ 138 w 265"/>
                <a:gd name="T61" fmla="*/ 9 h 231"/>
                <a:gd name="T62" fmla="*/ 156 w 265"/>
                <a:gd name="T63" fmla="*/ 0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 h="231">
                  <a:moveTo>
                    <a:pt x="156" y="0"/>
                  </a:moveTo>
                  <a:lnTo>
                    <a:pt x="166" y="16"/>
                  </a:lnTo>
                  <a:lnTo>
                    <a:pt x="260" y="151"/>
                  </a:lnTo>
                  <a:lnTo>
                    <a:pt x="264" y="155"/>
                  </a:lnTo>
                  <a:lnTo>
                    <a:pt x="252" y="161"/>
                  </a:lnTo>
                  <a:lnTo>
                    <a:pt x="243" y="168"/>
                  </a:lnTo>
                  <a:lnTo>
                    <a:pt x="234" y="176"/>
                  </a:lnTo>
                  <a:lnTo>
                    <a:pt x="226" y="185"/>
                  </a:lnTo>
                  <a:lnTo>
                    <a:pt x="220" y="195"/>
                  </a:lnTo>
                  <a:lnTo>
                    <a:pt x="218" y="201"/>
                  </a:lnTo>
                  <a:lnTo>
                    <a:pt x="216" y="206"/>
                  </a:lnTo>
                  <a:lnTo>
                    <a:pt x="213" y="217"/>
                  </a:lnTo>
                  <a:lnTo>
                    <a:pt x="212" y="229"/>
                  </a:lnTo>
                  <a:lnTo>
                    <a:pt x="202" y="230"/>
                  </a:lnTo>
                  <a:lnTo>
                    <a:pt x="15" y="230"/>
                  </a:lnTo>
                  <a:lnTo>
                    <a:pt x="0" y="229"/>
                  </a:lnTo>
                  <a:lnTo>
                    <a:pt x="0" y="211"/>
                  </a:lnTo>
                  <a:lnTo>
                    <a:pt x="2" y="193"/>
                  </a:lnTo>
                  <a:lnTo>
                    <a:pt x="6" y="175"/>
                  </a:lnTo>
                  <a:lnTo>
                    <a:pt x="11" y="158"/>
                  </a:lnTo>
                  <a:lnTo>
                    <a:pt x="17" y="141"/>
                  </a:lnTo>
                  <a:lnTo>
                    <a:pt x="24" y="125"/>
                  </a:lnTo>
                  <a:lnTo>
                    <a:pt x="33" y="110"/>
                  </a:lnTo>
                  <a:lnTo>
                    <a:pt x="43" y="95"/>
                  </a:lnTo>
                  <a:lnTo>
                    <a:pt x="53" y="80"/>
                  </a:lnTo>
                  <a:lnTo>
                    <a:pt x="65" y="66"/>
                  </a:lnTo>
                  <a:lnTo>
                    <a:pt x="78" y="53"/>
                  </a:lnTo>
                  <a:lnTo>
                    <a:pt x="92" y="41"/>
                  </a:lnTo>
                  <a:lnTo>
                    <a:pt x="107" y="29"/>
                  </a:lnTo>
                  <a:lnTo>
                    <a:pt x="122" y="18"/>
                  </a:lnTo>
                  <a:lnTo>
                    <a:pt x="138" y="9"/>
                  </a:lnTo>
                  <a:lnTo>
                    <a:pt x="156" y="0"/>
                  </a:lnTo>
                </a:path>
              </a:pathLst>
            </a:custGeom>
            <a:solidFill>
              <a:srgbClr val="FFFF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8701" name="Freeform 4"/>
            <p:cNvSpPr>
              <a:spLocks/>
            </p:cNvSpPr>
            <p:nvPr/>
          </p:nvSpPr>
          <p:spPr bwMode="auto">
            <a:xfrm>
              <a:off x="843" y="341"/>
              <a:ext cx="261" cy="225"/>
            </a:xfrm>
            <a:custGeom>
              <a:avLst/>
              <a:gdLst>
                <a:gd name="T0" fmla="*/ 0 w 261"/>
                <a:gd name="T1" fmla="*/ 153 h 225"/>
                <a:gd name="T2" fmla="*/ 10 w 261"/>
                <a:gd name="T3" fmla="*/ 159 h 225"/>
                <a:gd name="T4" fmla="*/ 19 w 261"/>
                <a:gd name="T5" fmla="*/ 166 h 225"/>
                <a:gd name="T6" fmla="*/ 27 w 261"/>
                <a:gd name="T7" fmla="*/ 174 h 225"/>
                <a:gd name="T8" fmla="*/ 34 w 261"/>
                <a:gd name="T9" fmla="*/ 182 h 225"/>
                <a:gd name="T10" fmla="*/ 39 w 261"/>
                <a:gd name="T11" fmla="*/ 191 h 225"/>
                <a:gd name="T12" fmla="*/ 43 w 261"/>
                <a:gd name="T13" fmla="*/ 201 h 225"/>
                <a:gd name="T14" fmla="*/ 46 w 261"/>
                <a:gd name="T15" fmla="*/ 212 h 225"/>
                <a:gd name="T16" fmla="*/ 46 w 261"/>
                <a:gd name="T17" fmla="*/ 223 h 225"/>
                <a:gd name="T18" fmla="*/ 51 w 261"/>
                <a:gd name="T19" fmla="*/ 224 h 225"/>
                <a:gd name="T20" fmla="*/ 233 w 261"/>
                <a:gd name="T21" fmla="*/ 224 h 225"/>
                <a:gd name="T22" fmla="*/ 260 w 261"/>
                <a:gd name="T23" fmla="*/ 221 h 225"/>
                <a:gd name="T24" fmla="*/ 259 w 261"/>
                <a:gd name="T25" fmla="*/ 203 h 225"/>
                <a:gd name="T26" fmla="*/ 257 w 261"/>
                <a:gd name="T27" fmla="*/ 186 h 225"/>
                <a:gd name="T28" fmla="*/ 254 w 261"/>
                <a:gd name="T29" fmla="*/ 169 h 225"/>
                <a:gd name="T30" fmla="*/ 249 w 261"/>
                <a:gd name="T31" fmla="*/ 153 h 225"/>
                <a:gd name="T32" fmla="*/ 243 w 261"/>
                <a:gd name="T33" fmla="*/ 137 h 225"/>
                <a:gd name="T34" fmla="*/ 236 w 261"/>
                <a:gd name="T35" fmla="*/ 122 h 225"/>
                <a:gd name="T36" fmla="*/ 228 w 261"/>
                <a:gd name="T37" fmla="*/ 107 h 225"/>
                <a:gd name="T38" fmla="*/ 219 w 261"/>
                <a:gd name="T39" fmla="*/ 92 h 225"/>
                <a:gd name="T40" fmla="*/ 209 w 261"/>
                <a:gd name="T41" fmla="*/ 78 h 225"/>
                <a:gd name="T42" fmla="*/ 198 w 261"/>
                <a:gd name="T43" fmla="*/ 65 h 225"/>
                <a:gd name="T44" fmla="*/ 186 w 261"/>
                <a:gd name="T45" fmla="*/ 52 h 225"/>
                <a:gd name="T46" fmla="*/ 173 w 261"/>
                <a:gd name="T47" fmla="*/ 41 h 225"/>
                <a:gd name="T48" fmla="*/ 159 w 261"/>
                <a:gd name="T49" fmla="*/ 29 h 225"/>
                <a:gd name="T50" fmla="*/ 144 w 261"/>
                <a:gd name="T51" fmla="*/ 19 h 225"/>
                <a:gd name="T52" fmla="*/ 129 w 261"/>
                <a:gd name="T53" fmla="*/ 9 h 225"/>
                <a:gd name="T54" fmla="*/ 113 w 261"/>
                <a:gd name="T55" fmla="*/ 0 h 225"/>
                <a:gd name="T56" fmla="*/ 103 w 261"/>
                <a:gd name="T57" fmla="*/ 16 h 225"/>
                <a:gd name="T58" fmla="*/ 2 w 261"/>
                <a:gd name="T59" fmla="*/ 150 h 225"/>
                <a:gd name="T60" fmla="*/ 0 w 261"/>
                <a:gd name="T61" fmla="*/ 153 h 2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1" h="225">
                  <a:moveTo>
                    <a:pt x="0" y="153"/>
                  </a:moveTo>
                  <a:lnTo>
                    <a:pt x="10" y="159"/>
                  </a:lnTo>
                  <a:lnTo>
                    <a:pt x="19" y="166"/>
                  </a:lnTo>
                  <a:lnTo>
                    <a:pt x="27" y="174"/>
                  </a:lnTo>
                  <a:lnTo>
                    <a:pt x="34" y="182"/>
                  </a:lnTo>
                  <a:lnTo>
                    <a:pt x="39" y="191"/>
                  </a:lnTo>
                  <a:lnTo>
                    <a:pt x="43" y="201"/>
                  </a:lnTo>
                  <a:lnTo>
                    <a:pt x="46" y="212"/>
                  </a:lnTo>
                  <a:lnTo>
                    <a:pt x="46" y="223"/>
                  </a:lnTo>
                  <a:lnTo>
                    <a:pt x="51" y="224"/>
                  </a:lnTo>
                  <a:lnTo>
                    <a:pt x="233" y="224"/>
                  </a:lnTo>
                  <a:lnTo>
                    <a:pt x="260" y="221"/>
                  </a:lnTo>
                  <a:lnTo>
                    <a:pt x="259" y="203"/>
                  </a:lnTo>
                  <a:lnTo>
                    <a:pt x="257" y="186"/>
                  </a:lnTo>
                  <a:lnTo>
                    <a:pt x="254" y="169"/>
                  </a:lnTo>
                  <a:lnTo>
                    <a:pt x="249" y="153"/>
                  </a:lnTo>
                  <a:lnTo>
                    <a:pt x="243" y="137"/>
                  </a:lnTo>
                  <a:lnTo>
                    <a:pt x="236" y="122"/>
                  </a:lnTo>
                  <a:lnTo>
                    <a:pt x="228" y="107"/>
                  </a:lnTo>
                  <a:lnTo>
                    <a:pt x="219" y="92"/>
                  </a:lnTo>
                  <a:lnTo>
                    <a:pt x="209" y="78"/>
                  </a:lnTo>
                  <a:lnTo>
                    <a:pt x="198" y="65"/>
                  </a:lnTo>
                  <a:lnTo>
                    <a:pt x="186" y="52"/>
                  </a:lnTo>
                  <a:lnTo>
                    <a:pt x="173" y="41"/>
                  </a:lnTo>
                  <a:lnTo>
                    <a:pt x="159" y="29"/>
                  </a:lnTo>
                  <a:lnTo>
                    <a:pt x="144" y="19"/>
                  </a:lnTo>
                  <a:lnTo>
                    <a:pt x="129" y="9"/>
                  </a:lnTo>
                  <a:lnTo>
                    <a:pt x="113" y="0"/>
                  </a:lnTo>
                  <a:lnTo>
                    <a:pt x="103" y="16"/>
                  </a:lnTo>
                  <a:lnTo>
                    <a:pt x="2" y="150"/>
                  </a:lnTo>
                  <a:lnTo>
                    <a:pt x="0" y="153"/>
                  </a:lnTo>
                </a:path>
              </a:pathLst>
            </a:custGeom>
            <a:solidFill>
              <a:srgbClr val="FFFF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8702" name="Freeform 5"/>
            <p:cNvSpPr>
              <a:spLocks/>
            </p:cNvSpPr>
            <p:nvPr/>
          </p:nvSpPr>
          <p:spPr bwMode="auto">
            <a:xfrm>
              <a:off x="624" y="637"/>
              <a:ext cx="330" cy="195"/>
            </a:xfrm>
            <a:custGeom>
              <a:avLst/>
              <a:gdLst>
                <a:gd name="T0" fmla="*/ 218 w 330"/>
                <a:gd name="T1" fmla="*/ 1 h 195"/>
                <a:gd name="T2" fmla="*/ 207 w 330"/>
                <a:gd name="T3" fmla="*/ 7 h 195"/>
                <a:gd name="T4" fmla="*/ 201 w 330"/>
                <a:gd name="T5" fmla="*/ 9 h 195"/>
                <a:gd name="T6" fmla="*/ 194 w 330"/>
                <a:gd name="T7" fmla="*/ 10 h 195"/>
                <a:gd name="T8" fmla="*/ 181 w 330"/>
                <a:gd name="T9" fmla="*/ 13 h 195"/>
                <a:gd name="T10" fmla="*/ 167 w 330"/>
                <a:gd name="T11" fmla="*/ 14 h 195"/>
                <a:gd name="T12" fmla="*/ 160 w 330"/>
                <a:gd name="T13" fmla="*/ 13 h 195"/>
                <a:gd name="T14" fmla="*/ 152 w 330"/>
                <a:gd name="T15" fmla="*/ 13 h 195"/>
                <a:gd name="T16" fmla="*/ 138 w 330"/>
                <a:gd name="T17" fmla="*/ 10 h 195"/>
                <a:gd name="T18" fmla="*/ 131 w 330"/>
                <a:gd name="T19" fmla="*/ 8 h 195"/>
                <a:gd name="T20" fmla="*/ 125 w 330"/>
                <a:gd name="T21" fmla="*/ 5 h 195"/>
                <a:gd name="T22" fmla="*/ 118 w 330"/>
                <a:gd name="T23" fmla="*/ 3 h 195"/>
                <a:gd name="T24" fmla="*/ 112 w 330"/>
                <a:gd name="T25" fmla="*/ 0 h 195"/>
                <a:gd name="T26" fmla="*/ 111 w 330"/>
                <a:gd name="T27" fmla="*/ 4 h 195"/>
                <a:gd name="T28" fmla="*/ 8 w 330"/>
                <a:gd name="T29" fmla="*/ 140 h 195"/>
                <a:gd name="T30" fmla="*/ 0 w 330"/>
                <a:gd name="T31" fmla="*/ 152 h 195"/>
                <a:gd name="T32" fmla="*/ 18 w 330"/>
                <a:gd name="T33" fmla="*/ 161 h 195"/>
                <a:gd name="T34" fmla="*/ 37 w 330"/>
                <a:gd name="T35" fmla="*/ 170 h 195"/>
                <a:gd name="T36" fmla="*/ 58 w 330"/>
                <a:gd name="T37" fmla="*/ 177 h 195"/>
                <a:gd name="T38" fmla="*/ 79 w 330"/>
                <a:gd name="T39" fmla="*/ 183 h 195"/>
                <a:gd name="T40" fmla="*/ 100 w 330"/>
                <a:gd name="T41" fmla="*/ 187 h 195"/>
                <a:gd name="T42" fmla="*/ 122 w 330"/>
                <a:gd name="T43" fmla="*/ 191 h 195"/>
                <a:gd name="T44" fmla="*/ 144 w 330"/>
                <a:gd name="T45" fmla="*/ 193 h 195"/>
                <a:gd name="T46" fmla="*/ 167 w 330"/>
                <a:gd name="T47" fmla="*/ 194 h 195"/>
                <a:gd name="T48" fmla="*/ 189 w 330"/>
                <a:gd name="T49" fmla="*/ 193 h 195"/>
                <a:gd name="T50" fmla="*/ 211 w 330"/>
                <a:gd name="T51" fmla="*/ 191 h 195"/>
                <a:gd name="T52" fmla="*/ 232 w 330"/>
                <a:gd name="T53" fmla="*/ 188 h 195"/>
                <a:gd name="T54" fmla="*/ 252 w 330"/>
                <a:gd name="T55" fmla="*/ 184 h 195"/>
                <a:gd name="T56" fmla="*/ 272 w 330"/>
                <a:gd name="T57" fmla="*/ 178 h 195"/>
                <a:gd name="T58" fmla="*/ 292 w 330"/>
                <a:gd name="T59" fmla="*/ 172 h 195"/>
                <a:gd name="T60" fmla="*/ 310 w 330"/>
                <a:gd name="T61" fmla="*/ 164 h 195"/>
                <a:gd name="T62" fmla="*/ 329 w 330"/>
                <a:gd name="T63" fmla="*/ 156 h 195"/>
                <a:gd name="T64" fmla="*/ 311 w 330"/>
                <a:gd name="T65" fmla="*/ 134 h 195"/>
                <a:gd name="T66" fmla="*/ 222 w 330"/>
                <a:gd name="T67" fmla="*/ 5 h 195"/>
                <a:gd name="T68" fmla="*/ 218 w 330"/>
                <a:gd name="T69" fmla="*/ 1 h 1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0" h="195">
                  <a:moveTo>
                    <a:pt x="218" y="1"/>
                  </a:moveTo>
                  <a:lnTo>
                    <a:pt x="207" y="7"/>
                  </a:lnTo>
                  <a:lnTo>
                    <a:pt x="201" y="9"/>
                  </a:lnTo>
                  <a:lnTo>
                    <a:pt x="194" y="10"/>
                  </a:lnTo>
                  <a:lnTo>
                    <a:pt x="181" y="13"/>
                  </a:lnTo>
                  <a:lnTo>
                    <a:pt x="167" y="14"/>
                  </a:lnTo>
                  <a:lnTo>
                    <a:pt x="160" y="13"/>
                  </a:lnTo>
                  <a:lnTo>
                    <a:pt x="152" y="13"/>
                  </a:lnTo>
                  <a:lnTo>
                    <a:pt x="138" y="10"/>
                  </a:lnTo>
                  <a:lnTo>
                    <a:pt x="131" y="8"/>
                  </a:lnTo>
                  <a:lnTo>
                    <a:pt x="125" y="5"/>
                  </a:lnTo>
                  <a:lnTo>
                    <a:pt x="118" y="3"/>
                  </a:lnTo>
                  <a:lnTo>
                    <a:pt x="112" y="0"/>
                  </a:lnTo>
                  <a:lnTo>
                    <a:pt x="111" y="4"/>
                  </a:lnTo>
                  <a:lnTo>
                    <a:pt x="8" y="140"/>
                  </a:lnTo>
                  <a:lnTo>
                    <a:pt x="0" y="152"/>
                  </a:lnTo>
                  <a:lnTo>
                    <a:pt x="18" y="161"/>
                  </a:lnTo>
                  <a:lnTo>
                    <a:pt x="37" y="170"/>
                  </a:lnTo>
                  <a:lnTo>
                    <a:pt x="58" y="177"/>
                  </a:lnTo>
                  <a:lnTo>
                    <a:pt x="79" y="183"/>
                  </a:lnTo>
                  <a:lnTo>
                    <a:pt x="100" y="187"/>
                  </a:lnTo>
                  <a:lnTo>
                    <a:pt x="122" y="191"/>
                  </a:lnTo>
                  <a:lnTo>
                    <a:pt x="144" y="193"/>
                  </a:lnTo>
                  <a:lnTo>
                    <a:pt x="167" y="194"/>
                  </a:lnTo>
                  <a:lnTo>
                    <a:pt x="189" y="193"/>
                  </a:lnTo>
                  <a:lnTo>
                    <a:pt x="211" y="191"/>
                  </a:lnTo>
                  <a:lnTo>
                    <a:pt x="232" y="188"/>
                  </a:lnTo>
                  <a:lnTo>
                    <a:pt x="252" y="184"/>
                  </a:lnTo>
                  <a:lnTo>
                    <a:pt x="272" y="178"/>
                  </a:lnTo>
                  <a:lnTo>
                    <a:pt x="292" y="172"/>
                  </a:lnTo>
                  <a:lnTo>
                    <a:pt x="310" y="164"/>
                  </a:lnTo>
                  <a:lnTo>
                    <a:pt x="329" y="156"/>
                  </a:lnTo>
                  <a:lnTo>
                    <a:pt x="311" y="134"/>
                  </a:lnTo>
                  <a:lnTo>
                    <a:pt x="222" y="5"/>
                  </a:lnTo>
                  <a:lnTo>
                    <a:pt x="218" y="1"/>
                  </a:lnTo>
                </a:path>
              </a:pathLst>
            </a:custGeom>
            <a:solidFill>
              <a:srgbClr val="FFFF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8703" name="Freeform 6"/>
            <p:cNvSpPr>
              <a:spLocks/>
            </p:cNvSpPr>
            <p:nvPr/>
          </p:nvSpPr>
          <p:spPr bwMode="auto">
            <a:xfrm>
              <a:off x="716" y="503"/>
              <a:ext cx="151" cy="127"/>
            </a:xfrm>
            <a:custGeom>
              <a:avLst/>
              <a:gdLst>
                <a:gd name="T0" fmla="*/ 82 w 151"/>
                <a:gd name="T1" fmla="*/ 125 h 127"/>
                <a:gd name="T2" fmla="*/ 97 w 151"/>
                <a:gd name="T3" fmla="*/ 123 h 127"/>
                <a:gd name="T4" fmla="*/ 110 w 151"/>
                <a:gd name="T5" fmla="*/ 118 h 127"/>
                <a:gd name="T6" fmla="*/ 122 w 151"/>
                <a:gd name="T7" fmla="*/ 111 h 127"/>
                <a:gd name="T8" fmla="*/ 132 w 151"/>
                <a:gd name="T9" fmla="*/ 103 h 127"/>
                <a:gd name="T10" fmla="*/ 140 w 151"/>
                <a:gd name="T11" fmla="*/ 93 h 127"/>
                <a:gd name="T12" fmla="*/ 146 w 151"/>
                <a:gd name="T13" fmla="*/ 81 h 127"/>
                <a:gd name="T14" fmla="*/ 149 w 151"/>
                <a:gd name="T15" fmla="*/ 69 h 127"/>
                <a:gd name="T16" fmla="*/ 149 w 151"/>
                <a:gd name="T17" fmla="*/ 56 h 127"/>
                <a:gd name="T18" fmla="*/ 146 w 151"/>
                <a:gd name="T19" fmla="*/ 44 h 127"/>
                <a:gd name="T20" fmla="*/ 140 w 151"/>
                <a:gd name="T21" fmla="*/ 33 h 127"/>
                <a:gd name="T22" fmla="*/ 132 w 151"/>
                <a:gd name="T23" fmla="*/ 22 h 127"/>
                <a:gd name="T24" fmla="*/ 122 w 151"/>
                <a:gd name="T25" fmla="*/ 14 h 127"/>
                <a:gd name="T26" fmla="*/ 110 w 151"/>
                <a:gd name="T27" fmla="*/ 7 h 127"/>
                <a:gd name="T28" fmla="*/ 97 w 151"/>
                <a:gd name="T29" fmla="*/ 2 h 127"/>
                <a:gd name="T30" fmla="*/ 82 w 151"/>
                <a:gd name="T31" fmla="*/ 0 h 127"/>
                <a:gd name="T32" fmla="*/ 67 w 151"/>
                <a:gd name="T33" fmla="*/ 0 h 127"/>
                <a:gd name="T34" fmla="*/ 52 w 151"/>
                <a:gd name="T35" fmla="*/ 2 h 127"/>
                <a:gd name="T36" fmla="*/ 39 w 151"/>
                <a:gd name="T37" fmla="*/ 7 h 127"/>
                <a:gd name="T38" fmla="*/ 27 w 151"/>
                <a:gd name="T39" fmla="*/ 14 h 127"/>
                <a:gd name="T40" fmla="*/ 17 w 151"/>
                <a:gd name="T41" fmla="*/ 22 h 127"/>
                <a:gd name="T42" fmla="*/ 9 w 151"/>
                <a:gd name="T43" fmla="*/ 33 h 127"/>
                <a:gd name="T44" fmla="*/ 3 w 151"/>
                <a:gd name="T45" fmla="*/ 44 h 127"/>
                <a:gd name="T46" fmla="*/ 0 w 151"/>
                <a:gd name="T47" fmla="*/ 56 h 127"/>
                <a:gd name="T48" fmla="*/ 0 w 151"/>
                <a:gd name="T49" fmla="*/ 69 h 127"/>
                <a:gd name="T50" fmla="*/ 3 w 151"/>
                <a:gd name="T51" fmla="*/ 81 h 127"/>
                <a:gd name="T52" fmla="*/ 9 w 151"/>
                <a:gd name="T53" fmla="*/ 93 h 127"/>
                <a:gd name="T54" fmla="*/ 17 w 151"/>
                <a:gd name="T55" fmla="*/ 103 h 127"/>
                <a:gd name="T56" fmla="*/ 27 w 151"/>
                <a:gd name="T57" fmla="*/ 111 h 127"/>
                <a:gd name="T58" fmla="*/ 39 w 151"/>
                <a:gd name="T59" fmla="*/ 118 h 127"/>
                <a:gd name="T60" fmla="*/ 52 w 151"/>
                <a:gd name="T61" fmla="*/ 123 h 127"/>
                <a:gd name="T62" fmla="*/ 67 w 151"/>
                <a:gd name="T63" fmla="*/ 125 h 1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1" h="127">
                  <a:moveTo>
                    <a:pt x="75" y="126"/>
                  </a:moveTo>
                  <a:lnTo>
                    <a:pt x="82" y="125"/>
                  </a:lnTo>
                  <a:lnTo>
                    <a:pt x="90" y="124"/>
                  </a:lnTo>
                  <a:lnTo>
                    <a:pt x="97" y="123"/>
                  </a:lnTo>
                  <a:lnTo>
                    <a:pt x="104" y="121"/>
                  </a:lnTo>
                  <a:lnTo>
                    <a:pt x="110" y="118"/>
                  </a:lnTo>
                  <a:lnTo>
                    <a:pt x="116" y="115"/>
                  </a:lnTo>
                  <a:lnTo>
                    <a:pt x="122" y="111"/>
                  </a:lnTo>
                  <a:lnTo>
                    <a:pt x="127" y="107"/>
                  </a:lnTo>
                  <a:lnTo>
                    <a:pt x="132" y="103"/>
                  </a:lnTo>
                  <a:lnTo>
                    <a:pt x="137" y="98"/>
                  </a:lnTo>
                  <a:lnTo>
                    <a:pt x="140" y="93"/>
                  </a:lnTo>
                  <a:lnTo>
                    <a:pt x="144" y="87"/>
                  </a:lnTo>
                  <a:lnTo>
                    <a:pt x="146" y="81"/>
                  </a:lnTo>
                  <a:lnTo>
                    <a:pt x="148" y="75"/>
                  </a:lnTo>
                  <a:lnTo>
                    <a:pt x="149" y="69"/>
                  </a:lnTo>
                  <a:lnTo>
                    <a:pt x="150" y="63"/>
                  </a:lnTo>
                  <a:lnTo>
                    <a:pt x="149" y="56"/>
                  </a:lnTo>
                  <a:lnTo>
                    <a:pt x="148" y="50"/>
                  </a:lnTo>
                  <a:lnTo>
                    <a:pt x="146" y="44"/>
                  </a:lnTo>
                  <a:lnTo>
                    <a:pt x="144" y="38"/>
                  </a:lnTo>
                  <a:lnTo>
                    <a:pt x="140" y="33"/>
                  </a:lnTo>
                  <a:lnTo>
                    <a:pt x="137" y="27"/>
                  </a:lnTo>
                  <a:lnTo>
                    <a:pt x="132" y="22"/>
                  </a:lnTo>
                  <a:lnTo>
                    <a:pt x="127" y="18"/>
                  </a:lnTo>
                  <a:lnTo>
                    <a:pt x="122" y="14"/>
                  </a:lnTo>
                  <a:lnTo>
                    <a:pt x="116" y="10"/>
                  </a:lnTo>
                  <a:lnTo>
                    <a:pt x="110" y="7"/>
                  </a:lnTo>
                  <a:lnTo>
                    <a:pt x="104" y="4"/>
                  </a:lnTo>
                  <a:lnTo>
                    <a:pt x="97" y="2"/>
                  </a:lnTo>
                  <a:lnTo>
                    <a:pt x="90" y="1"/>
                  </a:lnTo>
                  <a:lnTo>
                    <a:pt x="82" y="0"/>
                  </a:lnTo>
                  <a:lnTo>
                    <a:pt x="75" y="0"/>
                  </a:lnTo>
                  <a:lnTo>
                    <a:pt x="67" y="0"/>
                  </a:lnTo>
                  <a:lnTo>
                    <a:pt x="59" y="1"/>
                  </a:lnTo>
                  <a:lnTo>
                    <a:pt x="52" y="2"/>
                  </a:lnTo>
                  <a:lnTo>
                    <a:pt x="45" y="4"/>
                  </a:lnTo>
                  <a:lnTo>
                    <a:pt x="39" y="7"/>
                  </a:lnTo>
                  <a:lnTo>
                    <a:pt x="33" y="10"/>
                  </a:lnTo>
                  <a:lnTo>
                    <a:pt x="27" y="14"/>
                  </a:lnTo>
                  <a:lnTo>
                    <a:pt x="22" y="18"/>
                  </a:lnTo>
                  <a:lnTo>
                    <a:pt x="17" y="22"/>
                  </a:lnTo>
                  <a:lnTo>
                    <a:pt x="12" y="27"/>
                  </a:lnTo>
                  <a:lnTo>
                    <a:pt x="9" y="33"/>
                  </a:lnTo>
                  <a:lnTo>
                    <a:pt x="5" y="38"/>
                  </a:lnTo>
                  <a:lnTo>
                    <a:pt x="3" y="44"/>
                  </a:lnTo>
                  <a:lnTo>
                    <a:pt x="1" y="50"/>
                  </a:lnTo>
                  <a:lnTo>
                    <a:pt x="0" y="56"/>
                  </a:lnTo>
                  <a:lnTo>
                    <a:pt x="0" y="63"/>
                  </a:lnTo>
                  <a:lnTo>
                    <a:pt x="0" y="69"/>
                  </a:lnTo>
                  <a:lnTo>
                    <a:pt x="1" y="75"/>
                  </a:lnTo>
                  <a:lnTo>
                    <a:pt x="3" y="81"/>
                  </a:lnTo>
                  <a:lnTo>
                    <a:pt x="5" y="87"/>
                  </a:lnTo>
                  <a:lnTo>
                    <a:pt x="9" y="93"/>
                  </a:lnTo>
                  <a:lnTo>
                    <a:pt x="12" y="98"/>
                  </a:lnTo>
                  <a:lnTo>
                    <a:pt x="17" y="103"/>
                  </a:lnTo>
                  <a:lnTo>
                    <a:pt x="22" y="107"/>
                  </a:lnTo>
                  <a:lnTo>
                    <a:pt x="27" y="111"/>
                  </a:lnTo>
                  <a:lnTo>
                    <a:pt x="33" y="115"/>
                  </a:lnTo>
                  <a:lnTo>
                    <a:pt x="39" y="118"/>
                  </a:lnTo>
                  <a:lnTo>
                    <a:pt x="45" y="121"/>
                  </a:lnTo>
                  <a:lnTo>
                    <a:pt x="52" y="123"/>
                  </a:lnTo>
                  <a:lnTo>
                    <a:pt x="59" y="124"/>
                  </a:lnTo>
                  <a:lnTo>
                    <a:pt x="67" y="125"/>
                  </a:lnTo>
                  <a:lnTo>
                    <a:pt x="75" y="126"/>
                  </a:lnTo>
                </a:path>
              </a:pathLst>
            </a:custGeom>
            <a:solidFill>
              <a:srgbClr val="FFFF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28675" name="Rectangle 7"/>
          <p:cNvSpPr>
            <a:spLocks noChangeArrowheads="1"/>
          </p:cNvSpPr>
          <p:nvPr/>
        </p:nvSpPr>
        <p:spPr bwMode="auto">
          <a:xfrm>
            <a:off x="971550" y="1916113"/>
            <a:ext cx="1692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pPr algn="l"/>
            <a:r>
              <a:rPr lang="en-GB" altLang="zh-CN" sz="1400" b="1">
                <a:solidFill>
                  <a:srgbClr val="FF3300"/>
                </a:solidFill>
                <a:latin typeface="Arial" panose="020B0604020202020204" pitchFamily="34" charset="0"/>
                <a:cs typeface="Arial" panose="020B0604020202020204" pitchFamily="34" charset="0"/>
              </a:rPr>
              <a:t>Gamma Radiation</a:t>
            </a:r>
          </a:p>
        </p:txBody>
      </p:sp>
      <p:sp>
        <p:nvSpPr>
          <p:cNvPr id="28676" name="Freeform 8"/>
          <p:cNvSpPr>
            <a:spLocks/>
          </p:cNvSpPr>
          <p:nvPr/>
        </p:nvSpPr>
        <p:spPr bwMode="auto">
          <a:xfrm>
            <a:off x="827088" y="1844675"/>
            <a:ext cx="288925" cy="576263"/>
          </a:xfrm>
          <a:custGeom>
            <a:avLst/>
            <a:gdLst>
              <a:gd name="T0" fmla="*/ 130947 w 481"/>
              <a:gd name="T1" fmla="*/ 0 h 481"/>
              <a:gd name="T2" fmla="*/ 288324 w 481"/>
              <a:gd name="T3" fmla="*/ 86260 h 481"/>
              <a:gd name="T4" fmla="*/ 66074 w 481"/>
              <a:gd name="T5" fmla="*/ 179708 h 481"/>
              <a:gd name="T6" fmla="*/ 209636 w 481"/>
              <a:gd name="T7" fmla="*/ 215649 h 481"/>
              <a:gd name="T8" fmla="*/ 0 w 481"/>
              <a:gd name="T9" fmla="*/ 301909 h 481"/>
              <a:gd name="T10" fmla="*/ 110524 w 481"/>
              <a:gd name="T11" fmla="*/ 575065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218" y="0"/>
                </a:moveTo>
                <a:lnTo>
                  <a:pt x="480" y="72"/>
                </a:lnTo>
                <a:lnTo>
                  <a:pt x="110" y="150"/>
                </a:lnTo>
                <a:lnTo>
                  <a:pt x="349" y="180"/>
                </a:lnTo>
                <a:lnTo>
                  <a:pt x="0" y="252"/>
                </a:lnTo>
                <a:lnTo>
                  <a:pt x="184" y="480"/>
                </a:lnTo>
              </a:path>
            </a:pathLst>
          </a:custGeom>
          <a:noFill/>
          <a:ln w="50800" cap="rnd" cmpd="sng">
            <a:solidFill>
              <a:srgbClr val="FFCC00"/>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28677" name="Rectangle 9"/>
          <p:cNvSpPr>
            <a:spLocks noChangeArrowheads="1"/>
          </p:cNvSpPr>
          <p:nvPr/>
        </p:nvSpPr>
        <p:spPr bwMode="auto">
          <a:xfrm>
            <a:off x="143555" y="5318823"/>
            <a:ext cx="274868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r>
              <a:rPr lang="en-GB" altLang="zh-CN" sz="2000" b="1" dirty="0" smtClean="0">
                <a:latin typeface="Arial" panose="020B0604020202020204" pitchFamily="34" charset="0"/>
                <a:cs typeface="Arial" panose="020B0604020202020204" pitchFamily="34" charset="0"/>
              </a:rPr>
              <a:t>No Offspring</a:t>
            </a:r>
            <a:endParaRPr lang="en-GB" altLang="zh-CN" sz="2000" b="1" dirty="0">
              <a:latin typeface="Arial" panose="020B0604020202020204" pitchFamily="34" charset="0"/>
              <a:cs typeface="Arial" panose="020B0604020202020204" pitchFamily="34" charset="0"/>
            </a:endParaRPr>
          </a:p>
        </p:txBody>
      </p:sp>
      <p:sp>
        <p:nvSpPr>
          <p:cNvPr id="28678" name="AutoShape 10"/>
          <p:cNvSpPr>
            <a:spLocks noChangeArrowheads="1"/>
          </p:cNvSpPr>
          <p:nvPr/>
        </p:nvSpPr>
        <p:spPr bwMode="auto">
          <a:xfrm>
            <a:off x="1908175" y="2636838"/>
            <a:ext cx="633413" cy="239712"/>
          </a:xfrm>
          <a:prstGeom prst="rightArrow">
            <a:avLst>
              <a:gd name="adj1" fmla="val 50000"/>
              <a:gd name="adj2" fmla="val 132230"/>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28679" name="Rectangle 11"/>
          <p:cNvSpPr>
            <a:spLocks noChangeArrowheads="1"/>
          </p:cNvSpPr>
          <p:nvPr/>
        </p:nvSpPr>
        <p:spPr bwMode="auto">
          <a:xfrm>
            <a:off x="237426" y="3933032"/>
            <a:ext cx="265481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pPr algn="l"/>
            <a:r>
              <a:rPr lang="en-GB" altLang="zh-CN" sz="1800" b="1" dirty="0">
                <a:solidFill>
                  <a:srgbClr val="0000FF"/>
                </a:solidFill>
                <a:latin typeface="Arial" panose="020B0604020202020204" pitchFamily="34" charset="0"/>
                <a:cs typeface="Arial" panose="020B0604020202020204" pitchFamily="34" charset="0"/>
              </a:rPr>
              <a:t>(BIRTH CONTROL)</a:t>
            </a:r>
          </a:p>
        </p:txBody>
      </p:sp>
      <p:sp>
        <p:nvSpPr>
          <p:cNvPr id="101388" name="Rectangle 12"/>
          <p:cNvSpPr>
            <a:spLocks noGrp="1" noChangeArrowheads="1"/>
          </p:cNvSpPr>
          <p:nvPr>
            <p:ph type="title" sz="quarter"/>
          </p:nvPr>
        </p:nvSpPr>
        <p:spPr>
          <a:xfrm>
            <a:off x="827088" y="260350"/>
            <a:ext cx="5399087" cy="612775"/>
          </a:xfrm>
        </p:spPr>
        <p:txBody>
          <a:bodyPr/>
          <a:lstStyle/>
          <a:p>
            <a:pPr>
              <a:defRPr/>
            </a:pPr>
            <a:r>
              <a:rPr lang="en-GB" altLang="ar-SA" sz="3200" dirty="0" smtClean="0">
                <a:solidFill>
                  <a:srgbClr val="FF0000"/>
                </a:solidFill>
              </a:rPr>
              <a:t>Insect </a:t>
            </a:r>
            <a:r>
              <a:rPr lang="en-GB" altLang="ar-SA" sz="3200" dirty="0" smtClean="0">
                <a:solidFill>
                  <a:srgbClr val="FF0000"/>
                </a:solidFill>
              </a:rPr>
              <a:t>Pest </a:t>
            </a:r>
            <a:r>
              <a:rPr lang="en-GB" altLang="ar-SA" sz="3200" dirty="0" smtClean="0">
                <a:solidFill>
                  <a:srgbClr val="FF0000"/>
                </a:solidFill>
              </a:rPr>
              <a:t>Control</a:t>
            </a:r>
            <a:endParaRPr lang="en-GB" altLang="ar-SA" sz="3200" dirty="0" smtClean="0">
              <a:solidFill>
                <a:srgbClr val="FF0000"/>
              </a:solidFill>
            </a:endParaRPr>
          </a:p>
        </p:txBody>
      </p:sp>
      <p:graphicFrame>
        <p:nvGraphicFramePr>
          <p:cNvPr id="28681" name="Object 13"/>
          <p:cNvGraphicFramePr>
            <a:graphicFrameLocks noGrp="1" noChangeAspect="1"/>
          </p:cNvGraphicFramePr>
          <p:nvPr>
            <p:ph sz="quarter" idx="1"/>
          </p:nvPr>
        </p:nvGraphicFramePr>
        <p:xfrm>
          <a:off x="539750" y="2492375"/>
          <a:ext cx="1008063" cy="668338"/>
        </p:xfrm>
        <a:graphic>
          <a:graphicData uri="http://schemas.openxmlformats.org/presentationml/2006/ole">
            <mc:AlternateContent xmlns:mc="http://schemas.openxmlformats.org/markup-compatibility/2006">
              <mc:Choice xmlns:v="urn:schemas-microsoft-com:vml" Requires="v">
                <p:oleObj spid="_x0000_s13454" name="Image" r:id="rId4" imgW="3123810" imgH="2069841" progId="Photoshop.Image.7">
                  <p:embed/>
                </p:oleObj>
              </mc:Choice>
              <mc:Fallback>
                <p:oleObj name="Image" r:id="rId4" imgW="3123810" imgH="2069841" progId="Photoshop.Image.7">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2492375"/>
                        <a:ext cx="1008063"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2" name="Object 14"/>
          <p:cNvGraphicFramePr>
            <a:graphicFrameLocks noGrp="1" noChangeAspect="1"/>
          </p:cNvGraphicFramePr>
          <p:nvPr>
            <p:ph sz="quarter" idx="2"/>
          </p:nvPr>
        </p:nvGraphicFramePr>
        <p:xfrm>
          <a:off x="2627313" y="1844675"/>
          <a:ext cx="1655762" cy="1604963"/>
        </p:xfrm>
        <a:graphic>
          <a:graphicData uri="http://schemas.openxmlformats.org/presentationml/2006/ole">
            <mc:AlternateContent xmlns:mc="http://schemas.openxmlformats.org/markup-compatibility/2006">
              <mc:Choice xmlns:v="urn:schemas-microsoft-com:vml" Requires="v">
                <p:oleObj spid="_x0000_s13455" name="Image" r:id="rId6" imgW="2501587" imgH="2425397" progId="Photoshop.Image.7">
                  <p:embed/>
                </p:oleObj>
              </mc:Choice>
              <mc:Fallback>
                <p:oleObj name="Image" r:id="rId6" imgW="2501587" imgH="2425397" progId="Photoshop.Image.7">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1844675"/>
                        <a:ext cx="1655762"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15"/>
          <p:cNvGraphicFramePr>
            <a:graphicFrameLocks noGrp="1" noChangeAspect="1"/>
          </p:cNvGraphicFramePr>
          <p:nvPr>
            <p:ph sz="quarter" idx="3"/>
          </p:nvPr>
        </p:nvGraphicFramePr>
        <p:xfrm>
          <a:off x="5940425" y="1268413"/>
          <a:ext cx="2233613" cy="1560512"/>
        </p:xfrm>
        <a:graphic>
          <a:graphicData uri="http://schemas.openxmlformats.org/presentationml/2006/ole">
            <mc:AlternateContent xmlns:mc="http://schemas.openxmlformats.org/markup-compatibility/2006">
              <mc:Choice xmlns:v="urn:schemas-microsoft-com:vml" Requires="v">
                <p:oleObj spid="_x0000_s13456" name="Image" r:id="rId8" imgW="2780952" imgH="1942857" progId="Photoshop.Image.7">
                  <p:embed/>
                </p:oleObj>
              </mc:Choice>
              <mc:Fallback>
                <p:oleObj name="Image" r:id="rId8" imgW="2780952" imgH="1942857" progId="Photoshop.Image.7">
                  <p:embed/>
                  <p:pic>
                    <p:nvPicPr>
                      <p:cNvPr id="0" nam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1268413"/>
                        <a:ext cx="2233613"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16"/>
          <p:cNvGraphicFramePr>
            <a:graphicFrameLocks noChangeAspect="1"/>
          </p:cNvGraphicFramePr>
          <p:nvPr/>
        </p:nvGraphicFramePr>
        <p:xfrm>
          <a:off x="2698750" y="4005263"/>
          <a:ext cx="1778000" cy="1333500"/>
        </p:xfrm>
        <a:graphic>
          <a:graphicData uri="http://schemas.openxmlformats.org/presentationml/2006/ole">
            <mc:AlternateContent xmlns:mc="http://schemas.openxmlformats.org/markup-compatibility/2006">
              <mc:Choice xmlns:v="urn:schemas-microsoft-com:vml" Requires="v">
                <p:oleObj spid="_x0000_s13457" name="Image" r:id="rId10" imgW="1777778" imgH="1332863" progId="Photoshop.Image.7">
                  <p:embed/>
                </p:oleObj>
              </mc:Choice>
              <mc:Fallback>
                <p:oleObj name="Image" r:id="rId10" imgW="1777778" imgH="1332863" progId="Photoshop.Image.7">
                  <p:embed/>
                  <p:pic>
                    <p:nvPicPr>
                      <p:cNvPr id="0" nam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8750" y="4005263"/>
                        <a:ext cx="17780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17"/>
          <p:cNvGraphicFramePr>
            <a:graphicFrameLocks noChangeAspect="1"/>
          </p:cNvGraphicFramePr>
          <p:nvPr/>
        </p:nvGraphicFramePr>
        <p:xfrm>
          <a:off x="827088" y="4294188"/>
          <a:ext cx="1028700" cy="1028700"/>
        </p:xfrm>
        <a:graphic>
          <a:graphicData uri="http://schemas.openxmlformats.org/presentationml/2006/ole">
            <mc:AlternateContent xmlns:mc="http://schemas.openxmlformats.org/markup-compatibility/2006">
              <mc:Choice xmlns:v="urn:schemas-microsoft-com:vml" Requires="v">
                <p:oleObj spid="_x0000_s13458" name="Image" r:id="rId12" imgW="1892063" imgH="1892063" progId="Photoshop.Image.7">
                  <p:embed/>
                </p:oleObj>
              </mc:Choice>
              <mc:Fallback>
                <p:oleObj name="Image" r:id="rId12" imgW="1892063" imgH="1892063" progId="Photoshop.Image.7">
                  <p:embed/>
                  <p:pic>
                    <p:nvPicPr>
                      <p:cNvPr id="0" name=""/>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4294188"/>
                        <a:ext cx="1028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18"/>
          <p:cNvGraphicFramePr>
            <a:graphicFrameLocks noChangeAspect="1"/>
          </p:cNvGraphicFramePr>
          <p:nvPr/>
        </p:nvGraphicFramePr>
        <p:xfrm>
          <a:off x="7164388" y="3838575"/>
          <a:ext cx="1439862" cy="1535113"/>
        </p:xfrm>
        <a:graphic>
          <a:graphicData uri="http://schemas.openxmlformats.org/presentationml/2006/ole">
            <mc:AlternateContent xmlns:mc="http://schemas.openxmlformats.org/markup-compatibility/2006">
              <mc:Choice xmlns:v="urn:schemas-microsoft-com:vml" Requires="v">
                <p:oleObj spid="_x0000_s13459" name="Image" r:id="rId14" imgW="2501587" imgH="2425397" progId="Photoshop.Image.7">
                  <p:embed/>
                </p:oleObj>
              </mc:Choice>
              <mc:Fallback>
                <p:oleObj name="Image" r:id="rId14" imgW="2501587" imgH="2425397" progId="Photoshop.Image.7">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388" y="3838575"/>
                        <a:ext cx="1439862"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7" name="AutoShape 19"/>
          <p:cNvSpPr>
            <a:spLocks noChangeArrowheads="1"/>
          </p:cNvSpPr>
          <p:nvPr/>
        </p:nvSpPr>
        <p:spPr bwMode="auto">
          <a:xfrm>
            <a:off x="4787900" y="2636838"/>
            <a:ext cx="633413" cy="239712"/>
          </a:xfrm>
          <a:prstGeom prst="rightArrow">
            <a:avLst>
              <a:gd name="adj1" fmla="val 50000"/>
              <a:gd name="adj2" fmla="val 132230"/>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28688" name="AutoShape 20"/>
          <p:cNvSpPr>
            <a:spLocks noChangeArrowheads="1"/>
          </p:cNvSpPr>
          <p:nvPr/>
        </p:nvSpPr>
        <p:spPr bwMode="auto">
          <a:xfrm rot="5400000">
            <a:off x="7038976" y="3265487"/>
            <a:ext cx="633412" cy="239713"/>
          </a:xfrm>
          <a:prstGeom prst="rightArrow">
            <a:avLst>
              <a:gd name="adj1" fmla="val 50000"/>
              <a:gd name="adj2" fmla="val 132229"/>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28689" name="AutoShape 21"/>
          <p:cNvSpPr>
            <a:spLocks noChangeArrowheads="1"/>
          </p:cNvSpPr>
          <p:nvPr/>
        </p:nvSpPr>
        <p:spPr bwMode="auto">
          <a:xfrm>
            <a:off x="6732588" y="4508500"/>
            <a:ext cx="300037" cy="288925"/>
          </a:xfrm>
          <a:prstGeom prst="plus">
            <a:avLst>
              <a:gd name="adj" fmla="val 4562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sp>
        <p:nvSpPr>
          <p:cNvPr id="28690" name="AutoShape 22"/>
          <p:cNvSpPr>
            <a:spLocks noChangeArrowheads="1"/>
          </p:cNvSpPr>
          <p:nvPr/>
        </p:nvSpPr>
        <p:spPr bwMode="auto">
          <a:xfrm flipH="1">
            <a:off x="4716463" y="4581525"/>
            <a:ext cx="633412" cy="215900"/>
          </a:xfrm>
          <a:prstGeom prst="rightArrow">
            <a:avLst>
              <a:gd name="adj1" fmla="val 50000"/>
              <a:gd name="adj2" fmla="val 146813"/>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200">
                <a:solidFill>
                  <a:schemeClr val="tx1"/>
                </a:solidFill>
                <a:latin typeface="Times New Roman" panose="02020603050405020304" pitchFamily="18" charset="0"/>
                <a:ea typeface="宋体" panose="02010600030101010101" pitchFamily="2" charset="-122"/>
              </a:defRPr>
            </a:lvl1pPr>
            <a:lvl2pPr marL="742950" indent="-285750" algn="ctr">
              <a:defRPr sz="2200">
                <a:solidFill>
                  <a:schemeClr val="tx1"/>
                </a:solidFill>
                <a:latin typeface="Times New Roman" panose="02020603050405020304" pitchFamily="18" charset="0"/>
                <a:ea typeface="宋体" panose="02010600030101010101" pitchFamily="2" charset="-122"/>
              </a:defRPr>
            </a:lvl2pPr>
            <a:lvl3pPr marL="1143000" indent="-228600" algn="ctr">
              <a:defRPr sz="2200">
                <a:solidFill>
                  <a:schemeClr val="tx1"/>
                </a:solidFill>
                <a:latin typeface="Times New Roman" panose="02020603050405020304" pitchFamily="18" charset="0"/>
                <a:ea typeface="宋体" panose="02010600030101010101" pitchFamily="2" charset="-122"/>
              </a:defRPr>
            </a:lvl3pPr>
            <a:lvl4pPr marL="1600200" indent="-228600" algn="ctr">
              <a:defRPr sz="2200">
                <a:solidFill>
                  <a:schemeClr val="tx1"/>
                </a:solidFill>
                <a:latin typeface="Times New Roman" panose="02020603050405020304" pitchFamily="18" charset="0"/>
                <a:ea typeface="宋体" panose="02010600030101010101" pitchFamily="2" charset="-122"/>
              </a:defRPr>
            </a:lvl4pPr>
            <a:lvl5pPr marL="2057400" indent="-228600" algn="ctr">
              <a:defRPr sz="2200">
                <a:solidFill>
                  <a:schemeClr val="tx1"/>
                </a:solidFill>
                <a:latin typeface="Times New Roman" panose="02020603050405020304" pitchFamily="18" charset="0"/>
                <a:ea typeface="宋体" panose="02010600030101010101" pitchFamily="2" charset="-122"/>
              </a:defRPr>
            </a:lvl5pPr>
            <a:lvl6pPr marL="25146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6pPr>
            <a:lvl7pPr marL="29718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7pPr>
            <a:lvl8pPr marL="34290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8pPr>
            <a:lvl9pPr marL="3886200" indent="-228600" algn="ctr" rtl="0" eaLnBrk="0" fontAlgn="base" hangingPunct="0">
              <a:spcBef>
                <a:spcPct val="0"/>
              </a:spcBef>
              <a:spcAft>
                <a:spcPct val="0"/>
              </a:spcAft>
              <a:defRPr sz="2200">
                <a:solidFill>
                  <a:schemeClr val="tx1"/>
                </a:solidFill>
                <a:latin typeface="Times New Roman" panose="02020603050405020304" pitchFamily="18" charset="0"/>
                <a:ea typeface="宋体" panose="02010600030101010101" pitchFamily="2" charset="-122"/>
              </a:defRPr>
            </a:lvl9pPr>
          </a:lstStyle>
          <a:p>
            <a:endParaRPr lang="ar-SA" altLang="ar-SA"/>
          </a:p>
        </p:txBody>
      </p:sp>
      <p:graphicFrame>
        <p:nvGraphicFramePr>
          <p:cNvPr id="28691" name="Object 23"/>
          <p:cNvGraphicFramePr>
            <a:graphicFrameLocks noChangeAspect="1"/>
          </p:cNvGraphicFramePr>
          <p:nvPr/>
        </p:nvGraphicFramePr>
        <p:xfrm>
          <a:off x="6300788" y="5229225"/>
          <a:ext cx="1296987" cy="1009650"/>
        </p:xfrm>
        <a:graphic>
          <a:graphicData uri="http://schemas.openxmlformats.org/presentationml/2006/ole">
            <mc:AlternateContent xmlns:mc="http://schemas.openxmlformats.org/markup-compatibility/2006">
              <mc:Choice xmlns:v="urn:schemas-microsoft-com:vml" Requires="v">
                <p:oleObj spid="_x0000_s13460" name="Image" r:id="rId15" imgW="1777778" imgH="1383639" progId="Photoshop.Image.7">
                  <p:embed/>
                </p:oleObj>
              </mc:Choice>
              <mc:Fallback>
                <p:oleObj name="Image" r:id="rId15" imgW="1777778" imgH="1383639" progId="Photoshop.Image.7">
                  <p:embed/>
                  <p:pic>
                    <p:nvPicPr>
                      <p:cNvPr id="0" name=""/>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229225"/>
                        <a:ext cx="1296987"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2" name="Line 24"/>
          <p:cNvSpPr>
            <a:spLocks noChangeShapeType="1"/>
          </p:cNvSpPr>
          <p:nvPr/>
        </p:nvSpPr>
        <p:spPr bwMode="auto">
          <a:xfrm flipH="1">
            <a:off x="1835150" y="4725988"/>
            <a:ext cx="1366838" cy="287337"/>
          </a:xfrm>
          <a:prstGeom prst="line">
            <a:avLst/>
          </a:prstGeom>
          <a:noFill/>
          <a:ln w="508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1401" name="Text Box 25"/>
          <p:cNvSpPr txBox="1">
            <a:spLocks noChangeArrowheads="1"/>
          </p:cNvSpPr>
          <p:nvPr/>
        </p:nvSpPr>
        <p:spPr bwMode="auto">
          <a:xfrm>
            <a:off x="3708400" y="1844675"/>
            <a:ext cx="1028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ar-SA" sz="2000">
                <a:solidFill>
                  <a:srgbClr val="0000FF"/>
                </a:solidFill>
                <a:effectLst>
                  <a:outerShdw blurRad="38100" dist="38100" dir="2700000" algn="tl">
                    <a:srgbClr val="C0C0C0"/>
                  </a:outerShdw>
                </a:effectLst>
              </a:rPr>
              <a:t>Sterile</a:t>
            </a:r>
          </a:p>
        </p:txBody>
      </p:sp>
      <p:sp>
        <p:nvSpPr>
          <p:cNvPr id="101402" name="Text Box 26"/>
          <p:cNvSpPr txBox="1">
            <a:spLocks noChangeArrowheads="1"/>
          </p:cNvSpPr>
          <p:nvPr/>
        </p:nvSpPr>
        <p:spPr bwMode="auto">
          <a:xfrm>
            <a:off x="8115300" y="3716338"/>
            <a:ext cx="1028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ar-SA" sz="2000">
                <a:solidFill>
                  <a:srgbClr val="0000FF"/>
                </a:solidFill>
                <a:effectLst>
                  <a:outerShdw blurRad="38100" dist="38100" dir="2700000" algn="tl">
                    <a:srgbClr val="C0C0C0"/>
                  </a:outerShdw>
                </a:effectLst>
              </a:rPr>
              <a:t>Sterile</a:t>
            </a:r>
          </a:p>
        </p:txBody>
      </p:sp>
      <p:grpSp>
        <p:nvGrpSpPr>
          <p:cNvPr id="28695" name="Group 27"/>
          <p:cNvGrpSpPr>
            <a:grpSpLocks/>
          </p:cNvGrpSpPr>
          <p:nvPr/>
        </p:nvGrpSpPr>
        <p:grpSpPr bwMode="auto">
          <a:xfrm>
            <a:off x="5292725" y="3860800"/>
            <a:ext cx="1487488" cy="1455738"/>
            <a:chOff x="3334" y="2432"/>
            <a:chExt cx="937" cy="917"/>
          </a:xfrm>
        </p:grpSpPr>
        <p:graphicFrame>
          <p:nvGraphicFramePr>
            <p:cNvPr id="28696" name="Object 28"/>
            <p:cNvGraphicFramePr>
              <a:graphicFrameLocks noChangeAspect="1"/>
            </p:cNvGraphicFramePr>
            <p:nvPr/>
          </p:nvGraphicFramePr>
          <p:xfrm>
            <a:off x="3651" y="2432"/>
            <a:ext cx="448" cy="544"/>
          </p:xfrm>
          <a:graphic>
            <a:graphicData uri="http://schemas.openxmlformats.org/presentationml/2006/ole">
              <mc:AlternateContent xmlns:mc="http://schemas.openxmlformats.org/markup-compatibility/2006">
                <mc:Choice xmlns:v="urn:schemas-microsoft-com:vml" Requires="v">
                  <p:oleObj spid="_x0000_s13461" name="Image" r:id="rId17" imgW="1244006" imgH="1511111" progId="Photoshop.Image.7">
                    <p:embed/>
                  </p:oleObj>
                </mc:Choice>
                <mc:Fallback>
                  <p:oleObj name="Image" r:id="rId17" imgW="1244006" imgH="1511111" progId="Photoshop.Image.7">
                    <p:embed/>
                    <p:pic>
                      <p:nvPicPr>
                        <p:cNvPr id="0" name=""/>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 y="2432"/>
                          <a:ext cx="448"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05" name="Text Box 29"/>
            <p:cNvSpPr txBox="1">
              <a:spLocks noChangeArrowheads="1"/>
            </p:cNvSpPr>
            <p:nvPr/>
          </p:nvSpPr>
          <p:spPr bwMode="auto">
            <a:xfrm>
              <a:off x="3334" y="2478"/>
              <a:ext cx="6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ar-SA" sz="2000">
                  <a:solidFill>
                    <a:srgbClr val="0000FF"/>
                  </a:solidFill>
                  <a:effectLst>
                    <a:outerShdw blurRad="38100" dist="38100" dir="2700000" algn="tl">
                      <a:srgbClr val="C0C0C0"/>
                    </a:outerShdw>
                  </a:effectLst>
                </a:rPr>
                <a:t>Wild</a:t>
              </a:r>
            </a:p>
          </p:txBody>
        </p:sp>
        <p:graphicFrame>
          <p:nvGraphicFramePr>
            <p:cNvPr id="28698" name="Object 30"/>
            <p:cNvGraphicFramePr>
              <a:graphicFrameLocks noChangeAspect="1"/>
            </p:cNvGraphicFramePr>
            <p:nvPr/>
          </p:nvGraphicFramePr>
          <p:xfrm>
            <a:off x="3878" y="2931"/>
            <a:ext cx="393" cy="373"/>
          </p:xfrm>
          <a:graphic>
            <a:graphicData uri="http://schemas.openxmlformats.org/presentationml/2006/ole">
              <mc:AlternateContent xmlns:mc="http://schemas.openxmlformats.org/markup-compatibility/2006">
                <mc:Choice xmlns:v="urn:schemas-microsoft-com:vml" Requires="v">
                  <p:oleObj spid="_x0000_s13462" name="Image" r:id="rId19" imgW="1244006" imgH="1079365" progId="Photoshop.Image.7">
                    <p:embed/>
                  </p:oleObj>
                </mc:Choice>
                <mc:Fallback>
                  <p:oleObj name="Image" r:id="rId19" imgW="1244006" imgH="1079365" progId="Photoshop.Image.7">
                    <p:embed/>
                    <p:pic>
                      <p:nvPicPr>
                        <p:cNvPr id="0" name=""/>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 y="2931"/>
                          <a:ext cx="393"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9" name="Object 31"/>
            <p:cNvGraphicFramePr>
              <a:graphicFrameLocks noChangeAspect="1"/>
            </p:cNvGraphicFramePr>
            <p:nvPr/>
          </p:nvGraphicFramePr>
          <p:xfrm>
            <a:off x="3515" y="2976"/>
            <a:ext cx="393" cy="373"/>
          </p:xfrm>
          <a:graphic>
            <a:graphicData uri="http://schemas.openxmlformats.org/presentationml/2006/ole">
              <mc:AlternateContent xmlns:mc="http://schemas.openxmlformats.org/markup-compatibility/2006">
                <mc:Choice xmlns:v="urn:schemas-microsoft-com:vml" Requires="v">
                  <p:oleObj spid="_x0000_s13463" name="Image" r:id="rId21" imgW="1244006" imgH="1079365" progId="Photoshop.Image.7">
                    <p:embed/>
                  </p:oleObj>
                </mc:Choice>
                <mc:Fallback>
                  <p:oleObj name="Image" r:id="rId21" imgW="1244006" imgH="1079365" progId="Photoshop.Image.7">
                    <p:embed/>
                    <p:pic>
                      <p:nvPicPr>
                        <p:cNvPr id="0" name=""/>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5" y="2976"/>
                          <a:ext cx="393"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75236958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74638"/>
            <a:ext cx="8229600" cy="4525963"/>
          </a:xfrm>
        </p:spPr>
        <p:txBody>
          <a:bodyPr>
            <a:noAutofit/>
          </a:bodyPr>
          <a:lstStyle/>
          <a:p>
            <a:r>
              <a:rPr lang="en-US" sz="3200" dirty="0" smtClean="0">
                <a:solidFill>
                  <a:schemeClr val="tx1"/>
                </a:solidFill>
              </a:rPr>
              <a:t>Japanese</a:t>
            </a:r>
            <a:r>
              <a:rPr lang="en-US" sz="3200" dirty="0">
                <a:solidFill>
                  <a:schemeClr val="tx1"/>
                </a:solidFill>
              </a:rPr>
              <a:t> Fukushima nuclear </a:t>
            </a:r>
            <a:r>
              <a:rPr lang="en-US" sz="3200" dirty="0" smtClean="0">
                <a:solidFill>
                  <a:schemeClr val="tx1"/>
                </a:solidFill>
              </a:rPr>
              <a:t>disaster (</a:t>
            </a:r>
            <a:r>
              <a:rPr lang="en-US" sz="3200" dirty="0">
                <a:solidFill>
                  <a:schemeClr val="tx1"/>
                </a:solidFill>
              </a:rPr>
              <a:t>2011 </a:t>
            </a:r>
            <a:r>
              <a:rPr lang="en-US" sz="3200" dirty="0" smtClean="0">
                <a:solidFill>
                  <a:schemeClr val="tx1"/>
                </a:solidFill>
              </a:rPr>
              <a:t>)</a:t>
            </a:r>
          </a:p>
          <a:p>
            <a:r>
              <a:rPr lang="en-US" sz="3200" dirty="0" smtClean="0">
                <a:solidFill>
                  <a:schemeClr val="tx1"/>
                </a:solidFill>
              </a:rPr>
              <a:t>shut down the nation's 54 </a:t>
            </a:r>
            <a:r>
              <a:rPr lang="en-US" sz="3200" dirty="0">
                <a:solidFill>
                  <a:schemeClr val="tx1"/>
                </a:solidFill>
              </a:rPr>
              <a:t>nuclear power plants</a:t>
            </a:r>
            <a:r>
              <a:rPr lang="en-US" sz="3200" dirty="0" smtClean="0">
                <a:solidFill>
                  <a:schemeClr val="tx1"/>
                </a:solidFill>
              </a:rPr>
              <a:t>.</a:t>
            </a:r>
          </a:p>
          <a:p>
            <a:r>
              <a:rPr lang="en-US" sz="3200" dirty="0" smtClean="0">
                <a:solidFill>
                  <a:schemeClr val="tx1"/>
                </a:solidFill>
              </a:rPr>
              <a:t>2013 repots - </a:t>
            </a:r>
            <a:r>
              <a:rPr lang="en-US" sz="3200" dirty="0" smtClean="0">
                <a:solidFill>
                  <a:schemeClr val="tx1"/>
                </a:solidFill>
                <a:hlinkClick r:id="rId2" tooltip="Radiation effects from Fukushima Daiichi nuclear disaster"/>
              </a:rPr>
              <a:t>highly </a:t>
            </a:r>
            <a:r>
              <a:rPr lang="en-US" sz="3200" dirty="0">
                <a:solidFill>
                  <a:schemeClr val="tx1"/>
                </a:solidFill>
                <a:hlinkClick r:id="rId2" tooltip="Radiation effects from Fukushima Daiichi nuclear disaster"/>
              </a:rPr>
              <a:t>radioactive</a:t>
            </a:r>
            <a:r>
              <a:rPr lang="en-US" sz="3200" dirty="0">
                <a:solidFill>
                  <a:schemeClr val="tx1"/>
                </a:solidFill>
              </a:rPr>
              <a:t>, with some 160,000 evacuees still living in temporary </a:t>
            </a:r>
            <a:r>
              <a:rPr lang="en-US" sz="3200" dirty="0" smtClean="0">
                <a:solidFill>
                  <a:schemeClr val="tx1"/>
                </a:solidFill>
              </a:rPr>
              <a:t>housing.</a:t>
            </a:r>
          </a:p>
          <a:p>
            <a:r>
              <a:rPr lang="en-US" sz="3200" dirty="0" smtClean="0">
                <a:solidFill>
                  <a:schemeClr val="tx1"/>
                </a:solidFill>
              </a:rPr>
              <a:t>Some </a:t>
            </a:r>
            <a:r>
              <a:rPr lang="en-US" sz="3200" dirty="0">
                <a:solidFill>
                  <a:schemeClr val="tx1"/>
                </a:solidFill>
              </a:rPr>
              <a:t>land will be </a:t>
            </a:r>
            <a:r>
              <a:rPr lang="en-US" sz="3200" dirty="0" err="1">
                <a:solidFill>
                  <a:schemeClr val="tx1"/>
                </a:solidFill>
              </a:rPr>
              <a:t>unfarmable</a:t>
            </a:r>
            <a:r>
              <a:rPr lang="en-US" sz="3200" dirty="0">
                <a:solidFill>
                  <a:schemeClr val="tx1"/>
                </a:solidFill>
              </a:rPr>
              <a:t> for centuries. </a:t>
            </a:r>
            <a:endParaRPr lang="en-US" sz="3200" dirty="0" smtClean="0">
              <a:solidFill>
                <a:schemeClr val="tx1"/>
              </a:solidFill>
            </a:endParaRPr>
          </a:p>
          <a:p>
            <a:r>
              <a:rPr lang="en-US" sz="3200" dirty="0" smtClean="0"/>
              <a:t>The</a:t>
            </a:r>
            <a:r>
              <a:rPr lang="en-US" sz="3200" dirty="0"/>
              <a:t> </a:t>
            </a:r>
            <a:r>
              <a:rPr lang="en-US" sz="3200" dirty="0">
                <a:hlinkClick r:id="rId3" tooltip="Fukushima disaster cleanup"/>
              </a:rPr>
              <a:t>difficult cleanup job</a:t>
            </a:r>
            <a:r>
              <a:rPr lang="en-US" sz="3200" dirty="0"/>
              <a:t> will take 40 or more </a:t>
            </a:r>
            <a:r>
              <a:rPr lang="en-US" sz="3200" dirty="0" smtClean="0"/>
              <a:t>years</a:t>
            </a:r>
          </a:p>
          <a:p>
            <a:r>
              <a:rPr lang="en-US" sz="3200" dirty="0" smtClean="0"/>
              <a:t>Cost </a:t>
            </a:r>
            <a:r>
              <a:rPr lang="en-US" sz="3200" dirty="0"/>
              <a:t>tens of billions of dollars</a:t>
            </a:r>
            <a:endParaRPr lang="ar-SA" sz="3200" b="1" dirty="0"/>
          </a:p>
        </p:txBody>
      </p:sp>
    </p:spTree>
    <p:extLst>
      <p:ext uri="{BB962C8B-B14F-4D97-AF65-F5344CB8AC3E}">
        <p14:creationId xmlns:p14="http://schemas.microsoft.com/office/powerpoint/2010/main" val="3174910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6260" y="186993"/>
            <a:ext cx="8229600" cy="1143000"/>
          </a:xfrm>
        </p:spPr>
        <p:txBody>
          <a:bodyPr>
            <a:normAutofit fontScale="90000"/>
          </a:bodyPr>
          <a:lstStyle/>
          <a:p>
            <a:r>
              <a:rPr lang="en-US" dirty="0" smtClean="0">
                <a:solidFill>
                  <a:srgbClr val="C00000"/>
                </a:solidFill>
              </a:rPr>
              <a:t>Preservation of food and agricultural product by radiation</a:t>
            </a:r>
            <a:endParaRPr lang="ar-SA" dirty="0">
              <a:solidFill>
                <a:srgbClr val="C00000"/>
              </a:solidFill>
            </a:endParaRPr>
          </a:p>
        </p:txBody>
      </p:sp>
      <p:sp>
        <p:nvSpPr>
          <p:cNvPr id="8" name="Content Placeholder 7"/>
          <p:cNvSpPr>
            <a:spLocks noGrp="1"/>
          </p:cNvSpPr>
          <p:nvPr>
            <p:ph idx="1"/>
          </p:nvPr>
        </p:nvSpPr>
        <p:spPr>
          <a:xfrm>
            <a:off x="296260" y="1311248"/>
            <a:ext cx="8847740" cy="5000402"/>
          </a:xfrm>
        </p:spPr>
        <p:txBody>
          <a:bodyPr>
            <a:normAutofit lnSpcReduction="10000"/>
          </a:bodyPr>
          <a:lstStyle/>
          <a:p>
            <a:pPr>
              <a:buFont typeface="Wingdings" panose="05000000000000000000" pitchFamily="2" charset="2"/>
              <a:buChar char="ü"/>
            </a:pPr>
            <a:r>
              <a:rPr lang="en-US" dirty="0" smtClean="0"/>
              <a:t>An alternate method of food preservation by irradiation of X ray or gamma rays.</a:t>
            </a:r>
          </a:p>
          <a:p>
            <a:pPr>
              <a:buFont typeface="Wingdings" panose="05000000000000000000" pitchFamily="2" charset="2"/>
              <a:buChar char="ü"/>
            </a:pPr>
            <a:r>
              <a:rPr lang="en-US" dirty="0" smtClean="0"/>
              <a:t>It is used to prolong the shelf life of many food and agricultural products, destroy bacteria and microorganisms in food (pre packed or bulk) and grains(rice, corn..).</a:t>
            </a:r>
          </a:p>
          <a:p>
            <a:pPr>
              <a:buFont typeface="Wingdings" panose="05000000000000000000" pitchFamily="2" charset="2"/>
              <a:buChar char="ü"/>
            </a:pPr>
            <a:r>
              <a:rPr lang="en-US" dirty="0" smtClean="0"/>
              <a:t>The food exposed to controlled amount of ionizing radiation in shielded area for a specific time to achieve desirable objectives.</a:t>
            </a:r>
          </a:p>
          <a:p>
            <a:pPr>
              <a:buFont typeface="Wingdings" panose="05000000000000000000" pitchFamily="2" charset="2"/>
              <a:buChar char="ü"/>
            </a:pPr>
            <a:r>
              <a:rPr lang="en-US" dirty="0" smtClean="0"/>
              <a:t>The sources are gamma rays from Cobalt 60 or Cesium 137, X-rays up to 5 MeV or electron accelerators up to 10 MeV.</a:t>
            </a:r>
            <a:endParaRPr lang="ar-SA" dirty="0"/>
          </a:p>
        </p:txBody>
      </p:sp>
    </p:spTree>
    <p:extLst>
      <p:ext uri="{BB962C8B-B14F-4D97-AF65-F5344CB8AC3E}">
        <p14:creationId xmlns:p14="http://schemas.microsoft.com/office/powerpoint/2010/main" val="13732346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45945"/>
            <a:ext cx="8229600" cy="1143000"/>
          </a:xfrm>
        </p:spPr>
        <p:txBody>
          <a:bodyPr>
            <a:normAutofit fontScale="90000"/>
          </a:bodyPr>
          <a:lstStyle/>
          <a:p>
            <a:r>
              <a:rPr lang="en-US" dirty="0" smtClean="0">
                <a:solidFill>
                  <a:srgbClr val="C00000"/>
                </a:solidFill>
              </a:rPr>
              <a:t>Does the irradiation process make food radioactive?</a:t>
            </a:r>
            <a:endParaRPr lang="ar-SA" dirty="0">
              <a:solidFill>
                <a:srgbClr val="C00000"/>
              </a:solidFill>
            </a:endParaRPr>
          </a:p>
        </p:txBody>
      </p:sp>
      <p:sp>
        <p:nvSpPr>
          <p:cNvPr id="6" name="Content Placeholder 7"/>
          <p:cNvSpPr txBox="1">
            <a:spLocks/>
          </p:cNvSpPr>
          <p:nvPr/>
        </p:nvSpPr>
        <p:spPr>
          <a:xfrm>
            <a:off x="296260" y="1596540"/>
            <a:ext cx="8551480" cy="35085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en-US" sz="3200" dirty="0" smtClean="0"/>
              <a:t>Irradiation under controlled condition does not make food radioactive.</a:t>
            </a:r>
          </a:p>
          <a:p>
            <a:pPr>
              <a:buFont typeface="Wingdings" panose="05000000000000000000" pitchFamily="2" charset="2"/>
              <a:buChar char="ü"/>
            </a:pPr>
            <a:r>
              <a:rPr lang="en-US" sz="3200" dirty="0" smtClean="0"/>
              <a:t>Irradiation involves passing the food through and allow to absorb desired radiation energy.</a:t>
            </a:r>
          </a:p>
          <a:p>
            <a:pPr>
              <a:buFont typeface="Wingdings" panose="05000000000000000000" pitchFamily="2" charset="2"/>
              <a:buChar char="ü"/>
            </a:pPr>
            <a:r>
              <a:rPr lang="en-US" sz="3200" dirty="0" smtClean="0"/>
              <a:t>Radiation processing of food do not induce any radioactivity.</a:t>
            </a:r>
          </a:p>
          <a:p>
            <a:pPr>
              <a:buFont typeface="Wingdings" panose="05000000000000000000" pitchFamily="2" charset="2"/>
              <a:buChar char="ü"/>
            </a:pPr>
            <a:endParaRPr lang="ar-SA" dirty="0"/>
          </a:p>
        </p:txBody>
      </p:sp>
    </p:spTree>
    <p:extLst>
      <p:ext uri="{BB962C8B-B14F-4D97-AF65-F5344CB8AC3E}">
        <p14:creationId xmlns:p14="http://schemas.microsoft.com/office/powerpoint/2010/main" val="10630186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787"/>
          </a:xfrm>
        </p:spPr>
        <p:txBody>
          <a:bodyPr/>
          <a:lstStyle/>
          <a:p>
            <a:r>
              <a:rPr lang="en-US" dirty="0" smtClean="0"/>
              <a:t>Food preservation</a:t>
            </a:r>
            <a:endParaRPr lang="ar-SA" dirty="0"/>
          </a:p>
        </p:txBody>
      </p:sp>
      <p:pic>
        <p:nvPicPr>
          <p:cNvPr id="4" name="Content Placeholder 3"/>
          <p:cNvPicPr>
            <a:picLocks noGrp="1" noChangeAspect="1"/>
          </p:cNvPicPr>
          <p:nvPr>
            <p:ph idx="1"/>
          </p:nvPr>
        </p:nvPicPr>
        <p:blipFill>
          <a:blip r:embed="rId2"/>
          <a:stretch>
            <a:fillRect/>
          </a:stretch>
        </p:blipFill>
        <p:spPr>
          <a:xfrm>
            <a:off x="3808475" y="1089392"/>
            <a:ext cx="5052520" cy="5550117"/>
          </a:xfrm>
          <a:prstGeom prst="rect">
            <a:avLst/>
          </a:prstGeom>
        </p:spPr>
      </p:pic>
      <p:sp>
        <p:nvSpPr>
          <p:cNvPr id="5" name="TextBox 4"/>
          <p:cNvSpPr txBox="1"/>
          <p:nvPr/>
        </p:nvSpPr>
        <p:spPr>
          <a:xfrm>
            <a:off x="1365195" y="2008936"/>
            <a:ext cx="49268" cy="369332"/>
          </a:xfrm>
          <a:prstGeom prst="rect">
            <a:avLst/>
          </a:prstGeom>
          <a:noFill/>
        </p:spPr>
        <p:txBody>
          <a:bodyPr wrap="square" rtlCol="1">
            <a:spAutoFit/>
          </a:bodyPr>
          <a:lstStyle/>
          <a:p>
            <a:endParaRPr lang="ar-SA" dirty="0"/>
          </a:p>
        </p:txBody>
      </p:sp>
      <p:sp>
        <p:nvSpPr>
          <p:cNvPr id="6" name="TextBox 5"/>
          <p:cNvSpPr txBox="1"/>
          <p:nvPr/>
        </p:nvSpPr>
        <p:spPr>
          <a:xfrm>
            <a:off x="297000" y="2145367"/>
            <a:ext cx="3358770" cy="1569660"/>
          </a:xfrm>
          <a:prstGeom prst="rect">
            <a:avLst/>
          </a:prstGeom>
          <a:noFill/>
        </p:spPr>
        <p:txBody>
          <a:bodyPr wrap="square" rtlCol="1">
            <a:spAutoFit/>
          </a:bodyPr>
          <a:lstStyle/>
          <a:p>
            <a:r>
              <a:rPr lang="en-US" sz="3200" dirty="0" smtClean="0"/>
              <a:t>Onion and potato are irradiation by </a:t>
            </a:r>
          </a:p>
          <a:p>
            <a:r>
              <a:rPr lang="en-US" sz="3200" dirty="0" smtClean="0"/>
              <a:t>0.05 to 0.15 </a:t>
            </a:r>
            <a:r>
              <a:rPr lang="en-US" sz="3200" dirty="0" err="1" smtClean="0"/>
              <a:t>kGy</a:t>
            </a:r>
            <a:endParaRPr lang="ar-SA" sz="3200" dirty="0"/>
          </a:p>
        </p:txBody>
      </p:sp>
    </p:spTree>
    <p:extLst>
      <p:ext uri="{BB962C8B-B14F-4D97-AF65-F5344CB8AC3E}">
        <p14:creationId xmlns:p14="http://schemas.microsoft.com/office/powerpoint/2010/main" val="3846666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gamma irradiation treatment in delay ripening</a:t>
            </a:r>
            <a:endParaRPr lang="ar-SA" dirty="0"/>
          </a:p>
        </p:txBody>
      </p:sp>
      <p:sp>
        <p:nvSpPr>
          <p:cNvPr id="3" name="Content Placeholder 2"/>
          <p:cNvSpPr>
            <a:spLocks noGrp="1"/>
          </p:cNvSpPr>
          <p:nvPr>
            <p:ph idx="1"/>
          </p:nvPr>
        </p:nvSpPr>
        <p:spPr/>
        <p:txBody>
          <a:bodyPr/>
          <a:lstStyle/>
          <a:p>
            <a:pPr marL="0" indent="0">
              <a:buNone/>
            </a:pPr>
            <a:r>
              <a:rPr lang="en-US" dirty="0" smtClean="0"/>
              <a:t>Pear delay in ripening and decaying of under ambient condition.</a:t>
            </a:r>
          </a:p>
          <a:p>
            <a:pPr marL="0" indent="0">
              <a:buNone/>
            </a:pPr>
            <a:endParaRPr lang="ar-SA" dirty="0"/>
          </a:p>
        </p:txBody>
      </p:sp>
      <p:pic>
        <p:nvPicPr>
          <p:cNvPr id="5" name="Picture 4"/>
          <p:cNvPicPr>
            <a:picLocks noChangeAspect="1"/>
          </p:cNvPicPr>
          <p:nvPr/>
        </p:nvPicPr>
        <p:blipFill>
          <a:blip r:embed="rId2"/>
          <a:stretch>
            <a:fillRect/>
          </a:stretch>
        </p:blipFill>
        <p:spPr>
          <a:xfrm>
            <a:off x="0" y="2512770"/>
            <a:ext cx="9144000" cy="3970330"/>
          </a:xfrm>
          <a:prstGeom prst="rect">
            <a:avLst/>
          </a:prstGeom>
        </p:spPr>
      </p:pic>
    </p:spTree>
    <p:extLst>
      <p:ext uri="{BB962C8B-B14F-4D97-AF65-F5344CB8AC3E}">
        <p14:creationId xmlns:p14="http://schemas.microsoft.com/office/powerpoint/2010/main" val="1959592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Peach after 7 </a:t>
            </a:r>
            <a:r>
              <a:rPr lang="en-US" dirty="0" smtClean="0"/>
              <a:t>days </a:t>
            </a:r>
            <a:r>
              <a:rPr lang="en-US" dirty="0"/>
              <a:t>of ambient storage</a:t>
            </a:r>
            <a:endParaRPr lang="ar-SA" dirty="0"/>
          </a:p>
        </p:txBody>
      </p:sp>
      <p:sp>
        <p:nvSpPr>
          <p:cNvPr id="3" name="Content Placeholder 2"/>
          <p:cNvSpPr>
            <a:spLocks noGrp="1"/>
          </p:cNvSpPr>
          <p:nvPr>
            <p:ph idx="1"/>
          </p:nvPr>
        </p:nvSpPr>
        <p:spPr/>
        <p:txBody>
          <a:bodyPr/>
          <a:lstStyle/>
          <a:p>
            <a:endParaRPr lang="en-US" dirty="0" smtClean="0"/>
          </a:p>
          <a:p>
            <a:endParaRPr lang="ar-SA" dirty="0"/>
          </a:p>
        </p:txBody>
      </p:sp>
      <p:pic>
        <p:nvPicPr>
          <p:cNvPr id="4" name="Picture 3"/>
          <p:cNvPicPr>
            <a:picLocks noChangeAspect="1"/>
          </p:cNvPicPr>
          <p:nvPr/>
        </p:nvPicPr>
        <p:blipFill>
          <a:blip r:embed="rId2"/>
          <a:stretch>
            <a:fillRect/>
          </a:stretch>
        </p:blipFill>
        <p:spPr>
          <a:xfrm>
            <a:off x="457200" y="1342657"/>
            <a:ext cx="8390540" cy="4835033"/>
          </a:xfrm>
          <a:prstGeom prst="rect">
            <a:avLst/>
          </a:prstGeom>
        </p:spPr>
      </p:pic>
    </p:spTree>
    <p:extLst>
      <p:ext uri="{BB962C8B-B14F-4D97-AF65-F5344CB8AC3E}">
        <p14:creationId xmlns:p14="http://schemas.microsoft.com/office/powerpoint/2010/main" val="29961666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Effect of gamma irradiation and edible coating treatment on storage quality of varieties (after 100 days of ambient storage.</a:t>
            </a:r>
            <a:endParaRPr lang="ar-SA"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 </a:t>
            </a:r>
          </a:p>
          <a:p>
            <a:endParaRPr lang="ar-SA" dirty="0"/>
          </a:p>
        </p:txBody>
      </p:sp>
      <p:pic>
        <p:nvPicPr>
          <p:cNvPr id="4" name="Picture 3"/>
          <p:cNvPicPr>
            <a:picLocks noChangeAspect="1"/>
          </p:cNvPicPr>
          <p:nvPr/>
        </p:nvPicPr>
        <p:blipFill>
          <a:blip r:embed="rId2"/>
          <a:stretch>
            <a:fillRect/>
          </a:stretch>
        </p:blipFill>
        <p:spPr>
          <a:xfrm>
            <a:off x="457200" y="1611443"/>
            <a:ext cx="8229600" cy="5177067"/>
          </a:xfrm>
          <a:prstGeom prst="rect">
            <a:avLst/>
          </a:prstGeom>
        </p:spPr>
      </p:pic>
    </p:spTree>
    <p:extLst>
      <p:ext uri="{BB962C8B-B14F-4D97-AF65-F5344CB8AC3E}">
        <p14:creationId xmlns:p14="http://schemas.microsoft.com/office/powerpoint/2010/main" val="19183745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43245" cy="1143000"/>
          </a:xfrm>
        </p:spPr>
        <p:txBody>
          <a:bodyPr>
            <a:normAutofit fontScale="90000"/>
          </a:bodyPr>
          <a:lstStyle/>
          <a:p>
            <a:r>
              <a:rPr lang="en-US" dirty="0" smtClean="0">
                <a:solidFill>
                  <a:srgbClr val="C00000"/>
                </a:solidFill>
              </a:rPr>
              <a:t>Effect of gamma irradiation treatment on fungal growth of cherry after 9 and 35 days of storage under ambient and refrigerated conditions.</a:t>
            </a:r>
            <a:endParaRPr lang="ar-SA"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143555" y="1596540"/>
            <a:ext cx="8856889" cy="5039265"/>
          </a:xfrm>
          <a:prstGeom prst="rect">
            <a:avLst/>
          </a:prstGeom>
        </p:spPr>
      </p:pic>
    </p:spTree>
    <p:extLst>
      <p:ext uri="{BB962C8B-B14F-4D97-AF65-F5344CB8AC3E}">
        <p14:creationId xmlns:p14="http://schemas.microsoft.com/office/powerpoint/2010/main" val="2196103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Effect of radiation processing on retention of dried apricot after 18 months of ambient storage.</a:t>
            </a:r>
            <a:endParaRPr lang="ar-SA"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457200" y="1659627"/>
            <a:ext cx="8390540" cy="4900964"/>
          </a:xfrm>
          <a:prstGeom prst="rect">
            <a:avLst/>
          </a:prstGeom>
        </p:spPr>
      </p:pic>
    </p:spTree>
    <p:extLst>
      <p:ext uri="{BB962C8B-B14F-4D97-AF65-F5344CB8AC3E}">
        <p14:creationId xmlns:p14="http://schemas.microsoft.com/office/powerpoint/2010/main" val="36154539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7813"/>
            <a:ext cx="8229600" cy="661047"/>
          </a:xfrm>
        </p:spPr>
        <p:txBody>
          <a:bodyPr>
            <a:normAutofit fontScale="90000"/>
          </a:bodyPr>
          <a:lstStyle/>
          <a:p>
            <a:pPr eaLnBrk="1" hangingPunct="1">
              <a:defRPr/>
            </a:pPr>
            <a:r>
              <a:rPr lang="en-US" dirty="0" smtClean="0"/>
              <a:t>Radioactive Consumer Products</a:t>
            </a:r>
          </a:p>
        </p:txBody>
      </p:sp>
      <p:sp>
        <p:nvSpPr>
          <p:cNvPr id="80899" name="Rectangle 3"/>
          <p:cNvSpPr>
            <a:spLocks noGrp="1" noChangeArrowheads="1"/>
          </p:cNvSpPr>
          <p:nvPr>
            <p:ph type="body" sz="half" idx="1"/>
          </p:nvPr>
        </p:nvSpPr>
        <p:spPr/>
        <p:txBody>
          <a:bodyPr/>
          <a:lstStyle/>
          <a:p>
            <a:pPr eaLnBrk="1" hangingPunct="1">
              <a:defRPr/>
            </a:pPr>
            <a:endParaRPr lang="en-US" sz="2800" smtClean="0"/>
          </a:p>
          <a:p>
            <a:pPr eaLnBrk="1" hangingPunct="1">
              <a:defRPr/>
            </a:pPr>
            <a:endParaRPr lang="en-US" sz="2800" smtClean="0"/>
          </a:p>
          <a:p>
            <a:pPr eaLnBrk="1" hangingPunct="1">
              <a:defRPr/>
            </a:pPr>
            <a:endParaRPr lang="en-US" sz="2800" smtClean="0"/>
          </a:p>
        </p:txBody>
      </p:sp>
      <p:sp>
        <p:nvSpPr>
          <p:cNvPr id="40964" name="Text Box 5"/>
          <p:cNvSpPr txBox="1">
            <a:spLocks noChangeArrowheads="1"/>
          </p:cNvSpPr>
          <p:nvPr/>
        </p:nvSpPr>
        <p:spPr bwMode="auto">
          <a:xfrm>
            <a:off x="5867400" y="5486400"/>
            <a:ext cx="160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ar-SA" sz="900"/>
              <a:t>Photo by Karen Sheehan</a:t>
            </a:r>
          </a:p>
        </p:txBody>
      </p:sp>
      <p:pic>
        <p:nvPicPr>
          <p:cNvPr id="40965"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3555" y="1138426"/>
            <a:ext cx="8856890" cy="565384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488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idx="4294967295"/>
          </p:nvPr>
        </p:nvSpPr>
        <p:spPr/>
        <p:txBody>
          <a:bodyPr anchor="ctr"/>
          <a:lstStyle/>
          <a:p>
            <a:pPr eaLnBrk="1" hangingPunct="1"/>
            <a:r>
              <a:rPr lang="en-US" altLang="ar-SA" dirty="0"/>
              <a:t>Dentures</a:t>
            </a:r>
          </a:p>
        </p:txBody>
      </p:sp>
      <p:sp>
        <p:nvSpPr>
          <p:cNvPr id="111619" name="Rectangle 5"/>
          <p:cNvSpPr>
            <a:spLocks noGrp="1" noChangeArrowheads="1"/>
          </p:cNvSpPr>
          <p:nvPr>
            <p:ph type="body" sz="half" idx="4294967295"/>
          </p:nvPr>
        </p:nvSpPr>
        <p:spPr>
          <a:xfrm>
            <a:off x="475827" y="1138425"/>
            <a:ext cx="7772400" cy="2078038"/>
          </a:xfrm>
        </p:spPr>
        <p:txBody>
          <a:bodyPr/>
          <a:lstStyle/>
          <a:p>
            <a:pPr eaLnBrk="1" hangingPunct="1"/>
            <a:r>
              <a:rPr lang="en-US" altLang="ar-SA" sz="2800" dirty="0"/>
              <a:t>Uranium is added to false teeth to provide a shine to the material (about 10% of the teeth)</a:t>
            </a:r>
          </a:p>
          <a:p>
            <a:pPr eaLnBrk="1" hangingPunct="1"/>
            <a:r>
              <a:rPr lang="en-US" altLang="ar-SA" sz="2800" dirty="0"/>
              <a:t>Concentration of uranium is quite low – about 300 parts per million</a:t>
            </a:r>
          </a:p>
        </p:txBody>
      </p:sp>
      <p:pic>
        <p:nvPicPr>
          <p:cNvPr id="111620" name="Picture 7" descr="denture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07080" y="3152228"/>
            <a:ext cx="6781800" cy="3048000"/>
          </a:xfrm>
          <a:noFill/>
        </p:spPr>
      </p:pic>
    </p:spTree>
    <p:extLst>
      <p:ext uri="{BB962C8B-B14F-4D97-AF65-F5344CB8AC3E}">
        <p14:creationId xmlns:p14="http://schemas.microsoft.com/office/powerpoint/2010/main" val="25861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Fukushima </a:t>
            </a:r>
            <a:r>
              <a:rPr lang="en-US" b="1" dirty="0" err="1"/>
              <a:t>Daichi</a:t>
            </a:r>
            <a:r>
              <a:rPr lang="en-US" b="1" dirty="0"/>
              <a:t>, March 11, 2011</a:t>
            </a:r>
            <a:r>
              <a:rPr lang="en-US" dirty="0"/>
              <a:t/>
            </a:r>
            <a:br>
              <a:rPr lang="en-US" dirty="0"/>
            </a:br>
            <a:r>
              <a:rPr lang="en-US" dirty="0"/>
              <a:t>An 8.9 magnitude earthquake and subsequent tsunami overwhelmed the cooling systems of an aging reactor along Japan's northeast coastline. The accident triggered explosions at several reactors at the complex, forcing a widespread evacuation in the area around the plant.</a:t>
            </a:r>
            <a:endParaRPr lang="ar-SA" dirty="0"/>
          </a:p>
        </p:txBody>
      </p:sp>
    </p:spTree>
    <p:extLst>
      <p:ext uri="{BB962C8B-B14F-4D97-AF65-F5344CB8AC3E}">
        <p14:creationId xmlns:p14="http://schemas.microsoft.com/office/powerpoint/2010/main" val="40024075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04800"/>
            <a:ext cx="9144000" cy="838200"/>
          </a:xfrm>
        </p:spPr>
        <p:txBody>
          <a:bodyPr/>
          <a:lstStyle/>
          <a:p>
            <a:pPr eaLnBrk="1" hangingPunct="1">
              <a:defRPr/>
            </a:pPr>
            <a:r>
              <a:rPr lang="en-US" sz="4800" smtClean="0"/>
              <a:t>Radiation Detection Instruments</a:t>
            </a:r>
          </a:p>
        </p:txBody>
      </p:sp>
      <p:sp>
        <p:nvSpPr>
          <p:cNvPr id="22531" name="Text Box 5"/>
          <p:cNvSpPr txBox="1">
            <a:spLocks noChangeArrowheads="1"/>
          </p:cNvSpPr>
          <p:nvPr/>
        </p:nvSpPr>
        <p:spPr bwMode="auto">
          <a:xfrm>
            <a:off x="1143000" y="5791200"/>
            <a:ext cx="2700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400">
                <a:latin typeface="Times New Roman" panose="02020603050405020304" pitchFamily="18" charset="0"/>
              </a:rPr>
              <a:t>      </a:t>
            </a:r>
            <a:r>
              <a:rPr lang="en-US" altLang="ar-SA" sz="2000"/>
              <a:t>Geiger Counter</a:t>
            </a:r>
          </a:p>
        </p:txBody>
      </p:sp>
      <p:sp>
        <p:nvSpPr>
          <p:cNvPr id="22532" name="Text Box 6"/>
          <p:cNvSpPr txBox="1">
            <a:spLocks noChangeArrowheads="1"/>
          </p:cNvSpPr>
          <p:nvPr/>
        </p:nvSpPr>
        <p:spPr bwMode="auto">
          <a:xfrm>
            <a:off x="4710113" y="5867400"/>
            <a:ext cx="3976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2000">
                <a:latin typeface="Times New Roman" panose="02020603050405020304" pitchFamily="18" charset="0"/>
              </a:rPr>
              <a:t>        </a:t>
            </a:r>
            <a:r>
              <a:rPr lang="en-US" altLang="ar-SA" sz="2000"/>
              <a:t>Liquid Scintillation Counter</a:t>
            </a:r>
          </a:p>
        </p:txBody>
      </p:sp>
      <p:sp>
        <p:nvSpPr>
          <p:cNvPr id="22533" name="Text Box 7"/>
          <p:cNvSpPr txBox="1">
            <a:spLocks noChangeArrowheads="1"/>
          </p:cNvSpPr>
          <p:nvPr/>
        </p:nvSpPr>
        <p:spPr bwMode="auto">
          <a:xfrm>
            <a:off x="7010400" y="5334000"/>
            <a:ext cx="2009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1200">
                <a:latin typeface="Times New Roman" panose="02020603050405020304" pitchFamily="18" charset="0"/>
              </a:rPr>
              <a:t>    </a:t>
            </a:r>
            <a:r>
              <a:rPr lang="en-US" altLang="ar-SA" sz="900"/>
              <a:t>Photo by Karen Sheehan</a:t>
            </a:r>
          </a:p>
        </p:txBody>
      </p:sp>
      <p:pic>
        <p:nvPicPr>
          <p:cNvPr id="22534" name="Picture 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2963" y="2392363"/>
            <a:ext cx="4029075" cy="2944812"/>
          </a:xfrm>
          <a:noFill/>
          <a:extLst>
            <a:ext uri="{909E8E84-426E-40DD-AFC4-6F175D3DCCD1}">
              <a14:hiddenFill xmlns:a14="http://schemas.microsoft.com/office/drawing/2010/main">
                <a:solidFill>
                  <a:srgbClr val="FFFFFF"/>
                </a:solidFill>
              </a14:hiddenFill>
            </a:ext>
          </a:extLst>
        </p:spPr>
      </p:pic>
      <p:pic>
        <p:nvPicPr>
          <p:cNvPr id="22535" name="Picture 20" descr="STW2008 00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351088"/>
            <a:ext cx="4038600" cy="3028950"/>
          </a:xfrm>
          <a:noFill/>
          <a:extLst>
            <a:ext uri="{909E8E84-426E-40DD-AFC4-6F175D3DCCD1}">
              <a14:hiddenFill xmlns:a14="http://schemas.microsoft.com/office/drawing/2010/main">
                <a:solidFill>
                  <a:srgbClr val="FFFFFF"/>
                </a:solidFill>
              </a14:hiddenFill>
            </a:ext>
          </a:extLst>
        </p:spPr>
      </p:pic>
      <p:sp>
        <p:nvSpPr>
          <p:cNvPr id="22536" name="Text Box 21"/>
          <p:cNvSpPr txBox="1">
            <a:spLocks noChangeArrowheads="1"/>
          </p:cNvSpPr>
          <p:nvPr/>
        </p:nvSpPr>
        <p:spPr bwMode="auto">
          <a:xfrm>
            <a:off x="2895600" y="541020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1200">
                <a:latin typeface="Times New Roman" panose="02020603050405020304" pitchFamily="18" charset="0"/>
              </a:rPr>
              <a:t>    </a:t>
            </a:r>
            <a:r>
              <a:rPr lang="en-US" altLang="ar-SA" sz="900"/>
              <a:t>Photo by Carl Tarantino</a:t>
            </a:r>
          </a:p>
        </p:txBody>
      </p:sp>
    </p:spTree>
    <p:extLst>
      <p:ext uri="{BB962C8B-B14F-4D97-AF65-F5344CB8AC3E}">
        <p14:creationId xmlns:p14="http://schemas.microsoft.com/office/powerpoint/2010/main" val="13597970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54038" y="307975"/>
            <a:ext cx="7966075" cy="835025"/>
          </a:xfrm>
        </p:spPr>
        <p:txBody>
          <a:bodyPr lIns="90488" tIns="44450" rIns="90488" bIns="44450" anchorCtr="0">
            <a:normAutofit fontScale="90000"/>
          </a:bodyPr>
          <a:lstStyle/>
          <a:p>
            <a:pPr eaLnBrk="1" hangingPunct="1">
              <a:defRPr/>
            </a:pPr>
            <a:r>
              <a:rPr lang="en-US" sz="4000" dirty="0" smtClean="0"/>
              <a:t>Annual Radiation Dose Limits</a:t>
            </a:r>
            <a:br>
              <a:rPr lang="en-US" sz="4000" dirty="0" smtClean="0"/>
            </a:br>
            <a:r>
              <a:rPr lang="en-US" sz="4000" dirty="0" smtClean="0"/>
              <a:t>General Public vs. Occupational</a:t>
            </a:r>
          </a:p>
        </p:txBody>
      </p:sp>
      <p:sp>
        <p:nvSpPr>
          <p:cNvPr id="50179" name="Rectangle 3"/>
          <p:cNvSpPr>
            <a:spLocks noGrp="1" noChangeArrowheads="1"/>
          </p:cNvSpPr>
          <p:nvPr>
            <p:ph type="body" idx="1"/>
          </p:nvPr>
        </p:nvSpPr>
        <p:spPr>
          <a:xfrm>
            <a:off x="457199" y="1600199"/>
            <a:ext cx="8543245" cy="4119375"/>
          </a:xfrm>
        </p:spPr>
        <p:txBody>
          <a:bodyPr lIns="90488" tIns="44450" rIns="90488" bIns="44450">
            <a:normAutofit fontScale="77500" lnSpcReduction="20000"/>
          </a:bodyPr>
          <a:lstStyle/>
          <a:p>
            <a:pPr marL="0" indent="0" algn="ctr" eaLnBrk="1" hangingPunct="1">
              <a:lnSpc>
                <a:spcPct val="90000"/>
              </a:lnSpc>
              <a:buFont typeface="Wingdings" panose="05000000000000000000" pitchFamily="2" charset="2"/>
              <a:buNone/>
              <a:defRPr/>
            </a:pPr>
            <a:r>
              <a:rPr lang="en-US" sz="4000" dirty="0" smtClean="0"/>
              <a:t>Established by the </a:t>
            </a:r>
          </a:p>
          <a:p>
            <a:pPr marL="0" indent="0" algn="ctr" eaLnBrk="1" hangingPunct="1">
              <a:lnSpc>
                <a:spcPct val="90000"/>
              </a:lnSpc>
              <a:buFont typeface="Wingdings" panose="05000000000000000000" pitchFamily="2" charset="2"/>
              <a:buNone/>
              <a:defRPr/>
            </a:pPr>
            <a:r>
              <a:rPr lang="en-US" sz="4000" dirty="0" smtClean="0"/>
              <a:t>Nuclear Regulatory Commission</a:t>
            </a:r>
          </a:p>
          <a:p>
            <a:pPr marL="0" indent="0" eaLnBrk="1" hangingPunct="1">
              <a:lnSpc>
                <a:spcPct val="90000"/>
              </a:lnSpc>
              <a:defRPr/>
            </a:pPr>
            <a:endParaRPr lang="en-US" sz="1600" dirty="0" smtClean="0"/>
          </a:p>
          <a:p>
            <a:pPr marL="0" indent="0" eaLnBrk="1" hangingPunct="1">
              <a:lnSpc>
                <a:spcPct val="90000"/>
              </a:lnSpc>
              <a:buFont typeface="Wingdings" panose="05000000000000000000" pitchFamily="2" charset="2"/>
              <a:buNone/>
              <a:defRPr/>
            </a:pPr>
            <a:endParaRPr lang="en-US" sz="4000" dirty="0" smtClean="0"/>
          </a:p>
          <a:p>
            <a:pPr marL="0" indent="0" eaLnBrk="1" hangingPunct="1">
              <a:lnSpc>
                <a:spcPct val="90000"/>
              </a:lnSpc>
              <a:buSzTx/>
              <a:buFontTx/>
              <a:buChar char="•"/>
              <a:defRPr/>
            </a:pPr>
            <a:r>
              <a:rPr lang="en-US" sz="4000" dirty="0" smtClean="0"/>
              <a:t> General Public Limit - 100 </a:t>
            </a:r>
            <a:r>
              <a:rPr lang="en-US" sz="4000" dirty="0" err="1" smtClean="0"/>
              <a:t>mrem</a:t>
            </a:r>
            <a:r>
              <a:rPr lang="en-US" sz="4000" dirty="0" smtClean="0"/>
              <a:t> </a:t>
            </a:r>
          </a:p>
          <a:p>
            <a:pPr marL="0" indent="0" eaLnBrk="1" hangingPunct="1">
              <a:lnSpc>
                <a:spcPct val="90000"/>
              </a:lnSpc>
              <a:buSzTx/>
              <a:buFontTx/>
              <a:buChar char="•"/>
              <a:defRPr/>
            </a:pPr>
            <a:endParaRPr lang="en-US" sz="4000" dirty="0" smtClean="0"/>
          </a:p>
          <a:p>
            <a:pPr marL="0" indent="0" eaLnBrk="1" hangingPunct="1">
              <a:lnSpc>
                <a:spcPct val="90000"/>
              </a:lnSpc>
              <a:buSzTx/>
              <a:buFontTx/>
              <a:buChar char="•"/>
              <a:defRPr/>
            </a:pPr>
            <a:r>
              <a:rPr lang="en-US" sz="4000" dirty="0" smtClean="0"/>
              <a:t> Occupational Limit - 5,000 </a:t>
            </a:r>
            <a:r>
              <a:rPr lang="en-US" sz="4000" dirty="0" err="1" smtClean="0"/>
              <a:t>mrem</a:t>
            </a:r>
            <a:endParaRPr lang="en-US" sz="4000" dirty="0" smtClean="0"/>
          </a:p>
          <a:p>
            <a:pPr marL="0" indent="0" eaLnBrk="1" hangingPunct="1">
              <a:lnSpc>
                <a:spcPct val="90000"/>
              </a:lnSpc>
              <a:defRPr/>
            </a:pPr>
            <a:endParaRPr lang="en-US" dirty="0" smtClean="0"/>
          </a:p>
          <a:p>
            <a:pPr marL="0" indent="0" algn="ctr" eaLnBrk="1" hangingPunct="1">
              <a:lnSpc>
                <a:spcPct val="120000"/>
              </a:lnSpc>
              <a:buFont typeface="Wingdings" panose="05000000000000000000" pitchFamily="2" charset="2"/>
              <a:buNone/>
              <a:defRPr/>
            </a:pPr>
            <a:r>
              <a:rPr lang="en-US" sz="3300" i="1" dirty="0" smtClean="0">
                <a:solidFill>
                  <a:srgbClr val="C00000"/>
                </a:solidFill>
              </a:rPr>
              <a:t>Remember – We get approximately 300 </a:t>
            </a:r>
            <a:r>
              <a:rPr lang="en-US" sz="3300" i="1" dirty="0" err="1" smtClean="0">
                <a:solidFill>
                  <a:srgbClr val="C00000"/>
                </a:solidFill>
              </a:rPr>
              <a:t>mrem</a:t>
            </a:r>
            <a:r>
              <a:rPr lang="en-US" sz="3300" i="1" dirty="0" smtClean="0">
                <a:solidFill>
                  <a:srgbClr val="C00000"/>
                </a:solidFill>
              </a:rPr>
              <a:t> per year from natural background exposure.</a:t>
            </a:r>
            <a:r>
              <a:rPr lang="en-US" sz="3300" dirty="0" smtClean="0">
                <a:solidFill>
                  <a:srgbClr val="C00000"/>
                </a:solidFill>
              </a:rPr>
              <a:t>    </a:t>
            </a:r>
          </a:p>
          <a:p>
            <a:pPr marL="0" indent="0" eaLnBrk="1" hangingPunct="1">
              <a:lnSpc>
                <a:spcPct val="90000"/>
              </a:lnSpc>
              <a:defRPr/>
            </a:pPr>
            <a:endParaRPr lang="en-US" sz="2800" dirty="0" smtClean="0"/>
          </a:p>
          <a:p>
            <a:pPr marL="0" indent="0" eaLnBrk="1" hangingPunct="1">
              <a:lnSpc>
                <a:spcPct val="90000"/>
              </a:lnSpc>
              <a:defRPr/>
            </a:pPr>
            <a:endParaRPr lang="en-US" sz="2800" dirty="0" smtClean="0"/>
          </a:p>
          <a:p>
            <a:pPr marL="0" indent="0" eaLnBrk="1" hangingPunct="1">
              <a:lnSpc>
                <a:spcPct val="90000"/>
              </a:lnSpc>
              <a:defRPr/>
            </a:pPr>
            <a:endParaRPr lang="en-US" sz="2800" dirty="0" smtClean="0"/>
          </a:p>
        </p:txBody>
      </p:sp>
    </p:spTree>
    <p:extLst>
      <p:ext uri="{BB962C8B-B14F-4D97-AF65-F5344CB8AC3E}">
        <p14:creationId xmlns:p14="http://schemas.microsoft.com/office/powerpoint/2010/main" val="16426109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473993" y="672310"/>
            <a:ext cx="6507163" cy="1447800"/>
          </a:xfrm>
        </p:spPr>
        <p:txBody>
          <a:bodyPr>
            <a:noAutofit/>
          </a:bodyPr>
          <a:lstStyle/>
          <a:p>
            <a:pPr eaLnBrk="1" hangingPunct="1">
              <a:defRPr/>
            </a:pPr>
            <a:r>
              <a:rPr lang="en-US" sz="2400" dirty="0" smtClean="0">
                <a:solidFill>
                  <a:schemeClr val="tx1"/>
                </a:solidFill>
              </a:rPr>
              <a:t>For more information about radiation you may contact the Health Physics Society.</a:t>
            </a:r>
          </a:p>
        </p:txBody>
      </p:sp>
      <p:sp>
        <p:nvSpPr>
          <p:cNvPr id="41987" name="Rectangle 3"/>
          <p:cNvSpPr>
            <a:spLocks noChangeArrowheads="1"/>
          </p:cNvSpPr>
          <p:nvPr/>
        </p:nvSpPr>
        <p:spPr bwMode="auto">
          <a:xfrm>
            <a:off x="3217863" y="142875"/>
            <a:ext cx="357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endParaRPr lang="ar-SA" altLang="ar-SA" sz="2400">
              <a:latin typeface="Times New Roman" panose="02020603050405020304" pitchFamily="18" charset="0"/>
            </a:endParaRPr>
          </a:p>
        </p:txBody>
      </p:sp>
      <p:sp>
        <p:nvSpPr>
          <p:cNvPr id="41988" name="Text Box 4"/>
          <p:cNvSpPr txBox="1">
            <a:spLocks noChangeArrowheads="1"/>
          </p:cNvSpPr>
          <p:nvPr/>
        </p:nvSpPr>
        <p:spPr bwMode="auto">
          <a:xfrm>
            <a:off x="1222375" y="3264177"/>
            <a:ext cx="68516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ar-SA" sz="4800" dirty="0">
                <a:latin typeface="Times New Roman" panose="02020603050405020304" pitchFamily="18" charset="0"/>
              </a:rPr>
              <a:t>    </a:t>
            </a:r>
            <a:endParaRPr lang="en-US" altLang="ar-SA" sz="4800" u="sng" dirty="0">
              <a:solidFill>
                <a:schemeClr val="tx2"/>
              </a:solidFill>
            </a:endParaRPr>
          </a:p>
        </p:txBody>
      </p:sp>
      <p:sp>
        <p:nvSpPr>
          <p:cNvPr id="41989" name="Rectangle 6"/>
          <p:cNvSpPr>
            <a:spLocks noChangeArrowheads="1"/>
          </p:cNvSpPr>
          <p:nvPr/>
        </p:nvSpPr>
        <p:spPr bwMode="auto">
          <a:xfrm>
            <a:off x="2362200" y="4096207"/>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ar-SA" dirty="0">
                <a:latin typeface="Verdana" panose="020B0604030504040204" pitchFamily="34" charset="0"/>
              </a:rPr>
              <a:t>Health Physics Society</a:t>
            </a:r>
          </a:p>
          <a:p>
            <a:pPr algn="ctr"/>
            <a:r>
              <a:rPr lang="en-US" altLang="ar-SA" dirty="0">
                <a:latin typeface="Verdana" panose="020B0604030504040204" pitchFamily="34" charset="0"/>
              </a:rPr>
              <a:t>Specialists in Radiation Safety</a:t>
            </a:r>
          </a:p>
        </p:txBody>
      </p:sp>
      <p:sp>
        <p:nvSpPr>
          <p:cNvPr id="2" name="Rectangle 1"/>
          <p:cNvSpPr/>
          <p:nvPr/>
        </p:nvSpPr>
        <p:spPr>
          <a:xfrm>
            <a:off x="3601599" y="2386190"/>
            <a:ext cx="2093202" cy="369332"/>
          </a:xfrm>
          <a:prstGeom prst="rect">
            <a:avLst/>
          </a:prstGeom>
        </p:spPr>
        <p:txBody>
          <a:bodyPr wrap="none">
            <a:spAutoFit/>
          </a:bodyPr>
          <a:lstStyle/>
          <a:p>
            <a:pPr>
              <a:spcBef>
                <a:spcPct val="50000"/>
              </a:spcBef>
            </a:pPr>
            <a:r>
              <a:rPr lang="en-US" altLang="ar-SA" u="sng" dirty="0">
                <a:solidFill>
                  <a:schemeClr val="tx2"/>
                </a:solidFill>
              </a:rPr>
              <a:t>http://www.HPS.org</a:t>
            </a:r>
          </a:p>
        </p:txBody>
      </p:sp>
    </p:spTree>
    <p:extLst>
      <p:ext uri="{BB962C8B-B14F-4D97-AF65-F5344CB8AC3E}">
        <p14:creationId xmlns:p14="http://schemas.microsoft.com/office/powerpoint/2010/main" val="27241211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t>Additional References</a:t>
            </a:r>
          </a:p>
        </p:txBody>
      </p:sp>
      <p:sp>
        <p:nvSpPr>
          <p:cNvPr id="84995" name="Rectangle 3"/>
          <p:cNvSpPr>
            <a:spLocks noGrp="1" noChangeArrowheads="1"/>
          </p:cNvSpPr>
          <p:nvPr>
            <p:ph type="body" idx="1"/>
          </p:nvPr>
        </p:nvSpPr>
        <p:spPr/>
        <p:txBody>
          <a:bodyPr/>
          <a:lstStyle/>
          <a:p>
            <a:pPr eaLnBrk="1" hangingPunct="1">
              <a:buSzTx/>
              <a:buFontTx/>
              <a:buChar char="•"/>
              <a:defRPr/>
            </a:pPr>
            <a:r>
              <a:rPr lang="en-US" smtClean="0"/>
              <a:t>Hall E. Radiation and life, 2</a:t>
            </a:r>
            <a:r>
              <a:rPr lang="en-US" baseline="30000" smtClean="0"/>
              <a:t>nd</a:t>
            </a:r>
            <a:r>
              <a:rPr lang="en-US" smtClean="0"/>
              <a:t> ed.          New York: Pergamon Press; 1984.</a:t>
            </a:r>
          </a:p>
          <a:p>
            <a:pPr eaLnBrk="1" hangingPunct="1">
              <a:buSzTx/>
              <a:buFontTx/>
              <a:buChar char="•"/>
              <a:defRPr/>
            </a:pPr>
            <a:endParaRPr lang="en-US" smtClean="0"/>
          </a:p>
          <a:p>
            <a:pPr eaLnBrk="1" hangingPunct="1">
              <a:buSzTx/>
              <a:buFontTx/>
              <a:buChar char="•"/>
              <a:defRPr/>
            </a:pPr>
            <a:r>
              <a:rPr lang="en-US" smtClean="0"/>
              <a:t>Bushong SC. Radiologic science for technologists, 7</a:t>
            </a:r>
            <a:r>
              <a:rPr lang="en-US" baseline="30000" smtClean="0"/>
              <a:t>th</a:t>
            </a:r>
            <a:r>
              <a:rPr lang="en-US" smtClean="0"/>
              <a:t> ed. St Louis, MO: Mosby, Inc.; 2001.</a:t>
            </a:r>
          </a:p>
        </p:txBody>
      </p:sp>
    </p:spTree>
    <p:extLst>
      <p:ext uri="{BB962C8B-B14F-4D97-AF65-F5344CB8AC3E}">
        <p14:creationId xmlns:p14="http://schemas.microsoft.com/office/powerpoint/2010/main" val="33282214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330"/>
            <a:ext cx="9639300" cy="722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3"/>
          <a:stretch>
            <a:fillRect/>
          </a:stretch>
        </p:blipFill>
        <p:spPr>
          <a:xfrm>
            <a:off x="1392660" y="2673030"/>
            <a:ext cx="6358679" cy="1511939"/>
          </a:xfrm>
          <a:prstGeom prst="rect">
            <a:avLst/>
          </a:prstGeom>
        </p:spPr>
      </p:pic>
    </p:spTree>
    <p:extLst>
      <p:ext uri="{BB962C8B-B14F-4D97-AF65-F5344CB8AC3E}">
        <p14:creationId xmlns:p14="http://schemas.microsoft.com/office/powerpoint/2010/main" val="209866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24" y="527605"/>
            <a:ext cx="8831013" cy="1143000"/>
          </a:xfrm>
        </p:spPr>
        <p:txBody>
          <a:bodyPr>
            <a:noAutofit/>
          </a:bodyPr>
          <a:lstStyle/>
          <a:p>
            <a:r>
              <a:rPr lang="en-US" sz="2800" b="1" dirty="0" smtClean="0"/>
              <a:t>August </a:t>
            </a:r>
            <a:r>
              <a:rPr lang="en-US" sz="2800" b="1" dirty="0"/>
              <a:t>10. </a:t>
            </a:r>
            <a:r>
              <a:rPr lang="en-US" sz="2800" b="1" dirty="0" smtClean="0"/>
              <a:t>1985, </a:t>
            </a:r>
            <a:r>
              <a:rPr lang="en-US" sz="2800" dirty="0" smtClean="0"/>
              <a:t>Russia</a:t>
            </a:r>
            <a:r>
              <a:rPr lang="en-US" sz="2800" dirty="0"/>
              <a:t>, the Echo II class submarine </a:t>
            </a:r>
            <a:r>
              <a:rPr lang="en-US" sz="2800" dirty="0" smtClean="0"/>
              <a:t>suffered </a:t>
            </a:r>
            <a:r>
              <a:rPr lang="en-US" sz="2800" dirty="0"/>
              <a:t>an explosion, sending a radioactive cloud of gas into the air. Ten sailors were killed in the incident and 49 people were observed to have radiation injuries.</a:t>
            </a:r>
            <a:endParaRPr lang="ar-SA" sz="2800" dirty="0"/>
          </a:p>
        </p:txBody>
      </p:sp>
      <p:pic>
        <p:nvPicPr>
          <p:cNvPr id="17410" name="Picture 2" descr="During refuelling in Vladivostok, Russia, the Echo II class submarine (like the one seen above) suffered an explo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83" y="2054654"/>
            <a:ext cx="9110967" cy="480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991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48130"/>
            <a:ext cx="8390540" cy="1143000"/>
          </a:xfrm>
        </p:spPr>
        <p:txBody>
          <a:bodyPr>
            <a:normAutofit fontScale="90000"/>
          </a:bodyPr>
          <a:lstStyle/>
          <a:p>
            <a:r>
              <a:rPr lang="en-US" dirty="0">
                <a:solidFill>
                  <a:schemeClr val="tx1"/>
                </a:solidFill>
              </a:rPr>
              <a:t>The abandoned city of </a:t>
            </a:r>
            <a:r>
              <a:rPr lang="en-US" dirty="0" err="1">
                <a:solidFill>
                  <a:schemeClr val="tx1"/>
                </a:solidFill>
                <a:hlinkClick r:id="rId2" tooltip="Prypiat, Ukraine"/>
              </a:rPr>
              <a:t>Prypiat</a:t>
            </a:r>
            <a:r>
              <a:rPr lang="en-US" dirty="0">
                <a:solidFill>
                  <a:schemeClr val="tx1"/>
                </a:solidFill>
                <a:hlinkClick r:id="rId2" tooltip="Prypiat, Ukraine"/>
              </a:rPr>
              <a:t>, Ukraine</a:t>
            </a:r>
            <a:r>
              <a:rPr lang="en-US" dirty="0">
                <a:solidFill>
                  <a:schemeClr val="tx1"/>
                </a:solidFill>
              </a:rPr>
              <a:t>, </a:t>
            </a:r>
            <a:r>
              <a:rPr lang="en-US" dirty="0" smtClean="0">
                <a:solidFill>
                  <a:schemeClr val="tx1"/>
                </a:solidFill>
                <a:hlinkClick r:id="rId3" tooltip="Chernobyl disaster"/>
              </a:rPr>
              <a:t>Chernobyl disaster</a:t>
            </a:r>
            <a:r>
              <a:rPr lang="en-US" dirty="0" smtClean="0">
                <a:solidFill>
                  <a:schemeClr val="tx1"/>
                </a:solidFill>
              </a:rPr>
              <a:t>, Russia (1986). </a:t>
            </a:r>
            <a:endParaRPr lang="ar-SA" dirty="0">
              <a:solidFill>
                <a:schemeClr val="tx1"/>
              </a:solidFill>
            </a:endParaRPr>
          </a:p>
        </p:txBody>
      </p:sp>
      <p:pic>
        <p:nvPicPr>
          <p:cNvPr id="13314" name="Picture 2" descr="http://upload.wikimedia.org/wikipedia/commons/thumb/6/6e/View_of_Chernobyl_taken_from_Pripyat.JPG/800px-View_of_Chernobyl_taken_from_Pripyat.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830" y="1291130"/>
            <a:ext cx="9110170" cy="556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6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2472</TotalTime>
  <Words>3238</Words>
  <Application>Microsoft Office PowerPoint</Application>
  <PresentationFormat>On-screen Show (4:3)</PresentationFormat>
  <Paragraphs>390</Paragraphs>
  <Slides>74</Slides>
  <Notes>24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6</vt:i4>
      </vt:variant>
      <vt:variant>
        <vt:lpstr>Slide Titles</vt:lpstr>
      </vt:variant>
      <vt:variant>
        <vt:i4>74</vt:i4>
      </vt:variant>
    </vt:vector>
  </HeadingPairs>
  <TitlesOfParts>
    <vt:vector size="93" baseType="lpstr">
      <vt:lpstr>Arial Unicode MS</vt:lpstr>
      <vt:lpstr>宋体</vt:lpstr>
      <vt:lpstr>Arial</vt:lpstr>
      <vt:lpstr>Arial Black</vt:lpstr>
      <vt:lpstr>Calibri</vt:lpstr>
      <vt:lpstr>Century Gothic</vt:lpstr>
      <vt:lpstr>Estrangelo Edessa</vt:lpstr>
      <vt:lpstr>Franklin Gothic Heavy</vt:lpstr>
      <vt:lpstr>Lucida Sans Unicode</vt:lpstr>
      <vt:lpstr>Times New Roman</vt:lpstr>
      <vt:lpstr>Verdana</vt:lpstr>
      <vt:lpstr>Wingdings</vt:lpstr>
      <vt:lpstr>Office Theme</vt:lpstr>
      <vt:lpstr>Bitmap Image</vt:lpstr>
      <vt:lpstr>Picture</vt:lpstr>
      <vt:lpstr>Clip</vt:lpstr>
      <vt:lpstr>Equation</vt:lpstr>
      <vt:lpstr>Image</vt:lpstr>
      <vt:lpstr>图表</vt:lpstr>
      <vt:lpstr>RADIOACTIVTY AND ITS APPLICATIONS</vt:lpstr>
      <vt:lpstr>Presentation outlines </vt:lpstr>
      <vt:lpstr>PowerPoint Presentation</vt:lpstr>
      <vt:lpstr>Japanese Fukushima nuclear disaster (2011 ),</vt:lpstr>
      <vt:lpstr>PowerPoint Presentation</vt:lpstr>
      <vt:lpstr>PowerPoint Presentation</vt:lpstr>
      <vt:lpstr>PowerPoint Presentation</vt:lpstr>
      <vt:lpstr>August 10. 1985, Russia, the Echo II class submarine suffered an explosion, sending a radioactive cloud of gas into the air. Ten sailors were killed in the incident and 49 people were observed to have radiation injuries.</vt:lpstr>
      <vt:lpstr>The abandoned city of Prypiat, Ukraine, Chernobyl disaster, Russia (1986). </vt:lpstr>
      <vt:lpstr>PowerPoint Presentation</vt:lpstr>
      <vt:lpstr>PowerPoint Presentation</vt:lpstr>
      <vt:lpstr>Mushroom cloud from the atomic explosion over Nagasaki, Japan rising 60,000 feet into the air on the morning of August 9, 1945.</vt:lpstr>
      <vt:lpstr>PowerPoint Presentation</vt:lpstr>
      <vt:lpstr>What is radioactivity?</vt:lpstr>
      <vt:lpstr>Who discovered radioactivity?</vt:lpstr>
      <vt:lpstr>Why are elements radioactive?</vt:lpstr>
      <vt:lpstr>Radiation Types</vt:lpstr>
      <vt:lpstr>Three Common Types of Radioactive Emissions</vt:lpstr>
      <vt:lpstr>The electromagnetic spectrum</vt:lpstr>
      <vt:lpstr>Half life and mean life</vt:lpstr>
      <vt:lpstr>PowerPoint Presentation</vt:lpstr>
      <vt:lpstr>Units of Radioactivity</vt:lpstr>
      <vt:lpstr>Natural background radiation</vt:lpstr>
      <vt:lpstr>1. Terrestrial radiation components</vt:lpstr>
      <vt:lpstr>2. Extra terrestrial radiation</vt:lpstr>
      <vt:lpstr>3. Artificial Radionuclides</vt:lpstr>
      <vt:lpstr>Radon</vt:lpstr>
      <vt:lpstr>PowerPoint Presentation</vt:lpstr>
      <vt:lpstr>Sources of background radiation</vt:lpstr>
      <vt:lpstr>PowerPoint Presentation</vt:lpstr>
      <vt:lpstr>Radioactivity – is it a health problem?</vt:lpstr>
      <vt:lpstr>Biological Effects: Mechanisms of Injury</vt:lpstr>
      <vt:lpstr>Radiation Dose </vt:lpstr>
      <vt:lpstr>Contamination</vt:lpstr>
      <vt:lpstr>The radium dial painters</vt:lpstr>
      <vt:lpstr>PowerPoint Presentation</vt:lpstr>
      <vt:lpstr>PowerPoint Presentation</vt:lpstr>
      <vt:lpstr>PowerPoint Presentation</vt:lpstr>
      <vt:lpstr> Who’s the Famous “Madame” of Radiological Fame?</vt:lpstr>
      <vt:lpstr>Medical Applications</vt:lpstr>
      <vt:lpstr>PowerPoint Presentation</vt:lpstr>
      <vt:lpstr>PowerPoint Presentation</vt:lpstr>
      <vt:lpstr>Thickness control</vt:lpstr>
      <vt:lpstr>PowerPoint Presentation</vt:lpstr>
      <vt:lpstr>PowerPoint Presentation</vt:lpstr>
      <vt:lpstr>PowerPoint Presentation</vt:lpstr>
      <vt:lpstr>Space Exploration</vt:lpstr>
      <vt:lpstr>PowerPoint Presentation</vt:lpstr>
      <vt:lpstr>Power Generation</vt:lpstr>
      <vt:lpstr>PowerPoint Presentation</vt:lpstr>
      <vt:lpstr>PowerPoint Presentation</vt:lpstr>
      <vt:lpstr>Nuclear Medicine</vt:lpstr>
      <vt:lpstr>Bone Scans</vt:lpstr>
      <vt:lpstr>Radiation Therapy</vt:lpstr>
      <vt:lpstr>Some Radioisotopes Used in Nuclear Medicine</vt:lpstr>
      <vt:lpstr>Crop improvement by mutation techniques</vt:lpstr>
      <vt:lpstr>Mutation techniques</vt:lpstr>
      <vt:lpstr>Crop improvement by mutation techniques</vt:lpstr>
      <vt:lpstr>Insect Pest Control</vt:lpstr>
      <vt:lpstr>Preservation of food and agricultural product by radiation</vt:lpstr>
      <vt:lpstr>Does the irradiation process make food radioactive?</vt:lpstr>
      <vt:lpstr>Food preservation</vt:lpstr>
      <vt:lpstr>Effect of gamma irradiation treatment in delay ripening</vt:lpstr>
      <vt:lpstr>Peach after 7 days of ambient storage</vt:lpstr>
      <vt:lpstr>Effect of gamma irradiation and edible coating treatment on storage quality of varieties (after 100 days of ambient storage.</vt:lpstr>
      <vt:lpstr>Effect of gamma irradiation treatment on fungal growth of cherry after 9 and 35 days of storage under ambient and refrigerated conditions.</vt:lpstr>
      <vt:lpstr>Effect of radiation processing on retention of dried apricot after 18 months of ambient storage.</vt:lpstr>
      <vt:lpstr>Radioactive Consumer Products</vt:lpstr>
      <vt:lpstr>Dentures</vt:lpstr>
      <vt:lpstr>Radiation Detection Instruments</vt:lpstr>
      <vt:lpstr>Annual Radiation Dose Limits General Public vs. Occupational</vt:lpstr>
      <vt:lpstr>For more information about radiation you may contact the Health Physics Society.</vt:lpstr>
      <vt:lpstr>Additional References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Dr Manju Siddappa</cp:lastModifiedBy>
  <cp:revision>90</cp:revision>
  <dcterms:created xsi:type="dcterms:W3CDTF">2013-08-21T19:17:07Z</dcterms:created>
  <dcterms:modified xsi:type="dcterms:W3CDTF">2015-04-15T05:57:11Z</dcterms:modified>
</cp:coreProperties>
</file>