
<file path=[Content_Types].xml><?xml version="1.0" encoding="utf-8"?>
<Types xmlns="http://schemas.openxmlformats.org/package/2006/content-types">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
  </p:notesMasterIdLst>
  <p:sldIdLst>
    <p:sldId id="256" r:id="rId2"/>
  </p:sldIdLst>
  <p:sldSz cx="36004500" cy="50406300"/>
  <p:notesSz cx="6858000" cy="9144000"/>
  <p:defaultTextStyle>
    <a:defPPr>
      <a:defRPr lang="ar-SA"/>
    </a:defPPr>
    <a:lvl1pPr marL="0" algn="r" defTabSz="4937760" rtl="1" eaLnBrk="1" latinLnBrk="0" hangingPunct="1">
      <a:defRPr sz="9700" kern="1200">
        <a:solidFill>
          <a:schemeClr val="tx1"/>
        </a:solidFill>
        <a:latin typeface="+mn-lt"/>
        <a:ea typeface="+mn-ea"/>
        <a:cs typeface="+mn-cs"/>
      </a:defRPr>
    </a:lvl1pPr>
    <a:lvl2pPr marL="2468880" algn="r" defTabSz="4937760" rtl="1" eaLnBrk="1" latinLnBrk="0" hangingPunct="1">
      <a:defRPr sz="9700" kern="1200">
        <a:solidFill>
          <a:schemeClr val="tx1"/>
        </a:solidFill>
        <a:latin typeface="+mn-lt"/>
        <a:ea typeface="+mn-ea"/>
        <a:cs typeface="+mn-cs"/>
      </a:defRPr>
    </a:lvl2pPr>
    <a:lvl3pPr marL="4937760" algn="r" defTabSz="4937760" rtl="1" eaLnBrk="1" latinLnBrk="0" hangingPunct="1">
      <a:defRPr sz="9700" kern="1200">
        <a:solidFill>
          <a:schemeClr val="tx1"/>
        </a:solidFill>
        <a:latin typeface="+mn-lt"/>
        <a:ea typeface="+mn-ea"/>
        <a:cs typeface="+mn-cs"/>
      </a:defRPr>
    </a:lvl3pPr>
    <a:lvl4pPr marL="7406640" algn="r" defTabSz="4937760" rtl="1" eaLnBrk="1" latinLnBrk="0" hangingPunct="1">
      <a:defRPr sz="9700" kern="1200">
        <a:solidFill>
          <a:schemeClr val="tx1"/>
        </a:solidFill>
        <a:latin typeface="+mn-lt"/>
        <a:ea typeface="+mn-ea"/>
        <a:cs typeface="+mn-cs"/>
      </a:defRPr>
    </a:lvl4pPr>
    <a:lvl5pPr marL="9875520" algn="r" defTabSz="4937760" rtl="1" eaLnBrk="1" latinLnBrk="0" hangingPunct="1">
      <a:defRPr sz="9700" kern="1200">
        <a:solidFill>
          <a:schemeClr val="tx1"/>
        </a:solidFill>
        <a:latin typeface="+mn-lt"/>
        <a:ea typeface="+mn-ea"/>
        <a:cs typeface="+mn-cs"/>
      </a:defRPr>
    </a:lvl5pPr>
    <a:lvl6pPr marL="12344400" algn="r" defTabSz="4937760" rtl="1" eaLnBrk="1" latinLnBrk="0" hangingPunct="1">
      <a:defRPr sz="9700" kern="1200">
        <a:solidFill>
          <a:schemeClr val="tx1"/>
        </a:solidFill>
        <a:latin typeface="+mn-lt"/>
        <a:ea typeface="+mn-ea"/>
        <a:cs typeface="+mn-cs"/>
      </a:defRPr>
    </a:lvl6pPr>
    <a:lvl7pPr marL="14813280" algn="r" defTabSz="4937760" rtl="1" eaLnBrk="1" latinLnBrk="0" hangingPunct="1">
      <a:defRPr sz="9700" kern="1200">
        <a:solidFill>
          <a:schemeClr val="tx1"/>
        </a:solidFill>
        <a:latin typeface="+mn-lt"/>
        <a:ea typeface="+mn-ea"/>
        <a:cs typeface="+mn-cs"/>
      </a:defRPr>
    </a:lvl7pPr>
    <a:lvl8pPr marL="17282160" algn="r" defTabSz="4937760" rtl="1" eaLnBrk="1" latinLnBrk="0" hangingPunct="1">
      <a:defRPr sz="9700" kern="1200">
        <a:solidFill>
          <a:schemeClr val="tx1"/>
        </a:solidFill>
        <a:latin typeface="+mn-lt"/>
        <a:ea typeface="+mn-ea"/>
        <a:cs typeface="+mn-cs"/>
      </a:defRPr>
    </a:lvl8pPr>
    <a:lvl9pPr marL="19751040" algn="r" defTabSz="4937760" rtl="1" eaLnBrk="1" latinLnBrk="0" hangingPunct="1">
      <a:defRPr sz="9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718" autoAdjust="0"/>
  </p:normalViewPr>
  <p:slideViewPr>
    <p:cSldViewPr>
      <p:cViewPr>
        <p:scale>
          <a:sx n="30" d="100"/>
          <a:sy n="30" d="100"/>
        </p:scale>
        <p:origin x="-72" y="6582"/>
      </p:cViewPr>
      <p:guideLst>
        <p:guide orient="horz" pos="15876"/>
        <p:guide pos="113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92E790-2133-4240-B154-B033313BCED4}" type="datetimeFigureOut">
              <a:rPr lang="ar-SA" smtClean="0"/>
              <a:t>15/02/36</a:t>
            </a:fld>
            <a:endParaRPr lang="ar-SA"/>
          </a:p>
        </p:txBody>
      </p:sp>
      <p:sp>
        <p:nvSpPr>
          <p:cNvPr id="4" name="عنصر نائب لصورة الشريحة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CFCFB-AB68-46A7-B827-18B4A78D6A53}" type="slidenum">
              <a:rPr lang="ar-SA" smtClean="0"/>
              <a:t>‹#›</a:t>
            </a:fld>
            <a:endParaRPr lang="ar-SA"/>
          </a:p>
        </p:txBody>
      </p:sp>
    </p:spTree>
    <p:extLst>
      <p:ext uri="{BB962C8B-B14F-4D97-AF65-F5344CB8AC3E}">
        <p14:creationId xmlns:p14="http://schemas.microsoft.com/office/powerpoint/2010/main" val="845218060"/>
      </p:ext>
    </p:extLst>
  </p:cSld>
  <p:clrMap bg1="lt1" tx1="dk1" bg2="lt2" tx2="dk2" accent1="accent1" accent2="accent2" accent3="accent3" accent4="accent4" accent5="accent5" accent6="accent6" hlink="hlink" folHlink="folHlink"/>
  <p:notesStyle>
    <a:lvl1pPr marL="0" algn="r" defTabSz="4937760" rtl="1" eaLnBrk="1" latinLnBrk="0" hangingPunct="1">
      <a:defRPr sz="6500" kern="1200">
        <a:solidFill>
          <a:schemeClr val="tx1"/>
        </a:solidFill>
        <a:latin typeface="+mn-lt"/>
        <a:ea typeface="+mn-ea"/>
        <a:cs typeface="+mn-cs"/>
      </a:defRPr>
    </a:lvl1pPr>
    <a:lvl2pPr marL="2468880" algn="r" defTabSz="4937760" rtl="1" eaLnBrk="1" latinLnBrk="0" hangingPunct="1">
      <a:defRPr sz="6500" kern="1200">
        <a:solidFill>
          <a:schemeClr val="tx1"/>
        </a:solidFill>
        <a:latin typeface="+mn-lt"/>
        <a:ea typeface="+mn-ea"/>
        <a:cs typeface="+mn-cs"/>
      </a:defRPr>
    </a:lvl2pPr>
    <a:lvl3pPr marL="4937760" algn="r" defTabSz="4937760" rtl="1" eaLnBrk="1" latinLnBrk="0" hangingPunct="1">
      <a:defRPr sz="6500" kern="1200">
        <a:solidFill>
          <a:schemeClr val="tx1"/>
        </a:solidFill>
        <a:latin typeface="+mn-lt"/>
        <a:ea typeface="+mn-ea"/>
        <a:cs typeface="+mn-cs"/>
      </a:defRPr>
    </a:lvl3pPr>
    <a:lvl4pPr marL="7406640" algn="r" defTabSz="4937760" rtl="1" eaLnBrk="1" latinLnBrk="0" hangingPunct="1">
      <a:defRPr sz="6500" kern="1200">
        <a:solidFill>
          <a:schemeClr val="tx1"/>
        </a:solidFill>
        <a:latin typeface="+mn-lt"/>
        <a:ea typeface="+mn-ea"/>
        <a:cs typeface="+mn-cs"/>
      </a:defRPr>
    </a:lvl4pPr>
    <a:lvl5pPr marL="9875520" algn="r" defTabSz="4937760" rtl="1" eaLnBrk="1" latinLnBrk="0" hangingPunct="1">
      <a:defRPr sz="6500" kern="1200">
        <a:solidFill>
          <a:schemeClr val="tx1"/>
        </a:solidFill>
        <a:latin typeface="+mn-lt"/>
        <a:ea typeface="+mn-ea"/>
        <a:cs typeface="+mn-cs"/>
      </a:defRPr>
    </a:lvl5pPr>
    <a:lvl6pPr marL="12344400" algn="r" defTabSz="4937760" rtl="1" eaLnBrk="1" latinLnBrk="0" hangingPunct="1">
      <a:defRPr sz="6500" kern="1200">
        <a:solidFill>
          <a:schemeClr val="tx1"/>
        </a:solidFill>
        <a:latin typeface="+mn-lt"/>
        <a:ea typeface="+mn-ea"/>
        <a:cs typeface="+mn-cs"/>
      </a:defRPr>
    </a:lvl6pPr>
    <a:lvl7pPr marL="14813280" algn="r" defTabSz="4937760" rtl="1" eaLnBrk="1" latinLnBrk="0" hangingPunct="1">
      <a:defRPr sz="6500" kern="1200">
        <a:solidFill>
          <a:schemeClr val="tx1"/>
        </a:solidFill>
        <a:latin typeface="+mn-lt"/>
        <a:ea typeface="+mn-ea"/>
        <a:cs typeface="+mn-cs"/>
      </a:defRPr>
    </a:lvl7pPr>
    <a:lvl8pPr marL="17282160" algn="r" defTabSz="4937760" rtl="1" eaLnBrk="1" latinLnBrk="0" hangingPunct="1">
      <a:defRPr sz="6500" kern="1200">
        <a:solidFill>
          <a:schemeClr val="tx1"/>
        </a:solidFill>
        <a:latin typeface="+mn-lt"/>
        <a:ea typeface="+mn-ea"/>
        <a:cs typeface="+mn-cs"/>
      </a:defRPr>
    </a:lvl8pPr>
    <a:lvl9pPr marL="19751040" algn="r" defTabSz="4937760" rtl="1" eaLnBrk="1" latinLnBrk="0" hangingPunct="1">
      <a:defRPr sz="6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54CFCFB-AB68-46A7-B827-18B4A78D6A53}" type="slidenum">
              <a:rPr lang="ar-SA" smtClean="0"/>
              <a:t>1</a:t>
            </a:fld>
            <a:endParaRPr lang="ar-SA"/>
          </a:p>
        </p:txBody>
      </p:sp>
    </p:spTree>
    <p:extLst>
      <p:ext uri="{BB962C8B-B14F-4D97-AF65-F5344CB8AC3E}">
        <p14:creationId xmlns:p14="http://schemas.microsoft.com/office/powerpoint/2010/main" val="397489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2700338" y="15658634"/>
            <a:ext cx="30603825" cy="10804682"/>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5400675" y="28563570"/>
            <a:ext cx="25203150" cy="12881610"/>
          </a:xfrm>
        </p:spPr>
        <p:txBody>
          <a:bodyPr/>
          <a:lstStyle>
            <a:lvl1pPr marL="0" indent="0" algn="ctr">
              <a:buNone/>
              <a:defRPr>
                <a:solidFill>
                  <a:schemeClr val="tx1">
                    <a:tint val="75000"/>
                  </a:schemeClr>
                </a:solidFill>
              </a:defRPr>
            </a:lvl1pPr>
            <a:lvl2pPr marL="2468880" indent="0" algn="ctr">
              <a:buNone/>
              <a:defRPr>
                <a:solidFill>
                  <a:schemeClr val="tx1">
                    <a:tint val="75000"/>
                  </a:schemeClr>
                </a:solidFill>
              </a:defRPr>
            </a:lvl2pPr>
            <a:lvl3pPr marL="4937760" indent="0" algn="ctr">
              <a:buNone/>
              <a:defRPr>
                <a:solidFill>
                  <a:schemeClr val="tx1">
                    <a:tint val="75000"/>
                  </a:schemeClr>
                </a:solidFill>
              </a:defRPr>
            </a:lvl3pPr>
            <a:lvl4pPr marL="7406640" indent="0" algn="ctr">
              <a:buNone/>
              <a:defRPr>
                <a:solidFill>
                  <a:schemeClr val="tx1">
                    <a:tint val="75000"/>
                  </a:schemeClr>
                </a:solidFill>
              </a:defRPr>
            </a:lvl4pPr>
            <a:lvl5pPr marL="9875520" indent="0" algn="ctr">
              <a:buNone/>
              <a:defRPr>
                <a:solidFill>
                  <a:schemeClr val="tx1">
                    <a:tint val="75000"/>
                  </a:schemeClr>
                </a:solidFill>
              </a:defRPr>
            </a:lvl5pPr>
            <a:lvl6pPr marL="12344400" indent="0" algn="ctr">
              <a:buNone/>
              <a:defRPr>
                <a:solidFill>
                  <a:schemeClr val="tx1">
                    <a:tint val="75000"/>
                  </a:schemeClr>
                </a:solidFill>
              </a:defRPr>
            </a:lvl6pPr>
            <a:lvl7pPr marL="14813280" indent="0" algn="ctr">
              <a:buNone/>
              <a:defRPr>
                <a:solidFill>
                  <a:schemeClr val="tx1">
                    <a:tint val="75000"/>
                  </a:schemeClr>
                </a:solidFill>
              </a:defRPr>
            </a:lvl7pPr>
            <a:lvl8pPr marL="17282160" indent="0" algn="ctr">
              <a:buNone/>
              <a:defRPr>
                <a:solidFill>
                  <a:schemeClr val="tx1">
                    <a:tint val="75000"/>
                  </a:schemeClr>
                </a:solidFill>
              </a:defRPr>
            </a:lvl8pPr>
            <a:lvl9pPr marL="1975104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353639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201136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26103262" y="2018598"/>
            <a:ext cx="8101013" cy="43008707"/>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1800225" y="2018598"/>
            <a:ext cx="23702963" cy="4300870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199116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73104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844109" y="32390717"/>
            <a:ext cx="30603825" cy="10011251"/>
          </a:xfrm>
        </p:spPr>
        <p:txBody>
          <a:bodyPr anchor="t"/>
          <a:lstStyle>
            <a:lvl1pPr algn="r">
              <a:defRPr sz="216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2844109" y="21364347"/>
            <a:ext cx="30603825" cy="11026373"/>
          </a:xfrm>
        </p:spPr>
        <p:txBody>
          <a:bodyPr anchor="b"/>
          <a:lstStyle>
            <a:lvl1pPr marL="0" indent="0">
              <a:buNone/>
              <a:defRPr sz="10800">
                <a:solidFill>
                  <a:schemeClr val="tx1">
                    <a:tint val="75000"/>
                  </a:schemeClr>
                </a:solidFill>
              </a:defRPr>
            </a:lvl1pPr>
            <a:lvl2pPr marL="2468880" indent="0">
              <a:buNone/>
              <a:defRPr sz="9700">
                <a:solidFill>
                  <a:schemeClr val="tx1">
                    <a:tint val="75000"/>
                  </a:schemeClr>
                </a:solidFill>
              </a:defRPr>
            </a:lvl2pPr>
            <a:lvl3pPr marL="4937760" indent="0">
              <a:buNone/>
              <a:defRPr sz="8600">
                <a:solidFill>
                  <a:schemeClr val="tx1">
                    <a:tint val="75000"/>
                  </a:schemeClr>
                </a:solidFill>
              </a:defRPr>
            </a:lvl3pPr>
            <a:lvl4pPr marL="7406640" indent="0">
              <a:buNone/>
              <a:defRPr sz="7600">
                <a:solidFill>
                  <a:schemeClr val="tx1">
                    <a:tint val="75000"/>
                  </a:schemeClr>
                </a:solidFill>
              </a:defRPr>
            </a:lvl4pPr>
            <a:lvl5pPr marL="9875520" indent="0">
              <a:buNone/>
              <a:defRPr sz="7600">
                <a:solidFill>
                  <a:schemeClr val="tx1">
                    <a:tint val="75000"/>
                  </a:schemeClr>
                </a:solidFill>
              </a:defRPr>
            </a:lvl5pPr>
            <a:lvl6pPr marL="12344400" indent="0">
              <a:buNone/>
              <a:defRPr sz="7600">
                <a:solidFill>
                  <a:schemeClr val="tx1">
                    <a:tint val="75000"/>
                  </a:schemeClr>
                </a:solidFill>
              </a:defRPr>
            </a:lvl6pPr>
            <a:lvl7pPr marL="14813280" indent="0">
              <a:buNone/>
              <a:defRPr sz="7600">
                <a:solidFill>
                  <a:schemeClr val="tx1">
                    <a:tint val="75000"/>
                  </a:schemeClr>
                </a:solidFill>
              </a:defRPr>
            </a:lvl7pPr>
            <a:lvl8pPr marL="17282160" indent="0">
              <a:buNone/>
              <a:defRPr sz="7600">
                <a:solidFill>
                  <a:schemeClr val="tx1">
                    <a:tint val="75000"/>
                  </a:schemeClr>
                </a:solidFill>
              </a:defRPr>
            </a:lvl8pPr>
            <a:lvl9pPr marL="19751040" indent="0">
              <a:buNone/>
              <a:defRPr sz="7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387763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1800225" y="11761478"/>
            <a:ext cx="15901988" cy="33265826"/>
          </a:xfrm>
        </p:spPr>
        <p:txBody>
          <a:bodyPr/>
          <a:lstStyle>
            <a:lvl1pPr>
              <a:defRPr sz="15100"/>
            </a:lvl1pPr>
            <a:lvl2pPr>
              <a:defRPr sz="13000"/>
            </a:lvl2pPr>
            <a:lvl3pPr>
              <a:defRPr sz="10800"/>
            </a:lvl3pPr>
            <a:lvl4pPr>
              <a:defRPr sz="9700"/>
            </a:lvl4pPr>
            <a:lvl5pPr>
              <a:defRPr sz="9700"/>
            </a:lvl5pPr>
            <a:lvl6pPr>
              <a:defRPr sz="9700"/>
            </a:lvl6pPr>
            <a:lvl7pPr>
              <a:defRPr sz="9700"/>
            </a:lvl7pPr>
            <a:lvl8pPr>
              <a:defRPr sz="9700"/>
            </a:lvl8pPr>
            <a:lvl9pPr>
              <a:defRPr sz="97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18302287" y="11761478"/>
            <a:ext cx="15901988" cy="33265826"/>
          </a:xfrm>
        </p:spPr>
        <p:txBody>
          <a:bodyPr/>
          <a:lstStyle>
            <a:lvl1pPr>
              <a:defRPr sz="15100"/>
            </a:lvl1pPr>
            <a:lvl2pPr>
              <a:defRPr sz="13000"/>
            </a:lvl2pPr>
            <a:lvl3pPr>
              <a:defRPr sz="10800"/>
            </a:lvl3pPr>
            <a:lvl4pPr>
              <a:defRPr sz="9700"/>
            </a:lvl4pPr>
            <a:lvl5pPr>
              <a:defRPr sz="9700"/>
            </a:lvl5pPr>
            <a:lvl6pPr>
              <a:defRPr sz="9700"/>
            </a:lvl6pPr>
            <a:lvl7pPr>
              <a:defRPr sz="9700"/>
            </a:lvl7pPr>
            <a:lvl8pPr>
              <a:defRPr sz="9700"/>
            </a:lvl8pPr>
            <a:lvl9pPr>
              <a:defRPr sz="97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0FCCAAE-F95C-40EF-A5AA-81EE0DE1D6BA}" type="datetimeFigureOut">
              <a:rPr lang="ar-SA" smtClean="0"/>
              <a:t>15/02/36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18619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1800228" y="11283079"/>
            <a:ext cx="15908240" cy="4702251"/>
          </a:xfrm>
        </p:spPr>
        <p:txBody>
          <a:bodyPr anchor="b"/>
          <a:lstStyle>
            <a:lvl1pPr marL="0" indent="0">
              <a:buNone/>
              <a:defRPr sz="13000" b="1"/>
            </a:lvl1pPr>
            <a:lvl2pPr marL="2468880" indent="0">
              <a:buNone/>
              <a:defRPr sz="10800" b="1"/>
            </a:lvl2pPr>
            <a:lvl3pPr marL="4937760" indent="0">
              <a:buNone/>
              <a:defRPr sz="9700" b="1"/>
            </a:lvl3pPr>
            <a:lvl4pPr marL="7406640" indent="0">
              <a:buNone/>
              <a:defRPr sz="8600" b="1"/>
            </a:lvl4pPr>
            <a:lvl5pPr marL="9875520" indent="0">
              <a:buNone/>
              <a:defRPr sz="8600" b="1"/>
            </a:lvl5pPr>
            <a:lvl6pPr marL="12344400" indent="0">
              <a:buNone/>
              <a:defRPr sz="8600" b="1"/>
            </a:lvl6pPr>
            <a:lvl7pPr marL="14813280" indent="0">
              <a:buNone/>
              <a:defRPr sz="8600" b="1"/>
            </a:lvl7pPr>
            <a:lvl8pPr marL="17282160" indent="0">
              <a:buNone/>
              <a:defRPr sz="8600" b="1"/>
            </a:lvl8pPr>
            <a:lvl9pPr marL="19751040" indent="0">
              <a:buNone/>
              <a:defRPr sz="8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1800228" y="15985329"/>
            <a:ext cx="15908240" cy="29041967"/>
          </a:xfrm>
        </p:spPr>
        <p:txBody>
          <a:bodyPr/>
          <a:lstStyle>
            <a:lvl1pPr>
              <a:defRPr sz="13000"/>
            </a:lvl1pPr>
            <a:lvl2pPr>
              <a:defRPr sz="10800"/>
            </a:lvl2pPr>
            <a:lvl3pPr>
              <a:defRPr sz="9700"/>
            </a:lvl3pPr>
            <a:lvl4pPr>
              <a:defRPr sz="8600"/>
            </a:lvl4pPr>
            <a:lvl5pPr>
              <a:defRPr sz="8600"/>
            </a:lvl5pPr>
            <a:lvl6pPr>
              <a:defRPr sz="8600"/>
            </a:lvl6pPr>
            <a:lvl7pPr>
              <a:defRPr sz="8600"/>
            </a:lvl7pPr>
            <a:lvl8pPr>
              <a:defRPr sz="8600"/>
            </a:lvl8pPr>
            <a:lvl9pPr>
              <a:defRPr sz="8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18289790" y="11283079"/>
            <a:ext cx="15914488" cy="4702251"/>
          </a:xfrm>
        </p:spPr>
        <p:txBody>
          <a:bodyPr anchor="b"/>
          <a:lstStyle>
            <a:lvl1pPr marL="0" indent="0">
              <a:buNone/>
              <a:defRPr sz="13000" b="1"/>
            </a:lvl1pPr>
            <a:lvl2pPr marL="2468880" indent="0">
              <a:buNone/>
              <a:defRPr sz="10800" b="1"/>
            </a:lvl2pPr>
            <a:lvl3pPr marL="4937760" indent="0">
              <a:buNone/>
              <a:defRPr sz="9700" b="1"/>
            </a:lvl3pPr>
            <a:lvl4pPr marL="7406640" indent="0">
              <a:buNone/>
              <a:defRPr sz="8600" b="1"/>
            </a:lvl4pPr>
            <a:lvl5pPr marL="9875520" indent="0">
              <a:buNone/>
              <a:defRPr sz="8600" b="1"/>
            </a:lvl5pPr>
            <a:lvl6pPr marL="12344400" indent="0">
              <a:buNone/>
              <a:defRPr sz="8600" b="1"/>
            </a:lvl6pPr>
            <a:lvl7pPr marL="14813280" indent="0">
              <a:buNone/>
              <a:defRPr sz="8600" b="1"/>
            </a:lvl7pPr>
            <a:lvl8pPr marL="17282160" indent="0">
              <a:buNone/>
              <a:defRPr sz="8600" b="1"/>
            </a:lvl8pPr>
            <a:lvl9pPr marL="19751040" indent="0">
              <a:buNone/>
              <a:defRPr sz="8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18289790" y="15985329"/>
            <a:ext cx="15914488" cy="29041967"/>
          </a:xfrm>
        </p:spPr>
        <p:txBody>
          <a:bodyPr/>
          <a:lstStyle>
            <a:lvl1pPr>
              <a:defRPr sz="13000"/>
            </a:lvl1pPr>
            <a:lvl2pPr>
              <a:defRPr sz="10800"/>
            </a:lvl2pPr>
            <a:lvl3pPr>
              <a:defRPr sz="9700"/>
            </a:lvl3pPr>
            <a:lvl4pPr>
              <a:defRPr sz="8600"/>
            </a:lvl4pPr>
            <a:lvl5pPr>
              <a:defRPr sz="8600"/>
            </a:lvl5pPr>
            <a:lvl6pPr>
              <a:defRPr sz="8600"/>
            </a:lvl6pPr>
            <a:lvl7pPr>
              <a:defRPr sz="8600"/>
            </a:lvl7pPr>
            <a:lvl8pPr>
              <a:defRPr sz="8600"/>
            </a:lvl8pPr>
            <a:lvl9pPr>
              <a:defRPr sz="8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0FCCAAE-F95C-40EF-A5AA-81EE0DE1D6BA}" type="datetimeFigureOut">
              <a:rPr lang="ar-SA" smtClean="0"/>
              <a:t>15/02/36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24553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0FCCAAE-F95C-40EF-A5AA-81EE0DE1D6BA}" type="datetimeFigureOut">
              <a:rPr lang="ar-SA" smtClean="0"/>
              <a:t>15/02/36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89695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0FCCAAE-F95C-40EF-A5AA-81EE0DE1D6BA}" type="datetimeFigureOut">
              <a:rPr lang="ar-SA" smtClean="0"/>
              <a:t>15/02/36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83672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800228" y="2006919"/>
            <a:ext cx="11845234" cy="8541068"/>
          </a:xfrm>
        </p:spPr>
        <p:txBody>
          <a:bodyPr anchor="b"/>
          <a:lstStyle>
            <a:lvl1pPr algn="r">
              <a:defRPr sz="108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14076759" y="2006922"/>
            <a:ext cx="20127518" cy="43020382"/>
          </a:xfrm>
        </p:spPr>
        <p:txBody>
          <a:bodyPr/>
          <a:lstStyle>
            <a:lvl1pPr>
              <a:defRPr sz="17300"/>
            </a:lvl1pPr>
            <a:lvl2pPr>
              <a:defRPr sz="15100"/>
            </a:lvl2pPr>
            <a:lvl3pPr>
              <a:defRPr sz="13000"/>
            </a:lvl3pPr>
            <a:lvl4pPr>
              <a:defRPr sz="10800"/>
            </a:lvl4pPr>
            <a:lvl5pPr>
              <a:defRPr sz="10800"/>
            </a:lvl5pPr>
            <a:lvl6pPr>
              <a:defRPr sz="10800"/>
            </a:lvl6pPr>
            <a:lvl7pPr>
              <a:defRPr sz="10800"/>
            </a:lvl7pPr>
            <a:lvl8pPr>
              <a:defRPr sz="10800"/>
            </a:lvl8pPr>
            <a:lvl9pPr>
              <a:defRPr sz="10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1800228" y="10547990"/>
            <a:ext cx="11845234" cy="34479315"/>
          </a:xfrm>
        </p:spPr>
        <p:txBody>
          <a:bodyPr/>
          <a:lstStyle>
            <a:lvl1pPr marL="0" indent="0">
              <a:buNone/>
              <a:defRPr sz="7600"/>
            </a:lvl1pPr>
            <a:lvl2pPr marL="2468880" indent="0">
              <a:buNone/>
              <a:defRPr sz="6500"/>
            </a:lvl2pPr>
            <a:lvl3pPr marL="4937760" indent="0">
              <a:buNone/>
              <a:defRPr sz="5400"/>
            </a:lvl3pPr>
            <a:lvl4pPr marL="7406640" indent="0">
              <a:buNone/>
              <a:defRPr sz="4900"/>
            </a:lvl4pPr>
            <a:lvl5pPr marL="9875520" indent="0">
              <a:buNone/>
              <a:defRPr sz="4900"/>
            </a:lvl5pPr>
            <a:lvl6pPr marL="12344400" indent="0">
              <a:buNone/>
              <a:defRPr sz="4900"/>
            </a:lvl6pPr>
            <a:lvl7pPr marL="14813280" indent="0">
              <a:buNone/>
              <a:defRPr sz="4900"/>
            </a:lvl7pPr>
            <a:lvl8pPr marL="17282160" indent="0">
              <a:buNone/>
              <a:defRPr sz="4900"/>
            </a:lvl8pPr>
            <a:lvl9pPr marL="19751040" indent="0">
              <a:buNone/>
              <a:defRPr sz="4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FCCAAE-F95C-40EF-A5AA-81EE0DE1D6BA}" type="datetimeFigureOut">
              <a:rPr lang="ar-SA" smtClean="0"/>
              <a:t>15/02/36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317154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057134" y="35284413"/>
            <a:ext cx="21602700" cy="4165526"/>
          </a:xfrm>
        </p:spPr>
        <p:txBody>
          <a:bodyPr anchor="b"/>
          <a:lstStyle>
            <a:lvl1pPr algn="r">
              <a:defRPr sz="108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7057134" y="4503894"/>
            <a:ext cx="21602700" cy="30243780"/>
          </a:xfrm>
        </p:spPr>
        <p:txBody>
          <a:bodyPr/>
          <a:lstStyle>
            <a:lvl1pPr marL="0" indent="0">
              <a:buNone/>
              <a:defRPr sz="17300"/>
            </a:lvl1pPr>
            <a:lvl2pPr marL="2468880" indent="0">
              <a:buNone/>
              <a:defRPr sz="15100"/>
            </a:lvl2pPr>
            <a:lvl3pPr marL="4937760" indent="0">
              <a:buNone/>
              <a:defRPr sz="13000"/>
            </a:lvl3pPr>
            <a:lvl4pPr marL="7406640" indent="0">
              <a:buNone/>
              <a:defRPr sz="10800"/>
            </a:lvl4pPr>
            <a:lvl5pPr marL="9875520" indent="0">
              <a:buNone/>
              <a:defRPr sz="10800"/>
            </a:lvl5pPr>
            <a:lvl6pPr marL="12344400" indent="0">
              <a:buNone/>
              <a:defRPr sz="10800"/>
            </a:lvl6pPr>
            <a:lvl7pPr marL="14813280" indent="0">
              <a:buNone/>
              <a:defRPr sz="10800"/>
            </a:lvl7pPr>
            <a:lvl8pPr marL="17282160" indent="0">
              <a:buNone/>
              <a:defRPr sz="10800"/>
            </a:lvl8pPr>
            <a:lvl9pPr marL="19751040" indent="0">
              <a:buNone/>
              <a:defRPr sz="10800"/>
            </a:lvl9pPr>
          </a:lstStyle>
          <a:p>
            <a:endParaRPr lang="ar-SA"/>
          </a:p>
        </p:txBody>
      </p:sp>
      <p:sp>
        <p:nvSpPr>
          <p:cNvPr id="4" name="عنصر نائب للنص 3"/>
          <p:cNvSpPr>
            <a:spLocks noGrp="1"/>
          </p:cNvSpPr>
          <p:nvPr>
            <p:ph type="body" sz="half" idx="2"/>
          </p:nvPr>
        </p:nvSpPr>
        <p:spPr>
          <a:xfrm>
            <a:off x="7057134" y="39449939"/>
            <a:ext cx="21602700" cy="5915734"/>
          </a:xfrm>
        </p:spPr>
        <p:txBody>
          <a:bodyPr/>
          <a:lstStyle>
            <a:lvl1pPr marL="0" indent="0">
              <a:buNone/>
              <a:defRPr sz="7600"/>
            </a:lvl1pPr>
            <a:lvl2pPr marL="2468880" indent="0">
              <a:buNone/>
              <a:defRPr sz="6500"/>
            </a:lvl2pPr>
            <a:lvl3pPr marL="4937760" indent="0">
              <a:buNone/>
              <a:defRPr sz="5400"/>
            </a:lvl3pPr>
            <a:lvl4pPr marL="7406640" indent="0">
              <a:buNone/>
              <a:defRPr sz="4900"/>
            </a:lvl4pPr>
            <a:lvl5pPr marL="9875520" indent="0">
              <a:buNone/>
              <a:defRPr sz="4900"/>
            </a:lvl5pPr>
            <a:lvl6pPr marL="12344400" indent="0">
              <a:buNone/>
              <a:defRPr sz="4900"/>
            </a:lvl6pPr>
            <a:lvl7pPr marL="14813280" indent="0">
              <a:buNone/>
              <a:defRPr sz="4900"/>
            </a:lvl7pPr>
            <a:lvl8pPr marL="17282160" indent="0">
              <a:buNone/>
              <a:defRPr sz="4900"/>
            </a:lvl8pPr>
            <a:lvl9pPr marL="19751040" indent="0">
              <a:buNone/>
              <a:defRPr sz="4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FCCAAE-F95C-40EF-A5AA-81EE0DE1D6BA}" type="datetimeFigureOut">
              <a:rPr lang="ar-SA" smtClean="0"/>
              <a:t>15/02/36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DAC3C23-CC62-4ABC-A40B-A6AFE9160EA4}" type="slidenum">
              <a:rPr lang="ar-SA" smtClean="0"/>
              <a:t>‹#›</a:t>
            </a:fld>
            <a:endParaRPr lang="ar-SA"/>
          </a:p>
        </p:txBody>
      </p:sp>
    </p:spTree>
    <p:extLst>
      <p:ext uri="{BB962C8B-B14F-4D97-AF65-F5344CB8AC3E}">
        <p14:creationId xmlns:p14="http://schemas.microsoft.com/office/powerpoint/2010/main" val="426187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800225" y="2018589"/>
            <a:ext cx="32404050" cy="8401050"/>
          </a:xfrm>
          <a:prstGeom prst="rect">
            <a:avLst/>
          </a:prstGeom>
        </p:spPr>
        <p:txBody>
          <a:bodyPr vert="horz" lIns="493776" tIns="246888" rIns="493776" bIns="246888"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1800225" y="11761478"/>
            <a:ext cx="32404050" cy="33265826"/>
          </a:xfrm>
          <a:prstGeom prst="rect">
            <a:avLst/>
          </a:prstGeom>
        </p:spPr>
        <p:txBody>
          <a:bodyPr vert="horz" lIns="493776" tIns="246888" rIns="493776" bIns="246888"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25803225" y="46719179"/>
            <a:ext cx="8401050" cy="2683667"/>
          </a:xfrm>
          <a:prstGeom prst="rect">
            <a:avLst/>
          </a:prstGeom>
        </p:spPr>
        <p:txBody>
          <a:bodyPr vert="horz" lIns="493776" tIns="246888" rIns="493776" bIns="246888" rtlCol="1" anchor="ctr"/>
          <a:lstStyle>
            <a:lvl1pPr algn="r">
              <a:defRPr sz="6500">
                <a:solidFill>
                  <a:schemeClr val="tx1">
                    <a:tint val="75000"/>
                  </a:schemeClr>
                </a:solidFill>
              </a:defRPr>
            </a:lvl1pPr>
          </a:lstStyle>
          <a:p>
            <a:fld id="{70FCCAAE-F95C-40EF-A5AA-81EE0DE1D6BA}" type="datetimeFigureOut">
              <a:rPr lang="ar-SA" smtClean="0"/>
              <a:t>15/02/36</a:t>
            </a:fld>
            <a:endParaRPr lang="ar-SA"/>
          </a:p>
        </p:txBody>
      </p:sp>
      <p:sp>
        <p:nvSpPr>
          <p:cNvPr id="5" name="عنصر نائب للتذييل 4"/>
          <p:cNvSpPr>
            <a:spLocks noGrp="1"/>
          </p:cNvSpPr>
          <p:nvPr>
            <p:ph type="ftr" sz="quarter" idx="3"/>
          </p:nvPr>
        </p:nvSpPr>
        <p:spPr>
          <a:xfrm>
            <a:off x="12301538" y="46719179"/>
            <a:ext cx="11401425" cy="2683667"/>
          </a:xfrm>
          <a:prstGeom prst="rect">
            <a:avLst/>
          </a:prstGeom>
        </p:spPr>
        <p:txBody>
          <a:bodyPr vert="horz" lIns="493776" tIns="246888" rIns="493776" bIns="246888" rtlCol="1" anchor="ctr"/>
          <a:lstStyle>
            <a:lvl1pPr algn="ctr">
              <a:defRPr sz="65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1800225" y="46719179"/>
            <a:ext cx="8401050" cy="2683667"/>
          </a:xfrm>
          <a:prstGeom prst="rect">
            <a:avLst/>
          </a:prstGeom>
        </p:spPr>
        <p:txBody>
          <a:bodyPr vert="horz" lIns="493776" tIns="246888" rIns="493776" bIns="246888" rtlCol="1" anchor="ctr"/>
          <a:lstStyle>
            <a:lvl1pPr algn="l">
              <a:defRPr sz="6500">
                <a:solidFill>
                  <a:schemeClr val="tx1">
                    <a:tint val="75000"/>
                  </a:schemeClr>
                </a:solidFill>
              </a:defRPr>
            </a:lvl1pPr>
          </a:lstStyle>
          <a:p>
            <a:fld id="{EDAC3C23-CC62-4ABC-A40B-A6AFE9160EA4}" type="slidenum">
              <a:rPr lang="ar-SA" smtClean="0"/>
              <a:t>‹#›</a:t>
            </a:fld>
            <a:endParaRPr lang="ar-SA"/>
          </a:p>
        </p:txBody>
      </p:sp>
    </p:spTree>
    <p:extLst>
      <p:ext uri="{BB962C8B-B14F-4D97-AF65-F5344CB8AC3E}">
        <p14:creationId xmlns:p14="http://schemas.microsoft.com/office/powerpoint/2010/main" val="1944238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7760" rtl="1" eaLnBrk="1" latinLnBrk="0" hangingPunct="1">
        <a:spcBef>
          <a:spcPct val="0"/>
        </a:spcBef>
        <a:buNone/>
        <a:defRPr sz="23800" kern="1200">
          <a:solidFill>
            <a:schemeClr val="tx1"/>
          </a:solidFill>
          <a:latin typeface="+mj-lt"/>
          <a:ea typeface="+mj-ea"/>
          <a:cs typeface="+mj-cs"/>
        </a:defRPr>
      </a:lvl1pPr>
    </p:titleStyle>
    <p:bodyStyle>
      <a:lvl1pPr marL="1851660" indent="-1851660" algn="r" defTabSz="4937760" rtl="1" eaLnBrk="1" latinLnBrk="0" hangingPunct="1">
        <a:spcBef>
          <a:spcPct val="20000"/>
        </a:spcBef>
        <a:buFont typeface="Arial" pitchFamily="34" charset="0"/>
        <a:buChar char="•"/>
        <a:defRPr sz="17300" kern="1200">
          <a:solidFill>
            <a:schemeClr val="tx1"/>
          </a:solidFill>
          <a:latin typeface="+mn-lt"/>
          <a:ea typeface="+mn-ea"/>
          <a:cs typeface="+mn-cs"/>
        </a:defRPr>
      </a:lvl1pPr>
      <a:lvl2pPr marL="4011930" indent="-1543050" algn="r" defTabSz="4937760" rtl="1" eaLnBrk="1" latinLnBrk="0" hangingPunct="1">
        <a:spcBef>
          <a:spcPct val="20000"/>
        </a:spcBef>
        <a:buFont typeface="Arial" pitchFamily="34" charset="0"/>
        <a:buChar char="–"/>
        <a:defRPr sz="15100" kern="1200">
          <a:solidFill>
            <a:schemeClr val="tx1"/>
          </a:solidFill>
          <a:latin typeface="+mn-lt"/>
          <a:ea typeface="+mn-ea"/>
          <a:cs typeface="+mn-cs"/>
        </a:defRPr>
      </a:lvl2pPr>
      <a:lvl3pPr marL="6172200" indent="-1234440" algn="r" defTabSz="4937760" rtl="1" eaLnBrk="1" latinLnBrk="0" hangingPunct="1">
        <a:spcBef>
          <a:spcPct val="20000"/>
        </a:spcBef>
        <a:buFont typeface="Arial" pitchFamily="34" charset="0"/>
        <a:buChar char="•"/>
        <a:defRPr sz="13000" kern="1200">
          <a:solidFill>
            <a:schemeClr val="tx1"/>
          </a:solidFill>
          <a:latin typeface="+mn-lt"/>
          <a:ea typeface="+mn-ea"/>
          <a:cs typeface="+mn-cs"/>
        </a:defRPr>
      </a:lvl3pPr>
      <a:lvl4pPr marL="864108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4pPr>
      <a:lvl5pPr marL="1110996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5pPr>
      <a:lvl6pPr marL="1357884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6pPr>
      <a:lvl7pPr marL="1604772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7pPr>
      <a:lvl8pPr marL="1851660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8pPr>
      <a:lvl9pPr marL="20985480" indent="-1234440" algn="r" defTabSz="4937760" rtl="1" eaLnBrk="1" latinLnBrk="0" hangingPunct="1">
        <a:spcBef>
          <a:spcPct val="20000"/>
        </a:spcBef>
        <a:buFont typeface="Arial" pitchFamily="34" charset="0"/>
        <a:buChar char="•"/>
        <a:defRPr sz="10800" kern="1200">
          <a:solidFill>
            <a:schemeClr val="tx1"/>
          </a:solidFill>
          <a:latin typeface="+mn-lt"/>
          <a:ea typeface="+mn-ea"/>
          <a:cs typeface="+mn-cs"/>
        </a:defRPr>
      </a:lvl9pPr>
    </p:bodyStyle>
    <p:otherStyle>
      <a:defPPr>
        <a:defRPr lang="ar-SA"/>
      </a:defPPr>
      <a:lvl1pPr marL="0" algn="r" defTabSz="4937760" rtl="1" eaLnBrk="1" latinLnBrk="0" hangingPunct="1">
        <a:defRPr sz="9700" kern="1200">
          <a:solidFill>
            <a:schemeClr val="tx1"/>
          </a:solidFill>
          <a:latin typeface="+mn-lt"/>
          <a:ea typeface="+mn-ea"/>
          <a:cs typeface="+mn-cs"/>
        </a:defRPr>
      </a:lvl1pPr>
      <a:lvl2pPr marL="2468880" algn="r" defTabSz="4937760" rtl="1" eaLnBrk="1" latinLnBrk="0" hangingPunct="1">
        <a:defRPr sz="9700" kern="1200">
          <a:solidFill>
            <a:schemeClr val="tx1"/>
          </a:solidFill>
          <a:latin typeface="+mn-lt"/>
          <a:ea typeface="+mn-ea"/>
          <a:cs typeface="+mn-cs"/>
        </a:defRPr>
      </a:lvl2pPr>
      <a:lvl3pPr marL="4937760" algn="r" defTabSz="4937760" rtl="1" eaLnBrk="1" latinLnBrk="0" hangingPunct="1">
        <a:defRPr sz="9700" kern="1200">
          <a:solidFill>
            <a:schemeClr val="tx1"/>
          </a:solidFill>
          <a:latin typeface="+mn-lt"/>
          <a:ea typeface="+mn-ea"/>
          <a:cs typeface="+mn-cs"/>
        </a:defRPr>
      </a:lvl3pPr>
      <a:lvl4pPr marL="7406640" algn="r" defTabSz="4937760" rtl="1" eaLnBrk="1" latinLnBrk="0" hangingPunct="1">
        <a:defRPr sz="9700" kern="1200">
          <a:solidFill>
            <a:schemeClr val="tx1"/>
          </a:solidFill>
          <a:latin typeface="+mn-lt"/>
          <a:ea typeface="+mn-ea"/>
          <a:cs typeface="+mn-cs"/>
        </a:defRPr>
      </a:lvl4pPr>
      <a:lvl5pPr marL="9875520" algn="r" defTabSz="4937760" rtl="1" eaLnBrk="1" latinLnBrk="0" hangingPunct="1">
        <a:defRPr sz="9700" kern="1200">
          <a:solidFill>
            <a:schemeClr val="tx1"/>
          </a:solidFill>
          <a:latin typeface="+mn-lt"/>
          <a:ea typeface="+mn-ea"/>
          <a:cs typeface="+mn-cs"/>
        </a:defRPr>
      </a:lvl5pPr>
      <a:lvl6pPr marL="12344400" algn="r" defTabSz="4937760" rtl="1" eaLnBrk="1" latinLnBrk="0" hangingPunct="1">
        <a:defRPr sz="9700" kern="1200">
          <a:solidFill>
            <a:schemeClr val="tx1"/>
          </a:solidFill>
          <a:latin typeface="+mn-lt"/>
          <a:ea typeface="+mn-ea"/>
          <a:cs typeface="+mn-cs"/>
        </a:defRPr>
      </a:lvl6pPr>
      <a:lvl7pPr marL="14813280" algn="r" defTabSz="4937760" rtl="1" eaLnBrk="1" latinLnBrk="0" hangingPunct="1">
        <a:defRPr sz="9700" kern="1200">
          <a:solidFill>
            <a:schemeClr val="tx1"/>
          </a:solidFill>
          <a:latin typeface="+mn-lt"/>
          <a:ea typeface="+mn-ea"/>
          <a:cs typeface="+mn-cs"/>
        </a:defRPr>
      </a:lvl7pPr>
      <a:lvl8pPr marL="17282160" algn="r" defTabSz="4937760" rtl="1" eaLnBrk="1" latinLnBrk="0" hangingPunct="1">
        <a:defRPr sz="9700" kern="1200">
          <a:solidFill>
            <a:schemeClr val="tx1"/>
          </a:solidFill>
          <a:latin typeface="+mn-lt"/>
          <a:ea typeface="+mn-ea"/>
          <a:cs typeface="+mn-cs"/>
        </a:defRPr>
      </a:lvl8pPr>
      <a:lvl9pPr marL="19751040" algn="r" defTabSz="4937760" rtl="1" eaLnBrk="1" latinLnBrk="0" hangingPunct="1">
        <a:defRPr sz="9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1.xml"/><Relationship Id="rId7" Type="http://schemas.openxmlformats.org/officeDocument/2006/relationships/oleObject" Target="../embeddings/Microsoft_Excel_97-2003_Worksheet2.xls"/><Relationship Id="rId12"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Microsoft_Excel_97-2003_Worksheet4.xls"/><Relationship Id="rId5" Type="http://schemas.openxmlformats.org/officeDocument/2006/relationships/oleObject" Target="../embeddings/Microsoft_Excel_97-2003_Worksheet1.xls"/><Relationship Id="rId10" Type="http://schemas.openxmlformats.org/officeDocument/2006/relationships/image" Target="../media/image4.emf"/><Relationship Id="rId4" Type="http://schemas.openxmlformats.org/officeDocument/2006/relationships/image" Target="../media/image6.jpeg"/><Relationship Id="rId9"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MAX\Desktop\‫مجلد جديد ‫‬ - نسخة\شعار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466" y="1066801"/>
            <a:ext cx="5185085" cy="3113226"/>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شكل بيضاوي 7"/>
          <p:cNvSpPr/>
          <p:nvPr/>
        </p:nvSpPr>
        <p:spPr>
          <a:xfrm>
            <a:off x="14469334" y="2729818"/>
            <a:ext cx="20152804" cy="598774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8800" b="1" dirty="0" smtClean="0">
              <a:solidFill>
                <a:srgbClr val="002060"/>
              </a:solidFill>
              <a:latin typeface="Times New Roman" pitchFamily="18" charset="0"/>
              <a:cs typeface="Times New Roman" pitchFamily="18" charset="0"/>
            </a:endParaRPr>
          </a:p>
          <a:p>
            <a:pPr algn="ctr"/>
            <a:r>
              <a:rPr lang="en-US" sz="8800" b="1" dirty="0" smtClean="0">
                <a:solidFill>
                  <a:srgbClr val="002060"/>
                </a:solidFill>
                <a:latin typeface="Times New Roman" pitchFamily="18" charset="0"/>
                <a:cs typeface="Times New Roman" pitchFamily="18" charset="0"/>
              </a:rPr>
              <a:t>Effect of Some Construction Factors on Fabrics Used in Traveling Bags</a:t>
            </a:r>
          </a:p>
          <a:p>
            <a:pPr algn="ctr"/>
            <a:endParaRPr lang="ar-SA" sz="8800" b="1" dirty="0">
              <a:solidFill>
                <a:srgbClr val="002060"/>
              </a:solidFill>
              <a:latin typeface="Times New Roman" pitchFamily="18" charset="0"/>
              <a:cs typeface="Times New Roman" pitchFamily="18" charset="0"/>
            </a:endParaRPr>
          </a:p>
        </p:txBody>
      </p:sp>
      <p:sp>
        <p:nvSpPr>
          <p:cNvPr id="17" name="مستطيل مستدير الزوايا 16"/>
          <p:cNvSpPr/>
          <p:nvPr/>
        </p:nvSpPr>
        <p:spPr>
          <a:xfrm>
            <a:off x="973624" y="8131802"/>
            <a:ext cx="5993893" cy="1171515"/>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6600" b="1" dirty="0">
                <a:solidFill>
                  <a:srgbClr val="FF0000"/>
                </a:solidFill>
                <a:latin typeface="Times New Roman" pitchFamily="18" charset="0"/>
                <a:cs typeface="Times New Roman" pitchFamily="18" charset="0"/>
              </a:rPr>
              <a:t>Abstract</a:t>
            </a:r>
            <a:r>
              <a:rPr lang="en-US" sz="4400" b="1" dirty="0" smtClean="0"/>
              <a:t> </a:t>
            </a:r>
            <a:endParaRPr lang="ar-SA" sz="4400" b="1" dirty="0"/>
          </a:p>
        </p:txBody>
      </p:sp>
      <p:sp>
        <p:nvSpPr>
          <p:cNvPr id="18" name="مستطيل مستدير الزوايا 17"/>
          <p:cNvSpPr/>
          <p:nvPr/>
        </p:nvSpPr>
        <p:spPr>
          <a:xfrm>
            <a:off x="885191" y="9865446"/>
            <a:ext cx="33325847" cy="410445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endParaRPr lang="ar-SA" sz="3200" b="1" dirty="0" smtClean="0">
              <a:solidFill>
                <a:srgbClr val="002060"/>
              </a:solidFill>
              <a:latin typeface="Times New Roman" pitchFamily="18" charset="0"/>
              <a:cs typeface="Times New Roman" pitchFamily="18" charset="0"/>
            </a:endParaRPr>
          </a:p>
          <a:p>
            <a:pPr algn="just" rtl="0"/>
            <a:r>
              <a:rPr lang="en-GB" sz="3200" b="1" dirty="0">
                <a:solidFill>
                  <a:srgbClr val="002060"/>
                </a:solidFill>
                <a:latin typeface="Times New Roman" pitchFamily="18" charset="0"/>
                <a:cs typeface="Times New Roman" pitchFamily="18" charset="0"/>
              </a:rPr>
              <a:t>Fabrics are often utilized in the construction of various types of bags, specially traveling bags, where strength, flexibility and durability are important. The aim of this research is to produce woven fabrics suitable for being used in traveling bags. All samples under study were produced of polyester yarns 50, 70 and 100 denier .Three weft sets were used 60, 80 and 100 picks /cm and three fabric structure (plain weave 1/1, twill 1/4 and satin 5). Samples were coated using P.V.C in order to produce a waterproof, moisture </a:t>
            </a:r>
            <a:r>
              <a:rPr lang="en-GB" sz="3200" b="1" dirty="0" err="1">
                <a:solidFill>
                  <a:srgbClr val="002060"/>
                </a:solidFill>
                <a:latin typeface="Times New Roman" pitchFamily="18" charset="0"/>
                <a:cs typeface="Times New Roman" pitchFamily="18" charset="0"/>
              </a:rPr>
              <a:t>vapor</a:t>
            </a:r>
            <a:r>
              <a:rPr lang="en-GB" sz="3200" b="1" dirty="0">
                <a:solidFill>
                  <a:srgbClr val="002060"/>
                </a:solidFill>
                <a:latin typeface="Times New Roman" pitchFamily="18" charset="0"/>
                <a:cs typeface="Times New Roman" pitchFamily="18" charset="0"/>
              </a:rPr>
              <a:t> permeable laminated fabrics and having perforation to provide ventilation to the user. The influence of previous parameters on the performance of the end-use fabric was studied. On the other hand </a:t>
            </a:r>
            <a:r>
              <a:rPr lang="en-GB" sz="3200" b="1" dirty="0" err="1">
                <a:solidFill>
                  <a:srgbClr val="002060"/>
                </a:solidFill>
                <a:latin typeface="Times New Roman" pitchFamily="18" charset="0"/>
                <a:cs typeface="Times New Roman" pitchFamily="18" charset="0"/>
              </a:rPr>
              <a:t>physico</a:t>
            </a:r>
            <a:r>
              <a:rPr lang="en-GB" sz="3200" b="1" dirty="0">
                <a:solidFill>
                  <a:srgbClr val="002060"/>
                </a:solidFill>
                <a:latin typeface="Times New Roman" pitchFamily="18" charset="0"/>
                <a:cs typeface="Times New Roman" pitchFamily="18" charset="0"/>
              </a:rPr>
              <a:t>-chemical properties including, tensile strength and elongation, abrasion resistance, water permeability, water </a:t>
            </a:r>
            <a:r>
              <a:rPr lang="en-GB" sz="3200" b="1" dirty="0" err="1">
                <a:solidFill>
                  <a:srgbClr val="002060"/>
                </a:solidFill>
                <a:latin typeface="Times New Roman" pitchFamily="18" charset="0"/>
                <a:cs typeface="Times New Roman" pitchFamily="18" charset="0"/>
              </a:rPr>
              <a:t>repellency</a:t>
            </a:r>
            <a:r>
              <a:rPr lang="en-GB" sz="3200" b="1" dirty="0">
                <a:solidFill>
                  <a:srgbClr val="002060"/>
                </a:solidFill>
                <a:latin typeface="Times New Roman" pitchFamily="18" charset="0"/>
                <a:cs typeface="Times New Roman" pitchFamily="18" charset="0"/>
              </a:rPr>
              <a:t>, tear resistance, thickness and weight were evaluated according to the final product needs. Some more results were reached concerning structures and materials. Most samples have achieved the expected results.</a:t>
            </a:r>
            <a:endParaRPr lang="en-US" sz="3200" b="1" dirty="0">
              <a:solidFill>
                <a:srgbClr val="002060"/>
              </a:solidFill>
              <a:latin typeface="Times New Roman" pitchFamily="18" charset="0"/>
              <a:cs typeface="Times New Roman" pitchFamily="18" charset="0"/>
            </a:endParaRPr>
          </a:p>
          <a:p>
            <a:pPr algn="ctr"/>
            <a:endParaRPr lang="ar-SA" sz="3200" dirty="0"/>
          </a:p>
        </p:txBody>
      </p:sp>
      <p:sp>
        <p:nvSpPr>
          <p:cNvPr id="19" name="مستطيل مستدير الزوايا 18"/>
          <p:cNvSpPr/>
          <p:nvPr/>
        </p:nvSpPr>
        <p:spPr>
          <a:xfrm>
            <a:off x="869761" y="16562190"/>
            <a:ext cx="18180754" cy="676796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l">
              <a:defRPr/>
            </a:pPr>
            <a:r>
              <a:rPr lang="en-GB" sz="3200" b="1" dirty="0">
                <a:solidFill>
                  <a:srgbClr val="002060"/>
                </a:solidFill>
                <a:latin typeface="Times New Roman" pitchFamily="18" charset="0"/>
                <a:cs typeface="Times New Roman" pitchFamily="18" charset="0"/>
              </a:rPr>
              <a:t>Traveling bags</a:t>
            </a:r>
            <a:endParaRPr lang="en-US" sz="3200" b="1" dirty="0">
              <a:solidFill>
                <a:srgbClr val="002060"/>
              </a:solidFill>
              <a:latin typeface="Times New Roman" pitchFamily="18" charset="0"/>
              <a:cs typeface="Times New Roman" pitchFamily="18" charset="0"/>
            </a:endParaRPr>
          </a:p>
          <a:p>
            <a:pPr algn="l">
              <a:defRPr/>
            </a:pPr>
            <a:r>
              <a:rPr lang="en-GB" sz="3200" b="1" dirty="0">
                <a:solidFill>
                  <a:srgbClr val="002060"/>
                </a:solidFill>
                <a:latin typeface="Times New Roman" pitchFamily="18" charset="0"/>
                <a:cs typeface="Times New Roman" pitchFamily="18" charset="0"/>
              </a:rPr>
              <a:t>Over the years, travel kits and other kind of travel bags for carrying the traveller items and cloth have proven to be </a:t>
            </a:r>
            <a:r>
              <a:rPr lang="en-GB" sz="3200" b="1" dirty="0" smtClean="0">
                <a:solidFill>
                  <a:srgbClr val="002060"/>
                </a:solidFill>
                <a:latin typeface="Times New Roman" pitchFamily="18" charset="0"/>
                <a:cs typeface="Times New Roman" pitchFamily="18" charset="0"/>
              </a:rPr>
              <a:t>popular</a:t>
            </a:r>
            <a:r>
              <a:rPr lang="en-GB" sz="3200" b="1" baseline="30000" dirty="0" smtClean="0">
                <a:solidFill>
                  <a:srgbClr val="002060"/>
                </a:solidFill>
                <a:latin typeface="Times New Roman" pitchFamily="18" charset="0"/>
                <a:cs typeface="Times New Roman" pitchFamily="18" charset="0"/>
              </a:rPr>
              <a:t> </a:t>
            </a:r>
            <a:r>
              <a:rPr lang="en-GB" sz="3200" b="1" dirty="0">
                <a:solidFill>
                  <a:srgbClr val="002060"/>
                </a:solidFill>
                <a:latin typeface="Times New Roman" pitchFamily="18" charset="0"/>
                <a:cs typeface="Times New Roman" pitchFamily="18" charset="0"/>
              </a:rPr>
              <a:t>Soft-sided hand luggage bag such as rolling travel bags and the like generally include a rigid frame forming a hard side wall boundary for a transportable clothing compartment with a flexible fabric enclosure attached to the rigid frame</a:t>
            </a:r>
            <a:r>
              <a:rPr lang="en-GB" sz="3200" b="1" dirty="0" smtClean="0">
                <a:solidFill>
                  <a:srgbClr val="002060"/>
                </a:solidFill>
                <a:latin typeface="Times New Roman" pitchFamily="18" charset="0"/>
                <a:cs typeface="Times New Roman" pitchFamily="18" charset="0"/>
              </a:rPr>
              <a:t>., </a:t>
            </a:r>
            <a:r>
              <a:rPr lang="en-GB" sz="3200" b="1" dirty="0">
                <a:solidFill>
                  <a:srgbClr val="002060"/>
                </a:solidFill>
                <a:latin typeface="Times New Roman" pitchFamily="18" charset="0"/>
                <a:cs typeface="Times New Roman" pitchFamily="18" charset="0"/>
              </a:rPr>
              <a:t>flax, and jute with high numbers of warp and weft sets in order to obtain the required tenacity.</a:t>
            </a:r>
            <a:endParaRPr lang="en-US" sz="3200" b="1" dirty="0">
              <a:solidFill>
                <a:srgbClr val="002060"/>
              </a:solidFill>
              <a:latin typeface="Times New Roman" pitchFamily="18" charset="0"/>
              <a:cs typeface="Times New Roman" pitchFamily="18" charset="0"/>
            </a:endParaRPr>
          </a:p>
          <a:p>
            <a:pPr algn="l">
              <a:defRPr/>
            </a:pPr>
            <a:r>
              <a:rPr lang="en-GB" sz="3200" b="1" dirty="0" smtClean="0">
                <a:solidFill>
                  <a:srgbClr val="FF0000"/>
                </a:solidFill>
                <a:latin typeface="Times New Roman" pitchFamily="18" charset="0"/>
                <a:cs typeface="Times New Roman" pitchFamily="18" charset="0"/>
              </a:rPr>
              <a:t>Coated </a:t>
            </a:r>
            <a:r>
              <a:rPr lang="en-GB" sz="3200" b="1" dirty="0">
                <a:solidFill>
                  <a:srgbClr val="FF0000"/>
                </a:solidFill>
                <a:latin typeface="Times New Roman" pitchFamily="18" charset="0"/>
                <a:cs typeface="Times New Roman" pitchFamily="18" charset="0"/>
              </a:rPr>
              <a:t>fabric bag</a:t>
            </a:r>
            <a:r>
              <a:rPr lang="en-GB" sz="3200" b="1" dirty="0">
                <a:solidFill>
                  <a:srgbClr val="002060"/>
                </a:solidFill>
                <a:latin typeface="Times New Roman" pitchFamily="18" charset="0"/>
                <a:cs typeface="Times New Roman" pitchFamily="18" charset="0"/>
              </a:rPr>
              <a:t>s </a:t>
            </a:r>
            <a:endParaRPr lang="en-US" sz="3200" b="1" dirty="0">
              <a:solidFill>
                <a:srgbClr val="002060"/>
              </a:solidFill>
              <a:latin typeface="Times New Roman" pitchFamily="18" charset="0"/>
              <a:cs typeface="Times New Roman" pitchFamily="18" charset="0"/>
            </a:endParaRPr>
          </a:p>
          <a:p>
            <a:pPr algn="l">
              <a:defRPr/>
            </a:pPr>
            <a:r>
              <a:rPr lang="en-GB" sz="3200" b="1" dirty="0">
                <a:solidFill>
                  <a:srgbClr val="002060"/>
                </a:solidFill>
                <a:latin typeface="Times New Roman" pitchFamily="18" charset="0"/>
                <a:cs typeface="Times New Roman" pitchFamily="18" charset="0"/>
              </a:rPr>
              <a:t>A coated fabric is a composite textile material where the strength characteristics and other properties are improved by applying a suitable formulated polymer composition. The selection of </a:t>
            </a:r>
            <a:r>
              <a:rPr lang="en-GB" sz="3200" b="1" dirty="0" err="1">
                <a:solidFill>
                  <a:srgbClr val="002060"/>
                </a:solidFill>
                <a:latin typeface="Times New Roman" pitchFamily="18" charset="0"/>
                <a:cs typeface="Times New Roman" pitchFamily="18" charset="0"/>
              </a:rPr>
              <a:t>fiber</a:t>
            </a:r>
            <a:r>
              <a:rPr lang="en-GB" sz="3200" b="1" dirty="0">
                <a:solidFill>
                  <a:srgbClr val="002060"/>
                </a:solidFill>
                <a:latin typeface="Times New Roman" pitchFamily="18" charset="0"/>
                <a:cs typeface="Times New Roman" pitchFamily="18" charset="0"/>
              </a:rPr>
              <a:t> and fabric for coating depends on the type of coating and end-use performance requirements. The performance standards are usually set up based on biaxial strength both tensile and tear, abrasion resistance, stiffness, dimensional stability, thermal stability, chemical resistance, water </a:t>
            </a:r>
            <a:r>
              <a:rPr lang="en-GB" sz="3200" b="1" dirty="0" err="1">
                <a:solidFill>
                  <a:srgbClr val="002060"/>
                </a:solidFill>
                <a:latin typeface="Times New Roman" pitchFamily="18" charset="0"/>
                <a:cs typeface="Times New Roman" pitchFamily="18" charset="0"/>
              </a:rPr>
              <a:t>repellency</a:t>
            </a:r>
            <a:r>
              <a:rPr lang="en-GB" sz="3200" b="1" dirty="0">
                <a:solidFill>
                  <a:srgbClr val="002060"/>
                </a:solidFill>
                <a:latin typeface="Times New Roman" pitchFamily="18" charset="0"/>
                <a:cs typeface="Times New Roman" pitchFamily="18" charset="0"/>
              </a:rPr>
              <a:t> and air permeability requirements</a:t>
            </a:r>
            <a:r>
              <a:rPr lang="en-GB" sz="3200" b="1" dirty="0" smtClean="0">
                <a:solidFill>
                  <a:srgbClr val="002060"/>
                </a:solidFill>
                <a:latin typeface="Times New Roman" pitchFamily="18" charset="0"/>
                <a:cs typeface="Times New Roman" pitchFamily="18" charset="0"/>
              </a:rPr>
              <a:t>.</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20" name="مستطيل مستدير الزوايا 19"/>
          <p:cNvSpPr/>
          <p:nvPr/>
        </p:nvSpPr>
        <p:spPr>
          <a:xfrm>
            <a:off x="19813398" y="16452424"/>
            <a:ext cx="14397640" cy="68777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defRPr/>
            </a:pPr>
            <a:r>
              <a:rPr lang="en-GB" sz="3200" b="1" dirty="0">
                <a:solidFill>
                  <a:srgbClr val="002060"/>
                </a:solidFill>
                <a:latin typeface="Times New Roman" pitchFamily="18" charset="0"/>
                <a:cs typeface="Times New Roman" pitchFamily="18" charset="0"/>
              </a:rPr>
              <a:t>This research concerns with producing fabrics suitable as traveling bags. All samples in the research were produced with woven technique. all samples in the research were produced with polyester yarns using three woven structure (Plain weave 1/1, twill 1/4 and satin 5) three weft sets were also used (60,80 and 100 picks ),sing three different yarns count (50,70 and 100 yarns </a:t>
            </a:r>
            <a:r>
              <a:rPr lang="en-GB" sz="3200" b="1" dirty="0" smtClean="0">
                <a:solidFill>
                  <a:srgbClr val="002060"/>
                </a:solidFill>
                <a:latin typeface="Times New Roman" pitchFamily="18" charset="0"/>
                <a:cs typeface="Times New Roman" pitchFamily="18" charset="0"/>
              </a:rPr>
              <a:t>).</a:t>
            </a:r>
            <a:endParaRPr lang="ar-SA" sz="3200" b="1" dirty="0" smtClean="0">
              <a:solidFill>
                <a:srgbClr val="002060"/>
              </a:solidFill>
              <a:latin typeface="Times New Roman" pitchFamily="18" charset="0"/>
              <a:cs typeface="Times New Roman" pitchFamily="18" charset="0"/>
            </a:endParaRPr>
          </a:p>
          <a:p>
            <a:pPr algn="just" rtl="0">
              <a:defRPr/>
            </a:pPr>
            <a:r>
              <a:rPr lang="en-GB" sz="3200" b="1" dirty="0" smtClean="0">
                <a:solidFill>
                  <a:srgbClr val="FF0000"/>
                </a:solidFill>
                <a:latin typeface="Times New Roman" pitchFamily="18" charset="0"/>
                <a:cs typeface="Times New Roman" pitchFamily="18" charset="0"/>
              </a:rPr>
              <a:t>Finishing </a:t>
            </a:r>
            <a:r>
              <a:rPr lang="en-GB" sz="3200" b="1" dirty="0">
                <a:solidFill>
                  <a:srgbClr val="FF0000"/>
                </a:solidFill>
                <a:latin typeface="Times New Roman" pitchFamily="18" charset="0"/>
                <a:cs typeface="Times New Roman" pitchFamily="18" charset="0"/>
              </a:rPr>
              <a:t>treatment</a:t>
            </a:r>
            <a:endParaRPr lang="en-US" sz="3200" b="1" dirty="0">
              <a:solidFill>
                <a:srgbClr val="FF0000"/>
              </a:solidFill>
              <a:latin typeface="Times New Roman" pitchFamily="18" charset="0"/>
              <a:cs typeface="Times New Roman" pitchFamily="18" charset="0"/>
            </a:endParaRPr>
          </a:p>
          <a:p>
            <a:pPr algn="just" rtl="0">
              <a:defRPr/>
            </a:pPr>
            <a:r>
              <a:rPr lang="en-GB" sz="3200" b="1" dirty="0">
                <a:solidFill>
                  <a:srgbClr val="002060"/>
                </a:solidFill>
                <a:latin typeface="Times New Roman" pitchFamily="18" charset="0"/>
                <a:cs typeface="Times New Roman" pitchFamily="18" charset="0"/>
              </a:rPr>
              <a:t>The produced fabrics were undergoing special treatments before being used, Samples were treated using solution containing 250 ml P.V.C + 250 ml oxide titanium + 500 ml Dioxins-polychlorinated </a:t>
            </a:r>
            <a:r>
              <a:rPr lang="en-GB" sz="3200" b="1" dirty="0" err="1">
                <a:solidFill>
                  <a:srgbClr val="002060"/>
                </a:solidFill>
                <a:latin typeface="Times New Roman" pitchFamily="18" charset="0"/>
                <a:cs typeface="Times New Roman" pitchFamily="18" charset="0"/>
              </a:rPr>
              <a:t>dibenzo</a:t>
            </a:r>
            <a:r>
              <a:rPr lang="en-GB" sz="3200" b="1" dirty="0">
                <a:solidFill>
                  <a:srgbClr val="002060"/>
                </a:solidFill>
                <a:latin typeface="Times New Roman" pitchFamily="18" charset="0"/>
                <a:cs typeface="Times New Roman" pitchFamily="18" charset="0"/>
              </a:rPr>
              <a:t> dioxins Solvent  and then mixed together to harmony in a mixer . The fabric samples were dried at 100 </a:t>
            </a:r>
            <a:r>
              <a:rPr lang="en-GB" sz="3200" b="1" baseline="30000" dirty="0">
                <a:solidFill>
                  <a:srgbClr val="002060"/>
                </a:solidFill>
                <a:latin typeface="Times New Roman" pitchFamily="18" charset="0"/>
                <a:cs typeface="Times New Roman" pitchFamily="18" charset="0"/>
              </a:rPr>
              <a:t>0</a:t>
            </a:r>
            <a:r>
              <a:rPr lang="en-GB" sz="3200" b="1" dirty="0">
                <a:solidFill>
                  <a:srgbClr val="002060"/>
                </a:solidFill>
                <a:latin typeface="Times New Roman" pitchFamily="18" charset="0"/>
                <a:cs typeface="Times New Roman" pitchFamily="18" charset="0"/>
              </a:rPr>
              <a:t>C for 3 min, then thermo-fixed at 170 </a:t>
            </a:r>
            <a:r>
              <a:rPr lang="en-GB" sz="3200" b="1" baseline="30000" dirty="0">
                <a:solidFill>
                  <a:srgbClr val="002060"/>
                </a:solidFill>
                <a:latin typeface="Times New Roman" pitchFamily="18" charset="0"/>
                <a:cs typeface="Times New Roman" pitchFamily="18" charset="0"/>
              </a:rPr>
              <a:t>0</a:t>
            </a:r>
            <a:r>
              <a:rPr lang="en-GB" sz="3200" b="1" dirty="0">
                <a:solidFill>
                  <a:srgbClr val="002060"/>
                </a:solidFill>
                <a:latin typeface="Times New Roman" pitchFamily="18" charset="0"/>
                <a:cs typeface="Times New Roman" pitchFamily="18" charset="0"/>
              </a:rPr>
              <a:t>C for 1 min. All samples were treated with P.V.C to make the fabric repellent and a barrier to rain and water proof</a:t>
            </a:r>
          </a:p>
          <a:p>
            <a:pPr algn="just" rtl="0"/>
            <a:endParaRPr lang="ar-SA" sz="3200" dirty="0"/>
          </a:p>
        </p:txBody>
      </p:sp>
      <p:sp>
        <p:nvSpPr>
          <p:cNvPr id="21" name="مستطيل مستدير الزوايا 20"/>
          <p:cNvSpPr/>
          <p:nvPr/>
        </p:nvSpPr>
        <p:spPr>
          <a:xfrm>
            <a:off x="1242734" y="25397886"/>
            <a:ext cx="32968304" cy="442572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defRPr/>
            </a:pPr>
            <a:r>
              <a:rPr lang="en-US" sz="3200" b="1" dirty="0">
                <a:solidFill>
                  <a:srgbClr val="002060"/>
                </a:solidFill>
                <a:latin typeface="Times New Roman" pitchFamily="18" charset="0"/>
                <a:cs typeface="Times New Roman" pitchFamily="18" charset="0"/>
              </a:rPr>
              <a:t>4-</a:t>
            </a:r>
            <a:r>
              <a:rPr lang="en-GB" sz="3200" b="1" dirty="0">
                <a:solidFill>
                  <a:srgbClr val="002060"/>
                </a:solidFill>
                <a:latin typeface="Times New Roman" pitchFamily="18" charset="0"/>
                <a:cs typeface="Times New Roman" pitchFamily="18" charset="0"/>
              </a:rPr>
              <a:t>It is also clear from the results that samples produced of 100 denier have recorded the highest rates of water </a:t>
            </a:r>
            <a:r>
              <a:rPr lang="en-GB" sz="3200" b="1" dirty="0" err="1">
                <a:solidFill>
                  <a:srgbClr val="002060"/>
                </a:solidFill>
                <a:latin typeface="Times New Roman" pitchFamily="18" charset="0"/>
                <a:cs typeface="Times New Roman" pitchFamily="18" charset="0"/>
              </a:rPr>
              <a:t>repellency</a:t>
            </a:r>
            <a:r>
              <a:rPr lang="en-GB" sz="3200" b="1" dirty="0">
                <a:solidFill>
                  <a:srgbClr val="002060"/>
                </a:solidFill>
                <a:latin typeface="Times New Roman" pitchFamily="18" charset="0"/>
                <a:cs typeface="Times New Roman" pitchFamily="18" charset="0"/>
              </a:rPr>
              <a:t> followed by samples with 70 denier, and then samples with 50 denier, where it could be reported that yarns of 100 denier are thicker than yarns of 70 and 50 denier, causing the produced samples to be more compacted because of the decrease in spaces between yarns and so its permeability to water will decrease  leading to the increase in samples water </a:t>
            </a:r>
            <a:r>
              <a:rPr lang="en-GB" sz="3200" b="1" dirty="0" err="1">
                <a:solidFill>
                  <a:srgbClr val="002060"/>
                </a:solidFill>
                <a:latin typeface="Times New Roman" pitchFamily="18" charset="0"/>
                <a:cs typeface="Times New Roman" pitchFamily="18" charset="0"/>
              </a:rPr>
              <a:t>repellency</a:t>
            </a:r>
            <a:r>
              <a:rPr lang="en-GB" sz="3200" b="1" dirty="0">
                <a:solidFill>
                  <a:srgbClr val="002060"/>
                </a:solidFill>
                <a:latin typeface="Times New Roman" pitchFamily="18" charset="0"/>
                <a:cs typeface="Times New Roman" pitchFamily="18" charset="0"/>
              </a:rPr>
              <a:t> and this effect was increased after treating samples with P.V.C.</a:t>
            </a:r>
            <a:endParaRPr lang="en-US" sz="3200" b="1" dirty="0">
              <a:solidFill>
                <a:srgbClr val="002060"/>
              </a:solidFill>
              <a:latin typeface="Times New Roman" pitchFamily="18" charset="0"/>
              <a:cs typeface="Times New Roman" pitchFamily="18" charset="0"/>
            </a:endParaRPr>
          </a:p>
          <a:p>
            <a:pPr algn="just" rtl="0">
              <a:defRPr/>
            </a:pPr>
            <a:r>
              <a:rPr lang="en-US" sz="3200" b="1" dirty="0">
                <a:solidFill>
                  <a:srgbClr val="002060"/>
                </a:solidFill>
                <a:latin typeface="Times New Roman" pitchFamily="18" charset="0"/>
                <a:cs typeface="Times New Roman" pitchFamily="18" charset="0"/>
              </a:rPr>
              <a:t>5-</a:t>
            </a:r>
            <a:r>
              <a:rPr lang="en-GB" sz="3200" b="1" dirty="0">
                <a:solidFill>
                  <a:srgbClr val="002060"/>
                </a:solidFill>
                <a:latin typeface="Times New Roman" pitchFamily="18" charset="0"/>
                <a:cs typeface="Times New Roman" pitchFamily="18" charset="0"/>
              </a:rPr>
              <a:t>It is also obvious from the results that treated samples did not give any readings on the test apparatus which means that their abrasion resistance was increased and it was larger than the capacity of the abrasion resistance tester, as samples were exposed to 30000 rounds.</a:t>
            </a:r>
            <a:endParaRPr lang="en-US" sz="3200" b="1" dirty="0">
              <a:solidFill>
                <a:srgbClr val="002060"/>
              </a:solidFill>
              <a:latin typeface="Times New Roman" pitchFamily="18" charset="0"/>
              <a:cs typeface="Times New Roman" pitchFamily="18" charset="0"/>
            </a:endParaRPr>
          </a:p>
          <a:p>
            <a:pPr algn="just" rtl="0">
              <a:defRPr/>
            </a:pPr>
            <a:r>
              <a:rPr lang="en-US" sz="3200" b="1" dirty="0">
                <a:solidFill>
                  <a:srgbClr val="002060"/>
                </a:solidFill>
                <a:latin typeface="Times New Roman" pitchFamily="18" charset="0"/>
                <a:cs typeface="Times New Roman" pitchFamily="18" charset="0"/>
              </a:rPr>
              <a:t>6-</a:t>
            </a:r>
            <a:r>
              <a:rPr lang="en-GB" sz="3200" b="1" dirty="0">
                <a:solidFill>
                  <a:srgbClr val="002060"/>
                </a:solidFill>
                <a:latin typeface="Times New Roman" pitchFamily="18" charset="0"/>
                <a:cs typeface="Times New Roman" pitchFamily="18" charset="0"/>
              </a:rPr>
              <a:t> It is also obvious from the results that treated samples have achieved higher tensile strength and lower elongation compared to untreated samples. It can be reported that when treatment solution penetrates between yarns it decreases the freedom of yarns movement and so the contact areas between yarns will be increased and its resistance to slippage will also be decreased, leading to the increase in fabrics tensile strength and the decrease in its elongation</a:t>
            </a:r>
            <a:r>
              <a:rPr lang="en-GB"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22" name="مستطيل مستدير الزوايا 21"/>
          <p:cNvSpPr/>
          <p:nvPr/>
        </p:nvSpPr>
        <p:spPr>
          <a:xfrm>
            <a:off x="973624" y="38308606"/>
            <a:ext cx="7523570" cy="896499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defRPr/>
            </a:pPr>
            <a:endParaRPr lang="en-GB" sz="3100" b="1" dirty="0" smtClean="0">
              <a:solidFill>
                <a:srgbClr val="002060"/>
              </a:solidFill>
              <a:latin typeface="Times New Roman" pitchFamily="18" charset="0"/>
              <a:cs typeface="Times New Roman" pitchFamily="18" charset="0"/>
            </a:endParaRPr>
          </a:p>
          <a:p>
            <a:pPr algn="just" rtl="0">
              <a:defRPr/>
            </a:pPr>
            <a:endParaRPr lang="en-GB" sz="3100" b="1" dirty="0">
              <a:solidFill>
                <a:srgbClr val="002060"/>
              </a:solidFill>
              <a:latin typeface="Times New Roman" pitchFamily="18" charset="0"/>
              <a:cs typeface="Times New Roman" pitchFamily="18" charset="0"/>
            </a:endParaRPr>
          </a:p>
          <a:p>
            <a:pPr algn="just" rtl="0">
              <a:defRPr/>
            </a:pPr>
            <a:r>
              <a:rPr lang="en-GB" sz="3100" b="1" dirty="0" smtClean="0">
                <a:solidFill>
                  <a:srgbClr val="002060"/>
                </a:solidFill>
                <a:latin typeface="Times New Roman" pitchFamily="18" charset="0"/>
                <a:cs typeface="Times New Roman" pitchFamily="18" charset="0"/>
              </a:rPr>
              <a:t>1-Svedova</a:t>
            </a:r>
            <a:r>
              <a:rPr lang="en-GB" sz="3100" b="1" dirty="0">
                <a:solidFill>
                  <a:srgbClr val="002060"/>
                </a:solidFill>
                <a:latin typeface="Times New Roman" pitchFamily="18" charset="0"/>
                <a:cs typeface="Times New Roman" pitchFamily="18" charset="0"/>
              </a:rPr>
              <a:t>, </a:t>
            </a:r>
            <a:r>
              <a:rPr lang="en-GB" sz="3100" b="1" dirty="0" err="1">
                <a:solidFill>
                  <a:srgbClr val="002060"/>
                </a:solidFill>
                <a:latin typeface="Times New Roman" pitchFamily="18" charset="0"/>
                <a:cs typeface="Times New Roman" pitchFamily="18" charset="0"/>
              </a:rPr>
              <a:t>J.,"Industrial</a:t>
            </a:r>
            <a:r>
              <a:rPr lang="en-GB" sz="3100" b="1" dirty="0">
                <a:solidFill>
                  <a:srgbClr val="002060"/>
                </a:solidFill>
                <a:latin typeface="Times New Roman" pitchFamily="18" charset="0"/>
                <a:cs typeface="Times New Roman" pitchFamily="18" charset="0"/>
              </a:rPr>
              <a:t> Textiles", 1st edition, Elsevier Science Publishers, Czechoslovakia, 1990</a:t>
            </a:r>
          </a:p>
          <a:p>
            <a:pPr algn="just" rtl="0">
              <a:defRPr/>
            </a:pPr>
            <a:r>
              <a:rPr lang="en-GB" sz="3100" b="1" dirty="0">
                <a:solidFill>
                  <a:srgbClr val="002060"/>
                </a:solidFill>
                <a:latin typeface="Times New Roman" pitchFamily="18" charset="0"/>
                <a:cs typeface="Times New Roman" pitchFamily="18" charset="0"/>
              </a:rPr>
              <a:t>2-Hung, S., H., and Chuang, M., C., "A Study on the Relationship between Texture Image and Textile Fabrics of Bag", Chinese Textile Institute, </a:t>
            </a:r>
            <a:r>
              <a:rPr lang="en-GB" sz="3100" b="1" dirty="0" err="1">
                <a:solidFill>
                  <a:srgbClr val="002060"/>
                </a:solidFill>
                <a:latin typeface="Times New Roman" pitchFamily="18" charset="0"/>
                <a:cs typeface="Times New Roman" pitchFamily="18" charset="0"/>
              </a:rPr>
              <a:t>Taipe</a:t>
            </a:r>
            <a:endParaRPr lang="en-GB" sz="3100" b="1" dirty="0">
              <a:solidFill>
                <a:srgbClr val="002060"/>
              </a:solidFill>
              <a:latin typeface="Times New Roman" pitchFamily="18" charset="0"/>
              <a:cs typeface="Times New Roman" pitchFamily="18" charset="0"/>
            </a:endParaRPr>
          </a:p>
          <a:p>
            <a:pPr algn="just" rtl="0">
              <a:defRPr/>
            </a:pPr>
            <a:r>
              <a:rPr lang="en-GB" sz="3100" b="1" dirty="0">
                <a:solidFill>
                  <a:srgbClr val="002060"/>
                </a:solidFill>
                <a:latin typeface="Times New Roman" pitchFamily="18" charset="0"/>
                <a:cs typeface="Times New Roman" pitchFamily="18" charset="0"/>
              </a:rPr>
              <a:t>3-Nickell, S., S., "Anti-Static Films and Anti-Static Fabric for Use in Manufacturing Bulk Bags Liners and Bulk Bags", U.S. Patent, No.6207592, Mar., 2001</a:t>
            </a:r>
          </a:p>
          <a:p>
            <a:pPr algn="just" rtl="0">
              <a:defRPr/>
            </a:pPr>
            <a:r>
              <a:rPr lang="en-GB" sz="3100" b="1" dirty="0">
                <a:solidFill>
                  <a:srgbClr val="002060"/>
                </a:solidFill>
                <a:latin typeface="Times New Roman" pitchFamily="18" charset="0"/>
                <a:cs typeface="Times New Roman" pitchFamily="18" charset="0"/>
              </a:rPr>
              <a:t>4-Young, R., W., "Travel Bag with Multiple Compartments", </a:t>
            </a:r>
            <a:r>
              <a:rPr lang="en-GB" sz="3100" b="1" dirty="0" err="1">
                <a:solidFill>
                  <a:srgbClr val="002060"/>
                </a:solidFill>
                <a:latin typeface="Times New Roman" pitchFamily="18" charset="0"/>
                <a:cs typeface="Times New Roman" pitchFamily="18" charset="0"/>
              </a:rPr>
              <a:t>U.S.Patent</a:t>
            </a:r>
            <a:r>
              <a:rPr lang="en-GB" sz="3100" b="1" dirty="0">
                <a:solidFill>
                  <a:srgbClr val="002060"/>
                </a:solidFill>
                <a:latin typeface="Times New Roman" pitchFamily="18" charset="0"/>
                <a:cs typeface="Times New Roman" pitchFamily="18" charset="0"/>
              </a:rPr>
              <a:t>, No.4966260, Oct., 1990.</a:t>
            </a:r>
            <a:endParaRPr lang="en-US" sz="3100" b="1" dirty="0">
              <a:solidFill>
                <a:srgbClr val="002060"/>
              </a:solidFill>
              <a:latin typeface="Times New Roman" pitchFamily="18" charset="0"/>
              <a:cs typeface="Times New Roman" pitchFamily="18" charset="0"/>
            </a:endParaRPr>
          </a:p>
          <a:p>
            <a:pPr algn="just" rtl="0">
              <a:defRPr/>
            </a:pPr>
            <a:r>
              <a:rPr lang="en-GB" sz="3100" b="1" dirty="0">
                <a:solidFill>
                  <a:srgbClr val="002060"/>
                </a:solidFill>
                <a:latin typeface="Times New Roman" pitchFamily="18" charset="0"/>
                <a:cs typeface="Times New Roman" pitchFamily="18" charset="0"/>
              </a:rPr>
              <a:t>5-Lin, S., E., "Travel Bag Construction", </a:t>
            </a:r>
            <a:r>
              <a:rPr lang="en-GB" sz="3100" b="1" dirty="0" err="1">
                <a:solidFill>
                  <a:srgbClr val="002060"/>
                </a:solidFill>
                <a:latin typeface="Times New Roman" pitchFamily="18" charset="0"/>
                <a:cs typeface="Times New Roman" pitchFamily="18" charset="0"/>
              </a:rPr>
              <a:t>U.S.Patent</a:t>
            </a:r>
            <a:r>
              <a:rPr lang="en-GB" sz="3100" b="1" dirty="0">
                <a:solidFill>
                  <a:srgbClr val="002060"/>
                </a:solidFill>
                <a:latin typeface="Times New Roman" pitchFamily="18" charset="0"/>
                <a:cs typeface="Times New Roman" pitchFamily="18" charset="0"/>
              </a:rPr>
              <a:t>, No.6220412, Apr., 2001</a:t>
            </a:r>
          </a:p>
          <a:p>
            <a:pPr algn="just" rtl="0"/>
            <a:endParaRPr lang="ar-SA" sz="3100" dirty="0"/>
          </a:p>
        </p:txBody>
      </p:sp>
      <p:graphicFrame>
        <p:nvGraphicFramePr>
          <p:cNvPr id="24" name="كائن 23"/>
          <p:cNvGraphicFramePr>
            <a:graphicFrameLocks noChangeAspect="1"/>
          </p:cNvGraphicFramePr>
          <p:nvPr>
            <p:extLst>
              <p:ext uri="{D42A27DB-BD31-4B8C-83A1-F6EECF244321}">
                <p14:modId xmlns:p14="http://schemas.microsoft.com/office/powerpoint/2010/main" val="2004149721"/>
              </p:ext>
            </p:extLst>
          </p:nvPr>
        </p:nvGraphicFramePr>
        <p:xfrm>
          <a:off x="1242734" y="30774292"/>
          <a:ext cx="7151884" cy="5794680"/>
        </p:xfrm>
        <a:graphic>
          <a:graphicData uri="http://schemas.openxmlformats.org/presentationml/2006/ole">
            <mc:AlternateContent xmlns:mc="http://schemas.openxmlformats.org/markup-compatibility/2006">
              <mc:Choice xmlns:v="urn:schemas-microsoft-com:vml" Requires="v">
                <p:oleObj spid="_x0000_s1127" name="تخطيط" r:id="rId5" imgW="7048454" imgH="3952790" progId="Excel.Chart.8">
                  <p:embed/>
                </p:oleObj>
              </mc:Choice>
              <mc:Fallback>
                <p:oleObj name="تخطيط" r:id="rId5" imgW="7048454" imgH="3952790" progId="Excel.Chart.8">
                  <p:embed/>
                  <p:pic>
                    <p:nvPicPr>
                      <p:cNvPr id="0" name="كائن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734" y="30774292"/>
                        <a:ext cx="7151884" cy="5794680"/>
                      </a:xfrm>
                      <a:prstGeom prst="rect">
                        <a:avLst/>
                      </a:prstGeom>
                      <a:noFill/>
                      <a:ln>
                        <a:noFill/>
                      </a:ln>
                      <a:extLst/>
                    </p:spPr>
                  </p:pic>
                </p:oleObj>
              </mc:Fallback>
            </mc:AlternateContent>
          </a:graphicData>
        </a:graphic>
      </p:graphicFrame>
      <p:graphicFrame>
        <p:nvGraphicFramePr>
          <p:cNvPr id="25" name="كائن 24"/>
          <p:cNvGraphicFramePr>
            <a:graphicFrameLocks noChangeAspect="1"/>
          </p:cNvGraphicFramePr>
          <p:nvPr>
            <p:extLst>
              <p:ext uri="{D42A27DB-BD31-4B8C-83A1-F6EECF244321}">
                <p14:modId xmlns:p14="http://schemas.microsoft.com/office/powerpoint/2010/main" val="1818897674"/>
              </p:ext>
            </p:extLst>
          </p:nvPr>
        </p:nvGraphicFramePr>
        <p:xfrm>
          <a:off x="9246465" y="30758011"/>
          <a:ext cx="8301649" cy="5971665"/>
        </p:xfrm>
        <a:graphic>
          <a:graphicData uri="http://schemas.openxmlformats.org/presentationml/2006/ole">
            <mc:AlternateContent xmlns:mc="http://schemas.openxmlformats.org/markup-compatibility/2006">
              <mc:Choice xmlns:v="urn:schemas-microsoft-com:vml" Requires="v">
                <p:oleObj spid="_x0000_s1128" name="تخطيط" r:id="rId7" imgW="7105434" imgH="4648164" progId="Excel.Chart.8">
                  <p:embed/>
                </p:oleObj>
              </mc:Choice>
              <mc:Fallback>
                <p:oleObj name="تخطيط" r:id="rId7" imgW="7105434" imgH="4648164" progId="Excel.Chart.8">
                  <p:embed/>
                  <p:pic>
                    <p:nvPicPr>
                      <p:cNvPr id="0" name="كائن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6465" y="30758011"/>
                        <a:ext cx="8301649" cy="5971665"/>
                      </a:xfrm>
                      <a:prstGeom prst="rect">
                        <a:avLst/>
                      </a:prstGeom>
                      <a:noFill/>
                      <a:ln>
                        <a:noFill/>
                      </a:ln>
                      <a:extLst/>
                    </p:spPr>
                  </p:pic>
                </p:oleObj>
              </mc:Fallback>
            </mc:AlternateContent>
          </a:graphicData>
        </a:graphic>
      </p:graphicFrame>
      <p:graphicFrame>
        <p:nvGraphicFramePr>
          <p:cNvPr id="26" name="كائن 25"/>
          <p:cNvGraphicFramePr>
            <a:graphicFrameLocks noChangeAspect="1"/>
          </p:cNvGraphicFramePr>
          <p:nvPr>
            <p:extLst>
              <p:ext uri="{D42A27DB-BD31-4B8C-83A1-F6EECF244321}">
                <p14:modId xmlns:p14="http://schemas.microsoft.com/office/powerpoint/2010/main" val="536828487"/>
              </p:ext>
            </p:extLst>
          </p:nvPr>
        </p:nvGraphicFramePr>
        <p:xfrm>
          <a:off x="24196548" y="38164590"/>
          <a:ext cx="5215813" cy="3504836"/>
        </p:xfrm>
        <a:graphic>
          <a:graphicData uri="http://schemas.openxmlformats.org/presentationml/2006/ole">
            <mc:AlternateContent xmlns:mc="http://schemas.openxmlformats.org/markup-compatibility/2006">
              <mc:Choice xmlns:v="urn:schemas-microsoft-com:vml" Requires="v">
                <p:oleObj spid="_x0000_s1129" name="تخطيط" r:id="rId9" imgW="6286629" imgH="4133949" progId="Excel.Chart.8">
                  <p:embed/>
                </p:oleObj>
              </mc:Choice>
              <mc:Fallback>
                <p:oleObj name="تخطيط" r:id="rId9" imgW="6286629" imgH="4133949" progId="Excel.Chart.8">
                  <p:embed/>
                  <p:pic>
                    <p:nvPicPr>
                      <p:cNvPr id="0" name="كائن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96548" y="38164590"/>
                        <a:ext cx="5215813" cy="3504836"/>
                      </a:xfrm>
                      <a:prstGeom prst="rect">
                        <a:avLst/>
                      </a:prstGeom>
                      <a:noFill/>
                      <a:ln>
                        <a:noFill/>
                      </a:ln>
                      <a:extLst/>
                    </p:spPr>
                  </p:pic>
                </p:oleObj>
              </mc:Fallback>
            </mc:AlternateContent>
          </a:graphicData>
        </a:graphic>
      </p:graphicFrame>
      <p:graphicFrame>
        <p:nvGraphicFramePr>
          <p:cNvPr id="27" name="كائن 26"/>
          <p:cNvGraphicFramePr>
            <a:graphicFrameLocks noChangeAspect="1"/>
          </p:cNvGraphicFramePr>
          <p:nvPr>
            <p:extLst>
              <p:ext uri="{D42A27DB-BD31-4B8C-83A1-F6EECF244321}">
                <p14:modId xmlns:p14="http://schemas.microsoft.com/office/powerpoint/2010/main" val="879643857"/>
              </p:ext>
            </p:extLst>
          </p:nvPr>
        </p:nvGraphicFramePr>
        <p:xfrm>
          <a:off x="9246465" y="37516518"/>
          <a:ext cx="8255316" cy="6408712"/>
        </p:xfrm>
        <a:graphic>
          <a:graphicData uri="http://schemas.openxmlformats.org/presentationml/2006/ole">
            <mc:AlternateContent xmlns:mc="http://schemas.openxmlformats.org/markup-compatibility/2006">
              <mc:Choice xmlns:v="urn:schemas-microsoft-com:vml" Requires="v">
                <p:oleObj spid="_x0000_s1130" name="تخطيط" r:id="rId11" imgW="7620047" imgH="4753159" progId="Excel.Chart.8">
                  <p:embed/>
                </p:oleObj>
              </mc:Choice>
              <mc:Fallback>
                <p:oleObj name="تخطيط" r:id="rId11" imgW="7620047" imgH="4753159" progId="Excel.Chart.8">
                  <p:embed/>
                  <p:pic>
                    <p:nvPicPr>
                      <p:cNvPr id="0" name="كائن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6465" y="37516518"/>
                        <a:ext cx="8255316" cy="6408712"/>
                      </a:xfrm>
                      <a:prstGeom prst="rect">
                        <a:avLst/>
                      </a:prstGeom>
                      <a:noFill/>
                      <a:ln>
                        <a:noFill/>
                      </a:ln>
                      <a:extLst/>
                    </p:spPr>
                  </p:pic>
                </p:oleObj>
              </mc:Fallback>
            </mc:AlternateContent>
          </a:graphicData>
        </a:graphic>
      </p:graphicFrame>
      <p:graphicFrame>
        <p:nvGraphicFramePr>
          <p:cNvPr id="28" name="جدول 27"/>
          <p:cNvGraphicFramePr>
            <a:graphicFrameLocks noGrp="1"/>
          </p:cNvGraphicFramePr>
          <p:nvPr>
            <p:extLst>
              <p:ext uri="{D42A27DB-BD31-4B8C-83A1-F6EECF244321}">
                <p14:modId xmlns:p14="http://schemas.microsoft.com/office/powerpoint/2010/main" val="1191039686"/>
              </p:ext>
            </p:extLst>
          </p:nvPr>
        </p:nvGraphicFramePr>
        <p:xfrm>
          <a:off x="18368302" y="31107806"/>
          <a:ext cx="16216194" cy="11985964"/>
        </p:xfrm>
        <a:graphic>
          <a:graphicData uri="http://schemas.openxmlformats.org/drawingml/2006/table">
            <a:tbl>
              <a:tblPr firstRow="1" firstCol="1" bandRow="1">
                <a:tableStyleId>{69C7853C-536D-4A76-A0AE-DD22124D55A5}</a:tableStyleId>
              </a:tblPr>
              <a:tblGrid>
                <a:gridCol w="1526770"/>
                <a:gridCol w="1051127"/>
                <a:gridCol w="1585012"/>
                <a:gridCol w="1528155"/>
                <a:gridCol w="1528155"/>
                <a:gridCol w="1910999"/>
                <a:gridCol w="2451590"/>
                <a:gridCol w="2181295"/>
                <a:gridCol w="1274387"/>
                <a:gridCol w="1178704"/>
              </a:tblGrid>
              <a:tr h="32900">
                <a:tc rowSpan="3">
                  <a:txBody>
                    <a:bodyPr/>
                    <a:lstStyle/>
                    <a:p>
                      <a:pPr algn="ctr" rtl="1">
                        <a:lnSpc>
                          <a:spcPct val="115000"/>
                        </a:lnSpc>
                        <a:spcAft>
                          <a:spcPts val="0"/>
                        </a:spcAft>
                      </a:pPr>
                      <a:r>
                        <a:rPr lang="en-GB" sz="2000" dirty="0">
                          <a:solidFill>
                            <a:srgbClr val="002060"/>
                          </a:solidFill>
                          <a:effectLst/>
                        </a:rPr>
                        <a:t>Sample</a:t>
                      </a:r>
                      <a:endParaRPr lang="en-US" sz="2000" dirty="0">
                        <a:solidFill>
                          <a:srgbClr val="002060"/>
                        </a:solidFill>
                        <a:effectLst/>
                      </a:endParaRPr>
                    </a:p>
                    <a:p>
                      <a:pPr algn="ctr" rtl="1">
                        <a:lnSpc>
                          <a:spcPct val="115000"/>
                        </a:lnSpc>
                        <a:spcAft>
                          <a:spcPts val="0"/>
                        </a:spcAft>
                      </a:pPr>
                      <a:r>
                        <a:rPr lang="en-GB" sz="2000" dirty="0">
                          <a:solidFill>
                            <a:srgbClr val="002060"/>
                          </a:solidFill>
                          <a:effectLst/>
                        </a:rPr>
                        <a:t>No.</a:t>
                      </a:r>
                      <a:endParaRPr lang="en-US" sz="2000" dirty="0">
                        <a:solidFill>
                          <a:srgbClr val="002060"/>
                        </a:solidFill>
                        <a:effectLst/>
                        <a:latin typeface="Calibri"/>
                        <a:ea typeface="SimSun"/>
                        <a:cs typeface="Arial"/>
                      </a:endParaRPr>
                    </a:p>
                  </a:txBody>
                  <a:tcPr marL="68580" marR="68580" marT="0" marB="0" vert="vert270"/>
                </a:tc>
                <a:tc rowSpan="3">
                  <a:txBody>
                    <a:bodyPr/>
                    <a:lstStyle/>
                    <a:p>
                      <a:pPr algn="ctr" rtl="1">
                        <a:lnSpc>
                          <a:spcPct val="115000"/>
                        </a:lnSpc>
                        <a:spcAft>
                          <a:spcPts val="0"/>
                        </a:spcAft>
                      </a:pPr>
                      <a:r>
                        <a:rPr lang="en-GB" sz="2000" dirty="0">
                          <a:solidFill>
                            <a:srgbClr val="002060"/>
                          </a:solidFill>
                          <a:effectLst/>
                        </a:rPr>
                        <a:t>Yarn count (denier)</a:t>
                      </a:r>
                      <a:endParaRPr lang="en-US" sz="2000" dirty="0">
                        <a:solidFill>
                          <a:srgbClr val="002060"/>
                        </a:solidFill>
                        <a:effectLst/>
                        <a:latin typeface="Calibri"/>
                        <a:ea typeface="SimSun"/>
                        <a:cs typeface="Arial"/>
                      </a:endParaRPr>
                    </a:p>
                  </a:txBody>
                  <a:tcPr marL="68580" marR="68580" marT="0" marB="0"/>
                </a:tc>
                <a:tc rowSpan="3">
                  <a:txBody>
                    <a:bodyPr/>
                    <a:lstStyle/>
                    <a:p>
                      <a:pPr algn="ctr" rtl="1">
                        <a:lnSpc>
                          <a:spcPct val="115000"/>
                        </a:lnSpc>
                        <a:spcAft>
                          <a:spcPts val="0"/>
                        </a:spcAft>
                      </a:pPr>
                      <a:r>
                        <a:rPr lang="en-GB" sz="2000">
                          <a:solidFill>
                            <a:srgbClr val="002060"/>
                          </a:solidFill>
                          <a:effectLst/>
                        </a:rPr>
                        <a:t>Fabric structure</a:t>
                      </a:r>
                      <a:endParaRPr lang="en-US" sz="2000">
                        <a:solidFill>
                          <a:srgbClr val="002060"/>
                        </a:solidFill>
                        <a:effectLst/>
                        <a:latin typeface="Calibri"/>
                        <a:ea typeface="SimSun"/>
                        <a:cs typeface="Arial"/>
                      </a:endParaRPr>
                    </a:p>
                  </a:txBody>
                  <a:tcPr marL="68580" marR="68580" marT="0" marB="0"/>
                </a:tc>
                <a:tc gridSpan="7">
                  <a:txBody>
                    <a:bodyPr/>
                    <a:lstStyle/>
                    <a:p>
                      <a:pPr algn="ctr">
                        <a:lnSpc>
                          <a:spcPct val="115000"/>
                        </a:lnSpc>
                        <a:spcAft>
                          <a:spcPts val="0"/>
                        </a:spcAft>
                      </a:pPr>
                      <a:r>
                        <a:rPr lang="en-GB" sz="2000">
                          <a:solidFill>
                            <a:srgbClr val="002060"/>
                          </a:solidFill>
                          <a:effectLst/>
                        </a:rPr>
                        <a:t>Tests applied to samples under study</a:t>
                      </a:r>
                      <a:endParaRPr lang="en-US" sz="2000">
                        <a:solidFill>
                          <a:srgbClr val="002060"/>
                        </a:solidFill>
                        <a:effectLst/>
                        <a:latin typeface="Calibri"/>
                        <a:ea typeface="SimSun"/>
                        <a:cs typeface="Arial"/>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723168">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gridSpan="2">
                  <a:txBody>
                    <a:bodyPr/>
                    <a:lstStyle/>
                    <a:p>
                      <a:pPr algn="ctr" rtl="1">
                        <a:lnSpc>
                          <a:spcPct val="115000"/>
                        </a:lnSpc>
                        <a:spcAft>
                          <a:spcPts val="0"/>
                        </a:spcAft>
                      </a:pPr>
                      <a:r>
                        <a:rPr lang="en-GB" sz="2000" dirty="0">
                          <a:solidFill>
                            <a:srgbClr val="002060"/>
                          </a:solidFill>
                          <a:effectLst/>
                        </a:rPr>
                        <a:t>Thickness (mm)</a:t>
                      </a:r>
                      <a:endParaRPr lang="en-US" sz="2000" dirty="0">
                        <a:solidFill>
                          <a:srgbClr val="002060"/>
                        </a:solidFill>
                        <a:effectLst/>
                        <a:latin typeface="Calibri"/>
                        <a:ea typeface="SimSun"/>
                        <a:cs typeface="Arial"/>
                      </a:endParaRPr>
                    </a:p>
                  </a:txBody>
                  <a:tcPr marL="68580" marR="68580" marT="0" marB="0"/>
                </a:tc>
                <a:tc hMerge="1">
                  <a:txBody>
                    <a:bodyPr/>
                    <a:lstStyle/>
                    <a:p>
                      <a:pPr rtl="1"/>
                      <a:endParaRPr lang="ar-SA"/>
                    </a:p>
                  </a:txBody>
                  <a:tcPr/>
                </a:tc>
                <a:tc gridSpan="2">
                  <a:txBody>
                    <a:bodyPr/>
                    <a:lstStyle/>
                    <a:p>
                      <a:pPr algn="ctr" rtl="1">
                        <a:lnSpc>
                          <a:spcPct val="115000"/>
                        </a:lnSpc>
                        <a:spcAft>
                          <a:spcPts val="0"/>
                        </a:spcAft>
                      </a:pPr>
                      <a:r>
                        <a:rPr lang="en-GB" sz="2000">
                          <a:solidFill>
                            <a:srgbClr val="002060"/>
                          </a:solidFill>
                          <a:effectLst/>
                        </a:rPr>
                        <a:t>Weight (g/m</a:t>
                      </a:r>
                      <a:r>
                        <a:rPr lang="en-GB" sz="2000" baseline="30000">
                          <a:solidFill>
                            <a:srgbClr val="002060"/>
                          </a:solidFill>
                          <a:effectLst/>
                        </a:rPr>
                        <a:t>2</a:t>
                      </a:r>
                      <a:r>
                        <a:rPr lang="en-GB" sz="2000">
                          <a:solidFill>
                            <a:srgbClr val="002060"/>
                          </a:solidFill>
                          <a:effectLst/>
                        </a:rPr>
                        <a:t>)</a:t>
                      </a:r>
                      <a:endParaRPr lang="en-US" sz="2000">
                        <a:solidFill>
                          <a:srgbClr val="002060"/>
                        </a:solidFill>
                        <a:effectLst/>
                        <a:latin typeface="Calibri"/>
                        <a:ea typeface="SimSun"/>
                        <a:cs typeface="Arial"/>
                      </a:endParaRPr>
                    </a:p>
                  </a:txBody>
                  <a:tcPr marL="68580" marR="68580" marT="0" marB="0"/>
                </a:tc>
                <a:tc hMerge="1">
                  <a:txBody>
                    <a:bodyPr/>
                    <a:lstStyle/>
                    <a:p>
                      <a:pPr rtl="1"/>
                      <a:endParaRPr lang="ar-SA"/>
                    </a:p>
                  </a:txBody>
                  <a:tcPr/>
                </a:tc>
                <a:tc>
                  <a:txBody>
                    <a:bodyPr/>
                    <a:lstStyle/>
                    <a:p>
                      <a:pPr algn="ctr" rtl="1">
                        <a:lnSpc>
                          <a:spcPct val="115000"/>
                        </a:lnSpc>
                        <a:spcAft>
                          <a:spcPts val="0"/>
                        </a:spcAft>
                      </a:pPr>
                      <a:r>
                        <a:rPr lang="en-GB" sz="2000" dirty="0">
                          <a:solidFill>
                            <a:srgbClr val="002060"/>
                          </a:solidFill>
                          <a:effectLst/>
                        </a:rPr>
                        <a:t>Water </a:t>
                      </a:r>
                      <a:r>
                        <a:rPr lang="en-GB" sz="2000" dirty="0" err="1">
                          <a:solidFill>
                            <a:srgbClr val="002060"/>
                          </a:solidFill>
                          <a:effectLst/>
                        </a:rPr>
                        <a:t>repellency</a:t>
                      </a:r>
                      <a:r>
                        <a:rPr lang="en-GB" sz="2000" dirty="0">
                          <a:solidFill>
                            <a:srgbClr val="002060"/>
                          </a:solidFill>
                          <a:effectLst/>
                        </a:rPr>
                        <a:t> (%))</a:t>
                      </a:r>
                      <a:endParaRPr lang="en-US" sz="2000" dirty="0">
                        <a:solidFill>
                          <a:srgbClr val="002060"/>
                        </a:solidFill>
                        <a:effectLst/>
                        <a:latin typeface="Calibri"/>
                        <a:ea typeface="SimSun"/>
                        <a:cs typeface="Arial"/>
                      </a:endParaRPr>
                    </a:p>
                  </a:txBody>
                  <a:tcPr marL="68580" marR="68580" marT="0" marB="0"/>
                </a:tc>
                <a:tc gridSpan="2">
                  <a:txBody>
                    <a:bodyPr/>
                    <a:lstStyle/>
                    <a:p>
                      <a:pPr algn="ctr" rtl="1">
                        <a:lnSpc>
                          <a:spcPct val="115000"/>
                        </a:lnSpc>
                        <a:spcAft>
                          <a:spcPts val="0"/>
                        </a:spcAft>
                      </a:pPr>
                      <a:r>
                        <a:rPr lang="en-GB" sz="2000">
                          <a:solidFill>
                            <a:srgbClr val="002060"/>
                          </a:solidFill>
                          <a:effectLst/>
                        </a:rPr>
                        <a:t>Abrasion resistance</a:t>
                      </a:r>
                      <a:endParaRPr lang="en-US" sz="2000">
                        <a:solidFill>
                          <a:srgbClr val="002060"/>
                        </a:solidFill>
                        <a:effectLst/>
                        <a:latin typeface="Calibri"/>
                        <a:ea typeface="SimSun"/>
                        <a:cs typeface="Arial"/>
                      </a:endParaRPr>
                    </a:p>
                  </a:txBody>
                  <a:tcPr marL="68580" marR="68580" marT="0" marB="0"/>
                </a:tc>
                <a:tc hMerge="1">
                  <a:txBody>
                    <a:bodyPr/>
                    <a:lstStyle/>
                    <a:p>
                      <a:pPr rtl="1"/>
                      <a:endParaRPr lang="ar-SA"/>
                    </a:p>
                  </a:txBody>
                  <a:tcPr/>
                </a:tc>
              </a:tr>
              <a:tr h="1095685">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Before treatment</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After treatment</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Before treatment</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After treatment</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Before treatment</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(Lost of thickness (%))</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(Lost of weight (%)</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a:t>
                      </a:r>
                      <a:endParaRPr lang="en-US" sz="2000">
                        <a:solidFill>
                          <a:srgbClr val="002060"/>
                        </a:solidFill>
                        <a:effectLst/>
                        <a:latin typeface="Calibri"/>
                        <a:ea typeface="SimSun"/>
                        <a:cs typeface="Arial"/>
                      </a:endParaRPr>
                    </a:p>
                  </a:txBody>
                  <a:tcPr marL="68580" marR="68580" marT="0" marB="0" anchor="ctr"/>
                </a:tc>
                <a:tc rowSpan="12">
                  <a:txBody>
                    <a:bodyPr/>
                    <a:lstStyle/>
                    <a:p>
                      <a:pPr algn="ctr" rtl="0">
                        <a:lnSpc>
                          <a:spcPct val="115000"/>
                        </a:lnSpc>
                        <a:spcAft>
                          <a:spcPts val="0"/>
                        </a:spcAft>
                      </a:pPr>
                      <a:r>
                        <a:rPr lang="en-GB" sz="2000">
                          <a:solidFill>
                            <a:srgbClr val="002060"/>
                          </a:solidFill>
                          <a:effectLst/>
                        </a:rPr>
                        <a:t>50</a:t>
                      </a:r>
                      <a:endParaRPr lang="en-US" sz="2000">
                        <a:solidFill>
                          <a:srgbClr val="002060"/>
                        </a:solidFill>
                        <a:effectLst/>
                      </a:endParaRPr>
                    </a:p>
                    <a:p>
                      <a:pPr algn="ctr" rtl="1">
                        <a:lnSpc>
                          <a:spcPct val="115000"/>
                        </a:lnSpc>
                        <a:spcAft>
                          <a:spcPts val="0"/>
                        </a:spcAft>
                      </a:pPr>
                      <a:r>
                        <a:rPr lang="ar-EG" sz="2000">
                          <a:solidFill>
                            <a:srgbClr val="002060"/>
                          </a:solidFill>
                          <a:effectLst/>
                        </a:rPr>
                        <a:t> </a:t>
                      </a:r>
                      <a:endParaRPr lang="en-US" sz="2000">
                        <a:solidFill>
                          <a:srgbClr val="002060"/>
                        </a:solidFill>
                        <a:effectLst/>
                      </a:endParaRPr>
                    </a:p>
                    <a:p>
                      <a:pPr algn="ctr" rtl="1">
                        <a:lnSpc>
                          <a:spcPct val="115000"/>
                        </a:lnSpc>
                        <a:spcAft>
                          <a:spcPts val="0"/>
                        </a:spcAft>
                      </a:pPr>
                      <a:r>
                        <a:rPr lang="ar-EG" sz="2000">
                          <a:solidFill>
                            <a:srgbClr val="002060"/>
                          </a:solidFill>
                          <a:effectLst/>
                        </a:rPr>
                        <a:t> </a:t>
                      </a:r>
                      <a:endParaRPr lang="en-US" sz="2000">
                        <a:solidFill>
                          <a:srgbClr val="002060"/>
                        </a:solidFill>
                        <a:effectLst/>
                      </a:endParaRPr>
                    </a:p>
                    <a:p>
                      <a:pPr algn="ctr" rtl="1">
                        <a:lnSpc>
                          <a:spcPct val="115000"/>
                        </a:lnSpc>
                        <a:spcAft>
                          <a:spcPts val="0"/>
                        </a:spcAft>
                      </a:pPr>
                      <a:r>
                        <a:rPr lang="ar-EG" sz="2000">
                          <a:solidFill>
                            <a:srgbClr val="002060"/>
                          </a:solidFill>
                          <a:effectLst/>
                        </a:rPr>
                        <a:t> </a:t>
                      </a:r>
                      <a:endParaRPr lang="en-US" sz="2000">
                        <a:solidFill>
                          <a:srgbClr val="002060"/>
                        </a:solidFill>
                        <a:effectLst/>
                      </a:endParaRPr>
                    </a:p>
                    <a:p>
                      <a:pPr algn="ctr" rtl="1">
                        <a:lnSpc>
                          <a:spcPct val="115000"/>
                        </a:lnSpc>
                        <a:spcAft>
                          <a:spcPts val="0"/>
                        </a:spcAft>
                      </a:pPr>
                      <a:r>
                        <a:rPr lang="ar-EG" sz="2000">
                          <a:solidFill>
                            <a:srgbClr val="002060"/>
                          </a:solidFill>
                          <a:effectLst/>
                        </a:rPr>
                        <a:t> </a:t>
                      </a:r>
                      <a:endParaRPr lang="en-US" sz="2000">
                        <a:solidFill>
                          <a:srgbClr val="002060"/>
                        </a:solidFill>
                        <a:effectLst/>
                      </a:endParaRPr>
                    </a:p>
                    <a:p>
                      <a:pPr algn="ctr" rtl="1">
                        <a:lnSpc>
                          <a:spcPct val="115000"/>
                        </a:lnSpc>
                        <a:spcAft>
                          <a:spcPts val="0"/>
                        </a:spcAft>
                      </a:pPr>
                      <a:r>
                        <a:rPr lang="ar-EG" sz="2000">
                          <a:solidFill>
                            <a:srgbClr val="002060"/>
                          </a:solidFill>
                          <a:effectLst/>
                        </a:rPr>
                        <a:t> </a:t>
                      </a:r>
                      <a:endParaRPr lang="en-US" sz="2000">
                        <a:solidFill>
                          <a:srgbClr val="002060"/>
                        </a:solidFill>
                        <a:effectLst/>
                        <a:latin typeface="Calibri"/>
                        <a:ea typeface="SimSun"/>
                        <a:cs typeface="Arial"/>
                      </a:endParaRPr>
                    </a:p>
                  </a:txBody>
                  <a:tcPr marL="68580" marR="68580" marT="0" marB="0"/>
                </a:tc>
                <a:tc rowSpan="3">
                  <a:txBody>
                    <a:bodyPr/>
                    <a:lstStyle/>
                    <a:p>
                      <a:pPr algn="ctr" rtl="1">
                        <a:lnSpc>
                          <a:spcPct val="115000"/>
                        </a:lnSpc>
                        <a:spcAft>
                          <a:spcPts val="0"/>
                        </a:spcAft>
                      </a:pPr>
                      <a:r>
                        <a:rPr lang="en-GB" sz="2000">
                          <a:solidFill>
                            <a:srgbClr val="002060"/>
                          </a:solidFill>
                          <a:effectLst/>
                        </a:rPr>
                        <a:t>Plain weave  1/1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0.49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167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247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55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3.15</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2</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0.63</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197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275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60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0.50</a:t>
                      </a:r>
                      <a:endParaRPr lang="en-US" sz="2000" dirty="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dirty="0">
                          <a:solidFill>
                            <a:srgbClr val="002060"/>
                          </a:solidFill>
                          <a:effectLst/>
                        </a:rPr>
                        <a:t>2.87</a:t>
                      </a:r>
                      <a:endParaRPr lang="en-US" sz="2000" dirty="0">
                        <a:solidFill>
                          <a:srgbClr val="002060"/>
                        </a:solidFill>
                        <a:effectLst/>
                        <a:latin typeface="Calibri"/>
                        <a:ea typeface="SimSun"/>
                        <a:cs typeface="Arial"/>
                      </a:endParaRPr>
                    </a:p>
                  </a:txBody>
                  <a:tcPr marL="68580" marR="68580" marT="0" marB="0"/>
                </a:tc>
              </a:tr>
              <a:tr h="350652">
                <a:tc rowSpan="2">
                  <a:txBody>
                    <a:bodyPr/>
                    <a:lstStyle/>
                    <a:p>
                      <a:pPr algn="ctr" rtl="0">
                        <a:lnSpc>
                          <a:spcPct val="115000"/>
                        </a:lnSpc>
                        <a:spcAft>
                          <a:spcPts val="0"/>
                        </a:spcAft>
                      </a:pPr>
                      <a:r>
                        <a:rPr lang="en-GB" sz="2000">
                          <a:solidFill>
                            <a:srgbClr val="002060"/>
                          </a:solidFill>
                          <a:effectLst/>
                        </a:rPr>
                        <a:t>3</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207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299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65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0.46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2.43</a:t>
                      </a:r>
                      <a:endParaRPr lang="en-US" sz="2000">
                        <a:solidFill>
                          <a:srgbClr val="002060"/>
                        </a:solidFill>
                        <a:effectLst/>
                        <a:latin typeface="Calibri"/>
                        <a:ea typeface="SimSun"/>
                        <a:cs typeface="Arial"/>
                      </a:endParaRPr>
                    </a:p>
                  </a:txBody>
                  <a:tcPr marL="68580" marR="68580" marT="0" marB="0"/>
                </a:tc>
              </a:tr>
              <a:tr h="48757">
                <a:tc vMerge="1">
                  <a:txBody>
                    <a:bodyPr/>
                    <a:lstStyle/>
                    <a:p>
                      <a:pPr rtl="1"/>
                      <a:endParaRPr lang="ar-SA"/>
                    </a:p>
                  </a:txBody>
                  <a:tcPr/>
                </a:tc>
                <a:tc vMerge="1">
                  <a:txBody>
                    <a:bodyPr/>
                    <a:lstStyle/>
                    <a:p>
                      <a:pPr rtl="1"/>
                      <a:endParaRPr lang="ar-SA"/>
                    </a:p>
                  </a:txBody>
                  <a:tcPr/>
                </a:tc>
                <a:tc rowSpan="4">
                  <a:txBody>
                    <a:bodyPr/>
                    <a:lstStyle/>
                    <a:p>
                      <a:pPr algn="ctr" rtl="1">
                        <a:lnSpc>
                          <a:spcPct val="115000"/>
                        </a:lnSpc>
                        <a:spcAft>
                          <a:spcPts val="0"/>
                        </a:spcAft>
                      </a:pPr>
                      <a:r>
                        <a:rPr lang="en-GB" sz="2000" dirty="0">
                          <a:solidFill>
                            <a:srgbClr val="002060"/>
                          </a:solidFill>
                          <a:effectLst/>
                        </a:rPr>
                        <a:t>Twill 1/4</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0.47</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0.57</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168</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249</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65</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0.57</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dirty="0">
                          <a:solidFill>
                            <a:srgbClr val="002060"/>
                          </a:solidFill>
                          <a:effectLst/>
                        </a:rPr>
                        <a:t>3.61</a:t>
                      </a:r>
                      <a:endParaRPr lang="en-US" sz="2000" dirty="0">
                        <a:solidFill>
                          <a:srgbClr val="002060"/>
                        </a:solidFill>
                        <a:effectLst/>
                        <a:latin typeface="Calibri"/>
                        <a:ea typeface="SimSun"/>
                        <a:cs typeface="Arial"/>
                      </a:endParaRPr>
                    </a:p>
                  </a:txBody>
                  <a:tcPr marL="68580" marR="68580" marT="0" marB="0"/>
                </a:tc>
              </a:tr>
              <a:tr h="350652">
                <a:tc>
                  <a:txBody>
                    <a:bodyPr/>
                    <a:lstStyle/>
                    <a:p>
                      <a:pPr algn="ctr" rtl="1">
                        <a:lnSpc>
                          <a:spcPct val="115000"/>
                        </a:lnSpc>
                        <a:spcAft>
                          <a:spcPts val="0"/>
                        </a:spcAft>
                      </a:pPr>
                      <a:r>
                        <a:rPr lang="en-GB" sz="2000">
                          <a:solidFill>
                            <a:srgbClr val="002060"/>
                          </a:solidFill>
                          <a:effectLst/>
                        </a:rPr>
                        <a:t>4</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5</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0.49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194</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282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70</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0.54</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3.21</a:t>
                      </a:r>
                      <a:endParaRPr lang="en-US" sz="2000">
                        <a:solidFill>
                          <a:srgbClr val="002060"/>
                        </a:solidFill>
                        <a:effectLst/>
                        <a:latin typeface="Calibri"/>
                        <a:ea typeface="SimSun"/>
                        <a:cs typeface="Arial"/>
                      </a:endParaRPr>
                    </a:p>
                  </a:txBody>
                  <a:tcPr marL="68580" marR="68580" marT="0" marB="0"/>
                </a:tc>
              </a:tr>
              <a:tr h="350652">
                <a:tc rowSpan="2">
                  <a:txBody>
                    <a:bodyPr/>
                    <a:lstStyle/>
                    <a:p>
                      <a:pPr algn="ctr" rtl="0">
                        <a:lnSpc>
                          <a:spcPct val="115000"/>
                        </a:lnSpc>
                        <a:spcAft>
                          <a:spcPts val="0"/>
                        </a:spcAft>
                      </a:pPr>
                      <a:r>
                        <a:rPr lang="en-GB" sz="2000">
                          <a:solidFill>
                            <a:srgbClr val="002060"/>
                          </a:solidFill>
                          <a:effectLst/>
                        </a:rPr>
                        <a:t>6</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205</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296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0.51</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2.92</a:t>
                      </a:r>
                      <a:endParaRPr lang="en-US" sz="2000">
                        <a:solidFill>
                          <a:srgbClr val="002060"/>
                        </a:solidFill>
                        <a:effectLst/>
                        <a:latin typeface="Calibri"/>
                        <a:ea typeface="SimSun"/>
                        <a:cs typeface="Arial"/>
                      </a:endParaRPr>
                    </a:p>
                  </a:txBody>
                  <a:tcPr marL="68580" marR="68580" marT="0" marB="0"/>
                </a:tc>
              </a:tr>
              <a:tr h="48757">
                <a:tc vMerge="1">
                  <a:txBody>
                    <a:bodyPr/>
                    <a:lstStyle/>
                    <a:p>
                      <a:pPr rtl="1"/>
                      <a:endParaRPr lang="ar-SA"/>
                    </a:p>
                  </a:txBody>
                  <a:tcPr/>
                </a:tc>
                <a:tc vMerge="1">
                  <a:txBody>
                    <a:bodyPr/>
                    <a:lstStyle/>
                    <a:p>
                      <a:pPr rtl="1"/>
                      <a:endParaRPr lang="ar-SA"/>
                    </a:p>
                  </a:txBody>
                  <a:tcPr/>
                </a:tc>
                <a:tc rowSpan="5">
                  <a:txBody>
                    <a:bodyPr/>
                    <a:lstStyle/>
                    <a:p>
                      <a:pPr algn="ctr" rtl="1">
                        <a:lnSpc>
                          <a:spcPct val="115000"/>
                        </a:lnSpc>
                        <a:spcAft>
                          <a:spcPts val="0"/>
                        </a:spcAft>
                      </a:pPr>
                      <a:r>
                        <a:rPr lang="en-GB" sz="2000">
                          <a:solidFill>
                            <a:srgbClr val="002060"/>
                          </a:solidFill>
                          <a:effectLst/>
                        </a:rPr>
                        <a:t>Satin 5</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0.46</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0.58</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dirty="0">
                          <a:solidFill>
                            <a:srgbClr val="002060"/>
                          </a:solidFill>
                          <a:effectLst/>
                        </a:rPr>
                        <a:t>165</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dirty="0">
                          <a:solidFill>
                            <a:srgbClr val="002060"/>
                          </a:solidFill>
                          <a:effectLst/>
                        </a:rPr>
                        <a:t>239</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70</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0.59</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3.99</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7</a:t>
                      </a:r>
                      <a:endParaRPr lang="en-US" sz="2000" dirty="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r>
              <a:tr h="350652">
                <a:tc rowSpan="2">
                  <a:txBody>
                    <a:bodyPr/>
                    <a:lstStyle/>
                    <a:p>
                      <a:pPr algn="ctr" rtl="0">
                        <a:lnSpc>
                          <a:spcPct val="115000"/>
                        </a:lnSpc>
                        <a:spcAft>
                          <a:spcPts val="0"/>
                        </a:spcAft>
                      </a:pPr>
                      <a:r>
                        <a:rPr lang="en-GB" sz="2000" dirty="0">
                          <a:solidFill>
                            <a:srgbClr val="002060"/>
                          </a:solidFill>
                          <a:effectLst/>
                        </a:rPr>
                        <a:t>8</a:t>
                      </a:r>
                      <a:endParaRPr lang="en-US" sz="2000" dirty="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0.48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0.61</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181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261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80</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0.56</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3.64</a:t>
                      </a:r>
                      <a:endParaRPr lang="en-US" sz="2000">
                        <a:solidFill>
                          <a:srgbClr val="002060"/>
                        </a:solidFill>
                        <a:effectLst/>
                        <a:latin typeface="Calibri"/>
                        <a:ea typeface="SimSun"/>
                        <a:cs typeface="Arial"/>
                      </a:endParaRPr>
                    </a:p>
                  </a:txBody>
                  <a:tcPr marL="68580" marR="68580" marT="0" marB="0"/>
                </a:tc>
              </a:tr>
              <a:tr h="48757">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rowSpan="2">
                  <a:txBody>
                    <a:bodyPr/>
                    <a:lstStyle/>
                    <a:p>
                      <a:pPr algn="ctr" rtl="1">
                        <a:lnSpc>
                          <a:spcPct val="115000"/>
                        </a:lnSpc>
                        <a:spcAft>
                          <a:spcPts val="0"/>
                        </a:spcAft>
                      </a:pPr>
                      <a:r>
                        <a:rPr lang="en-GB" sz="2000">
                          <a:solidFill>
                            <a:srgbClr val="002060"/>
                          </a:solidFill>
                          <a:effectLst/>
                        </a:rPr>
                        <a:t>0.50</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0.64</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192</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279</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85</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0.53</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3.32</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9</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10</a:t>
                      </a:r>
                      <a:endParaRPr lang="en-US" sz="2000">
                        <a:solidFill>
                          <a:srgbClr val="002060"/>
                        </a:solidFill>
                        <a:effectLst/>
                        <a:latin typeface="Calibri"/>
                        <a:ea typeface="SimSun"/>
                        <a:cs typeface="Arial"/>
                      </a:endParaRPr>
                    </a:p>
                  </a:txBody>
                  <a:tcPr marL="68580" marR="68580" marT="0" marB="0" anchor="ctr"/>
                </a:tc>
                <a:tc rowSpan="10">
                  <a:txBody>
                    <a:bodyPr/>
                    <a:lstStyle/>
                    <a:p>
                      <a:pPr algn="ctr" rtl="1">
                        <a:lnSpc>
                          <a:spcPct val="115000"/>
                        </a:lnSpc>
                        <a:spcAft>
                          <a:spcPts val="0"/>
                        </a:spcAft>
                      </a:pPr>
                      <a:r>
                        <a:rPr lang="en-GB" sz="2000">
                          <a:solidFill>
                            <a:srgbClr val="002060"/>
                          </a:solidFill>
                          <a:effectLst/>
                        </a:rPr>
                        <a:t>70</a:t>
                      </a:r>
                      <a:endParaRPr lang="en-US" sz="2000">
                        <a:solidFill>
                          <a:srgbClr val="002060"/>
                        </a:solidFill>
                        <a:effectLst/>
                        <a:latin typeface="Calibri"/>
                        <a:ea typeface="SimSun"/>
                        <a:cs typeface="Arial"/>
                      </a:endParaRPr>
                    </a:p>
                  </a:txBody>
                  <a:tcPr marL="68580" marR="68580" marT="0" marB="0"/>
                </a:tc>
                <a:tc rowSpan="3">
                  <a:txBody>
                    <a:bodyPr/>
                    <a:lstStyle/>
                    <a:p>
                      <a:pPr algn="ctr" rtl="1">
                        <a:lnSpc>
                          <a:spcPct val="115000"/>
                        </a:lnSpc>
                        <a:spcAft>
                          <a:spcPts val="0"/>
                        </a:spcAft>
                      </a:pPr>
                      <a:r>
                        <a:rPr lang="en-GB" sz="2000">
                          <a:solidFill>
                            <a:srgbClr val="002060"/>
                          </a:solidFill>
                          <a:effectLst/>
                        </a:rPr>
                        <a:t>Plain weave  1/1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202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292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60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0.49</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2.72</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11</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227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317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65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0.44</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2.41</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12</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0.70</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243</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345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0.39</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2.07</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13</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rowSpan="3">
                  <a:txBody>
                    <a:bodyPr/>
                    <a:lstStyle/>
                    <a:p>
                      <a:pPr algn="ctr" rtl="1">
                        <a:lnSpc>
                          <a:spcPct val="115000"/>
                        </a:lnSpc>
                        <a:spcAft>
                          <a:spcPts val="0"/>
                        </a:spcAft>
                      </a:pPr>
                      <a:r>
                        <a:rPr lang="en-GB" sz="2000">
                          <a:solidFill>
                            <a:srgbClr val="002060"/>
                          </a:solidFill>
                          <a:effectLst/>
                        </a:rPr>
                        <a:t>Twill 1/4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0.68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200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289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0.53</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3.11</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14</a:t>
                      </a:r>
                      <a:endParaRPr lang="en-US" sz="2000" dirty="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210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296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80</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0.49</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2.67</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15</a:t>
                      </a:r>
                      <a:endParaRPr lang="en-US" sz="2000">
                        <a:solidFill>
                          <a:srgbClr val="002060"/>
                        </a:solidFill>
                        <a:effectLst/>
                        <a:latin typeface="Calibri"/>
                        <a:ea typeface="SimSun"/>
                        <a:cs typeface="Arial"/>
                      </a:endParaRPr>
                    </a:p>
                  </a:txBody>
                  <a:tcPr marL="68580" marR="68580" marT="0" marB="0" anchor="ct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222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319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0.43</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2.41</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16</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rowSpan="4">
                  <a:txBody>
                    <a:bodyPr/>
                    <a:lstStyle/>
                    <a:p>
                      <a:pPr algn="ctr" rtl="1">
                        <a:lnSpc>
                          <a:spcPct val="115000"/>
                        </a:lnSpc>
                        <a:spcAft>
                          <a:spcPts val="0"/>
                        </a:spcAft>
                      </a:pPr>
                      <a:r>
                        <a:rPr lang="en-GB" sz="2000" dirty="0">
                          <a:solidFill>
                            <a:srgbClr val="002060"/>
                          </a:solidFill>
                          <a:effectLst/>
                        </a:rPr>
                        <a:t>Satin 5</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0.53</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205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296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0.56</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3.52</a:t>
                      </a:r>
                      <a:endParaRPr lang="en-US" sz="2000">
                        <a:solidFill>
                          <a:srgbClr val="002060"/>
                        </a:solidFill>
                        <a:effectLst/>
                        <a:latin typeface="Calibri"/>
                        <a:ea typeface="SimSun"/>
                        <a:cs typeface="Arial"/>
                      </a:endParaRPr>
                    </a:p>
                  </a:txBody>
                  <a:tcPr marL="68580" marR="68580" marT="0" marB="0"/>
                </a:tc>
              </a:tr>
              <a:tr h="27572">
                <a:tc>
                  <a:txBody>
                    <a:bodyPr/>
                    <a:lstStyle/>
                    <a:p>
                      <a:pPr algn="ctr" rtl="0">
                        <a:lnSpc>
                          <a:spcPct val="115000"/>
                        </a:lnSpc>
                        <a:spcAft>
                          <a:spcPts val="0"/>
                        </a:spcAft>
                      </a:pPr>
                      <a:r>
                        <a:rPr lang="en-GB" sz="2000">
                          <a:solidFill>
                            <a:srgbClr val="002060"/>
                          </a:solidFill>
                          <a:effectLst/>
                        </a:rPr>
                        <a:t>17</a:t>
                      </a:r>
                      <a:endParaRPr lang="en-US" sz="200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rowSpan="2">
                  <a:txBody>
                    <a:bodyPr/>
                    <a:lstStyle/>
                    <a:p>
                      <a:pPr algn="ctr" rtl="1">
                        <a:lnSpc>
                          <a:spcPct val="115000"/>
                        </a:lnSpc>
                        <a:spcAft>
                          <a:spcPts val="0"/>
                        </a:spcAft>
                      </a:pPr>
                      <a:r>
                        <a:rPr lang="en-GB" sz="2000">
                          <a:solidFill>
                            <a:srgbClr val="002060"/>
                          </a:solidFill>
                          <a:effectLst/>
                        </a:rPr>
                        <a:t>0.55</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0.73</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dirty="0">
                          <a:solidFill>
                            <a:srgbClr val="002060"/>
                          </a:solidFill>
                          <a:effectLst/>
                        </a:rPr>
                        <a:t>237</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338</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85</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0.52</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dirty="0">
                          <a:solidFill>
                            <a:srgbClr val="002060"/>
                          </a:solidFill>
                          <a:effectLst/>
                        </a:rPr>
                        <a:t>3.02</a:t>
                      </a:r>
                      <a:endParaRPr lang="en-US" sz="2000" dirty="0">
                        <a:solidFill>
                          <a:srgbClr val="002060"/>
                        </a:solidFill>
                        <a:effectLst/>
                        <a:latin typeface="Calibri"/>
                        <a:ea typeface="SimSun"/>
                        <a:cs typeface="Arial"/>
                      </a:endParaRPr>
                    </a:p>
                  </a:txBody>
                  <a:tcPr marL="68580" marR="68580" marT="0" marB="0"/>
                </a:tc>
              </a:tr>
              <a:tr h="152789">
                <a:tc rowSpan="2">
                  <a:txBody>
                    <a:bodyPr/>
                    <a:lstStyle/>
                    <a:p>
                      <a:pPr algn="ctr" rtl="0">
                        <a:lnSpc>
                          <a:spcPct val="115000"/>
                        </a:lnSpc>
                        <a:spcAft>
                          <a:spcPts val="0"/>
                        </a:spcAft>
                      </a:pPr>
                      <a:r>
                        <a:rPr lang="en-GB" sz="2000" dirty="0">
                          <a:solidFill>
                            <a:srgbClr val="002060"/>
                          </a:solidFill>
                          <a:effectLst/>
                        </a:rPr>
                        <a:t>18</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dirty="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r>
              <a:tr h="350652">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0.57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0.75</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257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364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90</a:t>
                      </a:r>
                      <a:endParaRPr lang="en-US" sz="2000" dirty="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0.48</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2.72</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19</a:t>
                      </a:r>
                      <a:endParaRPr lang="en-US" sz="2000" dirty="0">
                        <a:solidFill>
                          <a:srgbClr val="002060"/>
                        </a:solidFill>
                        <a:effectLst/>
                        <a:latin typeface="Calibri"/>
                        <a:ea typeface="SimSun"/>
                        <a:cs typeface="Arial"/>
                      </a:endParaRPr>
                    </a:p>
                  </a:txBody>
                  <a:tcPr marL="68580" marR="68580" marT="0" marB="0"/>
                </a:tc>
                <a:tc rowSpan="10">
                  <a:txBody>
                    <a:bodyPr/>
                    <a:lstStyle/>
                    <a:p>
                      <a:pPr algn="ctr" rtl="1">
                        <a:lnSpc>
                          <a:spcPct val="115000"/>
                        </a:lnSpc>
                        <a:spcAft>
                          <a:spcPts val="0"/>
                        </a:spcAft>
                      </a:pPr>
                      <a:r>
                        <a:rPr lang="en-GB" sz="2000" dirty="0">
                          <a:solidFill>
                            <a:srgbClr val="002060"/>
                          </a:solidFill>
                          <a:effectLst/>
                        </a:rPr>
                        <a:t>100</a:t>
                      </a:r>
                      <a:endParaRPr lang="en-US" sz="2000" dirty="0">
                        <a:solidFill>
                          <a:srgbClr val="002060"/>
                        </a:solidFill>
                        <a:effectLst/>
                        <a:latin typeface="Calibri"/>
                        <a:ea typeface="SimSun"/>
                        <a:cs typeface="Arial"/>
                      </a:endParaRPr>
                    </a:p>
                  </a:txBody>
                  <a:tcPr marL="68580" marR="68580" marT="0" marB="0" anchor="ctr"/>
                </a:tc>
                <a:tc rowSpan="3">
                  <a:txBody>
                    <a:bodyPr/>
                    <a:lstStyle/>
                    <a:p>
                      <a:pPr algn="ctr" rtl="1">
                        <a:lnSpc>
                          <a:spcPct val="115000"/>
                        </a:lnSpc>
                        <a:spcAft>
                          <a:spcPts val="0"/>
                        </a:spcAft>
                      </a:pPr>
                      <a:r>
                        <a:rPr lang="en-GB" sz="2000" dirty="0">
                          <a:solidFill>
                            <a:srgbClr val="002060"/>
                          </a:solidFill>
                          <a:effectLst/>
                        </a:rPr>
                        <a:t>Plain weave  1/1</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0.74</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278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391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70</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0.38</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2.29</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20</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223</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449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75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0.33</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2.03</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21</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339</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471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0.29</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1.73</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a:solidFill>
                            <a:srgbClr val="002060"/>
                          </a:solidFill>
                          <a:effectLst/>
                        </a:rPr>
                        <a:t>22</a:t>
                      </a:r>
                      <a:endParaRPr lang="en-US" sz="2000">
                        <a:solidFill>
                          <a:srgbClr val="002060"/>
                        </a:solidFill>
                        <a:effectLst/>
                        <a:latin typeface="Calibri"/>
                        <a:ea typeface="SimSun"/>
                        <a:cs typeface="Arial"/>
                      </a:endParaRPr>
                    </a:p>
                  </a:txBody>
                  <a:tcPr marL="68580" marR="68580" marT="0" marB="0"/>
                </a:tc>
                <a:tc vMerge="1">
                  <a:txBody>
                    <a:bodyPr/>
                    <a:lstStyle/>
                    <a:p>
                      <a:pPr rtl="1"/>
                      <a:endParaRPr lang="ar-SA"/>
                    </a:p>
                  </a:txBody>
                  <a:tcPr/>
                </a:tc>
                <a:tc rowSpan="4">
                  <a:txBody>
                    <a:bodyPr/>
                    <a:lstStyle/>
                    <a:p>
                      <a:pPr algn="ctr" rtl="1">
                        <a:lnSpc>
                          <a:spcPct val="115000"/>
                        </a:lnSpc>
                        <a:spcAft>
                          <a:spcPts val="0"/>
                        </a:spcAft>
                      </a:pPr>
                      <a:r>
                        <a:rPr lang="en-GB" sz="2000" dirty="0">
                          <a:solidFill>
                            <a:srgbClr val="002060"/>
                          </a:solidFill>
                          <a:effectLst/>
                        </a:rPr>
                        <a:t>Twill 1/4</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dirty="0">
                          <a:solidFill>
                            <a:srgbClr val="002060"/>
                          </a:solidFill>
                          <a:effectLst/>
                        </a:rPr>
                        <a:t>0.58</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0.74</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dirty="0">
                          <a:solidFill>
                            <a:srgbClr val="002060"/>
                          </a:solidFill>
                          <a:effectLst/>
                        </a:rPr>
                        <a:t>279</a:t>
                      </a:r>
                      <a:endParaRPr lang="en-US" sz="2000" dirty="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392</a:t>
                      </a:r>
                      <a:endParaRPr lang="en-US" sz="2000">
                        <a:solidFill>
                          <a:srgbClr val="002060"/>
                        </a:solidFill>
                        <a:effectLst/>
                        <a:latin typeface="Calibri"/>
                        <a:ea typeface="SimSun"/>
                        <a:cs typeface="Arial"/>
                      </a:endParaRPr>
                    </a:p>
                  </a:txBody>
                  <a:tcPr marL="68580" marR="68580" marT="0" marB="0"/>
                </a:tc>
                <a:tc rowSpan="2">
                  <a:txBody>
                    <a:bodyPr/>
                    <a:lstStyle/>
                    <a:p>
                      <a:pPr algn="ctr" rtl="1">
                        <a:lnSpc>
                          <a:spcPct val="115000"/>
                        </a:lnSpc>
                        <a:spcAft>
                          <a:spcPts val="0"/>
                        </a:spcAft>
                      </a:pPr>
                      <a:r>
                        <a:rPr lang="en-GB" sz="2000">
                          <a:solidFill>
                            <a:srgbClr val="002060"/>
                          </a:solidFill>
                          <a:effectLst/>
                        </a:rPr>
                        <a:t>80</a:t>
                      </a:r>
                      <a:endParaRPr lang="en-US" sz="200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dirty="0">
                          <a:solidFill>
                            <a:srgbClr val="002060"/>
                          </a:solidFill>
                          <a:effectLst/>
                        </a:rPr>
                        <a:t>0.42</a:t>
                      </a:r>
                      <a:endParaRPr lang="en-US" sz="2000" dirty="0">
                        <a:solidFill>
                          <a:srgbClr val="002060"/>
                        </a:solidFill>
                        <a:effectLst/>
                        <a:latin typeface="Calibri"/>
                        <a:ea typeface="SimSun"/>
                        <a:cs typeface="Arial"/>
                      </a:endParaRPr>
                    </a:p>
                  </a:txBody>
                  <a:tcPr marL="68580" marR="68580" marT="0" marB="0"/>
                </a:tc>
                <a:tc rowSpan="2">
                  <a:txBody>
                    <a:bodyPr/>
                    <a:lstStyle/>
                    <a:p>
                      <a:pPr algn="ctr" rtl="0">
                        <a:lnSpc>
                          <a:spcPct val="115000"/>
                        </a:lnSpc>
                        <a:spcAft>
                          <a:spcPts val="0"/>
                        </a:spcAft>
                      </a:pPr>
                      <a:r>
                        <a:rPr lang="en-GB" sz="2000">
                          <a:solidFill>
                            <a:srgbClr val="002060"/>
                          </a:solidFill>
                          <a:effectLst/>
                        </a:rPr>
                        <a:t>2.53</a:t>
                      </a:r>
                      <a:endParaRPr lang="en-US" sz="2000">
                        <a:solidFill>
                          <a:srgbClr val="002060"/>
                        </a:solidFill>
                        <a:effectLst/>
                        <a:latin typeface="Calibri"/>
                        <a:ea typeface="SimSun"/>
                        <a:cs typeface="Arial"/>
                      </a:endParaRPr>
                    </a:p>
                  </a:txBody>
                  <a:tcPr marL="68580" marR="68580" marT="0" marB="0"/>
                </a:tc>
              </a:tr>
              <a:tr h="50059">
                <a:tc rowSpan="2">
                  <a:txBody>
                    <a:bodyPr/>
                    <a:lstStyle/>
                    <a:p>
                      <a:pPr algn="ctr" rtl="0">
                        <a:lnSpc>
                          <a:spcPct val="115000"/>
                        </a:lnSpc>
                        <a:spcAft>
                          <a:spcPts val="0"/>
                        </a:spcAft>
                      </a:pPr>
                      <a:r>
                        <a:rPr lang="en-GB" sz="2000" dirty="0">
                          <a:solidFill>
                            <a:srgbClr val="002060"/>
                          </a:solidFill>
                          <a:effectLst/>
                        </a:rPr>
                        <a:t>23</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1">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c vMerge="1">
                  <a:txBody>
                    <a:bodyPr/>
                    <a:lstStyle/>
                    <a:p>
                      <a:pPr algn="ctr" rtl="0">
                        <a:lnSpc>
                          <a:spcPct val="115000"/>
                        </a:lnSpc>
                        <a:spcAft>
                          <a:spcPts val="0"/>
                        </a:spcAft>
                      </a:pPr>
                      <a:endParaRPr lang="en-US" sz="1100">
                        <a:effectLst/>
                        <a:latin typeface="Calibri"/>
                        <a:ea typeface="SimSun"/>
                        <a:cs typeface="Arial"/>
                      </a:endParaRPr>
                    </a:p>
                  </a:txBody>
                  <a:tcPr marL="68580" marR="68580" marT="0" marB="0"/>
                </a:tc>
              </a:tr>
              <a:tr h="350652">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0.63</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313</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436</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85</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0.37</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2.27</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24</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0.65</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0.80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331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474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90</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0.32</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1.94</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25</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rowSpan="3">
                  <a:txBody>
                    <a:bodyPr/>
                    <a:lstStyle/>
                    <a:p>
                      <a:pPr algn="ctr" rtl="1">
                        <a:lnSpc>
                          <a:spcPct val="115000"/>
                        </a:lnSpc>
                        <a:spcAft>
                          <a:spcPts val="0"/>
                        </a:spcAft>
                      </a:pPr>
                      <a:r>
                        <a:rPr lang="en-GB" sz="2000" dirty="0">
                          <a:solidFill>
                            <a:srgbClr val="002060"/>
                          </a:solidFill>
                          <a:effectLst/>
                        </a:rPr>
                        <a:t>Satin 5</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0.57</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281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391</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80</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0.46</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a:solidFill>
                            <a:srgbClr val="002060"/>
                          </a:solidFill>
                          <a:effectLst/>
                        </a:rPr>
                        <a:t>2.71</a:t>
                      </a:r>
                      <a:endParaRPr lang="en-US" sz="200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26</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a:solidFill>
                            <a:srgbClr val="002060"/>
                          </a:solidFill>
                          <a:effectLst/>
                        </a:rPr>
                        <a:t>0.60</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0.74</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312</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438</a:t>
                      </a:r>
                      <a:endParaRPr lang="en-US" sz="200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90</a:t>
                      </a:r>
                      <a:endParaRPr lang="en-US" sz="2000" dirty="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dirty="0">
                          <a:solidFill>
                            <a:srgbClr val="002060"/>
                          </a:solidFill>
                          <a:effectLst/>
                        </a:rPr>
                        <a:t>0.41</a:t>
                      </a:r>
                      <a:endParaRPr lang="en-US" sz="2000" dirty="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dirty="0">
                          <a:solidFill>
                            <a:srgbClr val="002060"/>
                          </a:solidFill>
                          <a:effectLst/>
                        </a:rPr>
                        <a:t>2.48</a:t>
                      </a:r>
                      <a:endParaRPr lang="en-US" sz="2000" dirty="0">
                        <a:solidFill>
                          <a:srgbClr val="002060"/>
                        </a:solidFill>
                        <a:effectLst/>
                        <a:latin typeface="Calibri"/>
                        <a:ea typeface="SimSun"/>
                        <a:cs typeface="Arial"/>
                      </a:endParaRPr>
                    </a:p>
                  </a:txBody>
                  <a:tcPr marL="68580" marR="68580" marT="0" marB="0"/>
                </a:tc>
              </a:tr>
              <a:tr h="350652">
                <a:tc>
                  <a:txBody>
                    <a:bodyPr/>
                    <a:lstStyle/>
                    <a:p>
                      <a:pPr algn="ctr" rtl="0">
                        <a:lnSpc>
                          <a:spcPct val="115000"/>
                        </a:lnSpc>
                        <a:spcAft>
                          <a:spcPts val="0"/>
                        </a:spcAft>
                      </a:pPr>
                      <a:r>
                        <a:rPr lang="en-GB" sz="2000" dirty="0">
                          <a:solidFill>
                            <a:srgbClr val="002060"/>
                          </a:solidFill>
                          <a:effectLst/>
                        </a:rPr>
                        <a:t>27</a:t>
                      </a:r>
                      <a:endParaRPr lang="en-US" sz="2000" dirty="0">
                        <a:solidFill>
                          <a:srgbClr val="002060"/>
                        </a:solidFill>
                        <a:effectLst/>
                        <a:latin typeface="Calibri"/>
                        <a:ea typeface="SimSun"/>
                        <a:cs typeface="Arial"/>
                      </a:endParaRPr>
                    </a:p>
                  </a:txBody>
                  <a:tcPr marL="68580" marR="68580" marT="0" marB="0"/>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en-GB" sz="2000" dirty="0">
                          <a:solidFill>
                            <a:srgbClr val="002060"/>
                          </a:solidFill>
                          <a:effectLst/>
                        </a:rPr>
                        <a:t>0.63</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0.78</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327</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454</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dirty="0">
                          <a:solidFill>
                            <a:srgbClr val="002060"/>
                          </a:solidFill>
                          <a:effectLst/>
                        </a:rPr>
                        <a:t>95</a:t>
                      </a:r>
                      <a:endParaRPr lang="en-US" sz="2000" dirty="0">
                        <a:solidFill>
                          <a:srgbClr val="002060"/>
                        </a:solidFill>
                        <a:effectLst/>
                        <a:latin typeface="Calibri"/>
                        <a:ea typeface="SimSun"/>
                        <a:cs typeface="Arial"/>
                      </a:endParaRPr>
                    </a:p>
                  </a:txBody>
                  <a:tcPr marL="68580" marR="68580" marT="0" marB="0"/>
                </a:tc>
                <a:tc>
                  <a:txBody>
                    <a:bodyPr/>
                    <a:lstStyle/>
                    <a:p>
                      <a:pPr algn="ctr" rtl="1">
                        <a:lnSpc>
                          <a:spcPct val="115000"/>
                        </a:lnSpc>
                        <a:spcAft>
                          <a:spcPts val="0"/>
                        </a:spcAft>
                      </a:pPr>
                      <a:r>
                        <a:rPr lang="en-GB" sz="2000">
                          <a:solidFill>
                            <a:srgbClr val="002060"/>
                          </a:solidFill>
                          <a:effectLst/>
                        </a:rPr>
                        <a:t>0.39</a:t>
                      </a:r>
                      <a:endParaRPr lang="en-US" sz="2000">
                        <a:solidFill>
                          <a:srgbClr val="002060"/>
                        </a:solidFill>
                        <a:effectLst/>
                        <a:latin typeface="Calibri"/>
                        <a:ea typeface="SimSun"/>
                        <a:cs typeface="Arial"/>
                      </a:endParaRPr>
                    </a:p>
                  </a:txBody>
                  <a:tcPr marL="68580" marR="68580" marT="0" marB="0"/>
                </a:tc>
                <a:tc>
                  <a:txBody>
                    <a:bodyPr/>
                    <a:lstStyle/>
                    <a:p>
                      <a:pPr algn="ctr" rtl="0">
                        <a:lnSpc>
                          <a:spcPct val="115000"/>
                        </a:lnSpc>
                        <a:spcAft>
                          <a:spcPts val="0"/>
                        </a:spcAft>
                      </a:pPr>
                      <a:r>
                        <a:rPr lang="en-GB" sz="2000" dirty="0">
                          <a:solidFill>
                            <a:srgbClr val="002060"/>
                          </a:solidFill>
                          <a:effectLst/>
                        </a:rPr>
                        <a:t>2.19</a:t>
                      </a:r>
                      <a:endParaRPr lang="en-US" sz="2000" dirty="0">
                        <a:solidFill>
                          <a:srgbClr val="002060"/>
                        </a:solidFill>
                        <a:effectLst/>
                        <a:latin typeface="Calibri"/>
                        <a:ea typeface="SimSun"/>
                        <a:cs typeface="Arial"/>
                      </a:endParaRPr>
                    </a:p>
                  </a:txBody>
                  <a:tcPr marL="68580" marR="68580" marT="0" marB="0"/>
                </a:tc>
              </a:tr>
            </a:tbl>
          </a:graphicData>
        </a:graphic>
      </p:graphicFrame>
      <p:sp>
        <p:nvSpPr>
          <p:cNvPr id="15" name="مستطيل مستدير الزوايا 14"/>
          <p:cNvSpPr/>
          <p:nvPr/>
        </p:nvSpPr>
        <p:spPr>
          <a:xfrm>
            <a:off x="2124745" y="14366746"/>
            <a:ext cx="5993893" cy="135903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6600" b="1" dirty="0" smtClean="0">
                <a:solidFill>
                  <a:srgbClr val="FF0000"/>
                </a:solidFill>
                <a:latin typeface="Times New Roman" pitchFamily="18" charset="0"/>
                <a:cs typeface="Times New Roman" pitchFamily="18" charset="0"/>
              </a:rPr>
              <a:t>Introduction </a:t>
            </a:r>
            <a:r>
              <a:rPr lang="en-US" sz="4400" b="1" dirty="0" smtClean="0"/>
              <a:t> </a:t>
            </a:r>
            <a:endParaRPr lang="ar-SA" sz="4400" b="1" dirty="0"/>
          </a:p>
        </p:txBody>
      </p:sp>
      <p:sp>
        <p:nvSpPr>
          <p:cNvPr id="16" name="مستطيل مستدير الزوايا 15"/>
          <p:cNvSpPr/>
          <p:nvPr/>
        </p:nvSpPr>
        <p:spPr>
          <a:xfrm>
            <a:off x="22459785" y="14366746"/>
            <a:ext cx="8294842" cy="135903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6600" b="1" dirty="0">
                <a:solidFill>
                  <a:srgbClr val="FF0000"/>
                </a:solidFill>
                <a:latin typeface="Times New Roman" pitchFamily="18" charset="0"/>
                <a:cs typeface="Times New Roman" pitchFamily="18" charset="0"/>
              </a:rPr>
              <a:t>Experimental work</a:t>
            </a:r>
            <a:r>
              <a:rPr lang="en-US" sz="4400" b="1" dirty="0" smtClean="0"/>
              <a:t> </a:t>
            </a:r>
            <a:endParaRPr lang="ar-SA" sz="4400" b="1" dirty="0"/>
          </a:p>
        </p:txBody>
      </p:sp>
      <p:sp>
        <p:nvSpPr>
          <p:cNvPr id="23" name="مستطيل مستدير الزوايا 22"/>
          <p:cNvSpPr/>
          <p:nvPr/>
        </p:nvSpPr>
        <p:spPr>
          <a:xfrm>
            <a:off x="2033218" y="23902682"/>
            <a:ext cx="5993893" cy="115645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5400" b="1" dirty="0" smtClean="0">
                <a:solidFill>
                  <a:srgbClr val="FF0000"/>
                </a:solidFill>
                <a:latin typeface="Times New Roman" pitchFamily="18" charset="0"/>
                <a:cs typeface="Times New Roman" pitchFamily="18" charset="0"/>
              </a:rPr>
              <a:t>Results</a:t>
            </a:r>
            <a:r>
              <a:rPr lang="en-US" sz="4400" b="1" dirty="0" smtClean="0"/>
              <a:t>  </a:t>
            </a:r>
            <a:endParaRPr lang="ar-SA" sz="4400" b="1" dirty="0"/>
          </a:p>
        </p:txBody>
      </p:sp>
      <p:sp>
        <p:nvSpPr>
          <p:cNvPr id="29" name="مستطيل مستدير الزوايا 28"/>
          <p:cNvSpPr/>
          <p:nvPr/>
        </p:nvSpPr>
        <p:spPr>
          <a:xfrm>
            <a:off x="20590790" y="30217233"/>
            <a:ext cx="12842855" cy="55705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2000" b="1" dirty="0" smtClean="0">
              <a:solidFill>
                <a:srgbClr val="002060"/>
              </a:solidFill>
            </a:endParaRPr>
          </a:p>
          <a:p>
            <a:pPr algn="ctr"/>
            <a:r>
              <a:rPr lang="en-GB" sz="2000" b="1" dirty="0" smtClean="0">
                <a:solidFill>
                  <a:srgbClr val="002060"/>
                </a:solidFill>
              </a:rPr>
              <a:t>Results </a:t>
            </a:r>
            <a:r>
              <a:rPr lang="en-GB" sz="2000" b="1" dirty="0">
                <a:solidFill>
                  <a:srgbClr val="002060"/>
                </a:solidFill>
              </a:rPr>
              <a:t>of thickness, weight and water </a:t>
            </a:r>
            <a:r>
              <a:rPr lang="en-GB" sz="2000" b="1" dirty="0" err="1">
                <a:solidFill>
                  <a:srgbClr val="002060"/>
                </a:solidFill>
              </a:rPr>
              <a:t>repellency</a:t>
            </a:r>
            <a:r>
              <a:rPr lang="en-GB" sz="2000" b="1" dirty="0">
                <a:solidFill>
                  <a:srgbClr val="002060"/>
                </a:solidFill>
              </a:rPr>
              <a:t> tests applied to samples under </a:t>
            </a:r>
            <a:r>
              <a:rPr lang="en-GB" sz="2000" b="1" dirty="0" smtClean="0">
                <a:solidFill>
                  <a:srgbClr val="002060"/>
                </a:solidFill>
              </a:rPr>
              <a:t>study</a:t>
            </a:r>
            <a:endParaRPr lang="ar-SA" sz="2000" b="1" dirty="0" smtClean="0">
              <a:solidFill>
                <a:srgbClr val="002060"/>
              </a:solidFill>
            </a:endParaRPr>
          </a:p>
          <a:p>
            <a:pPr algn="ctr"/>
            <a:endParaRPr lang="ar-SA" sz="2000" b="1" dirty="0">
              <a:solidFill>
                <a:srgbClr val="002060"/>
              </a:solidFill>
            </a:endParaRPr>
          </a:p>
        </p:txBody>
      </p:sp>
      <p:sp>
        <p:nvSpPr>
          <p:cNvPr id="30" name="شكل بيضاوي 29"/>
          <p:cNvSpPr/>
          <p:nvPr/>
        </p:nvSpPr>
        <p:spPr>
          <a:xfrm>
            <a:off x="15091947" y="45293382"/>
            <a:ext cx="20912553" cy="396044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endParaRPr lang="ar-SA" sz="5400" b="1" dirty="0" smtClean="0">
              <a:solidFill>
                <a:srgbClr val="002060"/>
              </a:solidFill>
              <a:latin typeface="Times New Roman" pitchFamily="18" charset="0"/>
              <a:cs typeface="Times New Roman" pitchFamily="18" charset="0"/>
            </a:endParaRPr>
          </a:p>
          <a:p>
            <a:pPr algn="ctr">
              <a:lnSpc>
                <a:spcPct val="150000"/>
              </a:lnSpc>
            </a:pPr>
            <a:endParaRPr lang="ar-SA" sz="5400" b="1" dirty="0">
              <a:solidFill>
                <a:srgbClr val="002060"/>
              </a:solidFill>
              <a:latin typeface="Times New Roman" pitchFamily="18" charset="0"/>
              <a:cs typeface="Times New Roman" pitchFamily="18" charset="0"/>
            </a:endParaRPr>
          </a:p>
          <a:p>
            <a:pPr algn="ctr">
              <a:lnSpc>
                <a:spcPct val="150000"/>
              </a:lnSpc>
            </a:pPr>
            <a:r>
              <a:rPr lang="en-GB" sz="4800" b="1" dirty="0" smtClean="0">
                <a:solidFill>
                  <a:srgbClr val="002060"/>
                </a:solidFill>
                <a:latin typeface="Times New Roman" pitchFamily="18" charset="0"/>
                <a:cs typeface="Times New Roman" pitchFamily="18" charset="0"/>
              </a:rPr>
              <a:t>Ibrahim</a:t>
            </a:r>
            <a:r>
              <a:rPr lang="en-GB" sz="4800" b="1" dirty="0">
                <a:solidFill>
                  <a:srgbClr val="002060"/>
                </a:solidFill>
                <a:latin typeface="Times New Roman" pitchFamily="18" charset="0"/>
                <a:cs typeface="Times New Roman" pitchFamily="18" charset="0"/>
              </a:rPr>
              <a:t>, G. E.; Abdel-</a:t>
            </a:r>
            <a:r>
              <a:rPr lang="en-GB" sz="4800" b="1" dirty="0" err="1">
                <a:solidFill>
                  <a:srgbClr val="002060"/>
                </a:solidFill>
                <a:latin typeface="Times New Roman" pitchFamily="18" charset="0"/>
                <a:cs typeface="Times New Roman" pitchFamily="18" charset="0"/>
              </a:rPr>
              <a:t>Motaleb</a:t>
            </a:r>
            <a:r>
              <a:rPr lang="en-GB" sz="4800" b="1" dirty="0">
                <a:solidFill>
                  <a:srgbClr val="002060"/>
                </a:solidFill>
                <a:latin typeface="Times New Roman" pitchFamily="18" charset="0"/>
                <a:cs typeface="Times New Roman" pitchFamily="18" charset="0"/>
              </a:rPr>
              <a:t> A.F and Mahmoud, </a:t>
            </a:r>
            <a:r>
              <a:rPr lang="en-GB" sz="4800" b="1" dirty="0" smtClean="0">
                <a:solidFill>
                  <a:srgbClr val="002060"/>
                </a:solidFill>
                <a:latin typeface="Times New Roman" pitchFamily="18" charset="0"/>
                <a:cs typeface="Times New Roman" pitchFamily="18" charset="0"/>
              </a:rPr>
              <a:t>E.R</a:t>
            </a:r>
            <a:r>
              <a:rPr lang="en-GB" sz="5400" b="1" dirty="0" smtClean="0">
                <a:solidFill>
                  <a:srgbClr val="002060"/>
                </a:solidFill>
                <a:latin typeface="Times New Roman" pitchFamily="18" charset="0"/>
                <a:cs typeface="Times New Roman" pitchFamily="18" charset="0"/>
              </a:rPr>
              <a:t>.</a:t>
            </a:r>
            <a:endParaRPr lang="en-US" sz="5400" b="1" dirty="0">
              <a:solidFill>
                <a:srgbClr val="002060"/>
              </a:solidFill>
              <a:latin typeface="Times New Roman" pitchFamily="18" charset="0"/>
              <a:cs typeface="Times New Roman" pitchFamily="18" charset="0"/>
            </a:endParaRPr>
          </a:p>
          <a:p>
            <a:pPr algn="ctr">
              <a:lnSpc>
                <a:spcPct val="150000"/>
              </a:lnSpc>
            </a:pPr>
            <a:r>
              <a:rPr lang="en-US" sz="5400" b="1" dirty="0">
                <a:solidFill>
                  <a:srgbClr val="002060"/>
                </a:solidFill>
                <a:latin typeface="Times New Roman" pitchFamily="18" charset="0"/>
                <a:cs typeface="Times New Roman" pitchFamily="18" charset="0"/>
              </a:rPr>
              <a:t>Life Science Journal 2013;10(1)</a:t>
            </a:r>
          </a:p>
          <a:p>
            <a:pPr algn="ctr">
              <a:lnSpc>
                <a:spcPct val="150000"/>
              </a:lnSpc>
            </a:pPr>
            <a:r>
              <a:rPr lang="en-GB" sz="5400" b="1" dirty="0" smtClean="0">
                <a:solidFill>
                  <a:srgbClr val="C00000"/>
                </a:solidFill>
                <a:latin typeface="Times New Roman" pitchFamily="18" charset="0"/>
                <a:cs typeface="Times New Roman" pitchFamily="18" charset="0"/>
              </a:rPr>
              <a:t>http</a:t>
            </a:r>
            <a:r>
              <a:rPr lang="en-GB" sz="5400" b="1" dirty="0">
                <a:solidFill>
                  <a:srgbClr val="C00000"/>
                </a:solidFill>
                <a:latin typeface="Times New Roman" pitchFamily="18" charset="0"/>
                <a:cs typeface="Times New Roman" pitchFamily="18" charset="0"/>
              </a:rPr>
              <a:t>://www.lifesciencesite.com</a:t>
            </a:r>
            <a:endParaRPr lang="en-US" sz="5400" b="1" dirty="0">
              <a:solidFill>
                <a:srgbClr val="C00000"/>
              </a:solidFill>
              <a:latin typeface="Times New Roman" pitchFamily="18" charset="0"/>
              <a:cs typeface="Times New Roman" pitchFamily="18" charset="0"/>
            </a:endParaRPr>
          </a:p>
          <a:p>
            <a:pPr algn="ctr">
              <a:lnSpc>
                <a:spcPct val="150000"/>
              </a:lnSpc>
            </a:pPr>
            <a:endParaRPr lang="en-US" sz="5400" dirty="0">
              <a:solidFill>
                <a:srgbClr val="002060"/>
              </a:solidFill>
              <a:latin typeface="Times New Roman" pitchFamily="18" charset="0"/>
              <a:cs typeface="Times New Roman" pitchFamily="18" charset="0"/>
            </a:endParaRPr>
          </a:p>
          <a:p>
            <a:pPr algn="ctr">
              <a:lnSpc>
                <a:spcPct val="150000"/>
              </a:lnSpc>
            </a:pPr>
            <a:endParaRPr lang="ar-SA" sz="5400" b="1" dirty="0">
              <a:solidFill>
                <a:srgbClr val="002060"/>
              </a:solidFill>
              <a:latin typeface="Times New Roman" pitchFamily="18" charset="0"/>
              <a:cs typeface="Times New Roman" pitchFamily="18" charset="0"/>
            </a:endParaRPr>
          </a:p>
        </p:txBody>
      </p:sp>
      <p:sp>
        <p:nvSpPr>
          <p:cNvPr id="32" name="مستطيل مستدير الزوايا 31"/>
          <p:cNvSpPr/>
          <p:nvPr/>
        </p:nvSpPr>
        <p:spPr>
          <a:xfrm>
            <a:off x="1730974" y="36759850"/>
            <a:ext cx="5993893" cy="110353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5400" b="1" dirty="0" smtClean="0">
                <a:solidFill>
                  <a:srgbClr val="FF0000"/>
                </a:solidFill>
                <a:latin typeface="Times New Roman" pitchFamily="18" charset="0"/>
                <a:cs typeface="Times New Roman" pitchFamily="18" charset="0"/>
              </a:rPr>
              <a:t>References </a:t>
            </a:r>
            <a:r>
              <a:rPr lang="en-US" sz="4400" b="1" dirty="0" smtClean="0"/>
              <a:t> </a:t>
            </a:r>
            <a:endParaRPr lang="ar-SA" sz="4400" b="1" dirty="0"/>
          </a:p>
        </p:txBody>
      </p:sp>
    </p:spTree>
    <p:extLst>
      <p:ext uri="{BB962C8B-B14F-4D97-AF65-F5344CB8AC3E}">
        <p14:creationId xmlns:p14="http://schemas.microsoft.com/office/powerpoint/2010/main" val="62583165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1197</Words>
  <Application>Microsoft Office PowerPoint</Application>
  <PresentationFormat>مخصص</PresentationFormat>
  <Paragraphs>283</Paragraphs>
  <Slides>1</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vt:i4>
      </vt:variant>
    </vt:vector>
  </HeadingPairs>
  <TitlesOfParts>
    <vt:vector size="3" baseType="lpstr">
      <vt:lpstr>نسق Office</vt:lpstr>
      <vt:lpstr>تخطيط</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MAX</cp:lastModifiedBy>
  <cp:revision>26</cp:revision>
  <dcterms:created xsi:type="dcterms:W3CDTF">2014-12-01T22:27:45Z</dcterms:created>
  <dcterms:modified xsi:type="dcterms:W3CDTF">2014-12-07T06:02:33Z</dcterms:modified>
</cp:coreProperties>
</file>